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312" r:id="rId5"/>
    <p:sldId id="2007580951" r:id="rId6"/>
    <p:sldId id="2007580934" r:id="rId7"/>
    <p:sldId id="2007580936" r:id="rId8"/>
    <p:sldId id="2007580952" r:id="rId9"/>
    <p:sldId id="2007580937" r:id="rId10"/>
    <p:sldId id="2007580958" r:id="rId11"/>
    <p:sldId id="2007580954" r:id="rId12"/>
    <p:sldId id="2007580942" r:id="rId13"/>
    <p:sldId id="2007580943" r:id="rId14"/>
    <p:sldId id="2007580944" r:id="rId15"/>
    <p:sldId id="2007580941" r:id="rId16"/>
    <p:sldId id="2007580946" r:id="rId17"/>
    <p:sldId id="2007580947" r:id="rId18"/>
    <p:sldId id="2007580948" r:id="rId19"/>
    <p:sldId id="2007580940" r:id="rId20"/>
    <p:sldId id="2007580961" r:id="rId21"/>
    <p:sldId id="2007580925" r:id="rId22"/>
    <p:sldId id="2007580949" r:id="rId23"/>
    <p:sldId id="2007580945" r:id="rId24"/>
    <p:sldId id="2007580963" r:id="rId25"/>
    <p:sldId id="2007580968" r:id="rId26"/>
    <p:sldId id="2007580964" r:id="rId27"/>
    <p:sldId id="2007580965" r:id="rId28"/>
    <p:sldId id="2007580966" r:id="rId29"/>
    <p:sldId id="2007580969" r:id="rId30"/>
    <p:sldId id="2007580967" r:id="rId31"/>
    <p:sldId id="2007580970" r:id="rId32"/>
    <p:sldId id="2007580962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265" userDrawn="1">
          <p15:clr>
            <a:srgbClr val="A4A3A4"/>
          </p15:clr>
        </p15:guide>
        <p15:guide id="4" orient="horz" pos="712" userDrawn="1">
          <p15:clr>
            <a:srgbClr val="A4A3A4"/>
          </p15:clr>
        </p15:guide>
        <p15:guide id="5" orient="horz" pos="392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5F81"/>
    <a:srgbClr val="9976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09" autoAdjust="0"/>
    <p:restoredTop sz="96838" autoAdjust="0"/>
  </p:normalViewPr>
  <p:slideViewPr>
    <p:cSldViewPr snapToGrid="0" showGuides="1">
      <p:cViewPr varScale="1">
        <p:scale>
          <a:sx n="117" d="100"/>
          <a:sy n="117" d="100"/>
        </p:scale>
        <p:origin x="662" y="86"/>
      </p:cViewPr>
      <p:guideLst>
        <p:guide pos="7265"/>
        <p:guide orient="horz" pos="712"/>
        <p:guide orient="horz" pos="39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688237-E039-42DA-8BD7-5E3038CDD905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8BC7ED-6A2E-45D1-AA86-0E5FE17CBF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4001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83204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786D98-518A-EFBB-1CEB-CB3895234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AC61E2A-FE1A-6DAE-33BC-02BA1EAEF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777C69D6-1EE1-4DB9-4ABD-DAC6D83C5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24E7F57-80D0-9F9D-FCB1-749FED5870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12182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14BFD0-2ECE-92CF-855E-1D2401D42C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FAC654C0-4687-70A3-99F0-AA0B2DD38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121F126-BDA6-6260-1720-FC21137EC8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DE96F12-F603-B3BA-8E4D-A38E1EB18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4483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D1861-7B04-D4DE-A118-E8847A0C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6042B8BB-9AA3-5DD7-2BE1-8B48DEA8F4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0944FEAA-A069-7E4D-67EF-1CC1896EDA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63A59D08-51D1-93DD-2059-BBBA79FC68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8813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93C248-127A-E5CC-3CFD-5733CBD4CE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542146B-7A0D-8FED-DD73-95500CC25C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3CA8A96-1008-6736-3194-D89D091F9A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DD5D3F9-86D4-D2C6-57E4-7DDE6E081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241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244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E726E-572F-FCE8-5679-D3D8D4103D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C0ED9235-3470-FDED-488A-C813929ED1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89E7AD4-6922-6940-6FD7-E6E6B9C318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415A39-EDFF-D182-E513-F16555A1A3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189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24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3172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FE5B0-9976-1722-7FE8-3E5FCA4F38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43E366E4-8FCD-1721-62A3-B6E1DA661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5EA26FEB-EDCB-4CFA-5122-36F6B8CF11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00FA77A8-9BB8-AC21-8CAF-11BEBA5E88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8152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AA46E-3C76-0563-7567-BCF08DC47F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>
            <a:extLst>
              <a:ext uri="{FF2B5EF4-FFF2-40B4-BE49-F238E27FC236}">
                <a16:creationId xmlns:a16="http://schemas.microsoft.com/office/drawing/2014/main" id="{BDC5BF74-45D7-DAEA-4ED5-E7933CAF05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>
            <a:extLst>
              <a:ext uri="{FF2B5EF4-FFF2-40B4-BE49-F238E27FC236}">
                <a16:creationId xmlns:a16="http://schemas.microsoft.com/office/drawing/2014/main" id="{2F02AB1B-87E1-5C9E-2935-565C5893AE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646286F-8ED8-D9BD-93D1-BF168A116C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4676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A28FE-711F-A5EA-22D1-043209151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CB52099-CC04-8B8C-8443-AD4C4BC8D1C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5EA36F0-44D3-5594-0F7A-ACA06BF8CB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A295BAC-061C-3C49-BBEA-251A8CD8A08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415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77C950-5177-FDA7-5A7E-D9CD815BCE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2254C5-E68F-E274-8F36-234CCB0F6E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2A0E149-DCFA-B311-BC65-B7A19825D94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14D07-B2F6-7017-4785-CB29319350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8BC7ED-6A2E-45D1-AA86-0E5FE17CBF6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1138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B8266E-39CD-90A5-2605-A80711DF0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9BDD9FB-BD66-A3E7-8326-042722AF9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960777A-73F5-E700-D27E-AFF558C56A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29BA4B8-481D-E475-D272-F3D6BA331C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11000402020202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11000402020202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136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A58720-9279-3C37-BB45-DC675B8AF56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4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19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6D5C6A5-E030-F690-CF94-CC2277A13E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4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27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70EB11-6FCB-6CE7-02C4-B9C90D2E54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4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9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87F66B-FA36-7A66-6DE4-7BB4EAAF69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t="5000" r="74687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0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BA5019-42D1-9333-2C42-FE5AD6D56A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" r="4000" b="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060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03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74B95BB-BEDA-8C57-2775-4A2057FCF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C5FC18-4B76-C822-9F45-B5ACD0A31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DE5979-B384-CA30-34C8-7830F6BBE1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BBF0F-ACF3-40CC-92F6-48F510C23EA0}" type="datetimeFigureOut">
              <a:rPr lang="zh-CN" altLang="en-US" smtClean="0"/>
              <a:t>2025/5/26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292D4D-B5A0-074E-9A87-33C082556E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6827B-A71F-19B9-C4B8-EF49505A90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844B9B-AF46-44E3-B71D-6948C3784B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1916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 userDrawn="1">
          <p15:clr>
            <a:srgbClr val="F26B43"/>
          </p15:clr>
        </p15:guide>
        <p15:guide id="2" pos="7256" userDrawn="1">
          <p15:clr>
            <a:srgbClr val="F26B43"/>
          </p15:clr>
        </p15:guide>
        <p15:guide id="3" orient="horz" pos="648" userDrawn="1">
          <p15:clr>
            <a:srgbClr val="F26B43"/>
          </p15:clr>
        </p15:guide>
        <p15:guide id="4" orient="horz" pos="712" userDrawn="1">
          <p15:clr>
            <a:srgbClr val="F26B43"/>
          </p15:clr>
        </p15:guide>
        <p15:guide id="5" orient="horz" pos="392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652E57B9-0C00-1885-A5B9-6B8BEB3B6135}"/>
              </a:ext>
            </a:extLst>
          </p:cNvPr>
          <p:cNvSpPr txBox="1"/>
          <p:nvPr/>
        </p:nvSpPr>
        <p:spPr>
          <a:xfrm>
            <a:off x="0" y="2317321"/>
            <a:ext cx="67996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7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24K</a:t>
            </a:r>
            <a:r>
              <a:rPr lang="zh-TW" altLang="en-US" sz="6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外泌體精華液</a:t>
            </a:r>
            <a:endParaRPr lang="en-US" altLang="zh-CN" sz="6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138E215-9D44-43F0-86CD-5B455C9E22F6}"/>
              </a:ext>
            </a:extLst>
          </p:cNvPr>
          <p:cNvSpPr txBox="1"/>
          <p:nvPr/>
        </p:nvSpPr>
        <p:spPr>
          <a:xfrm>
            <a:off x="419712" y="3927344"/>
            <a:ext cx="6137842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spc="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頂級配方，奢華有感升級</a:t>
            </a:r>
          </a:p>
          <a:p>
            <a:pPr algn="ctr"/>
            <a:r>
              <a:rPr lang="zh-TW" altLang="en-US" sz="2500" b="1" spc="600" dirty="0">
                <a:solidFill>
                  <a:schemeClr val="tx2">
                    <a:lumMod val="75000"/>
                  </a:schemeClr>
                </a:solidFill>
                <a:latin typeface="+mn-ea"/>
              </a:rPr>
              <a:t>採用生技技術培養的高純度外泌體</a:t>
            </a:r>
            <a:endParaRPr lang="zh-CN" altLang="en-US" sz="2500" b="1" spc="600" dirty="0">
              <a:solidFill>
                <a:schemeClr val="tx2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B1EBA3B-25A9-DF17-B88C-DBD06EB3BA80}"/>
              </a:ext>
            </a:extLst>
          </p:cNvPr>
          <p:cNvSpPr txBox="1"/>
          <p:nvPr/>
        </p:nvSpPr>
        <p:spPr>
          <a:xfrm>
            <a:off x="283220" y="2071099"/>
            <a:ext cx="6215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spc="300" dirty="0">
                <a:solidFill>
                  <a:schemeClr val="accent1"/>
                </a:solidFill>
                <a:latin typeface="+mn-ea"/>
              </a:rPr>
              <a:t>GOLD 24K</a:t>
            </a:r>
            <a:r>
              <a:rPr lang="zh-TW" altLang="en-US" sz="2400" b="1" spc="300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TW" sz="2400" b="1" spc="300" dirty="0">
                <a:solidFill>
                  <a:schemeClr val="accent1"/>
                </a:solidFill>
                <a:latin typeface="+mn-ea"/>
              </a:rPr>
              <a:t>EXOSOMES</a:t>
            </a:r>
            <a:r>
              <a:rPr lang="zh-TW" altLang="en-US" sz="2400" b="1" spc="300" dirty="0">
                <a:solidFill>
                  <a:schemeClr val="accent1"/>
                </a:solidFill>
                <a:latin typeface="+mn-ea"/>
              </a:rPr>
              <a:t> </a:t>
            </a:r>
            <a:r>
              <a:rPr lang="en-US" altLang="zh-TW" sz="2400" b="1" spc="300" dirty="0">
                <a:solidFill>
                  <a:schemeClr val="accent1"/>
                </a:solidFill>
                <a:latin typeface="+mn-ea"/>
              </a:rPr>
              <a:t>ESSENCE</a:t>
            </a:r>
            <a:endParaRPr lang="zh-CN" altLang="en-US" sz="2400" b="1" spc="300" dirty="0">
              <a:solidFill>
                <a:schemeClr val="accent1"/>
              </a:solidFill>
              <a:latin typeface="+mn-ea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6571BC0C-E71B-3F63-B1A2-015F4665D2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41" y="599070"/>
            <a:ext cx="1933783" cy="5640199"/>
          </a:xfrm>
          <a:prstGeom prst="rect">
            <a:avLst/>
          </a:prstGeom>
        </p:spPr>
      </p:pic>
      <p:sp>
        <p:nvSpPr>
          <p:cNvPr id="30" name="文本框 6">
            <a:extLst>
              <a:ext uri="{FF2B5EF4-FFF2-40B4-BE49-F238E27FC236}">
                <a16:creationId xmlns:a16="http://schemas.microsoft.com/office/drawing/2014/main" id="{0E19B5D5-6999-C054-21F4-E09B61CAB55B}"/>
              </a:ext>
            </a:extLst>
          </p:cNvPr>
          <p:cNvSpPr txBox="1"/>
          <p:nvPr/>
        </p:nvSpPr>
        <p:spPr>
          <a:xfrm>
            <a:off x="0" y="6310409"/>
            <a:ext cx="12161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spc="600" dirty="0">
                <a:solidFill>
                  <a:srgbClr val="C00000"/>
                </a:solidFill>
                <a:latin typeface="+mn-ea"/>
              </a:rPr>
              <a:t>本</a:t>
            </a:r>
            <a:r>
              <a:rPr lang="en-US" altLang="zh-TW" b="1" spc="600" dirty="0">
                <a:solidFill>
                  <a:srgbClr val="C00000"/>
                </a:solidFill>
                <a:latin typeface="+mn-ea"/>
              </a:rPr>
              <a:t>PPT</a:t>
            </a:r>
            <a:r>
              <a:rPr lang="zh-TW" altLang="en-US" b="1" spc="600" dirty="0">
                <a:solidFill>
                  <a:srgbClr val="C00000"/>
                </a:solidFill>
                <a:latin typeface="+mn-ea"/>
              </a:rPr>
              <a:t>資料內容僅供內部教育訓練使用，請勿宣稱涉及療效等行為，違者須自負。</a:t>
            </a:r>
            <a:endParaRPr lang="zh-CN" altLang="en-US" spc="600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32" name="圖形 31">
            <a:extLst>
              <a:ext uri="{FF2B5EF4-FFF2-40B4-BE49-F238E27FC236}">
                <a16:creationId xmlns:a16="http://schemas.microsoft.com/office/drawing/2014/main" id="{F5B4C58C-D62A-C7C2-237F-6F3AC3904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9712" y="360944"/>
            <a:ext cx="2812733" cy="8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16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2A889A-C9CE-83B6-372F-EC228E419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C92015CB-03F1-2433-2350-17A42AD915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文本框 6">
            <a:extLst>
              <a:ext uri="{FF2B5EF4-FFF2-40B4-BE49-F238E27FC236}">
                <a16:creationId xmlns:a16="http://schemas.microsoft.com/office/drawing/2014/main" id="{7A9236BC-79D5-E573-1A63-88641CB54B83}"/>
              </a:ext>
            </a:extLst>
          </p:cNvPr>
          <p:cNvSpPr txBox="1"/>
          <p:nvPr/>
        </p:nvSpPr>
        <p:spPr>
          <a:xfrm>
            <a:off x="0" y="0"/>
            <a:ext cx="5303520" cy="1723549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5000" dirty="0">
                <a:solidFill>
                  <a:schemeClr val="bg1"/>
                </a:solidFill>
                <a:latin typeface="+mj-ea"/>
                <a:ea typeface="+mj-ea"/>
              </a:rPr>
              <a:t>生物基因工程技術</a:t>
            </a:r>
            <a:endParaRPr lang="en-US" altLang="zh-TW" sz="5000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600" b="1" dirty="0">
                <a:solidFill>
                  <a:schemeClr val="bg1"/>
                </a:solidFill>
                <a:latin typeface="+mj-ea"/>
                <a:ea typeface="+mj-ea"/>
              </a:rPr>
              <a:t>細胞培育外秘體</a:t>
            </a:r>
            <a:endParaRPr lang="zh-CN" altLang="en-US" sz="5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BC17515A-E33B-43C4-DDC5-4C69E8E42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3943" y="172467"/>
            <a:ext cx="4973062" cy="3080049"/>
          </a:xfrm>
          <a:prstGeom prst="rect">
            <a:avLst/>
          </a:prstGeom>
          <a:ln>
            <a:noFill/>
          </a:ln>
          <a:effectLst>
            <a:reflection blurRad="6350" stA="50000" endA="300" endPos="55000" dir="5400000" sy="-100000" algn="bl" rotWithShape="0"/>
            <a:softEdge rad="1125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8563259-126D-1F1B-9BBC-32BC260E558A}"/>
              </a:ext>
            </a:extLst>
          </p:cNvPr>
          <p:cNvSpPr txBox="1"/>
          <p:nvPr/>
        </p:nvSpPr>
        <p:spPr>
          <a:xfrm>
            <a:off x="426193" y="2867523"/>
            <a:ext cx="11600812" cy="3622595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本品選用 「</a:t>
            </a:r>
            <a:r>
              <a:rPr lang="zh-TW" altLang="en-US" sz="2600" b="1" u="sng" dirty="0">
                <a:solidFill>
                  <a:schemeClr val="tx2">
                    <a:lumMod val="50000"/>
                  </a:schemeClr>
                </a:solidFill>
              </a:rPr>
              <a:t>人體來源」脂質幹細胞</a:t>
            </a: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培育，</a:t>
            </a:r>
            <a:endParaRPr lang="en-US" altLang="zh-TW" sz="2600" dirty="0">
              <a:solidFill>
                <a:schemeClr val="tx2">
                  <a:lumMod val="5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因其外秘體細胞訊號為標準品，</a:t>
            </a:r>
            <a:r>
              <a:rPr lang="zh-TW" altLang="en-US" sz="2600" b="1" u="sng" dirty="0">
                <a:solidFill>
                  <a:schemeClr val="tx2">
                    <a:lumMod val="50000"/>
                  </a:schemeClr>
                </a:solidFill>
              </a:rPr>
              <a:t>更適合作用於人體</a:t>
            </a: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，利用</a:t>
            </a:r>
            <a:r>
              <a:rPr lang="zh-TW" altLang="en-US" sz="2600" b="1" dirty="0">
                <a:solidFill>
                  <a:schemeClr val="tx2">
                    <a:lumMod val="50000"/>
                  </a:schemeClr>
                </a:solidFill>
              </a:rPr>
              <a:t>基因工程選殖及培養細胞技術</a:t>
            </a: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，誘發與其標準品相同訊號之細胞，同時合成人體所需之生長因子並放大發酵，進而進行細胞培養及微生物發酵及調控技術，利用幹細胞作為模擬生物工廠，進行訊號定序，</a:t>
            </a:r>
            <a:r>
              <a:rPr lang="zh-TW" altLang="en-US" sz="2600" u="sng" dirty="0">
                <a:solidFill>
                  <a:schemeClr val="tx2">
                    <a:lumMod val="50000"/>
                  </a:schemeClr>
                </a:solidFill>
              </a:rPr>
              <a:t>確保品質一致 ，無雜質（雜訊）</a:t>
            </a:r>
            <a:r>
              <a:rPr lang="zh-TW" altLang="en-US" sz="2600" dirty="0">
                <a:solidFill>
                  <a:schemeClr val="tx2">
                    <a:lumMod val="50000"/>
                  </a:schemeClr>
                </a:solidFill>
              </a:rPr>
              <a:t>，再進行放大，</a:t>
            </a:r>
            <a:r>
              <a:rPr lang="zh-TW" altLang="en-US" sz="2600" b="1" u="sng" dirty="0">
                <a:solidFill>
                  <a:schemeClr val="tx2">
                    <a:lumMod val="50000"/>
                  </a:schemeClr>
                </a:solidFill>
              </a:rPr>
              <a:t>大幅提升活性濃度及安定性。</a:t>
            </a:r>
          </a:p>
        </p:txBody>
      </p:sp>
    </p:spTree>
    <p:extLst>
      <p:ext uri="{BB962C8B-B14F-4D97-AF65-F5344CB8AC3E}">
        <p14:creationId xmlns:p14="http://schemas.microsoft.com/office/powerpoint/2010/main" val="214019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5DE85D1-E924-2F92-FEE5-F7A717C36E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63" y="577280"/>
            <a:ext cx="11771023" cy="57034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9B23F-71D6-67CD-6D19-7A5B0DDF02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DBD3F335-2DC7-39BB-D520-65AC3E6B7E92}"/>
              </a:ext>
            </a:extLst>
          </p:cNvPr>
          <p:cNvSpPr txBox="1"/>
          <p:nvPr/>
        </p:nvSpPr>
        <p:spPr>
          <a:xfrm>
            <a:off x="849139" y="2525958"/>
            <a:ext cx="55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專利技術</a:t>
            </a:r>
            <a:endParaRPr lang="zh-CN" altLang="en-US" sz="80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6D36F6-4F3A-13C7-E543-E3D790A956CA}"/>
              </a:ext>
            </a:extLst>
          </p:cNvPr>
          <p:cNvSpPr txBox="1"/>
          <p:nvPr/>
        </p:nvSpPr>
        <p:spPr>
          <a:xfrm>
            <a:off x="1067910" y="3840437"/>
            <a:ext cx="3843724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20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Invention</a:t>
            </a:r>
            <a:r>
              <a:rPr lang="zh-TW" altLang="en-US" sz="20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20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Patent</a:t>
            </a:r>
            <a:endParaRPr lang="en-US" altLang="zh-CN" sz="2000" b="1" spc="600" dirty="0">
              <a:solidFill>
                <a:schemeClr val="tx2">
                  <a:lumMod val="50000"/>
                  <a:alpha val="50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2023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B2AD-F6D5-7161-FBE2-F301932DE2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49276DF9-1CE3-0D20-BC48-064B35D34148}"/>
              </a:ext>
            </a:extLst>
          </p:cNvPr>
          <p:cNvSpPr/>
          <p:nvPr/>
        </p:nvSpPr>
        <p:spPr>
          <a:xfrm>
            <a:off x="1" y="0"/>
            <a:ext cx="12191999" cy="4217658"/>
          </a:xfrm>
          <a:custGeom>
            <a:avLst/>
            <a:gdLst>
              <a:gd name="connsiteX0" fmla="*/ 0 w 12191999"/>
              <a:gd name="connsiteY0" fmla="*/ 0 h 4217658"/>
              <a:gd name="connsiteX1" fmla="*/ 12191999 w 12191999"/>
              <a:gd name="connsiteY1" fmla="*/ 0 h 4217658"/>
              <a:gd name="connsiteX2" fmla="*/ 12191999 w 12191999"/>
              <a:gd name="connsiteY2" fmla="*/ 3727987 h 4217658"/>
              <a:gd name="connsiteX3" fmla="*/ 11702328 w 12191999"/>
              <a:gd name="connsiteY3" fmla="*/ 4217658 h 4217658"/>
              <a:gd name="connsiteX4" fmla="*/ 489668 w 12191999"/>
              <a:gd name="connsiteY4" fmla="*/ 4217658 h 4217658"/>
              <a:gd name="connsiteX5" fmla="*/ 9945 w 12191999"/>
              <a:gd name="connsiteY5" fmla="*/ 3826673 h 4217658"/>
              <a:gd name="connsiteX6" fmla="*/ 0 w 12191999"/>
              <a:gd name="connsiteY6" fmla="*/ 3728018 h 421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217658">
                <a:moveTo>
                  <a:pt x="0" y="0"/>
                </a:moveTo>
                <a:lnTo>
                  <a:pt x="12191999" y="0"/>
                </a:lnTo>
                <a:lnTo>
                  <a:pt x="12191999" y="3727987"/>
                </a:lnTo>
                <a:cubicBezTo>
                  <a:pt x="12191999" y="3998425"/>
                  <a:pt x="11972766" y="4217658"/>
                  <a:pt x="11702328" y="4217658"/>
                </a:cubicBezTo>
                <a:lnTo>
                  <a:pt x="489668" y="4217658"/>
                </a:lnTo>
                <a:cubicBezTo>
                  <a:pt x="253035" y="4217658"/>
                  <a:pt x="55605" y="4049808"/>
                  <a:pt x="9945" y="3826673"/>
                </a:cubicBezTo>
                <a:lnTo>
                  <a:pt x="0" y="37280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54DF82-5487-AA24-CE85-5F7C5F6A40F8}"/>
              </a:ext>
            </a:extLst>
          </p:cNvPr>
          <p:cNvSpPr txBox="1"/>
          <p:nvPr/>
        </p:nvSpPr>
        <p:spPr>
          <a:xfrm>
            <a:off x="288908" y="187832"/>
            <a:ext cx="3577697" cy="1107996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6600" b="1" dirty="0">
                <a:solidFill>
                  <a:schemeClr val="bg1"/>
                </a:solidFill>
                <a:latin typeface="+mj-ea"/>
                <a:ea typeface="+mj-ea"/>
              </a:rPr>
              <a:t>發明專利</a:t>
            </a:r>
            <a:endParaRPr lang="id-ID" sz="66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2C5702-1509-817C-1D70-BA0C2DF83ED8}"/>
              </a:ext>
            </a:extLst>
          </p:cNvPr>
          <p:cNvSpPr txBox="1"/>
          <p:nvPr/>
        </p:nvSpPr>
        <p:spPr>
          <a:xfrm>
            <a:off x="674370" y="4623499"/>
            <a:ext cx="10843260" cy="1602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　　</a:t>
            </a: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專利乙基維他命Ｃ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，進入肌膚後，會透過皮膚中的鈉依賴型蛋白轉化為純維他命Ｃ（抗壞血酸）能夠</a:t>
            </a: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有效抑制酪氨酸酶的活性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，能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夠有效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降低黑色素生成、減少紫外線傷害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，發揮其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抗氧化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與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美白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等功效。</a:t>
            </a: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05BAC368-F0FE-373B-8BF3-AD8CA4462C95}"/>
              </a:ext>
            </a:extLst>
          </p:cNvPr>
          <p:cNvSpPr txBox="1"/>
          <p:nvPr/>
        </p:nvSpPr>
        <p:spPr>
          <a:xfrm>
            <a:off x="288908" y="1315981"/>
            <a:ext cx="4887337" cy="995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50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3-O-</a:t>
            </a:r>
            <a:r>
              <a:rPr lang="zh-TW" altLang="en-US" sz="50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乙基維他命</a:t>
            </a:r>
            <a:endParaRPr lang="id-ID" sz="50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978055C-24C7-C0B1-1487-AE923D7D4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029" y="306974"/>
            <a:ext cx="5064563" cy="297442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59D26659-2009-A593-1C90-23649195FB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072" y="2025633"/>
            <a:ext cx="2881511" cy="18009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31F62959-5993-9A83-C4DC-5CBB733F1200}"/>
              </a:ext>
            </a:extLst>
          </p:cNvPr>
          <p:cNvSpPr txBox="1"/>
          <p:nvPr/>
        </p:nvSpPr>
        <p:spPr>
          <a:xfrm>
            <a:off x="474054" y="2499322"/>
            <a:ext cx="5208289" cy="8535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乙基維他命</a:t>
            </a:r>
            <a:r>
              <a:rPr lang="en-US" altLang="zh-TW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C</a:t>
            </a:r>
            <a:r>
              <a:rPr lang="zh-TW" altLang="en-US" sz="20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能刺激膠原蛋白的生成，有助於改善細紋與皺紋，使肌膚更為緊緻飽滿。</a:t>
            </a:r>
            <a:endParaRPr lang="zh-CN" altLang="en-US" sz="20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7880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706D8-EB85-C368-3FC8-A777FBAF92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7">
            <a:extLst>
              <a:ext uri="{FF2B5EF4-FFF2-40B4-BE49-F238E27FC236}">
                <a16:creationId xmlns:a16="http://schemas.microsoft.com/office/drawing/2014/main" id="{C62C2E03-DF3A-3E9A-CEB5-0EAF21AC6F75}"/>
              </a:ext>
            </a:extLst>
          </p:cNvPr>
          <p:cNvSpPr txBox="1"/>
          <p:nvPr/>
        </p:nvSpPr>
        <p:spPr>
          <a:xfrm>
            <a:off x="729257" y="337514"/>
            <a:ext cx="1073088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專利</a:t>
            </a:r>
            <a:r>
              <a:rPr lang="en-US" altLang="zh-TW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3-O-</a:t>
            </a:r>
            <a:r>
              <a:rPr lang="zh-TW" altLang="en-US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乙基維他命</a:t>
            </a:r>
            <a:r>
              <a:rPr lang="en-US" altLang="zh-TW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C</a:t>
            </a:r>
            <a:r>
              <a:rPr lang="zh-TW" altLang="en-US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   </a:t>
            </a:r>
            <a:r>
              <a:rPr lang="en-US" altLang="zh-TW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VS</a:t>
            </a:r>
            <a:r>
              <a:rPr lang="zh-TW" altLang="en-US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   其他維他命</a:t>
            </a:r>
            <a:r>
              <a:rPr lang="en-US" altLang="zh-TW" sz="4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C</a:t>
            </a:r>
            <a:endParaRPr lang="id-ID" sz="4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F0F382B2-664D-FE31-C56C-4B65603A8C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320293"/>
              </p:ext>
            </p:extLst>
          </p:nvPr>
        </p:nvGraphicFramePr>
        <p:xfrm>
          <a:off x="731854" y="1424940"/>
          <a:ext cx="10728292" cy="479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2905">
                  <a:extLst>
                    <a:ext uri="{9D8B030D-6E8A-4147-A177-3AD203B41FA5}">
                      <a16:colId xmlns:a16="http://schemas.microsoft.com/office/drawing/2014/main" val="3948177731"/>
                    </a:ext>
                  </a:extLst>
                </a:gridCol>
                <a:gridCol w="924063">
                  <a:extLst>
                    <a:ext uri="{9D8B030D-6E8A-4147-A177-3AD203B41FA5}">
                      <a16:colId xmlns:a16="http://schemas.microsoft.com/office/drawing/2014/main" val="3606896724"/>
                    </a:ext>
                  </a:extLst>
                </a:gridCol>
                <a:gridCol w="1149520">
                  <a:extLst>
                    <a:ext uri="{9D8B030D-6E8A-4147-A177-3AD203B41FA5}">
                      <a16:colId xmlns:a16="http://schemas.microsoft.com/office/drawing/2014/main" val="771195542"/>
                    </a:ext>
                  </a:extLst>
                </a:gridCol>
                <a:gridCol w="1149520">
                  <a:extLst>
                    <a:ext uri="{9D8B030D-6E8A-4147-A177-3AD203B41FA5}">
                      <a16:colId xmlns:a16="http://schemas.microsoft.com/office/drawing/2014/main" val="3473325345"/>
                    </a:ext>
                  </a:extLst>
                </a:gridCol>
                <a:gridCol w="936943">
                  <a:extLst>
                    <a:ext uri="{9D8B030D-6E8A-4147-A177-3AD203B41FA5}">
                      <a16:colId xmlns:a16="http://schemas.microsoft.com/office/drawing/2014/main" val="2665687819"/>
                    </a:ext>
                  </a:extLst>
                </a:gridCol>
                <a:gridCol w="1851343">
                  <a:extLst>
                    <a:ext uri="{9D8B030D-6E8A-4147-A177-3AD203B41FA5}">
                      <a16:colId xmlns:a16="http://schemas.microsoft.com/office/drawing/2014/main" val="1175007570"/>
                    </a:ext>
                  </a:extLst>
                </a:gridCol>
                <a:gridCol w="1793998">
                  <a:extLst>
                    <a:ext uri="{9D8B030D-6E8A-4147-A177-3AD203B41FA5}">
                      <a16:colId xmlns:a16="http://schemas.microsoft.com/office/drawing/2014/main" val="1789703472"/>
                    </a:ext>
                  </a:extLst>
                </a:gridCol>
              </a:tblGrid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成分名稱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穩定性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亮白效果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抗氧化力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刺激性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吸收力與轉換力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適用膚質</a:t>
                      </a:r>
                    </a:p>
                  </a:txBody>
                  <a:tcPr anchor="ctr">
                    <a:solidFill>
                      <a:schemeClr val="tx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3998921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專利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3-O-</a:t>
                      </a:r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乙基維他命</a:t>
                      </a:r>
                      <a:r>
                        <a:rPr lang="en-US" altLang="zh-TW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C</a:t>
                      </a:r>
                      <a:endParaRPr lang="zh-TW" altLang="en-US" sz="2100" b="1" dirty="0">
                        <a:solidFill>
                          <a:schemeClr val="tx2">
                            <a:lumMod val="50000"/>
                          </a:schemeClr>
                        </a:solidFill>
                      </a:endParaRP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高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高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高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低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最佳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100" b="1" dirty="0">
                          <a:solidFill>
                            <a:schemeClr val="tx2">
                              <a:lumMod val="50000"/>
                            </a:schemeClr>
                          </a:solidFill>
                        </a:rPr>
                        <a:t>各種膚質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1420527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純維他命</a:t>
                      </a:r>
                      <a:r>
                        <a:rPr lang="en-US" altLang="zh-TW" dirty="0"/>
                        <a:t>C</a:t>
                      </a:r>
                    </a:p>
                    <a:p>
                      <a:pPr algn="ctr"/>
                      <a:r>
                        <a:rPr lang="en-US" altLang="zh-TW" dirty="0"/>
                        <a:t>(</a:t>
                      </a:r>
                      <a:r>
                        <a:rPr lang="zh-TW" altLang="en-US" dirty="0"/>
                        <a:t>抗壞血酸</a:t>
                      </a:r>
                      <a:r>
                        <a:rPr lang="en-US" altLang="zh-TW" dirty="0"/>
                        <a:t>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極低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較高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快，但極不穩定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油性肌、厚實肌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58431151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維他命磷酸鎂鹽</a:t>
                      </a:r>
                      <a:r>
                        <a:rPr lang="en-US" altLang="zh-TW" dirty="0"/>
                        <a:t>(MAP)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混合肌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33867087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維他命</a:t>
                      </a:r>
                      <a:r>
                        <a:rPr lang="en-US" altLang="zh-TW" dirty="0"/>
                        <a:t>C</a:t>
                      </a:r>
                      <a:r>
                        <a:rPr lang="zh-TW" altLang="en-US" dirty="0"/>
                        <a:t>磷酸鈉鹽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(SAP)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較慢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痘痘肌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42948676"/>
                  </a:ext>
                </a:extLst>
              </a:tr>
              <a:tr h="798830"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維他命</a:t>
                      </a:r>
                      <a:r>
                        <a:rPr lang="en-US" altLang="zh-TW" dirty="0"/>
                        <a:t>C</a:t>
                      </a:r>
                      <a:r>
                        <a:rPr lang="zh-TW" altLang="en-US" dirty="0"/>
                        <a:t>糖苷</a:t>
                      </a:r>
                      <a:endParaRPr lang="en-US" altLang="zh-TW" dirty="0"/>
                    </a:p>
                    <a:p>
                      <a:pPr algn="ctr"/>
                      <a:r>
                        <a:rPr lang="en-US" altLang="zh-TW" dirty="0"/>
                        <a:t>(AA2G)</a:t>
                      </a:r>
                      <a:endParaRPr lang="zh-TW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高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低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稍慢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dirty="0"/>
                        <a:t>敏乾肌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132847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482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9BEB33-6702-1E0D-1283-98195995B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EC611C81-01A2-5624-FD7E-9D80C3BB1695}"/>
              </a:ext>
            </a:extLst>
          </p:cNvPr>
          <p:cNvSpPr txBox="1"/>
          <p:nvPr/>
        </p:nvSpPr>
        <p:spPr>
          <a:xfrm>
            <a:off x="849139" y="2525958"/>
            <a:ext cx="55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主要成分</a:t>
            </a:r>
            <a:endParaRPr lang="zh-CN" altLang="en-US" sz="80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C28A83D-4CCC-5201-5FCA-BA3E1BCE896F}"/>
              </a:ext>
            </a:extLst>
          </p:cNvPr>
          <p:cNvSpPr txBox="1"/>
          <p:nvPr/>
        </p:nvSpPr>
        <p:spPr>
          <a:xfrm>
            <a:off x="1067910" y="3871215"/>
            <a:ext cx="387638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Main</a:t>
            </a:r>
            <a:r>
              <a:rPr lang="zh-TW" altLang="en-US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Ingredients</a:t>
            </a:r>
            <a:endParaRPr lang="en-US" altLang="zh-CN" sz="1600" b="1" spc="600" dirty="0">
              <a:solidFill>
                <a:schemeClr val="tx2">
                  <a:lumMod val="50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82618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58A423-66A8-DAAD-D329-13B40D858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932E73-3A27-58B2-6D56-85B2C62D9A19}"/>
              </a:ext>
            </a:extLst>
          </p:cNvPr>
          <p:cNvSpPr txBox="1"/>
          <p:nvPr/>
        </p:nvSpPr>
        <p:spPr>
          <a:xfrm>
            <a:off x="2159923" y="364117"/>
            <a:ext cx="44324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生技外泌體</a:t>
            </a:r>
            <a:r>
              <a:rPr lang="en-US" altLang="zh-TW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(</a:t>
            </a:r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寡肽</a:t>
            </a:r>
            <a:r>
              <a:rPr lang="en-US" altLang="zh-TW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-1~6)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45A4E3C-19BB-6C9E-6157-1460172F6DA6}"/>
              </a:ext>
            </a:extLst>
          </p:cNvPr>
          <p:cNvSpPr txBox="1"/>
          <p:nvPr/>
        </p:nvSpPr>
        <p:spPr>
          <a:xfrm>
            <a:off x="2159923" y="1108147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是一種由細胞釋放出的奈米級小囊泡，能夠在細胞之間傳遞訊息，可協助肌膚維持健康機能。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43F2E027-8DE1-F7EC-E4AA-C728BAE865AA}"/>
              </a:ext>
            </a:extLst>
          </p:cNvPr>
          <p:cNvSpPr txBox="1"/>
          <p:nvPr/>
        </p:nvSpPr>
        <p:spPr>
          <a:xfrm>
            <a:off x="6800298" y="502809"/>
            <a:ext cx="5196846" cy="5076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3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Exosome with Oligopeptides-1~6</a:t>
            </a:r>
            <a:endParaRPr lang="id-ID" sz="23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3ED9C328-11BE-FD76-F4D6-24AC1FA68F93}"/>
              </a:ext>
            </a:extLst>
          </p:cNvPr>
          <p:cNvSpPr txBox="1"/>
          <p:nvPr/>
        </p:nvSpPr>
        <p:spPr>
          <a:xfrm>
            <a:off x="2216527" y="2444377"/>
            <a:ext cx="9277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提亮膚色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肌膚維持健康機能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改善細紋鬆弛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BC46AA64-DF19-8D9E-7DF1-22FFB01FBEBE}"/>
              </a:ext>
            </a:extLst>
          </p:cNvPr>
          <p:cNvSpPr txBox="1"/>
          <p:nvPr/>
        </p:nvSpPr>
        <p:spPr>
          <a:xfrm>
            <a:off x="2159923" y="3692392"/>
            <a:ext cx="3309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24K</a:t>
            </a:r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金 </a:t>
            </a:r>
            <a:r>
              <a:rPr lang="en-US" altLang="zh-TW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(99.9%up)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D21AAC6B-497D-56E2-9C76-CF1D38BDBFA7}"/>
              </a:ext>
            </a:extLst>
          </p:cNvPr>
          <p:cNvSpPr txBox="1"/>
          <p:nvPr/>
        </p:nvSpPr>
        <p:spPr>
          <a:xfrm>
            <a:off x="2159923" y="4436422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注入奢華的</a:t>
            </a: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24K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金</a:t>
            </a: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(99.9%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純金</a:t>
            </a:r>
            <a:r>
              <a:rPr lang="en-US" altLang="zh-TW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)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，打造質地細緻的亮采精華液，使用時可感受肌膚柔嫩與光澤的奢華體驗。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48078060-4353-250C-B2FD-B283F1F474F0}"/>
              </a:ext>
            </a:extLst>
          </p:cNvPr>
          <p:cNvSpPr txBox="1"/>
          <p:nvPr/>
        </p:nvSpPr>
        <p:spPr>
          <a:xfrm>
            <a:off x="5592517" y="3776966"/>
            <a:ext cx="3760489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24K</a:t>
            </a:r>
            <a:r>
              <a:rPr lang="zh-TW" altLang="en-US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Gold</a:t>
            </a:r>
            <a:r>
              <a:rPr lang="zh-TW" altLang="en-US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 </a:t>
            </a: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(99.9%up)</a:t>
            </a:r>
            <a:endParaRPr lang="id-ID" sz="2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FCC23EA-6C04-36F9-0E0F-06E21B15F4BA}"/>
              </a:ext>
            </a:extLst>
          </p:cNvPr>
          <p:cNvSpPr txBox="1"/>
          <p:nvPr/>
        </p:nvSpPr>
        <p:spPr>
          <a:xfrm>
            <a:off x="2216527" y="5772652"/>
            <a:ext cx="97806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精緻奢華質地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提升肌膚光澤感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延長配方穩定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6EAAB69-C84B-3BCA-98DC-8C3D0377E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5" y="448691"/>
            <a:ext cx="1633623" cy="163362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D359E321-4777-C5F5-98B7-091DA61B9F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5" y="3776966"/>
            <a:ext cx="1633623" cy="163362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3581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2C3C1-4B36-5E95-5B20-B0413FF5A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EAFEE14-B238-A3FC-1CBA-39A275C5C8EA}"/>
              </a:ext>
            </a:extLst>
          </p:cNvPr>
          <p:cNvSpPr txBox="1"/>
          <p:nvPr/>
        </p:nvSpPr>
        <p:spPr>
          <a:xfrm>
            <a:off x="2159923" y="364117"/>
            <a:ext cx="35376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北美聖草發酵液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937923-BA0F-A27F-FF0D-E119D2D68D81}"/>
              </a:ext>
            </a:extLst>
          </p:cNvPr>
          <p:cNvSpPr txBox="1"/>
          <p:nvPr/>
        </p:nvSpPr>
        <p:spPr>
          <a:xfrm>
            <a:off x="2159923" y="1108147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富含益生菌發酵代謝物，有助於強化肌膚屏障，減少刺激與紅腫，適合敏感肌或問題肌膚。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A26283D4-AA82-8E6E-8A88-5A2BDC62D4A0}"/>
              </a:ext>
            </a:extLst>
          </p:cNvPr>
          <p:cNvSpPr txBox="1"/>
          <p:nvPr/>
        </p:nvSpPr>
        <p:spPr>
          <a:xfrm>
            <a:off x="5577277" y="448691"/>
            <a:ext cx="4031543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Fermented Yerba </a:t>
            </a:r>
            <a:r>
              <a:rPr lang="en-US" altLang="zh-TW" sz="2600" b="1" dirty="0" err="1">
                <a:solidFill>
                  <a:schemeClr val="tx2">
                    <a:lumMod val="50000"/>
                  </a:schemeClr>
                </a:solidFill>
                <a:latin typeface="+mn-ea"/>
              </a:rPr>
              <a:t>santa</a:t>
            </a:r>
            <a:endParaRPr lang="id-ID" sz="2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5D4AD5DF-5BCE-1465-6E27-79C34143D0D0}"/>
              </a:ext>
            </a:extLst>
          </p:cNvPr>
          <p:cNvSpPr txBox="1"/>
          <p:nvPr/>
        </p:nvSpPr>
        <p:spPr>
          <a:xfrm>
            <a:off x="2229395" y="2444377"/>
            <a:ext cx="9360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幫助調理油水平衡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鎮靜舒緩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增加保濕修護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084BC28C-CB39-A7E9-C94D-A72A56D81CA1}"/>
              </a:ext>
            </a:extLst>
          </p:cNvPr>
          <p:cNvSpPr txBox="1"/>
          <p:nvPr/>
        </p:nvSpPr>
        <p:spPr>
          <a:xfrm>
            <a:off x="2159923" y="3692392"/>
            <a:ext cx="29302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金盞花萃取物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94A9A10-09DD-9473-A852-D2F1091757CB}"/>
              </a:ext>
            </a:extLst>
          </p:cNvPr>
          <p:cNvSpPr txBox="1"/>
          <p:nvPr/>
        </p:nvSpPr>
        <p:spPr>
          <a:xfrm>
            <a:off x="2159923" y="4436422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金盞花含有類黃酮、多酚等抗氧化物質，具有良好的抗敏作用，有助於受損肌膚舒緩及修復。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5E58053F-3C98-8013-3211-2DD99337CDBD}"/>
              </a:ext>
            </a:extLst>
          </p:cNvPr>
          <p:cNvSpPr txBox="1"/>
          <p:nvPr/>
        </p:nvSpPr>
        <p:spPr>
          <a:xfrm>
            <a:off x="5102115" y="3776966"/>
            <a:ext cx="4981865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Calendula Officinalis Extract</a:t>
            </a:r>
            <a:endParaRPr lang="id-ID" sz="2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62241DDC-614F-0BCC-EC03-2EB24FB8D8CC}"/>
              </a:ext>
            </a:extLst>
          </p:cNvPr>
          <p:cNvSpPr txBox="1"/>
          <p:nvPr/>
        </p:nvSpPr>
        <p:spPr>
          <a:xfrm>
            <a:off x="2159923" y="5772652"/>
            <a:ext cx="94300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減少細紋老化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修護鎮定肌膚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幫助肌膚滋潤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8F512D-DF5C-C558-79D1-B98CA930A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4" y="448691"/>
            <a:ext cx="1633623" cy="163362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09BEE8A1-292C-FCF4-0B93-6F6369D14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4" y="3776966"/>
            <a:ext cx="1633623" cy="163362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3908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47BD-D0B3-9445-95E3-96C68F41B3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AE80B13E-CEA3-F6A8-5F9C-3A5BA5598EE1}"/>
              </a:ext>
            </a:extLst>
          </p:cNvPr>
          <p:cNvSpPr txBox="1"/>
          <p:nvPr/>
        </p:nvSpPr>
        <p:spPr>
          <a:xfrm>
            <a:off x="2159923" y="364117"/>
            <a:ext cx="38598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專利乙基維他命Ｃ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8F7925-501B-8247-40C0-8A2757005291}"/>
              </a:ext>
            </a:extLst>
          </p:cNvPr>
          <p:cNvSpPr txBox="1"/>
          <p:nvPr/>
        </p:nvSpPr>
        <p:spPr>
          <a:xfrm>
            <a:off x="2159923" y="1108147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穩定型維他命Ｃ衍生物，低刺激性、抗氧化力強，能夠刺激膠原蛋白生成，幫助肌膚增加彈性。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F6285F54-9B9D-4426-A4E8-E23317AA1E24}"/>
              </a:ext>
            </a:extLst>
          </p:cNvPr>
          <p:cNvSpPr txBox="1"/>
          <p:nvPr/>
        </p:nvSpPr>
        <p:spPr>
          <a:xfrm>
            <a:off x="6143335" y="448691"/>
            <a:ext cx="4204625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3-O-Ethyl Ascorbic Acid</a:t>
            </a:r>
            <a:endParaRPr lang="id-ID" sz="2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7" name="TextBox 8">
            <a:extLst>
              <a:ext uri="{FF2B5EF4-FFF2-40B4-BE49-F238E27FC236}">
                <a16:creationId xmlns:a16="http://schemas.microsoft.com/office/drawing/2014/main" id="{B6712E71-D8AF-0267-1DAE-116E1831AF89}"/>
              </a:ext>
            </a:extLst>
          </p:cNvPr>
          <p:cNvSpPr txBox="1"/>
          <p:nvPr/>
        </p:nvSpPr>
        <p:spPr>
          <a:xfrm>
            <a:off x="2312323" y="2444377"/>
            <a:ext cx="92776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增加肌膚彈性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幫助淡化黑斑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改善膚色不均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855E7783-130D-E7EC-AB8B-D4DF311894ED}"/>
              </a:ext>
            </a:extLst>
          </p:cNvPr>
          <p:cNvSpPr txBox="1"/>
          <p:nvPr/>
        </p:nvSpPr>
        <p:spPr>
          <a:xfrm>
            <a:off x="2159923" y="3692392"/>
            <a:ext cx="349411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維他命</a:t>
            </a:r>
            <a:r>
              <a:rPr lang="en-US" altLang="zh-TW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B5</a:t>
            </a:r>
            <a:r>
              <a:rPr lang="zh-TW" altLang="en-US" sz="36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－泛醇</a:t>
            </a:r>
            <a:endParaRPr lang="id-ID" sz="36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25761F8B-50F9-073F-AA8F-3FFC8EB1842E}"/>
              </a:ext>
            </a:extLst>
          </p:cNvPr>
          <p:cNvSpPr txBox="1"/>
          <p:nvPr/>
        </p:nvSpPr>
        <p:spPr>
          <a:xfrm>
            <a:off x="2159923" y="4436422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具有極佳的保濕性，能深入滲透角質層，幫助肌膚維持水分平衡，幫助對抗皮膚乾燥及脫屑。</a:t>
            </a:r>
            <a:endParaRPr lang="id-ID" sz="2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7" name="TextBox 8">
            <a:extLst>
              <a:ext uri="{FF2B5EF4-FFF2-40B4-BE49-F238E27FC236}">
                <a16:creationId xmlns:a16="http://schemas.microsoft.com/office/drawing/2014/main" id="{C70C85FF-1C36-6AF4-322A-08AA0C6C881D}"/>
              </a:ext>
            </a:extLst>
          </p:cNvPr>
          <p:cNvSpPr txBox="1"/>
          <p:nvPr/>
        </p:nvSpPr>
        <p:spPr>
          <a:xfrm>
            <a:off x="5754715" y="3776966"/>
            <a:ext cx="4097946" cy="561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TW" sz="2600" b="1" dirty="0">
                <a:solidFill>
                  <a:schemeClr val="tx2">
                    <a:lumMod val="50000"/>
                  </a:schemeClr>
                </a:solidFill>
                <a:latin typeface="+mn-ea"/>
              </a:rPr>
              <a:t>Vitamin B5 - Panthenol</a:t>
            </a:r>
            <a:endParaRPr lang="id-ID" sz="2600" b="1" dirty="0">
              <a:solidFill>
                <a:schemeClr val="tx2">
                  <a:lumMod val="50000"/>
                </a:schemeClr>
              </a:solidFill>
              <a:latin typeface="+mn-ea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857C4D99-06D3-8173-B0E8-EA87C412DF04}"/>
              </a:ext>
            </a:extLst>
          </p:cNvPr>
          <p:cNvSpPr txBox="1"/>
          <p:nvPr/>
        </p:nvSpPr>
        <p:spPr>
          <a:xfrm>
            <a:off x="2159923" y="5772652"/>
            <a:ext cx="97272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深層保濕鎖水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提升肌膚柔嫩度 </a:t>
            </a:r>
            <a:r>
              <a:rPr lang="en-US" altLang="zh-TW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| </a:t>
            </a:r>
            <a:r>
              <a:rPr lang="zh-TW" altLang="en-US" sz="36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</a:rPr>
              <a:t>維持水分平衡</a:t>
            </a:r>
            <a:endParaRPr lang="id-ID" sz="36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C6981C5-B6BD-CB44-97D6-F179834CD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5" y="522867"/>
            <a:ext cx="1617100" cy="1617100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746B1F52-AAAB-77F4-267E-6B018198D9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64" y="3884696"/>
            <a:ext cx="1633623" cy="1633623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1942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0773F-06F8-6EC7-5D8F-EE951B285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16124CC-1B78-8309-2820-CB8467A592DB}"/>
              </a:ext>
            </a:extLst>
          </p:cNvPr>
          <p:cNvSpPr txBox="1"/>
          <p:nvPr/>
        </p:nvSpPr>
        <p:spPr>
          <a:xfrm>
            <a:off x="849139" y="2525958"/>
            <a:ext cx="63615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國際品質認證</a:t>
            </a:r>
            <a:endParaRPr lang="zh-CN" altLang="en-US" sz="80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E935082-B639-44BF-7AA6-94559B14BD99}"/>
              </a:ext>
            </a:extLst>
          </p:cNvPr>
          <p:cNvSpPr txBox="1"/>
          <p:nvPr/>
        </p:nvSpPr>
        <p:spPr>
          <a:xfrm>
            <a:off x="1067910" y="3871215"/>
            <a:ext cx="5907656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16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International</a:t>
            </a:r>
            <a:r>
              <a:rPr lang="zh-TW" altLang="en-US" sz="16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spc="600" dirty="0">
                <a:solidFill>
                  <a:schemeClr val="tx2">
                    <a:lumMod val="50000"/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Certification</a:t>
            </a:r>
            <a:endParaRPr lang="en-US" altLang="zh-CN" sz="1600" b="1" spc="600" dirty="0">
              <a:solidFill>
                <a:schemeClr val="tx2">
                  <a:lumMod val="50000"/>
                  <a:alpha val="50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256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>
            <a:extLst>
              <a:ext uri="{FF2B5EF4-FFF2-40B4-BE49-F238E27FC236}">
                <a16:creationId xmlns:a16="http://schemas.microsoft.com/office/drawing/2014/main" id="{D47CF220-CFBC-D648-CAE7-BFF9D2653F6B}"/>
              </a:ext>
            </a:extLst>
          </p:cNvPr>
          <p:cNvSpPr txBox="1"/>
          <p:nvPr/>
        </p:nvSpPr>
        <p:spPr>
          <a:xfrm>
            <a:off x="1771923" y="2182845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產品介紹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7FB71336-6ACE-89C0-72CA-DF56ED97F098}"/>
              </a:ext>
            </a:extLst>
          </p:cNvPr>
          <p:cNvSpPr txBox="1"/>
          <p:nvPr/>
        </p:nvSpPr>
        <p:spPr>
          <a:xfrm>
            <a:off x="3339175" y="2244401"/>
            <a:ext cx="229142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Product Introduction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249DE37-ED2C-9691-4420-9F6653EFDCBB}"/>
              </a:ext>
            </a:extLst>
          </p:cNvPr>
          <p:cNvSpPr txBox="1"/>
          <p:nvPr/>
        </p:nvSpPr>
        <p:spPr>
          <a:xfrm>
            <a:off x="805576" y="2075124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01.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2C2906C-6112-DF4A-B6BC-BF5F647A530A}"/>
              </a:ext>
            </a:extLst>
          </p:cNvPr>
          <p:cNvSpPr txBox="1"/>
          <p:nvPr/>
        </p:nvSpPr>
        <p:spPr>
          <a:xfrm>
            <a:off x="1771923" y="2940851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專利技術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9B40CCB-B96D-6312-DB0A-AE5C9EB67990}"/>
              </a:ext>
            </a:extLst>
          </p:cNvPr>
          <p:cNvSpPr txBox="1">
            <a:spLocks/>
          </p:cNvSpPr>
          <p:nvPr/>
        </p:nvSpPr>
        <p:spPr>
          <a:xfrm>
            <a:off x="3339175" y="3002407"/>
            <a:ext cx="229142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en-US" altLang="zh-CN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Invention Patent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31AD63F-65C8-AE05-00CD-EFB2CDD32E45}"/>
              </a:ext>
            </a:extLst>
          </p:cNvPr>
          <p:cNvSpPr txBox="1"/>
          <p:nvPr/>
        </p:nvSpPr>
        <p:spPr>
          <a:xfrm>
            <a:off x="805576" y="2833130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02.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E0ED1493-8142-C334-DC38-9BD42B8AF07F}"/>
              </a:ext>
            </a:extLst>
          </p:cNvPr>
          <p:cNvSpPr txBox="1"/>
          <p:nvPr/>
        </p:nvSpPr>
        <p:spPr>
          <a:xfrm>
            <a:off x="1771923" y="3698857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主要成分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114728B-0521-3A70-7FC2-19BCDE189FA7}"/>
              </a:ext>
            </a:extLst>
          </p:cNvPr>
          <p:cNvSpPr txBox="1">
            <a:spLocks/>
          </p:cNvSpPr>
          <p:nvPr/>
        </p:nvSpPr>
        <p:spPr>
          <a:xfrm>
            <a:off x="3339175" y="3760413"/>
            <a:ext cx="2756825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Main</a:t>
            </a:r>
            <a:r>
              <a:rPr lang="zh-TW" altLang="en-US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Ingredients</a:t>
            </a:r>
            <a:endParaRPr lang="en-US" altLang="zh-CN" sz="1600" b="1" dirty="0">
              <a:solidFill>
                <a:schemeClr val="tx1">
                  <a:alpha val="38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4CBFB56-EDF8-9603-A3E0-652EF1D53182}"/>
              </a:ext>
            </a:extLst>
          </p:cNvPr>
          <p:cNvSpPr txBox="1"/>
          <p:nvPr/>
        </p:nvSpPr>
        <p:spPr>
          <a:xfrm>
            <a:off x="805576" y="3591136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03.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9A46C3A-5584-5A9D-C1EA-22ECE9A4BE20}"/>
              </a:ext>
            </a:extLst>
          </p:cNvPr>
          <p:cNvSpPr txBox="1"/>
          <p:nvPr/>
        </p:nvSpPr>
        <p:spPr>
          <a:xfrm>
            <a:off x="1771923" y="4456863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國際認證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C695D27-43EE-E1B7-51FE-BB74B6D4C466}"/>
              </a:ext>
            </a:extLst>
          </p:cNvPr>
          <p:cNvSpPr txBox="1">
            <a:spLocks/>
          </p:cNvSpPr>
          <p:nvPr/>
        </p:nvSpPr>
        <p:spPr>
          <a:xfrm>
            <a:off x="3339176" y="4518419"/>
            <a:ext cx="2756824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en-US" altLang="zh-CN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International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C</a:t>
            </a:r>
            <a:r>
              <a:rPr lang="en-US" altLang="zh-CN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ertification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4426DE5-0CC6-4C5F-7BDE-6ED04564C2E1}"/>
              </a:ext>
            </a:extLst>
          </p:cNvPr>
          <p:cNvSpPr txBox="1"/>
          <p:nvPr/>
        </p:nvSpPr>
        <p:spPr>
          <a:xfrm>
            <a:off x="805576" y="4349142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04.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7A43433-98EB-4BC5-0984-C8C27C59C7D8}"/>
              </a:ext>
            </a:extLst>
          </p:cNvPr>
          <p:cNvSpPr txBox="1"/>
          <p:nvPr/>
        </p:nvSpPr>
        <p:spPr>
          <a:xfrm>
            <a:off x="714050" y="791331"/>
            <a:ext cx="2326712" cy="830995"/>
          </a:xfrm>
          <a:prstGeom prst="rect">
            <a:avLst/>
          </a:prstGeom>
          <a:noFill/>
        </p:spPr>
        <p:txBody>
          <a:bodyPr wrap="square" lIns="91360" tIns="45719" rIns="91360" bIns="45719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2684"/>
            <a:r>
              <a:rPr lang="zh-TW" altLang="en-US" sz="48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目 錄</a:t>
            </a:r>
            <a:endParaRPr lang="zh-CN" altLang="en-US" sz="48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5ED2D1-21A3-6C79-7BCE-109D14FF22B9}"/>
              </a:ext>
            </a:extLst>
          </p:cNvPr>
          <p:cNvSpPr txBox="1"/>
          <p:nvPr/>
        </p:nvSpPr>
        <p:spPr>
          <a:xfrm>
            <a:off x="2325136" y="1144999"/>
            <a:ext cx="2758762" cy="400108"/>
          </a:xfrm>
          <a:prstGeom prst="rect">
            <a:avLst/>
          </a:prstGeom>
          <a:noFill/>
        </p:spPr>
        <p:txBody>
          <a:bodyPr wrap="square" lIns="91360" tIns="45719" rIns="91360" bIns="45719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912684"/>
            <a:r>
              <a:rPr lang="en-US" altLang="zh-CN" sz="2000" b="1" spc="300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CONTENTS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8B827492-D75F-0474-5378-B0EE385811E2}"/>
              </a:ext>
            </a:extLst>
          </p:cNvPr>
          <p:cNvSpPr txBox="1"/>
          <p:nvPr/>
        </p:nvSpPr>
        <p:spPr>
          <a:xfrm>
            <a:off x="1771923" y="5214869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使用說明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BFAA333-68A0-2654-3A59-770EADFC24DC}"/>
              </a:ext>
            </a:extLst>
          </p:cNvPr>
          <p:cNvSpPr txBox="1">
            <a:spLocks/>
          </p:cNvSpPr>
          <p:nvPr/>
        </p:nvSpPr>
        <p:spPr>
          <a:xfrm>
            <a:off x="3339176" y="5276425"/>
            <a:ext cx="229142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Introductions</a:t>
            </a:r>
            <a:r>
              <a:rPr lang="zh-TW" altLang="en-US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for</a:t>
            </a:r>
            <a:r>
              <a:rPr lang="zh-TW" altLang="en-US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Use</a:t>
            </a:r>
            <a:endParaRPr lang="en-US" altLang="zh-CN" sz="1600" b="1" dirty="0">
              <a:solidFill>
                <a:schemeClr val="tx1">
                  <a:alpha val="38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8B91542-DD8C-7E9C-B7AC-90C17F1378AA}"/>
              </a:ext>
            </a:extLst>
          </p:cNvPr>
          <p:cNvSpPr txBox="1"/>
          <p:nvPr/>
        </p:nvSpPr>
        <p:spPr>
          <a:xfrm>
            <a:off x="805576" y="5107148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05.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A1AF98AF-A8EC-C973-2183-80B1C44EFE39}"/>
              </a:ext>
            </a:extLst>
          </p:cNvPr>
          <p:cNvSpPr txBox="1"/>
          <p:nvPr/>
        </p:nvSpPr>
        <p:spPr>
          <a:xfrm>
            <a:off x="1771923" y="5911319"/>
            <a:ext cx="144734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2400" b="1" spc="300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案例實測</a:t>
            </a:r>
            <a:endParaRPr lang="zh-CN" altLang="en-US" sz="2400" b="1" spc="300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10" name="文本框 24">
            <a:extLst>
              <a:ext uri="{FF2B5EF4-FFF2-40B4-BE49-F238E27FC236}">
                <a16:creationId xmlns:a16="http://schemas.microsoft.com/office/drawing/2014/main" id="{FAAFA4E4-692A-10F6-66AA-49EA2EBD892B}"/>
              </a:ext>
            </a:extLst>
          </p:cNvPr>
          <p:cNvSpPr txBox="1">
            <a:spLocks/>
          </p:cNvSpPr>
          <p:nvPr/>
        </p:nvSpPr>
        <p:spPr>
          <a:xfrm>
            <a:off x="3339176" y="5972875"/>
            <a:ext cx="2291422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Introductions</a:t>
            </a:r>
            <a:r>
              <a:rPr lang="zh-TW" altLang="en-US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for</a:t>
            </a:r>
            <a:r>
              <a:rPr lang="zh-TW" altLang="en-US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dirty="0">
                <a:solidFill>
                  <a:schemeClr val="tx1">
                    <a:alpha val="38000"/>
                  </a:schemeClr>
                </a:solidFill>
                <a:latin typeface="+mn-ea"/>
                <a:cs typeface="阿里巴巴普惠体" panose="00020600040101010101" pitchFamily="18" charset="-122"/>
              </a:rPr>
              <a:t>Use</a:t>
            </a:r>
            <a:endParaRPr lang="en-US" altLang="zh-CN" sz="1600" b="1" dirty="0">
              <a:solidFill>
                <a:schemeClr val="tx1">
                  <a:alpha val="38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  <p:sp>
        <p:nvSpPr>
          <p:cNvPr id="13" name="文本框 8">
            <a:extLst>
              <a:ext uri="{FF2B5EF4-FFF2-40B4-BE49-F238E27FC236}">
                <a16:creationId xmlns:a16="http://schemas.microsoft.com/office/drawing/2014/main" id="{21E81081-6EF5-07C1-8406-A3C39A567D96}"/>
              </a:ext>
            </a:extLst>
          </p:cNvPr>
          <p:cNvSpPr txBox="1"/>
          <p:nvPr/>
        </p:nvSpPr>
        <p:spPr>
          <a:xfrm>
            <a:off x="805576" y="5803598"/>
            <a:ext cx="1083948" cy="584775"/>
          </a:xfrm>
          <a:prstGeom prst="rect">
            <a:avLst/>
          </a:prstGeom>
          <a:noFill/>
        </p:spPr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defTabSz="1217476"/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0</a:t>
            </a:r>
            <a:r>
              <a:rPr lang="en-US" altLang="zh-TW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6</a:t>
            </a:r>
            <a:r>
              <a:rPr lang="en-US" altLang="zh-CN" sz="3200" b="1" dirty="0">
                <a:solidFill>
                  <a:schemeClr val="accent1">
                    <a:lumMod val="75000"/>
                  </a:schemeClr>
                </a:solidFill>
                <a:latin typeface="+mj-ea"/>
                <a:ea typeface="+mj-ea"/>
                <a:cs typeface="+mn-ea"/>
                <a:sym typeface="思源黑体" panose="020B0500000000000000" pitchFamily="34" charset="-122"/>
              </a:rPr>
              <a:t>.</a:t>
            </a:r>
            <a:endParaRPr lang="zh-CN" altLang="en-US" sz="3200" b="1" dirty="0">
              <a:solidFill>
                <a:schemeClr val="accent1">
                  <a:lumMod val="75000"/>
                </a:schemeClr>
              </a:solidFill>
              <a:latin typeface="+mj-ea"/>
              <a:ea typeface="+mj-ea"/>
              <a:cs typeface="+mn-ea"/>
              <a:sym typeface="思源黑体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7855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" grpId="0"/>
      <p:bldP spid="15" grpId="0"/>
      <p:bldP spid="16" grpId="0"/>
      <p:bldP spid="3" grpId="0"/>
      <p:bldP spid="18" grpId="0"/>
      <p:bldP spid="19" grpId="0"/>
      <p:bldP spid="5" grpId="0"/>
      <p:bldP spid="21" grpId="0"/>
      <p:bldP spid="22" grpId="0"/>
      <p:bldP spid="6" grpId="0"/>
      <p:bldP spid="7" grpId="0"/>
      <p:bldP spid="8" grpId="0"/>
      <p:bldP spid="24" grpId="0"/>
      <p:bldP spid="25" grpId="0"/>
      <p:bldP spid="9" grpId="0"/>
      <p:bldP spid="4" grpId="0"/>
      <p:bldP spid="10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961C4-DF7B-EF5C-FD84-240D17A71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F1D53595-301B-5BA5-65A6-812B8025F677}"/>
              </a:ext>
            </a:extLst>
          </p:cNvPr>
          <p:cNvSpPr/>
          <p:nvPr/>
        </p:nvSpPr>
        <p:spPr>
          <a:xfrm>
            <a:off x="1" y="0"/>
            <a:ext cx="12191999" cy="4217658"/>
          </a:xfrm>
          <a:custGeom>
            <a:avLst/>
            <a:gdLst>
              <a:gd name="connsiteX0" fmla="*/ 0 w 12191999"/>
              <a:gd name="connsiteY0" fmla="*/ 0 h 4217658"/>
              <a:gd name="connsiteX1" fmla="*/ 12191999 w 12191999"/>
              <a:gd name="connsiteY1" fmla="*/ 0 h 4217658"/>
              <a:gd name="connsiteX2" fmla="*/ 12191999 w 12191999"/>
              <a:gd name="connsiteY2" fmla="*/ 3727987 h 4217658"/>
              <a:gd name="connsiteX3" fmla="*/ 11702328 w 12191999"/>
              <a:gd name="connsiteY3" fmla="*/ 4217658 h 4217658"/>
              <a:gd name="connsiteX4" fmla="*/ 489668 w 12191999"/>
              <a:gd name="connsiteY4" fmla="*/ 4217658 h 4217658"/>
              <a:gd name="connsiteX5" fmla="*/ 9945 w 12191999"/>
              <a:gd name="connsiteY5" fmla="*/ 3826673 h 4217658"/>
              <a:gd name="connsiteX6" fmla="*/ 0 w 12191999"/>
              <a:gd name="connsiteY6" fmla="*/ 3728018 h 421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217658">
                <a:moveTo>
                  <a:pt x="0" y="0"/>
                </a:moveTo>
                <a:lnTo>
                  <a:pt x="12191999" y="0"/>
                </a:lnTo>
                <a:lnTo>
                  <a:pt x="12191999" y="3727987"/>
                </a:lnTo>
                <a:cubicBezTo>
                  <a:pt x="12191999" y="3998425"/>
                  <a:pt x="11972766" y="4217658"/>
                  <a:pt x="11702328" y="4217658"/>
                </a:cubicBezTo>
                <a:lnTo>
                  <a:pt x="489668" y="4217658"/>
                </a:lnTo>
                <a:cubicBezTo>
                  <a:pt x="253035" y="4217658"/>
                  <a:pt x="55605" y="4049808"/>
                  <a:pt x="9945" y="3826673"/>
                </a:cubicBezTo>
                <a:lnTo>
                  <a:pt x="0" y="37280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8411B0-AB61-69B8-143F-87CCA5E920C7}"/>
              </a:ext>
            </a:extLst>
          </p:cNvPr>
          <p:cNvSpPr txBox="1"/>
          <p:nvPr/>
        </p:nvSpPr>
        <p:spPr>
          <a:xfrm>
            <a:off x="133641" y="169837"/>
            <a:ext cx="52369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57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GMP ISO22716</a:t>
            </a:r>
            <a:r>
              <a:rPr lang="zh-TW" altLang="en-US" sz="6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歐盟國際認證</a:t>
            </a:r>
            <a:endParaRPr lang="id-ID" sz="6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9D32F5-738C-589C-1BB2-40A17C05621D}"/>
              </a:ext>
            </a:extLst>
          </p:cNvPr>
          <p:cNvSpPr txBox="1"/>
          <p:nvPr/>
        </p:nvSpPr>
        <p:spPr>
          <a:xfrm>
            <a:off x="794280" y="4398302"/>
            <a:ext cx="5308418" cy="21221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明確的人員衛生與訓練</a:t>
            </a:r>
            <a:endParaRPr lang="en-US" altLang="zh-TW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設備與廠房無汙染設施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原料與包材可追朔管理</a:t>
            </a:r>
            <a:endParaRPr lang="en-US" altLang="zh-TW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制定</a:t>
            </a:r>
            <a:r>
              <a:rPr lang="en-US" altLang="zh-TW" dirty="0"/>
              <a:t>SOP</a:t>
            </a:r>
            <a:r>
              <a:rPr lang="zh-TW" altLang="en-US" dirty="0"/>
              <a:t>生產過程控制</a:t>
            </a:r>
            <a:endParaRPr lang="en-US" altLang="zh-CN" dirty="0"/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20AF3E5-A87C-1D4E-7541-8C6FEC8F3638}"/>
              </a:ext>
            </a:extLst>
          </p:cNvPr>
          <p:cNvSpPr txBox="1"/>
          <p:nvPr/>
        </p:nvSpPr>
        <p:spPr>
          <a:xfrm>
            <a:off x="377170" y="2192087"/>
            <a:ext cx="7329916" cy="180991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200" b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defRPr>
            </a:lvl1pPr>
          </a:lstStyle>
          <a:p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</a:rPr>
              <a:t>GMP 22716 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指的是 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ISO 22716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: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en-US" altLang="zh-TW" dirty="0">
                <a:solidFill>
                  <a:schemeClr val="tx2">
                    <a:lumMod val="50000"/>
                  </a:schemeClr>
                </a:solidFill>
              </a:rPr>
              <a:t>2007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，是一套專門針對化妝品生產的良好作業規範的國際標準。</a:t>
            </a:r>
            <a:endParaRPr lang="en-US" altLang="zh-TW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這套標準由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</a:rPr>
              <a:t>國際標準化組織</a:t>
            </a:r>
            <a:r>
              <a:rPr lang="en-US" altLang="zh-TW" b="1" dirty="0">
                <a:solidFill>
                  <a:schemeClr val="tx2">
                    <a:lumMod val="50000"/>
                  </a:schemeClr>
                </a:solidFill>
              </a:rPr>
              <a:t>(ISO)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制定，目的是確保化妝品在</a:t>
            </a:r>
            <a:r>
              <a:rPr lang="zh-TW" altLang="en-US" b="1" dirty="0">
                <a:solidFill>
                  <a:schemeClr val="tx2">
                    <a:lumMod val="50000"/>
                  </a:schemeClr>
                </a:solidFill>
              </a:rPr>
              <a:t>生產、控制、儲存和運送過程中符合品質與安全要求</a:t>
            </a:r>
            <a:r>
              <a:rPr lang="zh-TW" altLang="en-US" dirty="0">
                <a:solidFill>
                  <a:schemeClr val="tx2">
                    <a:lumMod val="50000"/>
                  </a:schemeClr>
                </a:solidFill>
              </a:rPr>
              <a:t>。</a:t>
            </a:r>
            <a:endParaRPr lang="zh-CN" alt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8043A9B9-7044-E670-4FEF-1738208E7C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255" y="492356"/>
            <a:ext cx="3379044" cy="3399462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FF04B57C-740E-96E4-F0D6-7C78D2386149}"/>
              </a:ext>
            </a:extLst>
          </p:cNvPr>
          <p:cNvSpPr txBox="1"/>
          <p:nvPr/>
        </p:nvSpPr>
        <p:spPr>
          <a:xfrm>
            <a:off x="5753811" y="4398302"/>
            <a:ext cx="5308418" cy="160204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 b="1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defRPr>
            </a:lvl1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完整的品質控制與檢驗</a:t>
            </a:r>
            <a:endParaRPr lang="en-US" altLang="zh-TW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建議完整的文件系統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zh-TW" altLang="en-US" dirty="0"/>
              <a:t>有效的產品回收、投訴機制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3044694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F8DCCFD-F3A9-F6D9-C37B-6EBD97E321E8}"/>
              </a:ext>
            </a:extLst>
          </p:cNvPr>
          <p:cNvSpPr/>
          <p:nvPr/>
        </p:nvSpPr>
        <p:spPr>
          <a:xfrm>
            <a:off x="1" y="0"/>
            <a:ext cx="12191999" cy="4217658"/>
          </a:xfrm>
          <a:custGeom>
            <a:avLst/>
            <a:gdLst>
              <a:gd name="connsiteX0" fmla="*/ 0 w 12191999"/>
              <a:gd name="connsiteY0" fmla="*/ 0 h 4217658"/>
              <a:gd name="connsiteX1" fmla="*/ 12191999 w 12191999"/>
              <a:gd name="connsiteY1" fmla="*/ 0 h 4217658"/>
              <a:gd name="connsiteX2" fmla="*/ 12191999 w 12191999"/>
              <a:gd name="connsiteY2" fmla="*/ 3727987 h 4217658"/>
              <a:gd name="connsiteX3" fmla="*/ 11702328 w 12191999"/>
              <a:gd name="connsiteY3" fmla="*/ 4217658 h 4217658"/>
              <a:gd name="connsiteX4" fmla="*/ 489668 w 12191999"/>
              <a:gd name="connsiteY4" fmla="*/ 4217658 h 4217658"/>
              <a:gd name="connsiteX5" fmla="*/ 9945 w 12191999"/>
              <a:gd name="connsiteY5" fmla="*/ 3826673 h 4217658"/>
              <a:gd name="connsiteX6" fmla="*/ 0 w 12191999"/>
              <a:gd name="connsiteY6" fmla="*/ 3728018 h 421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217658">
                <a:moveTo>
                  <a:pt x="0" y="0"/>
                </a:moveTo>
                <a:lnTo>
                  <a:pt x="12191999" y="0"/>
                </a:lnTo>
                <a:lnTo>
                  <a:pt x="12191999" y="3727987"/>
                </a:lnTo>
                <a:cubicBezTo>
                  <a:pt x="12191999" y="3998425"/>
                  <a:pt x="11972766" y="4217658"/>
                  <a:pt x="11702328" y="4217658"/>
                </a:cubicBezTo>
                <a:lnTo>
                  <a:pt x="489668" y="4217658"/>
                </a:lnTo>
                <a:cubicBezTo>
                  <a:pt x="253035" y="4217658"/>
                  <a:pt x="55605" y="4049808"/>
                  <a:pt x="9945" y="3826673"/>
                </a:cubicBezTo>
                <a:lnTo>
                  <a:pt x="0" y="37280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AE4283-25F0-FBEE-85DD-3AA971EC893D}"/>
              </a:ext>
            </a:extLst>
          </p:cNvPr>
          <p:cNvSpPr txBox="1"/>
          <p:nvPr/>
        </p:nvSpPr>
        <p:spPr>
          <a:xfrm>
            <a:off x="133641" y="337514"/>
            <a:ext cx="52369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比利時 </a:t>
            </a:r>
            <a:r>
              <a:rPr lang="en-US" altLang="zh-TW" sz="6000" b="1" dirty="0" err="1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NaTrue</a:t>
            </a:r>
            <a:endParaRPr lang="id-ID" sz="6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E0CB3B-2D90-6F97-0C8C-4A0D244713A2}"/>
              </a:ext>
            </a:extLst>
          </p:cNvPr>
          <p:cNvSpPr txBox="1"/>
          <p:nvPr/>
        </p:nvSpPr>
        <p:spPr>
          <a:xfrm>
            <a:off x="674370" y="4398302"/>
            <a:ext cx="10843260" cy="21221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　　「</a:t>
            </a: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NATRUE</a:t>
            </a: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」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是來自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比利時</a:t>
            </a:r>
            <a:r>
              <a:rPr lang="en-US" altLang="zh-TW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-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布魯塞爾</a:t>
            </a:r>
            <a:r>
              <a:rPr lang="zh-TW" altLang="en-US" sz="26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的國際非營利組織，由多家天然化妝品公司共同創立，是一項天然與有機化妝品的國際性標準認證，能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確保產品內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不含合成香料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、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石油化學原料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、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色素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及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矽靈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等人工合成化學成分，且</a:t>
            </a:r>
            <a:r>
              <a:rPr lang="zh-TW" altLang="en-US" sz="26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不得進行動物試驗</a:t>
            </a:r>
            <a:r>
              <a:rPr lang="zh-TW" altLang="en-US" sz="26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。</a:t>
            </a:r>
            <a:endParaRPr lang="zh-CN" altLang="en-US" sz="260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B7D97892-71A0-C720-27D1-2372422D55AE}"/>
              </a:ext>
            </a:extLst>
          </p:cNvPr>
          <p:cNvSpPr txBox="1"/>
          <p:nvPr/>
        </p:nvSpPr>
        <p:spPr>
          <a:xfrm>
            <a:off x="298795" y="1242522"/>
            <a:ext cx="5236993" cy="742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國際天然保養品認證標章</a:t>
            </a:r>
            <a:endParaRPr lang="id-ID" sz="36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59E9AE78-BFAC-5BC4-7374-8AC4E6AA2D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2062" y="574060"/>
            <a:ext cx="2195559" cy="3114020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5B7A93CC-CC49-A818-DBB0-03B43B509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3379" y="574060"/>
            <a:ext cx="2194983" cy="3114020"/>
          </a:xfrm>
          <a:prstGeom prst="rect">
            <a:avLst/>
          </a:prstGeom>
        </p:spPr>
      </p:pic>
      <p:sp>
        <p:nvSpPr>
          <p:cNvPr id="15" name="TextBox 10">
            <a:extLst>
              <a:ext uri="{FF2B5EF4-FFF2-40B4-BE49-F238E27FC236}">
                <a16:creationId xmlns:a16="http://schemas.microsoft.com/office/drawing/2014/main" id="{D558CC3C-5E42-A916-9734-21C6E521119B}"/>
              </a:ext>
            </a:extLst>
          </p:cNvPr>
          <p:cNvSpPr txBox="1"/>
          <p:nvPr/>
        </p:nvSpPr>
        <p:spPr>
          <a:xfrm>
            <a:off x="298794" y="2432625"/>
            <a:ext cx="6437286" cy="136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通過此嚴格認證，代表產品的</a:t>
            </a:r>
            <a:r>
              <a:rPr lang="zh-TW" altLang="en-U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原料皆來自於天然來源</a:t>
            </a:r>
            <a:r>
              <a:rPr lang="en-US" altLang="zh-TW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100%</a:t>
            </a:r>
            <a:r>
              <a:rPr lang="zh-TW" altLang="en-US" sz="22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驗證</a:t>
            </a:r>
            <a:r>
              <a:rPr lang="zh-TW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，且具備</a:t>
            </a:r>
            <a:r>
              <a:rPr lang="zh-TW" altLang="en-US" sz="22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高品質、環保及透明</a:t>
            </a:r>
            <a:r>
              <a:rPr lang="zh-TW" altLang="en-US" sz="2200" b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，打造永續天然原料的理念。</a:t>
            </a:r>
            <a:endParaRPr lang="zh-CN" altLang="en-US" sz="2200" b="0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7152052F-95CD-5D38-BF8D-72B4E38DD6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832" y="400228"/>
            <a:ext cx="1444301" cy="9529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2518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47BDF-5F0B-B0FD-5458-727E5B46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7EBDFDCE-038E-0C24-A69D-18EC2B346B0A}"/>
              </a:ext>
            </a:extLst>
          </p:cNvPr>
          <p:cNvSpPr txBox="1"/>
          <p:nvPr/>
        </p:nvSpPr>
        <p:spPr>
          <a:xfrm>
            <a:off x="849139" y="2525958"/>
            <a:ext cx="55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</a:rPr>
              <a:t>使用說明</a:t>
            </a:r>
            <a:endParaRPr lang="zh-CN" altLang="en-US" sz="8000" b="1" dirty="0">
              <a:solidFill>
                <a:schemeClr val="tx2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B285BE-3A2E-DA7D-31C6-B783E0DC5369}"/>
              </a:ext>
            </a:extLst>
          </p:cNvPr>
          <p:cNvSpPr txBox="1"/>
          <p:nvPr/>
        </p:nvSpPr>
        <p:spPr>
          <a:xfrm>
            <a:off x="1067910" y="3871215"/>
            <a:ext cx="3946050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Introductions</a:t>
            </a:r>
            <a:r>
              <a:rPr lang="zh-TW" altLang="en-US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for</a:t>
            </a:r>
            <a:r>
              <a:rPr lang="zh-TW" altLang="en-US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</a:t>
            </a:r>
            <a:r>
              <a:rPr lang="en-US" altLang="zh-TW" sz="1600" b="1" spc="600" dirty="0">
                <a:solidFill>
                  <a:schemeClr val="tx2">
                    <a:lumMod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Use</a:t>
            </a:r>
            <a:endParaRPr lang="en-US" altLang="zh-CN" sz="1600" b="1" spc="600" dirty="0">
              <a:solidFill>
                <a:schemeClr val="tx2">
                  <a:lumMod val="50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1155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4">
            <a:extLst>
              <a:ext uri="{FF2B5EF4-FFF2-40B4-BE49-F238E27FC236}">
                <a16:creationId xmlns:a16="http://schemas.microsoft.com/office/drawing/2014/main" id="{79717371-3A41-DCA9-7F55-2D32A7DD220C}"/>
              </a:ext>
            </a:extLst>
          </p:cNvPr>
          <p:cNvPicPr>
            <a:picLocks/>
          </p:cNvPicPr>
          <p:nvPr/>
        </p:nvPicPr>
        <p:blipFill>
          <a:blip r:embed="rId2"/>
          <a:srcRect l="15319" r="22047"/>
          <a:stretch/>
        </p:blipFill>
        <p:spPr>
          <a:xfrm>
            <a:off x="7419703" y="2522089"/>
            <a:ext cx="4772297" cy="4335912"/>
          </a:xfrm>
          <a:prstGeom prst="roundRect">
            <a:avLst>
              <a:gd name="adj" fmla="val 11984"/>
            </a:avLst>
          </a:prstGeom>
        </p:spPr>
      </p:pic>
      <p:sp>
        <p:nvSpPr>
          <p:cNvPr id="13" name="TextBox 13"/>
          <p:cNvSpPr txBox="1"/>
          <p:nvPr/>
        </p:nvSpPr>
        <p:spPr>
          <a:xfrm>
            <a:off x="817793" y="384503"/>
            <a:ext cx="51306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建議</a:t>
            </a:r>
            <a:r>
              <a:rPr lang="en-US" sz="6666" b="1" dirty="0" err="1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使用</a:t>
            </a:r>
            <a:r>
              <a:rPr lang="zh-TW" altLang="en-US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方式</a:t>
            </a:r>
            <a:endParaRPr lang="en-US" sz="6666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373657" y="1769106"/>
            <a:ext cx="8065493" cy="2456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5771" lvl="1" indent="-287886">
              <a:lnSpc>
                <a:spcPts val="4854"/>
              </a:lnSpc>
              <a:buAutoNum type="arabicPeriod"/>
            </a:pPr>
            <a:r>
              <a:rPr lang="zh-TW" altLang="en-US" sz="3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於臉部清潔後，將多餘水分擦乾</a:t>
            </a:r>
            <a:endParaRPr lang="en-US" sz="3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575771" lvl="1" indent="-287886">
              <a:lnSpc>
                <a:spcPts val="4854"/>
              </a:lnSpc>
              <a:buAutoNum type="arabicPeriod"/>
            </a:pPr>
            <a:r>
              <a:rPr lang="zh-TW" altLang="en-US" sz="3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可先使用化妝水，輕拍至吸收</a:t>
            </a:r>
            <a:endParaRPr lang="en-US" sz="3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575771" lvl="1" indent="-287886">
              <a:lnSpc>
                <a:spcPts val="4854"/>
              </a:lnSpc>
              <a:buAutoNum type="arabicPeriod"/>
            </a:pPr>
            <a:r>
              <a:rPr lang="en-US" sz="3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取適量</a:t>
            </a:r>
            <a:r>
              <a:rPr lang="en-US" altLang="zh-TW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24K</a:t>
            </a:r>
            <a:r>
              <a:rPr lang="zh-TW" altLang="en-US" sz="3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外泌體</a:t>
            </a:r>
            <a:r>
              <a:rPr lang="en-US" sz="3400" b="1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精華液</a:t>
            </a:r>
            <a:r>
              <a:rPr lang="en-US" sz="34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均勻塗抹全臉</a:t>
            </a:r>
            <a:endParaRPr lang="en-US" sz="3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marL="575771" lvl="1" indent="-287886">
              <a:lnSpc>
                <a:spcPts val="4854"/>
              </a:lnSpc>
              <a:buAutoNum type="arabicPeriod"/>
            </a:pPr>
            <a:r>
              <a:rPr lang="en-US" sz="3400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輕柔按摩至完全吸收</a:t>
            </a:r>
            <a:r>
              <a:rPr lang="zh-TW" altLang="en-US" sz="3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即可完成保養</a:t>
            </a:r>
            <a:endParaRPr lang="en-US" sz="34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684443" y="5554276"/>
            <a:ext cx="704223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為達最佳效果，建議每日早、晚各使用一回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亦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可搭配導入儀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，加強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吸收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效果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2A0A70-B18E-1717-9E6F-DBCD3A0F1058}"/>
              </a:ext>
            </a:extLst>
          </p:cNvPr>
          <p:cNvSpPr txBox="1"/>
          <p:nvPr/>
        </p:nvSpPr>
        <p:spPr>
          <a:xfrm>
            <a:off x="8782640" y="345836"/>
            <a:ext cx="2961685" cy="1231106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溫和不刺激</a:t>
            </a:r>
            <a:endParaRPr lang="en-US" altLang="zh-TW" sz="4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適合各種膚質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C448F-F1B5-491B-21AA-CB55E44799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2B220D09-196C-F3D5-BED0-A22FE6155367}"/>
              </a:ext>
            </a:extLst>
          </p:cNvPr>
          <p:cNvSpPr txBox="1"/>
          <p:nvPr/>
        </p:nvSpPr>
        <p:spPr>
          <a:xfrm>
            <a:off x="849139" y="2525958"/>
            <a:ext cx="55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案例實測</a:t>
            </a:r>
            <a:endParaRPr lang="zh-CN" altLang="en-US" sz="8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AD286A-E883-3062-8BB2-D342A076F294}"/>
              </a:ext>
            </a:extLst>
          </p:cNvPr>
          <p:cNvSpPr txBox="1"/>
          <p:nvPr/>
        </p:nvSpPr>
        <p:spPr>
          <a:xfrm>
            <a:off x="1067910" y="3871215"/>
            <a:ext cx="387638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1600" b="1" spc="600" dirty="0">
                <a:solidFill>
                  <a:schemeClr val="accent1"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Case Studies</a:t>
            </a:r>
            <a:endParaRPr lang="en-US" altLang="zh-CN" sz="1600" b="1" spc="600" dirty="0">
              <a:solidFill>
                <a:schemeClr val="accent1">
                  <a:alpha val="50000"/>
                </a:schemeClr>
              </a:solidFill>
              <a:latin typeface="+mn-ea"/>
              <a:cs typeface="阿里巴巴普惠体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876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4524F-A8B0-FCC7-759A-00354FD976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D02997A2-BD60-3784-F1DD-2360C5331838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</a:t>
            </a:r>
            <a:r>
              <a:rPr lang="en-US" altLang="zh-TW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M01</a:t>
            </a:r>
            <a:endParaRPr lang="en-US" sz="6666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D47DA8-B045-111A-BB04-B0BEB5FBF7BB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混  合  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6C9BD6B3-F707-9E65-4472-7620FD3AD2D2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男性－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16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EC59686-7E41-F16A-A0F3-4A502E8A96D3}"/>
              </a:ext>
            </a:extLst>
          </p:cNvPr>
          <p:cNvSpPr txBox="1"/>
          <p:nvPr/>
        </p:nvSpPr>
        <p:spPr>
          <a:xfrm>
            <a:off x="4919753" y="2567226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FABC4438-1141-5D7F-1971-C17FC08DA7D2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青春期皮脂腺分泌旺盛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有嚴重痘痘、毛孔堵塞及痘疤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73AEEA1-9D57-F267-7325-761DFF5A90EA}"/>
              </a:ext>
            </a:extLst>
          </p:cNvPr>
          <p:cNvSpPr/>
          <p:nvPr/>
        </p:nvSpPr>
        <p:spPr>
          <a:xfrm>
            <a:off x="4919753" y="3626909"/>
            <a:ext cx="2343327" cy="39188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8CC5A1E-9A4D-FBAF-C179-12F682E32B6B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幫助油脂平衡，減少痘痘生成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痘疤所產生的暗沉也獲得改善</a:t>
            </a:r>
            <a:endParaRPr lang="en-US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BDB64663-FC31-CDCA-3943-E0A318C32F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5" y="1659509"/>
            <a:ext cx="4139516" cy="31005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6C900D9-1B8A-07EA-84C0-6BF16D67F2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583" y="1659509"/>
            <a:ext cx="4128790" cy="3100547"/>
          </a:xfrm>
          <a:prstGeom prst="rect">
            <a:avLst/>
          </a:prstGeom>
        </p:spPr>
      </p:pic>
      <p:sp>
        <p:nvSpPr>
          <p:cNvPr id="15" name="TextBox 17">
            <a:extLst>
              <a:ext uri="{FF2B5EF4-FFF2-40B4-BE49-F238E27FC236}">
                <a16:creationId xmlns:a16="http://schemas.microsoft.com/office/drawing/2014/main" id="{57A63130-1A10-5B87-25D6-A1248EB8CE29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05/03</a:t>
            </a:r>
          </a:p>
        </p:txBody>
      </p:sp>
      <p:sp>
        <p:nvSpPr>
          <p:cNvPr id="17" name="TextBox 17">
            <a:extLst>
              <a:ext uri="{FF2B5EF4-FFF2-40B4-BE49-F238E27FC236}">
                <a16:creationId xmlns:a16="http://schemas.microsoft.com/office/drawing/2014/main" id="{4493A56E-1935-FFFD-B7A9-26009B41EBD2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05/17</a:t>
            </a:r>
          </a:p>
        </p:txBody>
      </p:sp>
    </p:spTree>
    <p:extLst>
      <p:ext uri="{BB962C8B-B14F-4D97-AF65-F5344CB8AC3E}">
        <p14:creationId xmlns:p14="http://schemas.microsoft.com/office/powerpoint/2010/main" val="22780407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8BF5E-3EC6-9543-F0F5-8CE881208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7F319F35-BD60-167B-0EF0-4DCA0C8A7729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</a:t>
            </a:r>
            <a:r>
              <a:rPr lang="en-US" altLang="zh-TW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M02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F4ED95-BD62-CED4-6847-22C0C41E0E23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混合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+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敏乾肌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765808A-67E8-BB94-7EA8-99A8C4C9E26A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男性－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28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E8AD116-3E97-F272-B3BD-E54E7F2A0A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97" y="1656937"/>
            <a:ext cx="4147094" cy="311160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984BB6E-E78E-AE99-D9B7-27439D916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89" y="1656937"/>
            <a:ext cx="4156812" cy="3111602"/>
          </a:xfrm>
          <a:prstGeom prst="rect">
            <a:avLst/>
          </a:prstGeom>
        </p:spPr>
      </p:pic>
      <p:sp>
        <p:nvSpPr>
          <p:cNvPr id="7" name="TextBox 17">
            <a:extLst>
              <a:ext uri="{FF2B5EF4-FFF2-40B4-BE49-F238E27FC236}">
                <a16:creationId xmlns:a16="http://schemas.microsoft.com/office/drawing/2014/main" id="{653766E9-336B-E6FB-7F84-E387CC45CFAA}"/>
              </a:ext>
            </a:extLst>
          </p:cNvPr>
          <p:cNvSpPr txBox="1"/>
          <p:nvPr/>
        </p:nvSpPr>
        <p:spPr>
          <a:xfrm>
            <a:off x="4919753" y="2567226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C857CA2F-72B3-5F52-449A-EEFF95AF8E67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長期使用電腦熬夜，作息不規律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有嚴重油水分泌失調，毛孔粗大</a:t>
            </a:r>
            <a:endParaRPr lang="en-US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341146BC-0334-33CA-9F30-E543E63AEB17}"/>
              </a:ext>
            </a:extLst>
          </p:cNvPr>
          <p:cNvSpPr/>
          <p:nvPr/>
        </p:nvSpPr>
        <p:spPr>
          <a:xfrm>
            <a:off x="4919753" y="3626909"/>
            <a:ext cx="2343327" cy="39188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A1D39F9D-3505-80B5-05E0-59A991545F8D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此案針對毛孔粗大已獲大幅改善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周圍膚色黯沉部位有明顯的變化</a:t>
            </a:r>
            <a:endParaRPr lang="en-US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D13DFCB9-A624-796E-276F-1DCACE067898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03/26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3235E027-D553-569F-30E6-BDEEC7D67195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04/09</a:t>
            </a:r>
          </a:p>
        </p:txBody>
      </p:sp>
    </p:spTree>
    <p:extLst>
      <p:ext uri="{BB962C8B-B14F-4D97-AF65-F5344CB8AC3E}">
        <p14:creationId xmlns:p14="http://schemas.microsoft.com/office/powerpoint/2010/main" val="405835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78463-4E56-6E31-5E8A-3EF6F823B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1BEA75B9-9111-800F-7776-830509662BC1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</a:t>
            </a:r>
            <a:r>
              <a:rPr lang="en-US" altLang="zh-TW" sz="6666" b="1" dirty="0">
                <a:solidFill>
                  <a:schemeClr val="tx2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M03</a:t>
            </a:r>
            <a:endParaRPr lang="en-US" sz="6666" b="1" dirty="0">
              <a:solidFill>
                <a:schemeClr val="tx2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17E3901-354B-6AB4-AEFB-02B895223EF7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油  性  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28D6E796-00DF-CA2C-9B5C-3018756806E8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男性－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34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C4AED04B-29D2-AE81-49E8-CD4789D0C9B2}"/>
              </a:ext>
            </a:extLst>
          </p:cNvPr>
          <p:cNvSpPr txBox="1"/>
          <p:nvPr/>
        </p:nvSpPr>
        <p:spPr>
          <a:xfrm>
            <a:off x="4919753" y="2567226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28A19BE8-D717-5483-1BCD-8A27C32E293B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無過敏問題，毛孔雖較不粗大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但粉刺扎根較深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A9D64C7-E024-9F7D-48AD-CC58B8C1F00E}"/>
              </a:ext>
            </a:extLst>
          </p:cNvPr>
          <p:cNvSpPr/>
          <p:nvPr/>
        </p:nvSpPr>
        <p:spPr>
          <a:xfrm>
            <a:off x="4919753" y="3626909"/>
            <a:ext cx="2343327" cy="391886"/>
          </a:xfrm>
          <a:prstGeom prst="righ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0CCC4167-BB69-E7C3-38DA-CC4ADB5B3996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因肌膚緊緻後，粉刺減少許多</a:t>
            </a:r>
            <a:endParaRPr lang="en-US" altLang="zh-TW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chemeClr val="tx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毛孔縮小後，降低油污堆積</a:t>
            </a:r>
            <a:endParaRPr lang="en-US" sz="2600" b="1" dirty="0">
              <a:solidFill>
                <a:schemeClr val="tx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97B9CB23-2DBF-317E-8F8A-21CE914C0A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985" y="1648455"/>
            <a:ext cx="4173380" cy="3111601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4BCD8182-7CF3-C51A-AD6C-75CBE287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28" y="1656934"/>
            <a:ext cx="4139516" cy="3103122"/>
          </a:xfrm>
          <a:prstGeom prst="rect">
            <a:avLst/>
          </a:prstGeom>
        </p:spPr>
      </p:pic>
      <p:sp>
        <p:nvSpPr>
          <p:cNvPr id="28" name="TextBox 17">
            <a:extLst>
              <a:ext uri="{FF2B5EF4-FFF2-40B4-BE49-F238E27FC236}">
                <a16:creationId xmlns:a16="http://schemas.microsoft.com/office/drawing/2014/main" id="{A0F843CF-D368-633E-2F5F-2388B9A9D66E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03/14</a:t>
            </a:r>
          </a:p>
        </p:txBody>
      </p:sp>
      <p:sp>
        <p:nvSpPr>
          <p:cNvPr id="29" name="TextBox 17">
            <a:extLst>
              <a:ext uri="{FF2B5EF4-FFF2-40B4-BE49-F238E27FC236}">
                <a16:creationId xmlns:a16="http://schemas.microsoft.com/office/drawing/2014/main" id="{F91290A7-3D17-89AD-F539-8D1DF756D56D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03/28</a:t>
            </a:r>
          </a:p>
        </p:txBody>
      </p:sp>
    </p:spTree>
    <p:extLst>
      <p:ext uri="{BB962C8B-B14F-4D97-AF65-F5344CB8AC3E}">
        <p14:creationId xmlns:p14="http://schemas.microsoft.com/office/powerpoint/2010/main" val="34257244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13781-6A3B-41CF-B8DC-46FE44A72F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05E6424F-BAC0-72EE-2F47-14F03EFA32EA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 </a:t>
            </a:r>
            <a:r>
              <a:rPr lang="en-US" altLang="zh-TW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F01</a:t>
            </a:r>
            <a:endParaRPr lang="en-US" sz="6666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0FC275-F11A-9321-6865-50570A600928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敏  感  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440A6ECF-96A3-2F42-0EA5-298B8EBE89F0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女性－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52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740366FC-898E-9287-85A9-C5CA38C72AB3}"/>
              </a:ext>
            </a:extLst>
          </p:cNvPr>
          <p:cNvSpPr txBox="1"/>
          <p:nvPr/>
        </p:nvSpPr>
        <p:spPr>
          <a:xfrm>
            <a:off x="4919753" y="2006948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DE036078-8C72-9EC2-F470-F1F294594EEA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日常僅做簡單的基礎保濕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但有明顯的曬斑</a:t>
            </a:r>
            <a:r>
              <a:rPr lang="en-US" altLang="zh-TW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/</a:t>
            </a: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老人斑及細紋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41B3164E-3A54-0C42-F837-73DE839CF649}"/>
              </a:ext>
            </a:extLst>
          </p:cNvPr>
          <p:cNvSpPr/>
          <p:nvPr/>
        </p:nvSpPr>
        <p:spPr>
          <a:xfrm>
            <a:off x="4919753" y="3066631"/>
            <a:ext cx="2343327" cy="391886"/>
          </a:xfrm>
          <a:prstGeom prst="rightArrow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EF5F81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9323985B-E33B-D45B-32C9-8FB3ED0A09DB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靜態細紋有明顯淡化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色斑淡化，皮膚健康度顯著提升</a:t>
            </a:r>
            <a:endParaRPr lang="en-US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A8CE1032-3D05-54ED-A3AD-5BFC353EA7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9" y="1665420"/>
            <a:ext cx="4154849" cy="31116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4576532-8111-CC68-ED63-26D651E0F4DC}"/>
              </a:ext>
            </a:extLst>
          </p:cNvPr>
          <p:cNvSpPr txBox="1"/>
          <p:nvPr/>
        </p:nvSpPr>
        <p:spPr>
          <a:xfrm>
            <a:off x="4910587" y="3589137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尊重當事人</a:t>
            </a:r>
            <a:endParaRPr lang="en-US" altLang="zh-TW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相片已打碼</a:t>
            </a:r>
            <a:endParaRPr lang="en-US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7AC50542-08AA-0F6D-1A32-1C65D85B2C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312" y="1665419"/>
            <a:ext cx="4139516" cy="3104637"/>
          </a:xfrm>
          <a:prstGeom prst="rect">
            <a:avLst/>
          </a:prstGeom>
        </p:spPr>
      </p:pic>
      <p:sp>
        <p:nvSpPr>
          <p:cNvPr id="22" name="TextBox 17">
            <a:extLst>
              <a:ext uri="{FF2B5EF4-FFF2-40B4-BE49-F238E27FC236}">
                <a16:creationId xmlns:a16="http://schemas.microsoft.com/office/drawing/2014/main" id="{69D9C01B-91A0-BFB2-B393-D702B5AB6A41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03/08</a:t>
            </a:r>
          </a:p>
        </p:txBody>
      </p:sp>
      <p:sp>
        <p:nvSpPr>
          <p:cNvPr id="23" name="TextBox 17">
            <a:extLst>
              <a:ext uri="{FF2B5EF4-FFF2-40B4-BE49-F238E27FC236}">
                <a16:creationId xmlns:a16="http://schemas.microsoft.com/office/drawing/2014/main" id="{79C1C843-42A3-5195-951F-32721A45F14B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03/22</a:t>
            </a:r>
          </a:p>
        </p:txBody>
      </p:sp>
    </p:spTree>
    <p:extLst>
      <p:ext uri="{BB962C8B-B14F-4D97-AF65-F5344CB8AC3E}">
        <p14:creationId xmlns:p14="http://schemas.microsoft.com/office/powerpoint/2010/main" val="39629098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E6725-B819-56F6-F4A8-5AA6CE7F4B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8D5BD289-A971-A038-4A4E-CDDDFBB63205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 </a:t>
            </a:r>
            <a:r>
              <a:rPr lang="en-US" altLang="zh-TW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F02</a:t>
            </a:r>
            <a:endParaRPr lang="en-US" sz="6666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3D972AF-5CC3-AEE4-C693-EC786FCD0AFF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乾  性  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831F4E32-BED9-6E34-9751-11A3988E6C30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女性－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49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44E1161A-9E85-3CAB-788C-D2B3E672992F}"/>
              </a:ext>
            </a:extLst>
          </p:cNvPr>
          <p:cNvSpPr txBox="1"/>
          <p:nvPr/>
        </p:nvSpPr>
        <p:spPr>
          <a:xfrm>
            <a:off x="4919753" y="2006948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EFD535CC-29CC-7C15-1524-01B8DC467EEE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肌膚有明顯的老化現象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有色素沉澱及眼周細紋問題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F90DC7BE-E2BF-40C3-75AB-4C46B9D12430}"/>
              </a:ext>
            </a:extLst>
          </p:cNvPr>
          <p:cNvSpPr/>
          <p:nvPr/>
        </p:nvSpPr>
        <p:spPr>
          <a:xfrm>
            <a:off x="4919753" y="3066631"/>
            <a:ext cx="2343327" cy="391886"/>
          </a:xfrm>
          <a:prstGeom prst="rightArrow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EF5F81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B1F28757-4E3C-6379-E41D-65D0FE27D79E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色素沉澱改善、眼週細紋淡化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整體膚色有漸轉為提亮緊緻</a:t>
            </a:r>
            <a:endParaRPr lang="en-US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3A230A7-2F1C-3CF6-3D11-43BD61358428}"/>
              </a:ext>
            </a:extLst>
          </p:cNvPr>
          <p:cNvSpPr txBox="1"/>
          <p:nvPr/>
        </p:nvSpPr>
        <p:spPr>
          <a:xfrm>
            <a:off x="4910587" y="3589137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尊重當事人</a:t>
            </a:r>
            <a:endParaRPr lang="en-US" altLang="zh-TW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相片已打碼</a:t>
            </a:r>
            <a:endParaRPr lang="en-US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DAA9A8D-F4F9-2A71-9F3F-9112FB996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92" y="1671109"/>
            <a:ext cx="4154849" cy="3118146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C7EB4228-1F61-840C-89E2-B7E228CC8F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78" y="1665419"/>
            <a:ext cx="4115449" cy="3104637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F0773B96-E495-7D1C-45E7-C0AC0AE462FB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03/11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01217B1-4FAD-082A-25ED-1D64580E2C88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03/25</a:t>
            </a:r>
          </a:p>
        </p:txBody>
      </p:sp>
    </p:spTree>
    <p:extLst>
      <p:ext uri="{BB962C8B-B14F-4D97-AF65-F5344CB8AC3E}">
        <p14:creationId xmlns:p14="http://schemas.microsoft.com/office/powerpoint/2010/main" val="2149661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>
            <a:extLst>
              <a:ext uri="{FF2B5EF4-FFF2-40B4-BE49-F238E27FC236}">
                <a16:creationId xmlns:a16="http://schemas.microsoft.com/office/drawing/2014/main" id="{F200C6DB-5B62-12D0-4724-5538DA99AE67}"/>
              </a:ext>
            </a:extLst>
          </p:cNvPr>
          <p:cNvSpPr txBox="1"/>
          <p:nvPr/>
        </p:nvSpPr>
        <p:spPr>
          <a:xfrm>
            <a:off x="849139" y="2525958"/>
            <a:ext cx="55643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產品介紹</a:t>
            </a:r>
            <a:endParaRPr lang="zh-CN" altLang="en-US" sz="8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783BFE-60D2-EF68-1B12-2B17674B64F9}"/>
              </a:ext>
            </a:extLst>
          </p:cNvPr>
          <p:cNvSpPr txBox="1"/>
          <p:nvPr/>
        </p:nvSpPr>
        <p:spPr>
          <a:xfrm>
            <a:off x="1067910" y="3871215"/>
            <a:ext cx="3876381" cy="24622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 algn="dist">
              <a:defRPr/>
            </a:pPr>
            <a:r>
              <a:rPr lang="en-US" altLang="zh-TW" sz="1600" b="1" spc="600" dirty="0">
                <a:solidFill>
                  <a:schemeClr val="accent1"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Product</a:t>
            </a:r>
            <a:r>
              <a:rPr lang="en-US" altLang="zh-CN" sz="1600" b="1" spc="600" dirty="0">
                <a:solidFill>
                  <a:schemeClr val="accent1">
                    <a:alpha val="50000"/>
                  </a:schemeClr>
                </a:solidFill>
                <a:latin typeface="+mn-ea"/>
                <a:cs typeface="阿里巴巴普惠体" panose="00020600040101010101" pitchFamily="18" charset="-122"/>
              </a:rPr>
              <a:t> introduction</a:t>
            </a:r>
          </a:p>
        </p:txBody>
      </p:sp>
    </p:spTree>
    <p:extLst>
      <p:ext uri="{BB962C8B-B14F-4D97-AF65-F5344CB8AC3E}">
        <p14:creationId xmlns:p14="http://schemas.microsoft.com/office/powerpoint/2010/main" val="135806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7321F-E7AA-9185-0F4F-0DAD3FEE2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3">
            <a:extLst>
              <a:ext uri="{FF2B5EF4-FFF2-40B4-BE49-F238E27FC236}">
                <a16:creationId xmlns:a16="http://schemas.microsoft.com/office/drawing/2014/main" id="{CD150FA4-DEFE-2F22-5BDE-08E99AE8ABF9}"/>
              </a:ext>
            </a:extLst>
          </p:cNvPr>
          <p:cNvSpPr txBox="1"/>
          <p:nvPr/>
        </p:nvSpPr>
        <p:spPr>
          <a:xfrm>
            <a:off x="679632" y="384503"/>
            <a:ext cx="3558264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800"/>
              </a:lnSpc>
            </a:pPr>
            <a:r>
              <a:rPr lang="zh-TW" altLang="en-US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個案 </a:t>
            </a:r>
            <a:r>
              <a:rPr lang="en-US" altLang="zh-TW" sz="6666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F03</a:t>
            </a:r>
            <a:endParaRPr lang="en-US" sz="6666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D6F420-E293-39FD-8424-988D5698B61D}"/>
              </a:ext>
            </a:extLst>
          </p:cNvPr>
          <p:cNvSpPr txBox="1"/>
          <p:nvPr/>
        </p:nvSpPr>
        <p:spPr>
          <a:xfrm>
            <a:off x="8073220" y="546086"/>
            <a:ext cx="3477281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乾  性  肌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2" name="TextBox 13">
            <a:extLst>
              <a:ext uri="{FF2B5EF4-FFF2-40B4-BE49-F238E27FC236}">
                <a16:creationId xmlns:a16="http://schemas.microsoft.com/office/drawing/2014/main" id="{FE562AFA-5E83-4B09-CA7E-C8D14BB2F2B3}"/>
              </a:ext>
            </a:extLst>
          </p:cNvPr>
          <p:cNvSpPr txBox="1"/>
          <p:nvPr/>
        </p:nvSpPr>
        <p:spPr>
          <a:xfrm>
            <a:off x="4416917" y="546086"/>
            <a:ext cx="3477282" cy="677108"/>
          </a:xfrm>
          <a:prstGeom prst="rect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女性－</a:t>
            </a:r>
            <a:r>
              <a:rPr lang="en-US" altLang="zh-TW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64</a:t>
            </a:r>
            <a:r>
              <a:rPr lang="zh-TW" altLang="en-US" sz="4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歲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7" name="TextBox 17">
            <a:extLst>
              <a:ext uri="{FF2B5EF4-FFF2-40B4-BE49-F238E27FC236}">
                <a16:creationId xmlns:a16="http://schemas.microsoft.com/office/drawing/2014/main" id="{DECC4879-4421-E454-BD3B-8EF96D18D539}"/>
              </a:ext>
            </a:extLst>
          </p:cNvPr>
          <p:cNvSpPr txBox="1"/>
          <p:nvPr/>
        </p:nvSpPr>
        <p:spPr>
          <a:xfrm>
            <a:off x="4919753" y="2568650"/>
            <a:ext cx="2352493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連續使用兩週</a:t>
            </a:r>
            <a:b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</a:b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(</a:t>
            </a:r>
            <a:r>
              <a:rPr lang="zh-TW" altLang="en-US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早、晚各一回</a:t>
            </a:r>
            <a:r>
              <a:rPr lang="en-US" altLang="zh-TW" sz="28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)</a:t>
            </a:r>
            <a:endParaRPr lang="en-US" sz="28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8" name="TextBox 17">
            <a:extLst>
              <a:ext uri="{FF2B5EF4-FFF2-40B4-BE49-F238E27FC236}">
                <a16:creationId xmlns:a16="http://schemas.microsoft.com/office/drawing/2014/main" id="{3FEE5CE8-39C3-2C99-CFE9-D26DA08F9003}"/>
              </a:ext>
            </a:extLst>
          </p:cNvPr>
          <p:cNvSpPr txBox="1"/>
          <p:nvPr/>
        </p:nvSpPr>
        <p:spPr>
          <a:xfrm>
            <a:off x="37162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該案膚況整體健康、毛孔細小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唯有額頭動態細紋較為明顯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sp>
        <p:nvSpPr>
          <p:cNvPr id="9" name="箭號: 向右 8">
            <a:extLst>
              <a:ext uri="{FF2B5EF4-FFF2-40B4-BE49-F238E27FC236}">
                <a16:creationId xmlns:a16="http://schemas.microsoft.com/office/drawing/2014/main" id="{966187FC-076A-2447-3F9E-F2AFD1377AE6}"/>
              </a:ext>
            </a:extLst>
          </p:cNvPr>
          <p:cNvSpPr/>
          <p:nvPr/>
        </p:nvSpPr>
        <p:spPr>
          <a:xfrm>
            <a:off x="4919753" y="3628333"/>
            <a:ext cx="2343327" cy="391886"/>
          </a:xfrm>
          <a:prstGeom prst="rightArrow">
            <a:avLst/>
          </a:prstGeom>
          <a:solidFill>
            <a:srgbClr val="EF5F81"/>
          </a:solidFill>
          <a:ln>
            <a:solidFill>
              <a:srgbClr val="EF5F8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>
              <a:solidFill>
                <a:srgbClr val="EF5F81"/>
              </a:solidFill>
            </a:endParaRPr>
          </a:p>
        </p:txBody>
      </p:sp>
      <p:sp>
        <p:nvSpPr>
          <p:cNvPr id="10" name="TextBox 17">
            <a:extLst>
              <a:ext uri="{FF2B5EF4-FFF2-40B4-BE49-F238E27FC236}">
                <a16:creationId xmlns:a16="http://schemas.microsoft.com/office/drawing/2014/main" id="{8890536E-94D4-D8F3-1223-9199EC3722CB}"/>
              </a:ext>
            </a:extLst>
          </p:cNvPr>
          <p:cNvSpPr txBox="1"/>
          <p:nvPr/>
        </p:nvSpPr>
        <p:spPr>
          <a:xfrm>
            <a:off x="7149766" y="5040699"/>
            <a:ext cx="4670608" cy="11268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抬頭紋有明顯淡化</a:t>
            </a:r>
            <a:endParaRPr lang="en-US" altLang="zh-TW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600" b="1" dirty="0">
                <a:solidFill>
                  <a:srgbClr val="EF5F8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些許的色差有獲得校正</a:t>
            </a:r>
            <a:endParaRPr lang="en-US" sz="2600" b="1" dirty="0">
              <a:solidFill>
                <a:srgbClr val="EF5F8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79C776-89C7-90A8-5049-B942A3EB1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99" y="1665419"/>
            <a:ext cx="4139516" cy="3104637"/>
          </a:xfrm>
          <a:prstGeom prst="rect">
            <a:avLst/>
          </a:prstGeom>
        </p:spPr>
      </p:pic>
      <p:pic>
        <p:nvPicPr>
          <p:cNvPr id="19" name="圖片 18">
            <a:extLst>
              <a:ext uri="{FF2B5EF4-FFF2-40B4-BE49-F238E27FC236}">
                <a16:creationId xmlns:a16="http://schemas.microsoft.com/office/drawing/2014/main" id="{0003BDB6-A21B-7ABB-ADDB-DCCAE74DB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4479" y="1665420"/>
            <a:ext cx="4103222" cy="3075162"/>
          </a:xfrm>
          <a:prstGeom prst="rect">
            <a:avLst/>
          </a:prstGeom>
        </p:spPr>
      </p:pic>
      <p:sp>
        <p:nvSpPr>
          <p:cNvPr id="20" name="TextBox 17">
            <a:extLst>
              <a:ext uri="{FF2B5EF4-FFF2-40B4-BE49-F238E27FC236}">
                <a16:creationId xmlns:a16="http://schemas.microsoft.com/office/drawing/2014/main" id="{552B38C6-D28B-E545-6549-3F58C6435F8D}"/>
              </a:ext>
            </a:extLst>
          </p:cNvPr>
          <p:cNvSpPr txBox="1"/>
          <p:nvPr/>
        </p:nvSpPr>
        <p:spPr>
          <a:xfrm>
            <a:off x="3484796" y="4110353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03/03</a:t>
            </a: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46962E5C-F70A-B487-6378-BBC6768F8653}"/>
              </a:ext>
            </a:extLst>
          </p:cNvPr>
          <p:cNvSpPr txBox="1"/>
          <p:nvPr/>
        </p:nvSpPr>
        <p:spPr>
          <a:xfrm>
            <a:off x="10280018" y="4110352"/>
            <a:ext cx="1262355" cy="5266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26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芫荽"/>
                <a:sym typeface="芫荽"/>
              </a:rPr>
              <a:t>03/17</a:t>
            </a:r>
            <a:endParaRPr lang="en-US" altLang="zh-TW" sz="2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芫荽"/>
              <a:sym typeface="芫荽"/>
            </a:endParaRPr>
          </a:p>
        </p:txBody>
      </p:sp>
    </p:spTree>
    <p:extLst>
      <p:ext uri="{BB962C8B-B14F-4D97-AF65-F5344CB8AC3E}">
        <p14:creationId xmlns:p14="http://schemas.microsoft.com/office/powerpoint/2010/main" val="24799678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4F22F-CB79-09B5-A242-E0FC542D6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88E29BA4-1B85-CFA5-6EB8-4EC3F603A907}"/>
              </a:ext>
            </a:extLst>
          </p:cNvPr>
          <p:cNvSpPr/>
          <p:nvPr/>
        </p:nvSpPr>
        <p:spPr>
          <a:xfrm>
            <a:off x="5766187" y="-13354"/>
            <a:ext cx="6425813" cy="6871354"/>
          </a:xfrm>
          <a:custGeom>
            <a:avLst/>
            <a:gdLst>
              <a:gd name="connsiteX0" fmla="*/ 0 w 12191999"/>
              <a:gd name="connsiteY0" fmla="*/ 0 h 4217658"/>
              <a:gd name="connsiteX1" fmla="*/ 12191999 w 12191999"/>
              <a:gd name="connsiteY1" fmla="*/ 0 h 4217658"/>
              <a:gd name="connsiteX2" fmla="*/ 12191999 w 12191999"/>
              <a:gd name="connsiteY2" fmla="*/ 3727987 h 4217658"/>
              <a:gd name="connsiteX3" fmla="*/ 11702328 w 12191999"/>
              <a:gd name="connsiteY3" fmla="*/ 4217658 h 4217658"/>
              <a:gd name="connsiteX4" fmla="*/ 489668 w 12191999"/>
              <a:gd name="connsiteY4" fmla="*/ 4217658 h 4217658"/>
              <a:gd name="connsiteX5" fmla="*/ 9945 w 12191999"/>
              <a:gd name="connsiteY5" fmla="*/ 3826673 h 4217658"/>
              <a:gd name="connsiteX6" fmla="*/ 0 w 12191999"/>
              <a:gd name="connsiteY6" fmla="*/ 3728018 h 421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217658">
                <a:moveTo>
                  <a:pt x="0" y="0"/>
                </a:moveTo>
                <a:lnTo>
                  <a:pt x="12191999" y="0"/>
                </a:lnTo>
                <a:lnTo>
                  <a:pt x="12191999" y="3727987"/>
                </a:lnTo>
                <a:cubicBezTo>
                  <a:pt x="12191999" y="3998425"/>
                  <a:pt x="11972766" y="4217658"/>
                  <a:pt x="11702328" y="4217658"/>
                </a:cubicBezTo>
                <a:lnTo>
                  <a:pt x="489668" y="4217658"/>
                </a:lnTo>
                <a:cubicBezTo>
                  <a:pt x="253035" y="4217658"/>
                  <a:pt x="55605" y="4049808"/>
                  <a:pt x="9945" y="3826673"/>
                </a:cubicBezTo>
                <a:lnTo>
                  <a:pt x="0" y="37280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B1C135-B881-A1B3-9E00-EB922C318067}"/>
              </a:ext>
            </a:extLst>
          </p:cNvPr>
          <p:cNvSpPr txBox="1"/>
          <p:nvPr/>
        </p:nvSpPr>
        <p:spPr>
          <a:xfrm>
            <a:off x="104503" y="211557"/>
            <a:ext cx="543125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連續</a:t>
            </a:r>
            <a:r>
              <a:rPr lang="zh-TW" altLang="en-US" sz="8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２</a:t>
            </a:r>
            <a:r>
              <a:rPr lang="zh-TW" altLang="en-US" sz="6000" b="1" dirty="0">
                <a:solidFill>
                  <a:schemeClr val="tx2">
                    <a:lumMod val="75000"/>
                  </a:schemeClr>
                </a:solidFill>
                <a:latin typeface="+mj-ea"/>
                <a:ea typeface="+mj-ea"/>
              </a:rPr>
              <a:t>週實測</a:t>
            </a:r>
            <a:endParaRPr lang="en-US" altLang="zh-TW" sz="6000" b="1" dirty="0">
              <a:solidFill>
                <a:schemeClr val="tx2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A6632119-CA99-5679-02B1-73CC69D7ECBC}"/>
              </a:ext>
            </a:extLst>
          </p:cNvPr>
          <p:cNvSpPr txBox="1"/>
          <p:nvPr/>
        </p:nvSpPr>
        <p:spPr>
          <a:xfrm>
            <a:off x="298760" y="1259246"/>
            <a:ext cx="4991697" cy="677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各種膚質滿意度一致 </a:t>
            </a:r>
            <a:r>
              <a:rPr lang="zh-TW" altLang="en-US" sz="3200" b="1" u="sng" dirty="0">
                <a:solidFill>
                  <a:srgbClr val="C00000"/>
                </a:solidFill>
                <a:latin typeface="+mn-ea"/>
              </a:rPr>
              <a:t>有感好評</a:t>
            </a:r>
            <a:r>
              <a:rPr lang="en-US" altLang="zh-TW" sz="3200" b="1" u="sng" dirty="0">
                <a:solidFill>
                  <a:srgbClr val="C00000"/>
                </a:solidFill>
                <a:latin typeface="+mn-ea"/>
              </a:rPr>
              <a:t>!!</a:t>
            </a:r>
            <a:endParaRPr lang="id-ID" sz="3200" b="1" u="sng" dirty="0">
              <a:solidFill>
                <a:srgbClr val="C00000"/>
              </a:solidFill>
              <a:latin typeface="+mn-ea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B8369FD4-C984-2493-12C2-05708B7A53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47" y="337514"/>
            <a:ext cx="2842892" cy="1950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06CE211-1C92-FF64-33CE-317ECBB12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47" y="2452238"/>
            <a:ext cx="2842893" cy="195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3229E174-F077-6582-3A5C-3CD712D847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0347" y="4566963"/>
            <a:ext cx="2842893" cy="1950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TextBox 10">
            <a:extLst>
              <a:ext uri="{FF2B5EF4-FFF2-40B4-BE49-F238E27FC236}">
                <a16:creationId xmlns:a16="http://schemas.microsoft.com/office/drawing/2014/main" id="{B8271E64-6970-F049-615E-09AB9BD79E37}"/>
              </a:ext>
            </a:extLst>
          </p:cNvPr>
          <p:cNvSpPr txBox="1"/>
          <p:nvPr/>
        </p:nvSpPr>
        <p:spPr>
          <a:xfrm>
            <a:off x="6074535" y="928322"/>
            <a:ext cx="2842893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深層修護補水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肌膚彈性大</a:t>
            </a:r>
            <a:r>
              <a:rPr lang="en-US" altLang="zh-TW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UP!</a:t>
            </a:r>
          </a:p>
        </p:txBody>
      </p:sp>
      <p:sp>
        <p:nvSpPr>
          <p:cNvPr id="19" name="TextBox 10">
            <a:extLst>
              <a:ext uri="{FF2B5EF4-FFF2-40B4-BE49-F238E27FC236}">
                <a16:creationId xmlns:a16="http://schemas.microsoft.com/office/drawing/2014/main" id="{04531915-8C73-69AB-2366-93EB9376CE72}"/>
              </a:ext>
            </a:extLst>
          </p:cNvPr>
          <p:cNvSpPr txBox="1"/>
          <p:nvPr/>
        </p:nvSpPr>
        <p:spPr>
          <a:xfrm>
            <a:off x="6074535" y="2886520"/>
            <a:ext cx="2842893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改善膚色黯沉不均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為肌膚提亮緊緻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20" name="TextBox 10">
            <a:extLst>
              <a:ext uri="{FF2B5EF4-FFF2-40B4-BE49-F238E27FC236}">
                <a16:creationId xmlns:a16="http://schemas.microsoft.com/office/drawing/2014/main" id="{8F0727C7-531A-0566-5D7A-9826C6C96198}"/>
              </a:ext>
            </a:extLst>
          </p:cNvPr>
          <p:cNvSpPr txBox="1"/>
          <p:nvPr/>
        </p:nvSpPr>
        <p:spPr>
          <a:xfrm>
            <a:off x="5869656" y="4844718"/>
            <a:ext cx="325265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</a:rPr>
              <a:t>改善粗糙與乾燥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+mn-ea"/>
            </a:endParaRPr>
          </a:p>
          <a:p>
            <a:pPr algn="ctr">
              <a:lnSpc>
                <a:spcPct val="130000"/>
              </a:lnSpc>
            </a:pPr>
            <a:r>
              <a:rPr lang="zh-TW" altLang="en-US" sz="2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減少粉刺及毛孔粗大</a:t>
            </a:r>
            <a:endParaRPr lang="en-US" altLang="zh-TW" sz="2600" b="1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6" name="圖片 25">
            <a:extLst>
              <a:ext uri="{FF2B5EF4-FFF2-40B4-BE49-F238E27FC236}">
                <a16:creationId xmlns:a16="http://schemas.microsoft.com/office/drawing/2014/main" id="{789E119C-2ACB-6477-425D-44F96823E6D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840" y="2886520"/>
            <a:ext cx="3256459" cy="3100151"/>
          </a:xfrm>
          <a:prstGeom prst="rect">
            <a:avLst/>
          </a:prstGeom>
        </p:spPr>
      </p:pic>
      <p:sp>
        <p:nvSpPr>
          <p:cNvPr id="27" name="TextBox 8">
            <a:extLst>
              <a:ext uri="{FF2B5EF4-FFF2-40B4-BE49-F238E27FC236}">
                <a16:creationId xmlns:a16="http://schemas.microsoft.com/office/drawing/2014/main" id="{D23B5A25-09EF-FE76-A14B-720F81EF0DCB}"/>
              </a:ext>
            </a:extLst>
          </p:cNvPr>
          <p:cNvSpPr txBox="1"/>
          <p:nvPr/>
        </p:nvSpPr>
        <p:spPr>
          <a:xfrm>
            <a:off x="2091547" y="2319856"/>
            <a:ext cx="1454268" cy="53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調理紋路</a:t>
            </a:r>
            <a:endParaRPr lang="id-ID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8" name="TextBox 8">
            <a:extLst>
              <a:ext uri="{FF2B5EF4-FFF2-40B4-BE49-F238E27FC236}">
                <a16:creationId xmlns:a16="http://schemas.microsoft.com/office/drawing/2014/main" id="{C34C7DA8-0AE0-AF39-114B-26063F350AF6}"/>
              </a:ext>
            </a:extLst>
          </p:cNvPr>
          <p:cNvSpPr txBox="1"/>
          <p:nvPr/>
        </p:nvSpPr>
        <p:spPr>
          <a:xfrm>
            <a:off x="4061893" y="3328327"/>
            <a:ext cx="1454268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肌膚舒適</a:t>
            </a:r>
            <a:endParaRPr lang="id-ID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88282F41-7F41-E67B-0455-D3D05EBEAE0E}"/>
              </a:ext>
            </a:extLst>
          </p:cNvPr>
          <p:cNvSpPr txBox="1"/>
          <p:nvPr/>
        </p:nvSpPr>
        <p:spPr>
          <a:xfrm>
            <a:off x="178507" y="3323244"/>
            <a:ext cx="1454268" cy="525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緊緻亮白</a:t>
            </a:r>
            <a:endParaRPr lang="id-ID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0" name="TextBox 8">
            <a:extLst>
              <a:ext uri="{FF2B5EF4-FFF2-40B4-BE49-F238E27FC236}">
                <a16:creationId xmlns:a16="http://schemas.microsoft.com/office/drawing/2014/main" id="{5B101445-1EBE-C4CE-18FC-8C6F4E1DF27C}"/>
              </a:ext>
            </a:extLst>
          </p:cNvPr>
          <p:cNvSpPr txBox="1"/>
          <p:nvPr/>
        </p:nvSpPr>
        <p:spPr>
          <a:xfrm>
            <a:off x="479033" y="5991770"/>
            <a:ext cx="1454268" cy="53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收斂毛孔</a:t>
            </a:r>
            <a:endParaRPr lang="id-ID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sp>
        <p:nvSpPr>
          <p:cNvPr id="31" name="TextBox 8">
            <a:extLst>
              <a:ext uri="{FF2B5EF4-FFF2-40B4-BE49-F238E27FC236}">
                <a16:creationId xmlns:a16="http://schemas.microsoft.com/office/drawing/2014/main" id="{3328B485-A3B6-4CFB-4CEE-6B99894E5FC0}"/>
              </a:ext>
            </a:extLst>
          </p:cNvPr>
          <p:cNvSpPr txBox="1"/>
          <p:nvPr/>
        </p:nvSpPr>
        <p:spPr>
          <a:xfrm>
            <a:off x="3633512" y="5986172"/>
            <a:ext cx="1454268" cy="53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zh-TW" altLang="en-US" sz="2400" b="1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平衡控油</a:t>
            </a:r>
            <a:endParaRPr lang="id-ID" sz="2400" b="1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98407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9C466D-ED94-DC50-75A2-6D1FB2C59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ED5E08EA-90CC-0D75-11D1-6184AD39D1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68" y="112500"/>
            <a:ext cx="5442857" cy="5442857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B1AFC581-19BD-98B2-AC86-8EB349E80702}"/>
              </a:ext>
            </a:extLst>
          </p:cNvPr>
          <p:cNvSpPr txBox="1"/>
          <p:nvPr/>
        </p:nvSpPr>
        <p:spPr>
          <a:xfrm>
            <a:off x="6460705" y="2034638"/>
            <a:ext cx="429762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連續兩週</a:t>
            </a:r>
            <a:endParaRPr lang="en-US" altLang="zh-TW" sz="8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  <a:p>
            <a:r>
              <a:rPr lang="zh-TW" altLang="en-US" sz="8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逆轉時光</a:t>
            </a:r>
            <a:endParaRPr lang="zh-CN" altLang="en-US" sz="8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1866C38-DB99-226C-D535-8D80B45FFB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7313">
            <a:off x="1695397" y="786168"/>
            <a:ext cx="1644250" cy="4795728"/>
          </a:xfrm>
          <a:prstGeom prst="rect">
            <a:avLst/>
          </a:prstGeom>
          <a:effectLst>
            <a:reflection blurRad="6350" stA="52000" endA="300" endPos="3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5311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CC2B8-CF14-478F-656E-369CF12D3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41">
            <a:extLst>
              <a:ext uri="{FF2B5EF4-FFF2-40B4-BE49-F238E27FC236}">
                <a16:creationId xmlns:a16="http://schemas.microsoft.com/office/drawing/2014/main" id="{CB0163D2-EED0-5BE4-4B28-5C8DB8791304}"/>
              </a:ext>
            </a:extLst>
          </p:cNvPr>
          <p:cNvSpPr txBox="1"/>
          <p:nvPr/>
        </p:nvSpPr>
        <p:spPr>
          <a:xfrm>
            <a:off x="5199017" y="2063413"/>
            <a:ext cx="5860460" cy="2346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TW" altLang="en-US" sz="2000" dirty="0"/>
              <a:t>外泌體（</a:t>
            </a:r>
            <a:r>
              <a:rPr lang="en-US" altLang="zh-TW" sz="2000" b="1" dirty="0"/>
              <a:t>Exosomes</a:t>
            </a:r>
            <a:r>
              <a:rPr lang="zh-TW" altLang="en-US" sz="2000" dirty="0"/>
              <a:t>）是一種直徑約 </a:t>
            </a:r>
            <a:r>
              <a:rPr lang="en-US" altLang="zh-TW" sz="2000" b="1" dirty="0"/>
              <a:t>30–150 </a:t>
            </a:r>
            <a:r>
              <a:rPr lang="zh-TW" altLang="en-US" sz="2000" b="1" dirty="0"/>
              <a:t>奈米</a:t>
            </a:r>
            <a:r>
              <a:rPr lang="zh-TW" altLang="en-US" sz="2000" dirty="0"/>
              <a:t>的微小囊泡，</a:t>
            </a:r>
            <a:r>
              <a:rPr lang="zh-TW" altLang="en-US" sz="2000" dirty="0">
                <a:effectLst/>
              </a:rPr>
              <a:t>外泌體近年來在醫美與保養品領域迅速受到關注，因為它們具有</a:t>
            </a:r>
            <a:r>
              <a:rPr lang="zh-TW" altLang="en-US" sz="2000" b="1" dirty="0">
                <a:effectLst/>
              </a:rPr>
              <a:t>「訊息傳遞」與「細胞修復促進」</a:t>
            </a:r>
            <a:r>
              <a:rPr lang="zh-TW" altLang="en-US" sz="2000" dirty="0">
                <a:effectLst/>
              </a:rPr>
              <a:t>的特性，對人體肌膚有許多潛在的正面作用。</a:t>
            </a: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B1ED8A93-7378-715A-A1A0-C60F8D2498B2}"/>
              </a:ext>
            </a:extLst>
          </p:cNvPr>
          <p:cNvSpPr txBox="1"/>
          <p:nvPr/>
        </p:nvSpPr>
        <p:spPr>
          <a:xfrm>
            <a:off x="953710" y="462975"/>
            <a:ext cx="94247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外泌體是什麼？怎麼來的？</a:t>
            </a:r>
            <a:endParaRPr lang="id-ID" sz="6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6" name="圖片 15">
            <a:extLst>
              <a:ext uri="{FF2B5EF4-FFF2-40B4-BE49-F238E27FC236}">
                <a16:creationId xmlns:a16="http://schemas.microsoft.com/office/drawing/2014/main" id="{FD072B4C-845B-561F-AB6C-C9AC9FA010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87" y="2063413"/>
            <a:ext cx="4494252" cy="245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圖形 17">
            <a:extLst>
              <a:ext uri="{FF2B5EF4-FFF2-40B4-BE49-F238E27FC236}">
                <a16:creationId xmlns:a16="http://schemas.microsoft.com/office/drawing/2014/main" id="{D8D70936-A6C2-8555-6AAE-A1E2AA9DB4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714750" y="1047750"/>
            <a:ext cx="4762500" cy="4762500"/>
          </a:xfrm>
          <a:prstGeom prst="rect">
            <a:avLst/>
          </a:prstGeom>
        </p:spPr>
      </p:pic>
      <p:sp>
        <p:nvSpPr>
          <p:cNvPr id="21" name="文本框 41">
            <a:extLst>
              <a:ext uri="{FF2B5EF4-FFF2-40B4-BE49-F238E27FC236}">
                <a16:creationId xmlns:a16="http://schemas.microsoft.com/office/drawing/2014/main" id="{F4075516-90F7-F62F-8746-13E511F13E62}"/>
              </a:ext>
            </a:extLst>
          </p:cNvPr>
          <p:cNvSpPr txBox="1"/>
          <p:nvPr/>
        </p:nvSpPr>
        <p:spPr>
          <a:xfrm>
            <a:off x="456387" y="5025250"/>
            <a:ext cx="10603089" cy="853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30000"/>
              </a:lnSpc>
            </a:pPr>
            <a:r>
              <a:rPr lang="zh-TW" altLang="en-US" sz="2000" dirty="0"/>
              <a:t>外泌體是從細胞內部的「多泡體（</a:t>
            </a:r>
            <a:r>
              <a:rPr lang="en-US" altLang="zh-TW" sz="2000" dirty="0"/>
              <a:t>Multivesicular Body, MVB</a:t>
            </a:r>
            <a:r>
              <a:rPr lang="zh-TW" altLang="en-US" sz="2000" dirty="0"/>
              <a:t>）」產生的，當這些多泡體與細胞膜融合後，就將裡面的囊泡釋放到細胞外，這些釋放出來的囊泡就是</a:t>
            </a:r>
            <a:r>
              <a:rPr lang="zh-TW" altLang="en-US" sz="2000" b="1" dirty="0"/>
              <a:t>外泌體</a:t>
            </a:r>
            <a:r>
              <a:rPr lang="zh-TW" altLang="en-US" sz="2000" dirty="0"/>
              <a:t>。</a:t>
            </a:r>
            <a:endParaRPr lang="zh-CN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  <a:cs typeface="汉仪君黑-45简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7599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F8DCCFD-F3A9-F6D9-C37B-6EBD97E321E8}"/>
              </a:ext>
            </a:extLst>
          </p:cNvPr>
          <p:cNvSpPr/>
          <p:nvPr/>
        </p:nvSpPr>
        <p:spPr>
          <a:xfrm>
            <a:off x="1" y="0"/>
            <a:ext cx="12191999" cy="4217658"/>
          </a:xfrm>
          <a:custGeom>
            <a:avLst/>
            <a:gdLst>
              <a:gd name="connsiteX0" fmla="*/ 0 w 12191999"/>
              <a:gd name="connsiteY0" fmla="*/ 0 h 4217658"/>
              <a:gd name="connsiteX1" fmla="*/ 12191999 w 12191999"/>
              <a:gd name="connsiteY1" fmla="*/ 0 h 4217658"/>
              <a:gd name="connsiteX2" fmla="*/ 12191999 w 12191999"/>
              <a:gd name="connsiteY2" fmla="*/ 3727987 h 4217658"/>
              <a:gd name="connsiteX3" fmla="*/ 11702328 w 12191999"/>
              <a:gd name="connsiteY3" fmla="*/ 4217658 h 4217658"/>
              <a:gd name="connsiteX4" fmla="*/ 489668 w 12191999"/>
              <a:gd name="connsiteY4" fmla="*/ 4217658 h 4217658"/>
              <a:gd name="connsiteX5" fmla="*/ 9945 w 12191999"/>
              <a:gd name="connsiteY5" fmla="*/ 3826673 h 4217658"/>
              <a:gd name="connsiteX6" fmla="*/ 0 w 12191999"/>
              <a:gd name="connsiteY6" fmla="*/ 3728018 h 4217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1999" h="4217658">
                <a:moveTo>
                  <a:pt x="0" y="0"/>
                </a:moveTo>
                <a:lnTo>
                  <a:pt x="12191999" y="0"/>
                </a:lnTo>
                <a:lnTo>
                  <a:pt x="12191999" y="3727987"/>
                </a:lnTo>
                <a:cubicBezTo>
                  <a:pt x="12191999" y="3998425"/>
                  <a:pt x="11972766" y="4217658"/>
                  <a:pt x="11702328" y="4217658"/>
                </a:cubicBezTo>
                <a:lnTo>
                  <a:pt x="489668" y="4217658"/>
                </a:lnTo>
                <a:cubicBezTo>
                  <a:pt x="253035" y="4217658"/>
                  <a:pt x="55605" y="4049808"/>
                  <a:pt x="9945" y="3826673"/>
                </a:cubicBezTo>
                <a:lnTo>
                  <a:pt x="0" y="3728018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  <a:alpha val="48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347FE2D3-9CA5-2F37-BB4E-ACF76DF92E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0232" y="0"/>
            <a:ext cx="4761768" cy="422909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9DEA2A43-AD5B-4A55-70BE-8A316F171542}"/>
              </a:ext>
            </a:extLst>
          </p:cNvPr>
          <p:cNvGrpSpPr/>
          <p:nvPr/>
        </p:nvGrpSpPr>
        <p:grpSpPr>
          <a:xfrm rot="10800000" flipH="1">
            <a:off x="1937475" y="1358899"/>
            <a:ext cx="7583811" cy="2594065"/>
            <a:chOff x="2332560" y="-2"/>
            <a:chExt cx="7490102" cy="2562012"/>
          </a:xfrm>
        </p:grpSpPr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8FC3DFDF-8E6F-3FF5-63C8-64C03276C6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8546"/>
            <a:stretch/>
          </p:blipFill>
          <p:spPr>
            <a:xfrm>
              <a:off x="3689152" y="-2"/>
              <a:ext cx="4813697" cy="2271144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97DF6FEE-1152-C6D8-1EFB-9A2D1E0D50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4" t="22913" r="21709" b="56941"/>
            <a:stretch/>
          </p:blipFill>
          <p:spPr>
            <a:xfrm rot="16200000">
              <a:off x="8090490" y="724461"/>
              <a:ext cx="1480357" cy="1983986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AB0F0539-143B-EA89-F01A-9DBC65B36B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744" t="22913" r="21709" b="56941"/>
            <a:stretch/>
          </p:blipFill>
          <p:spPr>
            <a:xfrm rot="5400000" flipH="1">
              <a:off x="2584374" y="829839"/>
              <a:ext cx="1480357" cy="1983986"/>
            </a:xfrm>
            <a:prstGeom prst="rect">
              <a:avLst/>
            </a:prstGeom>
          </p:spPr>
        </p:pic>
      </p:grpSp>
      <p:pic>
        <p:nvPicPr>
          <p:cNvPr id="3" name="圖片 2">
            <a:extLst>
              <a:ext uri="{FF2B5EF4-FFF2-40B4-BE49-F238E27FC236}">
                <a16:creationId xmlns:a16="http://schemas.microsoft.com/office/drawing/2014/main" id="{26D2A043-0733-E5DC-A47B-71539539B6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37" y="-40459"/>
            <a:ext cx="4282440" cy="4894217"/>
          </a:xfrm>
          <a:prstGeom prst="rect">
            <a:avLst/>
          </a:prstGeom>
        </p:spPr>
      </p:pic>
      <p:sp>
        <p:nvSpPr>
          <p:cNvPr id="6" name="文本框 1">
            <a:extLst>
              <a:ext uri="{FF2B5EF4-FFF2-40B4-BE49-F238E27FC236}">
                <a16:creationId xmlns:a16="http://schemas.microsoft.com/office/drawing/2014/main" id="{98CFADBF-EF63-D4CA-CD04-8C0A9CBA1698}"/>
              </a:ext>
            </a:extLst>
          </p:cNvPr>
          <p:cNvSpPr txBox="1"/>
          <p:nvPr/>
        </p:nvSpPr>
        <p:spPr>
          <a:xfrm>
            <a:off x="1473191" y="5018685"/>
            <a:ext cx="9056736" cy="92333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zh-TW" altLang="en-US" sz="6000" b="1" spc="3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外泌體對肌膚有什麼幫助？</a:t>
            </a:r>
            <a:endParaRPr lang="zh-CN" altLang="en-US" sz="6000" b="1" spc="300" dirty="0">
              <a:solidFill>
                <a:schemeClr val="tx2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612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A22D9-0961-0BD8-8D8D-ADE2B857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>
            <a:extLst>
              <a:ext uri="{FF2B5EF4-FFF2-40B4-BE49-F238E27FC236}">
                <a16:creationId xmlns:a16="http://schemas.microsoft.com/office/drawing/2014/main" id="{B3A5EDEB-885F-F211-9E48-580616A5B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716" y="5802898"/>
            <a:ext cx="3376326" cy="2110204"/>
          </a:xfrm>
          <a:prstGeom prst="rect">
            <a:avLst/>
          </a:prstGeom>
        </p:spPr>
      </p:pic>
      <p:pic>
        <p:nvPicPr>
          <p:cNvPr id="25" name="圖片 24">
            <a:extLst>
              <a:ext uri="{FF2B5EF4-FFF2-40B4-BE49-F238E27FC236}">
                <a16:creationId xmlns:a16="http://schemas.microsoft.com/office/drawing/2014/main" id="{24EFADDB-594A-49D2-1675-AFA4731F4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009" y="0"/>
            <a:ext cx="4179078" cy="2611924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70AD7101-E068-9DCD-EBC0-51066943B07C}"/>
              </a:ext>
            </a:extLst>
          </p:cNvPr>
          <p:cNvSpPr/>
          <p:nvPr/>
        </p:nvSpPr>
        <p:spPr>
          <a:xfrm>
            <a:off x="446530" y="2028760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1D1BF-F928-57AF-5CA9-43937070F7EF}"/>
              </a:ext>
            </a:extLst>
          </p:cNvPr>
          <p:cNvSpPr txBox="1"/>
          <p:nvPr/>
        </p:nvSpPr>
        <p:spPr>
          <a:xfrm>
            <a:off x="525410" y="2068043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+mj-ea"/>
                <a:ea typeface="+mj-ea"/>
              </a:rPr>
              <a:t>1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07C10E-AF86-552F-75F1-CC883422693F}"/>
              </a:ext>
            </a:extLst>
          </p:cNvPr>
          <p:cNvSpPr txBox="1"/>
          <p:nvPr/>
        </p:nvSpPr>
        <p:spPr>
          <a:xfrm>
            <a:off x="1560121" y="1872925"/>
            <a:ext cx="49186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促進肌膚修復與再生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390854-34A2-7744-2D68-D33C880333B1}"/>
              </a:ext>
            </a:extLst>
          </p:cNvPr>
          <p:cNvSpPr txBox="1"/>
          <p:nvPr/>
        </p:nvSpPr>
        <p:spPr>
          <a:xfrm>
            <a:off x="1560121" y="2583907"/>
            <a:ext cx="9837221" cy="16020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/>
              <a:t>外泌體可刺激皮膚幹細胞活性，促進表皮與真皮層細胞增生，加快傷口癒合與肌膚自我修復，對於痘疤、微創術後修護特別有幫助。</a:t>
            </a:r>
            <a:r>
              <a:rPr lang="en-US" altLang="zh-TW" sz="2600" dirty="0">
                <a:solidFill>
                  <a:srgbClr val="FF0000"/>
                </a:solidFill>
              </a:rPr>
              <a:t>(PS.</a:t>
            </a:r>
            <a:r>
              <a:rPr lang="zh-TW" altLang="en-US" sz="2600" dirty="0">
                <a:solidFill>
                  <a:srgbClr val="FF0000"/>
                </a:solidFill>
              </a:rPr>
              <a:t>開放性傷口不適用</a:t>
            </a:r>
            <a:r>
              <a:rPr lang="en-US" altLang="zh-TW" sz="2600" dirty="0">
                <a:solidFill>
                  <a:srgbClr val="FF0000"/>
                </a:solidFill>
              </a:rPr>
              <a:t>)</a:t>
            </a:r>
            <a:endParaRPr lang="zh-TW" altLang="en-US" sz="26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7549FC-B34C-A29E-1266-319C04E64986}"/>
              </a:ext>
            </a:extLst>
          </p:cNvPr>
          <p:cNvSpPr txBox="1"/>
          <p:nvPr/>
        </p:nvSpPr>
        <p:spPr>
          <a:xfrm>
            <a:off x="585387" y="498715"/>
            <a:ext cx="8963826" cy="76944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lvl="0">
              <a:defRPr/>
            </a:pPr>
            <a:r>
              <a:rPr lang="zh-TW" altLang="en-US" sz="5000" b="1" spc="300" dirty="0">
                <a:solidFill>
                  <a:schemeClr val="tx2">
                    <a:lumMod val="50000"/>
                  </a:schemeClr>
                </a:solidFill>
                <a:latin typeface="+mj-ea"/>
                <a:ea typeface="+mj-ea"/>
                <a:cs typeface="阿里巴巴普惠体 B" panose="00020600040101010101" pitchFamily="18" charset="-122"/>
              </a:rPr>
              <a:t>外泌體對肌膚的８大作用</a:t>
            </a:r>
            <a:endParaRPr lang="zh-CN" altLang="en-US" sz="5000" b="1" spc="300" dirty="0">
              <a:solidFill>
                <a:schemeClr val="tx2">
                  <a:lumMod val="50000"/>
                </a:schemeClr>
              </a:solidFill>
              <a:latin typeface="+mj-ea"/>
              <a:ea typeface="+mj-ea"/>
              <a:cs typeface="阿里巴巴普惠体 B" panose="00020600040101010101" pitchFamily="18" charset="-122"/>
            </a:endParaRPr>
          </a:p>
        </p:txBody>
      </p:sp>
      <p:sp>
        <p:nvSpPr>
          <p:cNvPr id="10" name="Oval 13">
            <a:extLst>
              <a:ext uri="{FF2B5EF4-FFF2-40B4-BE49-F238E27FC236}">
                <a16:creationId xmlns:a16="http://schemas.microsoft.com/office/drawing/2014/main" id="{ECDBD98E-5E6D-B8AB-605C-239D826FDDFA}"/>
              </a:ext>
            </a:extLst>
          </p:cNvPr>
          <p:cNvSpPr/>
          <p:nvPr/>
        </p:nvSpPr>
        <p:spPr>
          <a:xfrm>
            <a:off x="446530" y="4687798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5DFA2A58-189D-9CEA-66B7-CFEB978C21D6}"/>
              </a:ext>
            </a:extLst>
          </p:cNvPr>
          <p:cNvSpPr txBox="1"/>
          <p:nvPr/>
        </p:nvSpPr>
        <p:spPr>
          <a:xfrm>
            <a:off x="525410" y="4727081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+mj-ea"/>
                <a:ea typeface="+mj-ea"/>
              </a:rPr>
              <a:t>2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2C972393-122F-00B4-AA7C-27D450D5DCFE}"/>
              </a:ext>
            </a:extLst>
          </p:cNvPr>
          <p:cNvSpPr txBox="1"/>
          <p:nvPr/>
        </p:nvSpPr>
        <p:spPr>
          <a:xfrm>
            <a:off x="1560120" y="4531963"/>
            <a:ext cx="731391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提升膠原蛋白與彈力蛋白的生成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7" name="TextBox 11">
            <a:extLst>
              <a:ext uri="{FF2B5EF4-FFF2-40B4-BE49-F238E27FC236}">
                <a16:creationId xmlns:a16="http://schemas.microsoft.com/office/drawing/2014/main" id="{F562ED60-6D9E-D6B3-353D-42C0C417A9C0}"/>
              </a:ext>
            </a:extLst>
          </p:cNvPr>
          <p:cNvSpPr txBox="1"/>
          <p:nvPr/>
        </p:nvSpPr>
        <p:spPr>
          <a:xfrm>
            <a:off x="1560121" y="5242945"/>
            <a:ext cx="9837221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lang="zh-TW" altLang="en-US" dirty="0"/>
              <a:t>外泌體中的活性分子能誘導纖維母細胞合成膠原蛋白與彈力蛋白，使肌膚更緊緻有彈性，減少細紋與皺紋。</a:t>
            </a:r>
          </a:p>
        </p:txBody>
      </p:sp>
    </p:spTree>
    <p:extLst>
      <p:ext uri="{BB962C8B-B14F-4D97-AF65-F5344CB8AC3E}">
        <p14:creationId xmlns:p14="http://schemas.microsoft.com/office/powerpoint/2010/main" val="46006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C64B3A-6A8D-122C-C264-E472561747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D88CEB4E-DEFC-76FC-C25F-734E660295B8}"/>
              </a:ext>
            </a:extLst>
          </p:cNvPr>
          <p:cNvSpPr/>
          <p:nvPr/>
        </p:nvSpPr>
        <p:spPr>
          <a:xfrm>
            <a:off x="446530" y="594606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4AD778-108E-2881-DB51-E48CD46A5C47}"/>
              </a:ext>
            </a:extLst>
          </p:cNvPr>
          <p:cNvSpPr txBox="1"/>
          <p:nvPr/>
        </p:nvSpPr>
        <p:spPr>
          <a:xfrm>
            <a:off x="525410" y="633889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+mj-ea"/>
                <a:ea typeface="+mj-ea"/>
              </a:rPr>
              <a:t>3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16AEE6-C3D1-26AD-C134-9AC132DF906A}"/>
              </a:ext>
            </a:extLst>
          </p:cNvPr>
          <p:cNvSpPr txBox="1"/>
          <p:nvPr/>
        </p:nvSpPr>
        <p:spPr>
          <a:xfrm>
            <a:off x="1560121" y="386517"/>
            <a:ext cx="4468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改善肌膚屏障功能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511C21-96CA-D544-AE8C-0DE68BF62754}"/>
              </a:ext>
            </a:extLst>
          </p:cNvPr>
          <p:cNvSpPr txBox="1"/>
          <p:nvPr/>
        </p:nvSpPr>
        <p:spPr>
          <a:xfrm>
            <a:off x="1560122" y="1045023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TW" altLang="en-US" sz="2600" dirty="0"/>
              <a:t>外泌體可調節皮膚細胞間的訊息傳遞，強化角質層與脂質層的完整性，提升保濕能力與對環境刺激的抵抗力。</a:t>
            </a: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9F6D9A66-1CF9-9B25-3B0D-B822A138D03C}"/>
              </a:ext>
            </a:extLst>
          </p:cNvPr>
          <p:cNvSpPr/>
          <p:nvPr/>
        </p:nvSpPr>
        <p:spPr>
          <a:xfrm>
            <a:off x="446530" y="2706538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8C283FEB-5B94-7AB1-FAE6-5281DFE21DAB}"/>
              </a:ext>
            </a:extLst>
          </p:cNvPr>
          <p:cNvSpPr txBox="1"/>
          <p:nvPr/>
        </p:nvSpPr>
        <p:spPr>
          <a:xfrm>
            <a:off x="525410" y="2745821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+mj-ea"/>
                <a:ea typeface="+mj-ea"/>
              </a:rPr>
              <a:t>4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3F02D5ED-D8FD-0647-E839-99690DA60578}"/>
              </a:ext>
            </a:extLst>
          </p:cNvPr>
          <p:cNvSpPr txBox="1"/>
          <p:nvPr/>
        </p:nvSpPr>
        <p:spPr>
          <a:xfrm>
            <a:off x="1560121" y="2498449"/>
            <a:ext cx="4468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抗氧化與抗老化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D34D6E19-D076-8198-B544-984C09A9EB80}"/>
              </a:ext>
            </a:extLst>
          </p:cNvPr>
          <p:cNvSpPr txBox="1"/>
          <p:nvPr/>
        </p:nvSpPr>
        <p:spPr>
          <a:xfrm>
            <a:off x="1560122" y="3156955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lang="zh-TW" altLang="en-US" dirty="0"/>
              <a:t>外泌體含有抗氧化酵素與抑制發炎的因子，有助於減緩因紫外線或污染所造成的肌膚老化與敏感現象。</a:t>
            </a:r>
          </a:p>
        </p:txBody>
      </p:sp>
      <p:sp>
        <p:nvSpPr>
          <p:cNvPr id="3" name="Oval 13">
            <a:extLst>
              <a:ext uri="{FF2B5EF4-FFF2-40B4-BE49-F238E27FC236}">
                <a16:creationId xmlns:a16="http://schemas.microsoft.com/office/drawing/2014/main" id="{5257B42E-9ED0-19D0-D20E-D96BFAB3DAEB}"/>
              </a:ext>
            </a:extLst>
          </p:cNvPr>
          <p:cNvSpPr/>
          <p:nvPr/>
        </p:nvSpPr>
        <p:spPr>
          <a:xfrm>
            <a:off x="446530" y="4814922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3D607A39-843D-C48A-1A60-EA5C8A0F5A81}"/>
              </a:ext>
            </a:extLst>
          </p:cNvPr>
          <p:cNvSpPr txBox="1"/>
          <p:nvPr/>
        </p:nvSpPr>
        <p:spPr>
          <a:xfrm>
            <a:off x="525410" y="4854205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  <a:ea typeface="+mj-ea"/>
              </a:rPr>
              <a:t>5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294C952F-3D71-7D3D-982A-B36AEEE2F2A8}"/>
              </a:ext>
            </a:extLst>
          </p:cNvPr>
          <p:cNvSpPr txBox="1"/>
          <p:nvPr/>
        </p:nvSpPr>
        <p:spPr>
          <a:xfrm>
            <a:off x="1560121" y="4606833"/>
            <a:ext cx="4468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亮白與均勻膚色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8C4F7D91-1970-9676-E4B4-AC6EC641FDA6}"/>
              </a:ext>
            </a:extLst>
          </p:cNvPr>
          <p:cNvSpPr txBox="1"/>
          <p:nvPr/>
        </p:nvSpPr>
        <p:spPr>
          <a:xfrm>
            <a:off x="1560122" y="5265339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lang="zh-TW" altLang="en-US" dirty="0"/>
              <a:t>部分外泌體可抑制酪胺酸酶活性，減少黑色素生成，有助於淡化斑點與提亮膚色。</a:t>
            </a:r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3745846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A13A24-C34A-1757-4F57-52E0D3E04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6A9EB687-5195-378C-E32D-1B2E4D818E52}"/>
              </a:ext>
            </a:extLst>
          </p:cNvPr>
          <p:cNvSpPr/>
          <p:nvPr/>
        </p:nvSpPr>
        <p:spPr>
          <a:xfrm>
            <a:off x="446530" y="625661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760563-A0C2-5B96-C088-8A98D6B7CE86}"/>
              </a:ext>
            </a:extLst>
          </p:cNvPr>
          <p:cNvSpPr txBox="1"/>
          <p:nvPr/>
        </p:nvSpPr>
        <p:spPr>
          <a:xfrm>
            <a:off x="525410" y="664944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  <a:ea typeface="+mj-ea"/>
              </a:rPr>
              <a:t>6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7D217-644B-6B33-C2BC-E21AC3116692}"/>
              </a:ext>
            </a:extLst>
          </p:cNvPr>
          <p:cNvSpPr txBox="1"/>
          <p:nvPr/>
        </p:nvSpPr>
        <p:spPr>
          <a:xfrm>
            <a:off x="1560121" y="469826"/>
            <a:ext cx="446838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抑制黑色素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63A25-EF64-679F-2709-3A8834E4B57A}"/>
              </a:ext>
            </a:extLst>
          </p:cNvPr>
          <p:cNvSpPr txBox="1"/>
          <p:nvPr/>
        </p:nvSpPr>
        <p:spPr>
          <a:xfrm>
            <a:off x="1560122" y="1023824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inpin heiti" charset="-122"/>
              </a:rPr>
              <a:t>乙基維他命</a:t>
            </a:r>
            <a:r>
              <a:rPr lang="zh-TW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  <a:cs typeface="inpin heiti" charset="-122"/>
              </a:rPr>
              <a:t>Ｃ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+mn-ea"/>
                <a:cs typeface="inpin heiti" charset="-122"/>
              </a:rPr>
              <a:t>能有效抑制酪氨酸酶的活性，減少黑色素的生成，達到淡斑與提亮膚色的效果。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n-ea"/>
              <a:cs typeface="inpin heiti" charset="-122"/>
            </a:endParaRPr>
          </a:p>
        </p:txBody>
      </p:sp>
      <p:sp>
        <p:nvSpPr>
          <p:cNvPr id="6" name="Oval 13">
            <a:extLst>
              <a:ext uri="{FF2B5EF4-FFF2-40B4-BE49-F238E27FC236}">
                <a16:creationId xmlns:a16="http://schemas.microsoft.com/office/drawing/2014/main" id="{148C7847-DF6E-FE2D-EAA8-7AA0C62D1949}"/>
              </a:ext>
            </a:extLst>
          </p:cNvPr>
          <p:cNvSpPr/>
          <p:nvPr/>
        </p:nvSpPr>
        <p:spPr>
          <a:xfrm>
            <a:off x="446530" y="2737593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E1A45CD-7C5F-9DF5-D0D4-A9EC62D614C0}"/>
              </a:ext>
            </a:extLst>
          </p:cNvPr>
          <p:cNvSpPr txBox="1"/>
          <p:nvPr/>
        </p:nvSpPr>
        <p:spPr>
          <a:xfrm>
            <a:off x="525410" y="2776876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  <a:ea typeface="+mj-ea"/>
              </a:rPr>
              <a:t>7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5EEA948E-CAE6-5E75-CBAE-8DA91A1A65EC}"/>
              </a:ext>
            </a:extLst>
          </p:cNvPr>
          <p:cNvSpPr txBox="1"/>
          <p:nvPr/>
        </p:nvSpPr>
        <p:spPr>
          <a:xfrm>
            <a:off x="1560120" y="2581758"/>
            <a:ext cx="6460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適合各種膚質</a:t>
            </a:r>
            <a:endParaRPr lang="id-ID" altLang="zh-TW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8" name="TextBox 11">
            <a:extLst>
              <a:ext uri="{FF2B5EF4-FFF2-40B4-BE49-F238E27FC236}">
                <a16:creationId xmlns:a16="http://schemas.microsoft.com/office/drawing/2014/main" id="{3085494F-76F7-49E4-066E-0C7FB171925D}"/>
              </a:ext>
            </a:extLst>
          </p:cNvPr>
          <p:cNvSpPr txBox="1"/>
          <p:nvPr/>
        </p:nvSpPr>
        <p:spPr>
          <a:xfrm>
            <a:off x="1560122" y="3135756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lang="zh-TW" altLang="en-US" dirty="0"/>
              <a:t>因外泌體具備天然來源與高生物相容性，對肌膚刺激性低，適合敏感性或受損肌膚使用。</a:t>
            </a:r>
          </a:p>
        </p:txBody>
      </p:sp>
      <p:sp>
        <p:nvSpPr>
          <p:cNvPr id="16" name="Oval 13">
            <a:extLst>
              <a:ext uri="{FF2B5EF4-FFF2-40B4-BE49-F238E27FC236}">
                <a16:creationId xmlns:a16="http://schemas.microsoft.com/office/drawing/2014/main" id="{E7BE4444-B67D-1606-AD15-BA60718A7743}"/>
              </a:ext>
            </a:extLst>
          </p:cNvPr>
          <p:cNvSpPr/>
          <p:nvPr/>
        </p:nvSpPr>
        <p:spPr>
          <a:xfrm>
            <a:off x="446530" y="4849525"/>
            <a:ext cx="1005787" cy="1005787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B1135B22-EEB5-6C6E-4AFB-F286F9FA8B01}"/>
              </a:ext>
            </a:extLst>
          </p:cNvPr>
          <p:cNvSpPr txBox="1"/>
          <p:nvPr/>
        </p:nvSpPr>
        <p:spPr>
          <a:xfrm>
            <a:off x="525410" y="4888808"/>
            <a:ext cx="84802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TW" sz="5000" b="1" dirty="0">
                <a:solidFill>
                  <a:schemeClr val="bg1"/>
                </a:solidFill>
                <a:latin typeface="+mj-ea"/>
                <a:ea typeface="+mj-ea"/>
              </a:rPr>
              <a:t>8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9" name="TextBox 8">
            <a:extLst>
              <a:ext uri="{FF2B5EF4-FFF2-40B4-BE49-F238E27FC236}">
                <a16:creationId xmlns:a16="http://schemas.microsoft.com/office/drawing/2014/main" id="{9263705E-09CA-4C22-4A29-3FA77F39D3DE}"/>
              </a:ext>
            </a:extLst>
          </p:cNvPr>
          <p:cNvSpPr txBox="1"/>
          <p:nvPr/>
        </p:nvSpPr>
        <p:spPr>
          <a:xfrm>
            <a:off x="1560120" y="4693690"/>
            <a:ext cx="64604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4000" b="1" dirty="0"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</a:rPr>
              <a:t>加強其他活性成分協同作用</a:t>
            </a:r>
            <a:endParaRPr lang="id-ID" sz="4000" b="1" dirty="0">
              <a:solidFill>
                <a:schemeClr val="accent1">
                  <a:lumMod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0" name="TextBox 11">
            <a:extLst>
              <a:ext uri="{FF2B5EF4-FFF2-40B4-BE49-F238E27FC236}">
                <a16:creationId xmlns:a16="http://schemas.microsoft.com/office/drawing/2014/main" id="{1284AA09-475F-45E4-44AE-64ADB3CCFE18}"/>
              </a:ext>
            </a:extLst>
          </p:cNvPr>
          <p:cNvSpPr txBox="1"/>
          <p:nvPr/>
        </p:nvSpPr>
        <p:spPr>
          <a:xfrm>
            <a:off x="1560122" y="5247688"/>
            <a:ext cx="9873180" cy="1081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600"/>
            </a:lvl1pPr>
          </a:lstStyle>
          <a:p>
            <a:r>
              <a:rPr lang="zh-TW" altLang="en-US" dirty="0"/>
              <a:t>外泌體可作為載體，搭配維他命</a:t>
            </a:r>
            <a:r>
              <a:rPr lang="en-US" altLang="zh-TW" dirty="0"/>
              <a:t>C</a:t>
            </a:r>
            <a:r>
              <a:rPr lang="zh-TW" altLang="en-US" dirty="0"/>
              <a:t>、玻尿酸、胜肽等成分，提升整體保養品的吸收力與效果。</a:t>
            </a:r>
          </a:p>
        </p:txBody>
      </p:sp>
    </p:spTree>
    <p:extLst>
      <p:ext uri="{BB962C8B-B14F-4D97-AF65-F5344CB8AC3E}">
        <p14:creationId xmlns:p14="http://schemas.microsoft.com/office/powerpoint/2010/main" val="356711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8AFFD0-4894-00FE-40AA-38B390D47A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300BA2B-E889-DFC2-1AA6-5862DBF13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700"/>
            <a:ext cx="12192000" cy="6845300"/>
          </a:xfrm>
          <a:prstGeom prst="rect">
            <a:avLst/>
          </a:prstGeom>
          <a:effectLst/>
        </p:spPr>
      </p:pic>
      <p:sp>
        <p:nvSpPr>
          <p:cNvPr id="346" name="TextBox 9">
            <a:extLst>
              <a:ext uri="{FF2B5EF4-FFF2-40B4-BE49-F238E27FC236}">
                <a16:creationId xmlns:a16="http://schemas.microsoft.com/office/drawing/2014/main" id="{1D38F90D-58FF-DB1D-56B0-F89F22A7FC0A}"/>
              </a:ext>
            </a:extLst>
          </p:cNvPr>
          <p:cNvSpPr txBox="1"/>
          <p:nvPr/>
        </p:nvSpPr>
        <p:spPr>
          <a:xfrm>
            <a:off x="396238" y="340251"/>
            <a:ext cx="9274628" cy="1015663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6000" spc="300">
                <a:solidFill>
                  <a:srgbClr val="504D36"/>
                </a:solidFill>
                <a:latin typeface="Noto Sans CJK SC Regular"/>
                <a:ea typeface="Noto Sans CJK SC Regular"/>
                <a:cs typeface="Noto Sans CJK SC Regular"/>
                <a:sym typeface="Noto Sans CJK SC Regular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b="1" i="0" u="none" strike="noStrike" kern="1200" cap="none" spc="30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j-ea"/>
                <a:ea typeface="+mj-ea"/>
                <a:sym typeface="Noto Sans CJK SC Regular"/>
              </a:rPr>
              <a:t>來自科研精粹的頂級保養</a:t>
            </a:r>
            <a:endParaRPr kumimoji="0" b="1" i="0" u="none" strike="noStrike" kern="1200" cap="none" spc="30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j-ea"/>
              <a:ea typeface="+mj-ea"/>
              <a:sym typeface="Noto Sans CJK SC Regular"/>
            </a:endParaRP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D54B001E-88E2-C58E-1F59-2ADC928BC0AA}"/>
              </a:ext>
            </a:extLst>
          </p:cNvPr>
          <p:cNvSpPr/>
          <p:nvPr/>
        </p:nvSpPr>
        <p:spPr>
          <a:xfrm>
            <a:off x="470262" y="1383637"/>
            <a:ext cx="7019109" cy="710323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dirty="0"/>
              <a:t>打破暗沉肌，重啟水晶光透感</a:t>
            </a:r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00391033-85C1-C619-BD6B-190EE08FA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91" y="2294180"/>
            <a:ext cx="2269639" cy="2269639"/>
          </a:xfrm>
          <a:prstGeom prst="rect">
            <a:avLst/>
          </a:prstGeom>
        </p:spPr>
      </p:pic>
      <p:sp>
        <p:nvSpPr>
          <p:cNvPr id="14" name="TextBox 10">
            <a:extLst>
              <a:ext uri="{FF2B5EF4-FFF2-40B4-BE49-F238E27FC236}">
                <a16:creationId xmlns:a16="http://schemas.microsoft.com/office/drawing/2014/main" id="{152355C1-1491-EAED-A658-1FB8CBE9BD99}"/>
              </a:ext>
            </a:extLst>
          </p:cNvPr>
          <p:cNvSpPr txBox="1"/>
          <p:nvPr/>
        </p:nvSpPr>
        <p:spPr>
          <a:xfrm>
            <a:off x="862804" y="2617487"/>
            <a:ext cx="153601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補水保濕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1ACC5EBE-8525-8F5B-347B-A6B3D27B4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64" y="2294180"/>
            <a:ext cx="2269639" cy="2269639"/>
          </a:xfrm>
          <a:prstGeom prst="rect">
            <a:avLst/>
          </a:prstGeom>
        </p:spPr>
      </p:pic>
      <p:sp>
        <p:nvSpPr>
          <p:cNvPr id="19" name="TextBox 10">
            <a:extLst>
              <a:ext uri="{FF2B5EF4-FFF2-40B4-BE49-F238E27FC236}">
                <a16:creationId xmlns:a16="http://schemas.microsoft.com/office/drawing/2014/main" id="{87A2DB1A-0546-B0CC-FEEC-1A8BF275A1E1}"/>
              </a:ext>
            </a:extLst>
          </p:cNvPr>
          <p:cNvSpPr txBox="1"/>
          <p:nvPr/>
        </p:nvSpPr>
        <p:spPr>
          <a:xfrm>
            <a:off x="5853577" y="2617487"/>
            <a:ext cx="153601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緊緻</a:t>
            </a:r>
            <a:endParaRPr lang="en-US" altLang="zh-TW" sz="5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亮白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2DDAC68F-7D51-CA0B-F848-B78F49BA52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123" y="1159361"/>
            <a:ext cx="2269639" cy="2269639"/>
          </a:xfrm>
          <a:prstGeom prst="rect">
            <a:avLst/>
          </a:prstGeom>
        </p:spPr>
      </p:pic>
      <p:sp>
        <p:nvSpPr>
          <p:cNvPr id="21" name="TextBox 10">
            <a:extLst>
              <a:ext uri="{FF2B5EF4-FFF2-40B4-BE49-F238E27FC236}">
                <a16:creationId xmlns:a16="http://schemas.microsoft.com/office/drawing/2014/main" id="{D95E2E91-82A1-5A1C-C89C-ECCA1094C0F0}"/>
              </a:ext>
            </a:extLst>
          </p:cNvPr>
          <p:cNvSpPr txBox="1"/>
          <p:nvPr/>
        </p:nvSpPr>
        <p:spPr>
          <a:xfrm>
            <a:off x="9892936" y="1482668"/>
            <a:ext cx="153601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生技</a:t>
            </a:r>
            <a:endParaRPr lang="en-US" altLang="zh-TW" sz="5000" b="1" dirty="0">
              <a:solidFill>
                <a:schemeClr val="bg1"/>
              </a:solidFill>
              <a:latin typeface="+mj-ea"/>
              <a:ea typeface="+mj-ea"/>
            </a:endParaRPr>
          </a:p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植萃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1EDCF9CE-6FFB-C4E3-F94B-6E055FBA29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718" y="3952612"/>
            <a:ext cx="2269639" cy="2269639"/>
          </a:xfrm>
          <a:prstGeom prst="rect">
            <a:avLst/>
          </a:prstGeom>
        </p:spPr>
      </p:pic>
      <p:sp>
        <p:nvSpPr>
          <p:cNvPr id="23" name="TextBox 10">
            <a:extLst>
              <a:ext uri="{FF2B5EF4-FFF2-40B4-BE49-F238E27FC236}">
                <a16:creationId xmlns:a16="http://schemas.microsoft.com/office/drawing/2014/main" id="{4D44AE01-FABA-48C1-56CF-2B4A06844A7F}"/>
              </a:ext>
            </a:extLst>
          </p:cNvPr>
          <p:cNvSpPr txBox="1"/>
          <p:nvPr/>
        </p:nvSpPr>
        <p:spPr>
          <a:xfrm>
            <a:off x="3400531" y="4275919"/>
            <a:ext cx="1536012" cy="163121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zh-TW" altLang="en-US" sz="5000" b="1" dirty="0">
                <a:solidFill>
                  <a:schemeClr val="bg1"/>
                </a:solidFill>
                <a:latin typeface="+mj-ea"/>
                <a:ea typeface="+mj-ea"/>
              </a:rPr>
              <a:t>調理修護</a:t>
            </a:r>
            <a:endParaRPr lang="id-ID" sz="5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89361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&quot;5f7c0f4d-90a7-4271-b925-23673f9ed55f&quot;,&quot;Name&quot;:&quot;222&quot;,&quot;Kind&quot;:1,&quot;OldGuidesSetting&quot;:{&quot;HeaderHeight&quot;:15.0,&quot;FooterHeight&quot;:9.0,&quot;SideMargin&quot;:5.5,&quot;TopMargin&quot;:0.0,&quot;BottomMargin&quot;:0.0,&quot;IntervalMargin&quot;:1.5}}"/>
</p:tagLst>
</file>

<file path=ppt/theme/theme1.xml><?xml version="1.0" encoding="utf-8"?>
<a:theme xmlns:a="http://schemas.openxmlformats.org/drawingml/2006/main" name="Office 主题​​">
  <a:themeElements>
    <a:clrScheme name="自定义 6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7623"/>
      </a:accent1>
      <a:accent2>
        <a:srgbClr val="997623"/>
      </a:accent2>
      <a:accent3>
        <a:srgbClr val="997623"/>
      </a:accent3>
      <a:accent4>
        <a:srgbClr val="997623"/>
      </a:accent4>
      <a:accent5>
        <a:srgbClr val="997623"/>
      </a:accent5>
      <a:accent6>
        <a:srgbClr val="997623"/>
      </a:accent6>
      <a:hlink>
        <a:srgbClr val="0563C1"/>
      </a:hlink>
      <a:folHlink>
        <a:srgbClr val="954F72"/>
      </a:folHlink>
    </a:clrScheme>
    <a:fontScheme name="自定义 9">
      <a:majorFont>
        <a:latin typeface="思源宋体 CN Heavy"/>
        <a:ea typeface="思源宋体 CN Heavy"/>
        <a:cs typeface=""/>
      </a:majorFont>
      <a:minorFont>
        <a:latin typeface="阿里巴巴普惠体"/>
        <a:ea typeface="阿里巴巴普惠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1931</TotalTime>
  <Words>1906</Words>
  <Application>Microsoft Office PowerPoint</Application>
  <PresentationFormat>寬螢幕</PresentationFormat>
  <Paragraphs>269</Paragraphs>
  <Slides>32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32</vt:i4>
      </vt:variant>
    </vt:vector>
  </HeadingPairs>
  <TitlesOfParts>
    <vt:vector size="38" baseType="lpstr">
      <vt:lpstr>等线</vt:lpstr>
      <vt:lpstr>阿里巴巴普惠体</vt:lpstr>
      <vt:lpstr>思源宋体 CN Heavy</vt:lpstr>
      <vt:lpstr>微軟正黑體</vt:lpstr>
      <vt:lpstr>Arial</vt:lpstr>
      <vt:lpstr>Office 主题​​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cp:lastModifiedBy>Ocean</cp:lastModifiedBy>
  <cp:revision>326</cp:revision>
  <dcterms:created xsi:type="dcterms:W3CDTF">2025-01-14T06:11:13Z</dcterms:created>
  <dcterms:modified xsi:type="dcterms:W3CDTF">2025-05-25T17:02:10Z</dcterms:modified>
</cp:coreProperties>
</file>