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FZLanTingHeiS-R-GB" panose="02020500000000000000" charset="-122"/>
      <p:regular r:id="rId22"/>
    </p:embeddedFont>
    <p:embeddedFont>
      <p:font typeface="FZLanTingHeiT-H-GB" panose="02020500000000000000" charset="-122"/>
      <p:regular r:id="rId23"/>
    </p:embeddedFont>
    <p:embeddedFont>
      <p:font typeface="FZLanTingHeiT-R-GB" panose="02020500000000000000" charset="-122"/>
      <p:regular r:id="rId24"/>
    </p:embeddedFont>
    <p:embeddedFont>
      <p:font typeface="Montserrat Bold" panose="00000800000000000000" pitchFamily="2" charset="0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1" userDrawn="1">
          <p15:clr>
            <a:srgbClr val="A4A3A4"/>
          </p15:clr>
        </p15:guide>
        <p15:guide id="2" pos="28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E6"/>
    <a:srgbClr val="E3B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40" autoAdjust="0"/>
  </p:normalViewPr>
  <p:slideViewPr>
    <p:cSldViewPr showGuides="1">
      <p:cViewPr varScale="1">
        <p:scale>
          <a:sx n="41" d="100"/>
          <a:sy n="41" d="100"/>
        </p:scale>
        <p:origin x="820" y="260"/>
      </p:cViewPr>
      <p:guideLst>
        <p:guide orient="horz" pos="2261"/>
        <p:guide pos="28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FZLanTingHeiT-R-GB" panose="02000000000000000000" charset="-122"/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>
                <a:latin typeface="FZLanTingHeiT-R-GB" panose="02000000000000000000" charset="-122"/>
                <a:ea typeface="FZLanTingHeiS-R-GB" panose="02000000000000000000" charset="-122"/>
                <a:cs typeface="FZLanTingHeiS-R-GB" panose="02000000000000000000" charset="-122"/>
              </a:rPr>
              <a:t>2/14/2025</a:t>
            </a:fld>
            <a:endParaRPr lang="en-US">
              <a:latin typeface="FZLanTingHeiT-R-GB" panose="02000000000000000000" charset="-122"/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FZLanTingHeiT-R-GB" panose="02000000000000000000" charset="-122"/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>
                <a:latin typeface="FZLanTingHeiT-R-GB" panose="02000000000000000000" charset="-122"/>
                <a:ea typeface="FZLanTingHeiS-R-GB" panose="02000000000000000000" charset="-122"/>
                <a:cs typeface="FZLanTingHeiS-R-GB" panose="02000000000000000000" charset="-122"/>
              </a:rPr>
              <a:t>‹#›</a:t>
            </a:fld>
            <a:endParaRPr lang="en-US">
              <a:latin typeface="FZLanTingHeiT-R-GB" panose="02000000000000000000" charset="-122"/>
              <a:ea typeface="FZLanTingHeiS-R-GB" panose="02000000000000000000" charset="-122"/>
              <a:cs typeface="FZLanTingHeiS-R-GB" panose="020000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ZLanTingHeiT-R-GB" panose="02000000000000000000" charset="-122"/>
                <a:ea typeface="FZLanTingHeiS-R-GB" panose="02000000000000000000" charset="-122"/>
                <a:cs typeface="FZLanTingHeiS-R-GB" panose="02000000000000000000" charset="-122"/>
              </a:defRPr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ZLanTingHeiT-R-GB" panose="02000000000000000000" charset="-122"/>
                <a:ea typeface="FZLanTingHeiS-R-GB" panose="02000000000000000000" charset="-122"/>
                <a:cs typeface="FZLanTingHeiS-R-GB" panose="02000000000000000000" charset="-122"/>
              </a:defRPr>
            </a:lvl1pPr>
          </a:lstStyle>
          <a:p>
            <a:fld id="{7B0A8C1D-7111-4F36-8A0B-4B0E38F14E77}" type="datetimeFigureOut">
              <a:rPr lang="en-MY" smtClean="0"/>
              <a:t>14/2/2025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ZLanTingHeiT-R-GB" panose="02000000000000000000" charset="-122"/>
                <a:ea typeface="FZLanTingHeiS-R-GB" panose="02000000000000000000" charset="-122"/>
                <a:cs typeface="FZLanTingHeiS-R-GB" panose="02000000000000000000" charset="-122"/>
              </a:defRPr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ZLanTingHeiT-R-GB" panose="02000000000000000000" charset="-122"/>
                <a:ea typeface="FZLanTingHeiS-R-GB" panose="02000000000000000000" charset="-122"/>
                <a:cs typeface="FZLanTingHeiS-R-GB" panose="02000000000000000000" charset="-122"/>
              </a:defRPr>
            </a:lvl1pPr>
          </a:lstStyle>
          <a:p>
            <a:fld id="{41399986-A3A8-4871-AEDA-72260632148D}" type="slidenum">
              <a:rPr lang="en-MY" smtClean="0"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ZLanTingHeiT-R-GB" panose="02000000000000000000" charset="-122"/>
        <a:ea typeface="FZLanTingHeiS-R-GB" panose="02000000000000000000" charset="-122"/>
        <a:cs typeface="FZLanTingHeiS-R-GB" panose="020000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ZLanTingHeiT-R-GB" panose="02000000000000000000" charset="-122"/>
        <a:ea typeface="FZLanTingHeiS-R-GB" panose="02000000000000000000" charset="-122"/>
        <a:cs typeface="FZLanTingHeiS-R-GB" panose="020000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ZLanTingHeiT-R-GB" panose="02000000000000000000" charset="-122"/>
        <a:ea typeface="FZLanTingHeiS-R-GB" panose="02000000000000000000" charset="-122"/>
        <a:cs typeface="FZLanTingHeiS-R-GB" panose="020000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ZLanTingHeiT-R-GB" panose="02000000000000000000" charset="-122"/>
        <a:ea typeface="FZLanTingHeiS-R-GB" panose="02000000000000000000" charset="-122"/>
        <a:cs typeface="FZLanTingHeiS-R-GB" panose="020000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ZLanTingHeiT-R-GB" panose="02000000000000000000" charset="-122"/>
        <a:ea typeface="FZLanTingHeiS-R-GB" panose="02000000000000000000" charset="-122"/>
        <a:cs typeface="FZLanTingHeiS-R-GB" panose="020000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399986-A3A8-4871-AEDA-72260632148D}" type="slidenum">
              <a:rPr lang="en-MY" smtClean="0"/>
              <a:t>12</a:t>
            </a:fld>
            <a:endParaRPr lang="en-M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ZLanTingHeiT-R-GB" panose="02000000000000000000" charset="-122"/>
                <a:ea typeface="FZLanTingHeiS-R-GB" panose="02000000000000000000" charset="-122"/>
                <a:cs typeface="FZLanTingHeiS-R-GB" panose="02000000000000000000" charset="-122"/>
              </a:defRPr>
            </a:lvl1pPr>
          </a:lstStyle>
          <a:p>
            <a:fld id="{1D8BD707-D9CF-40AE-B4C6-C98DA3205C0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ZLanTingHeiT-R-GB" panose="02000000000000000000" charset="-122"/>
                <a:ea typeface="FZLanTingHeiS-R-GB" panose="02000000000000000000" charset="-122"/>
                <a:cs typeface="FZLanTingHeiS-R-GB" panose="02000000000000000000" charset="-122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ZLanTingHeiT-R-GB" panose="02000000000000000000" charset="-122"/>
                <a:ea typeface="FZLanTingHeiS-R-GB" panose="02000000000000000000" charset="-122"/>
                <a:cs typeface="FZLanTingHeiS-R-GB" panose="02000000000000000000" charset="-122"/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FZLanTingHeiT-R-GB" panose="02000000000000000000" charset="-122"/>
          <a:ea typeface="FZLanTingHeiS-R-GB" panose="02000000000000000000" charset="-122"/>
          <a:cs typeface="FZLanTingHeiS-R-GB" panose="02000000000000000000" charset="-122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FZLanTingHeiT-R-GB" panose="02000000000000000000" charset="-122"/>
          <a:ea typeface="FZLanTingHeiS-R-GB" panose="02000000000000000000" charset="-122"/>
          <a:cs typeface="FZLanTingHeiS-R-GB" panose="02000000000000000000" charset="-122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FZLanTingHeiT-R-GB" panose="02000000000000000000" charset="-122"/>
          <a:ea typeface="FZLanTingHeiS-R-GB" panose="02000000000000000000" charset="-122"/>
          <a:cs typeface="FZLanTingHeiS-R-GB" panose="02000000000000000000" charset="-122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ZLanTingHeiT-R-GB" panose="02000000000000000000" charset="-122"/>
          <a:ea typeface="FZLanTingHeiS-R-GB" panose="02000000000000000000" charset="-122"/>
          <a:cs typeface="FZLanTingHeiS-R-GB" panose="02000000000000000000" charset="-122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FZLanTingHeiT-R-GB" panose="02000000000000000000" charset="-122"/>
          <a:ea typeface="FZLanTingHeiS-R-GB" panose="02000000000000000000" charset="-122"/>
          <a:cs typeface="FZLanTingHeiS-R-GB" panose="02000000000000000000" charset="-122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FZLanTingHeiT-R-GB" panose="02000000000000000000" charset="-122"/>
          <a:ea typeface="FZLanTingHeiS-R-GB" panose="02000000000000000000" charset="-122"/>
          <a:cs typeface="FZLanTingHeiS-R-GB" panose="02000000000000000000" charset="-122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37.svg"/><Relationship Id="rId4" Type="http://schemas.openxmlformats.org/officeDocument/2006/relationships/image" Target="../media/image10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4.jpeg"/><Relationship Id="rId7" Type="http://schemas.openxmlformats.org/officeDocument/2006/relationships/image" Target="../media/image3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55.jpeg"/><Relationship Id="rId9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10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3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75.png"/><Relationship Id="rId7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7.png"/><Relationship Id="rId10" Type="http://schemas.openxmlformats.org/officeDocument/2006/relationships/image" Target="../media/image4.svg"/><Relationship Id="rId4" Type="http://schemas.openxmlformats.org/officeDocument/2006/relationships/image" Target="../media/image76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8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9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.png"/><Relationship Id="rId4" Type="http://schemas.openxmlformats.org/officeDocument/2006/relationships/image" Target="../media/image25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1.jpeg"/><Relationship Id="rId7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35.png"/><Relationship Id="rId7" Type="http://schemas.openxmlformats.org/officeDocument/2006/relationships/image" Target="../media/image6.pn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image" Target="../media/image9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9.jpeg"/><Relationship Id="rId5" Type="http://schemas.openxmlformats.org/officeDocument/2006/relationships/image" Target="../media/image37.svg"/><Relationship Id="rId15" Type="http://schemas.openxmlformats.org/officeDocument/2006/relationships/image" Target="../media/image43.svg"/><Relationship Id="rId10" Type="http://schemas.openxmlformats.org/officeDocument/2006/relationships/image" Target="../media/image10.png"/><Relationship Id="rId19" Type="http://schemas.openxmlformats.org/officeDocument/2006/relationships/image" Target="../media/image47.sv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8.jpe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9.jpeg"/><Relationship Id="rId9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11636" y="0"/>
            <a:ext cx="20878947" cy="10888292"/>
          </a:xfrm>
          <a:custGeom>
            <a:avLst/>
            <a:gdLst/>
            <a:ahLst/>
            <a:cxnLst/>
            <a:rect l="l" t="t" r="r" b="b"/>
            <a:pathLst>
              <a:path w="20878947" h="10888292">
                <a:moveTo>
                  <a:pt x="0" y="0"/>
                </a:moveTo>
                <a:lnTo>
                  <a:pt x="20878947" y="0"/>
                </a:lnTo>
                <a:lnTo>
                  <a:pt x="20878947" y="10888292"/>
                </a:lnTo>
                <a:lnTo>
                  <a:pt x="0" y="10888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33" r="-3626" b="-5631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3" name="Freeform 3"/>
          <p:cNvSpPr/>
          <p:nvPr/>
        </p:nvSpPr>
        <p:spPr>
          <a:xfrm rot="-1390917">
            <a:off x="15562847" y="7542878"/>
            <a:ext cx="2063622" cy="3062889"/>
          </a:xfrm>
          <a:custGeom>
            <a:avLst/>
            <a:gdLst/>
            <a:ahLst/>
            <a:cxnLst/>
            <a:rect l="l" t="t" r="r" b="b"/>
            <a:pathLst>
              <a:path w="2063622" h="3062889">
                <a:moveTo>
                  <a:pt x="0" y="0"/>
                </a:moveTo>
                <a:lnTo>
                  <a:pt x="2063621" y="0"/>
                </a:lnTo>
                <a:lnTo>
                  <a:pt x="2063621" y="3062889"/>
                </a:lnTo>
                <a:lnTo>
                  <a:pt x="0" y="306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4" name="Freeform 4"/>
          <p:cNvSpPr/>
          <p:nvPr/>
        </p:nvSpPr>
        <p:spPr>
          <a:xfrm rot="-3973239">
            <a:off x="10411175" y="4144249"/>
            <a:ext cx="2266687" cy="3364285"/>
          </a:xfrm>
          <a:custGeom>
            <a:avLst/>
            <a:gdLst/>
            <a:ahLst/>
            <a:cxnLst/>
            <a:rect l="l" t="t" r="r" b="b"/>
            <a:pathLst>
              <a:path w="2266687" h="3364285">
                <a:moveTo>
                  <a:pt x="0" y="0"/>
                </a:moveTo>
                <a:lnTo>
                  <a:pt x="2266687" y="0"/>
                </a:lnTo>
                <a:lnTo>
                  <a:pt x="2266687" y="3364285"/>
                </a:lnTo>
                <a:lnTo>
                  <a:pt x="0" y="3364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5" name="Freeform 5"/>
          <p:cNvSpPr/>
          <p:nvPr/>
        </p:nvSpPr>
        <p:spPr>
          <a:xfrm rot="-5823422">
            <a:off x="8021771" y="2159489"/>
            <a:ext cx="2244458" cy="3331292"/>
          </a:xfrm>
          <a:custGeom>
            <a:avLst/>
            <a:gdLst/>
            <a:ahLst/>
            <a:cxnLst/>
            <a:rect l="l" t="t" r="r" b="b"/>
            <a:pathLst>
              <a:path w="2244458" h="3331292">
                <a:moveTo>
                  <a:pt x="0" y="0"/>
                </a:moveTo>
                <a:lnTo>
                  <a:pt x="2244458" y="0"/>
                </a:lnTo>
                <a:lnTo>
                  <a:pt x="2244458" y="3331293"/>
                </a:lnTo>
                <a:lnTo>
                  <a:pt x="0" y="3331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6" name="Freeform 6"/>
          <p:cNvSpPr/>
          <p:nvPr/>
        </p:nvSpPr>
        <p:spPr>
          <a:xfrm rot="-1400712">
            <a:off x="5313216" y="-92213"/>
            <a:ext cx="2405645" cy="3570530"/>
          </a:xfrm>
          <a:custGeom>
            <a:avLst/>
            <a:gdLst/>
            <a:ahLst/>
            <a:cxnLst/>
            <a:rect l="l" t="t" r="r" b="b"/>
            <a:pathLst>
              <a:path w="2405645" h="3570530">
                <a:moveTo>
                  <a:pt x="0" y="0"/>
                </a:moveTo>
                <a:lnTo>
                  <a:pt x="2405644" y="0"/>
                </a:lnTo>
                <a:lnTo>
                  <a:pt x="2405644" y="3570530"/>
                </a:lnTo>
                <a:lnTo>
                  <a:pt x="0" y="3570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7" name="Freeform 7"/>
          <p:cNvSpPr/>
          <p:nvPr/>
        </p:nvSpPr>
        <p:spPr>
          <a:xfrm flipH="1" flipV="1">
            <a:off x="5740679" y="0"/>
            <a:ext cx="12547321" cy="12332971"/>
          </a:xfrm>
          <a:custGeom>
            <a:avLst/>
            <a:gdLst/>
            <a:ahLst/>
            <a:cxnLst/>
            <a:rect l="l" t="t" r="r" b="b"/>
            <a:pathLst>
              <a:path w="12547321" h="12332971">
                <a:moveTo>
                  <a:pt x="12547321" y="12332971"/>
                </a:moveTo>
                <a:lnTo>
                  <a:pt x="0" y="12332971"/>
                </a:lnTo>
                <a:lnTo>
                  <a:pt x="0" y="0"/>
                </a:lnTo>
                <a:lnTo>
                  <a:pt x="12547321" y="0"/>
                </a:lnTo>
                <a:lnTo>
                  <a:pt x="12547321" y="1233297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12258" y="5122169"/>
            <a:ext cx="3460328" cy="5164831"/>
          </a:xfrm>
          <a:custGeom>
            <a:avLst/>
            <a:gdLst/>
            <a:ahLst/>
            <a:cxnLst/>
            <a:rect l="l" t="t" r="r" b="b"/>
            <a:pathLst>
              <a:path w="4059868" h="5785437">
                <a:moveTo>
                  <a:pt x="0" y="0"/>
                </a:moveTo>
                <a:lnTo>
                  <a:pt x="4059868" y="0"/>
                </a:lnTo>
                <a:lnTo>
                  <a:pt x="4059868" y="5785437"/>
                </a:lnTo>
                <a:lnTo>
                  <a:pt x="0" y="5785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2764" t="-16630" r="-92087" b="-16630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9" name="Freeform 9"/>
          <p:cNvSpPr/>
          <p:nvPr/>
        </p:nvSpPr>
        <p:spPr>
          <a:xfrm flipV="1">
            <a:off x="0" y="6172200"/>
            <a:ext cx="5056590" cy="4114800"/>
          </a:xfrm>
          <a:custGeom>
            <a:avLst/>
            <a:gdLst/>
            <a:ahLst/>
            <a:cxnLst/>
            <a:rect l="l" t="t" r="r" b="b"/>
            <a:pathLst>
              <a:path w="5056590" h="4114800">
                <a:moveTo>
                  <a:pt x="0" y="4114800"/>
                </a:moveTo>
                <a:lnTo>
                  <a:pt x="5056590" y="4114800"/>
                </a:lnTo>
                <a:lnTo>
                  <a:pt x="50565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0" name="Freeform 10"/>
          <p:cNvSpPr/>
          <p:nvPr/>
        </p:nvSpPr>
        <p:spPr>
          <a:xfrm rot="-4258415">
            <a:off x="1382100" y="8176732"/>
            <a:ext cx="1922579" cy="2853549"/>
          </a:xfrm>
          <a:custGeom>
            <a:avLst/>
            <a:gdLst/>
            <a:ahLst/>
            <a:cxnLst/>
            <a:rect l="l" t="t" r="r" b="b"/>
            <a:pathLst>
              <a:path w="1922579" h="2853549">
                <a:moveTo>
                  <a:pt x="0" y="0"/>
                </a:moveTo>
                <a:lnTo>
                  <a:pt x="1922579" y="0"/>
                </a:lnTo>
                <a:lnTo>
                  <a:pt x="1922579" y="2853550"/>
                </a:lnTo>
                <a:lnTo>
                  <a:pt x="0" y="2853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1" name="Freeform 11"/>
          <p:cNvSpPr/>
          <p:nvPr/>
        </p:nvSpPr>
        <p:spPr>
          <a:xfrm rot="707013">
            <a:off x="10321087" y="7252564"/>
            <a:ext cx="3716939" cy="3097349"/>
          </a:xfrm>
          <a:custGeom>
            <a:avLst/>
            <a:gdLst/>
            <a:ahLst/>
            <a:cxnLst/>
            <a:rect l="l" t="t" r="r" b="b"/>
            <a:pathLst>
              <a:path w="3716939" h="3097349">
                <a:moveTo>
                  <a:pt x="0" y="0"/>
                </a:moveTo>
                <a:lnTo>
                  <a:pt x="3716939" y="0"/>
                </a:lnTo>
                <a:lnTo>
                  <a:pt x="3716939" y="3097348"/>
                </a:lnTo>
                <a:lnTo>
                  <a:pt x="0" y="30973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736" t="-9161" r="-9879" b="-6467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2" name="Freeform 12"/>
          <p:cNvSpPr/>
          <p:nvPr/>
        </p:nvSpPr>
        <p:spPr>
          <a:xfrm rot="-5400000" flipV="1">
            <a:off x="13284289" y="4118343"/>
            <a:ext cx="10916815" cy="1420499"/>
          </a:xfrm>
          <a:custGeom>
            <a:avLst/>
            <a:gdLst/>
            <a:ahLst/>
            <a:cxnLst/>
            <a:rect l="l" t="t" r="r" b="b"/>
            <a:pathLst>
              <a:path w="10916815" h="1420499">
                <a:moveTo>
                  <a:pt x="0" y="1420499"/>
                </a:moveTo>
                <a:lnTo>
                  <a:pt x="10916815" y="1420499"/>
                </a:lnTo>
                <a:lnTo>
                  <a:pt x="10916815" y="0"/>
                </a:lnTo>
                <a:lnTo>
                  <a:pt x="0" y="0"/>
                </a:lnTo>
                <a:lnTo>
                  <a:pt x="0" y="1420499"/>
                </a:lnTo>
                <a:close/>
              </a:path>
            </a:pathLst>
          </a:custGeom>
          <a:blipFill>
            <a:blip r:embed="rId10"/>
            <a:stretch>
              <a:fillRect t="-2000" b="-2000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3" name="Freeform 13"/>
          <p:cNvSpPr/>
          <p:nvPr/>
        </p:nvSpPr>
        <p:spPr>
          <a:xfrm rot="-5400000" flipV="1">
            <a:off x="-5877716" y="4118343"/>
            <a:ext cx="10916815" cy="1420499"/>
          </a:xfrm>
          <a:custGeom>
            <a:avLst/>
            <a:gdLst/>
            <a:ahLst/>
            <a:cxnLst/>
            <a:rect l="l" t="t" r="r" b="b"/>
            <a:pathLst>
              <a:path w="10916815" h="1420499">
                <a:moveTo>
                  <a:pt x="0" y="1420499"/>
                </a:moveTo>
                <a:lnTo>
                  <a:pt x="10916815" y="1420499"/>
                </a:lnTo>
                <a:lnTo>
                  <a:pt x="10916815" y="0"/>
                </a:lnTo>
                <a:lnTo>
                  <a:pt x="0" y="0"/>
                </a:lnTo>
                <a:lnTo>
                  <a:pt x="0" y="1420499"/>
                </a:lnTo>
                <a:close/>
              </a:path>
            </a:pathLst>
          </a:custGeom>
          <a:blipFill>
            <a:blip r:embed="rId10"/>
            <a:stretch>
              <a:fillRect t="-2000" b="-2000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1177" y="343081"/>
            <a:ext cx="1463552" cy="1593105"/>
            <a:chOff x="0" y="0"/>
            <a:chExt cx="1951403" cy="2124140"/>
          </a:xfrm>
        </p:grpSpPr>
        <p:grpSp>
          <p:nvGrpSpPr>
            <p:cNvPr id="15" name="Group 15"/>
            <p:cNvGrpSpPr/>
            <p:nvPr/>
          </p:nvGrpSpPr>
          <p:grpSpPr>
            <a:xfrm>
              <a:off x="72877" y="219858"/>
              <a:ext cx="1675847" cy="1684424"/>
              <a:chOff x="0" y="0"/>
              <a:chExt cx="812800" cy="81696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696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6960">
                    <a:moveTo>
                      <a:pt x="406400" y="0"/>
                    </a:moveTo>
                    <a:cubicBezTo>
                      <a:pt x="181951" y="0"/>
                      <a:pt x="0" y="182883"/>
                      <a:pt x="0" y="408480"/>
                    </a:cubicBezTo>
                    <a:cubicBezTo>
                      <a:pt x="0" y="634077"/>
                      <a:pt x="181951" y="816960"/>
                      <a:pt x="406400" y="816960"/>
                    </a:cubicBezTo>
                    <a:cubicBezTo>
                      <a:pt x="630849" y="816960"/>
                      <a:pt x="812800" y="634077"/>
                      <a:pt x="812800" y="408480"/>
                    </a:cubicBezTo>
                    <a:cubicBezTo>
                      <a:pt x="812800" y="18288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9804"/>
                </a:srgbClr>
              </a:solidFill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490"/>
                <a:ext cx="660400" cy="701880"/>
              </a:xfrm>
              <a:prstGeom prst="rect">
                <a:avLst/>
              </a:prstGeom>
            </p:spPr>
            <p:txBody>
              <a:bodyPr lIns="36279" tIns="36279" rIns="36279" bIns="36279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0" y="0"/>
              <a:ext cx="1951403" cy="2124140"/>
            </a:xfrm>
            <a:custGeom>
              <a:avLst/>
              <a:gdLst/>
              <a:ahLst/>
              <a:cxnLst/>
              <a:rect l="l" t="t" r="r" b="b"/>
              <a:pathLst>
                <a:path w="1951403" h="2124140">
                  <a:moveTo>
                    <a:pt x="0" y="0"/>
                  </a:moveTo>
                  <a:lnTo>
                    <a:pt x="1951403" y="0"/>
                  </a:lnTo>
                  <a:lnTo>
                    <a:pt x="1951403" y="2124140"/>
                  </a:lnTo>
                  <a:lnTo>
                    <a:pt x="0" y="2124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30164" r="-2378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20" name="矩形 5"/>
          <p:cNvSpPr/>
          <p:nvPr/>
        </p:nvSpPr>
        <p:spPr>
          <a:xfrm>
            <a:off x="12115687" y="4000631"/>
            <a:ext cx="521208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dirty="0">
                <a:ln w="0">
                  <a:solidFill>
                    <a:srgbClr val="B94921"/>
                  </a:solidFill>
                </a:ln>
                <a:solidFill>
                  <a:srgbClr val="E3B246"/>
                </a:solidFill>
                <a:effectLst>
                  <a:reflection blurRad="6350" stA="53000" endA="300" endPos="35500" dir="5400000" sy="-90000" algn="bl" rotWithShape="0"/>
                </a:effectLst>
                <a:latin typeface="FZLanTingHeiT-H-GB" panose="02000000000000000000" charset="-122"/>
                <a:ea typeface="FZLanTingHeiT-H-GB" panose="02000000000000000000" charset="-122"/>
                <a:cs typeface="FZLanTingHeiS-R-GB" panose="02000000000000000000" charset="-122"/>
              </a:rPr>
              <a:t>“</a:t>
            </a:r>
            <a:r>
              <a:rPr lang="zh-CN" altLang="zh-TW" sz="4400" dirty="0">
                <a:ln w="0">
                  <a:solidFill>
                    <a:srgbClr val="B94921"/>
                  </a:solidFill>
                </a:ln>
                <a:solidFill>
                  <a:srgbClr val="E3B246"/>
                </a:solidFill>
                <a:effectLst>
                  <a:reflection blurRad="6350" stA="53000" endA="300" endPos="35500" dir="5400000" sy="-90000" algn="bl" rotWithShape="0"/>
                </a:effectLst>
                <a:latin typeface="FZLanTingHeiT-H-GB" panose="02000000000000000000" charset="-122"/>
                <a:ea typeface="FZLanTingHeiT-H-GB" panose="02000000000000000000" charset="-122"/>
                <a:cs typeface="FZLanTingHeiS-R-GB" panose="02000000000000000000" charset="-122"/>
              </a:rPr>
              <a:t>红</a:t>
            </a:r>
            <a:r>
              <a:rPr lang="zh-TW" altLang="en-US" sz="4400" dirty="0">
                <a:ln w="0">
                  <a:solidFill>
                    <a:srgbClr val="B94921"/>
                  </a:solidFill>
                </a:ln>
                <a:solidFill>
                  <a:srgbClr val="E3B246"/>
                </a:solidFill>
                <a:effectLst>
                  <a:reflection blurRad="6350" stA="53000" endA="300" endPos="35500" dir="5400000" sy="-90000" algn="bl" rotWithShape="0"/>
                </a:effectLst>
                <a:latin typeface="FZLanTingHeiT-H-GB" panose="02000000000000000000" charset="-122"/>
                <a:ea typeface="FZLanTingHeiT-H-GB" panose="02000000000000000000" charset="-122"/>
                <a:cs typeface="FZLanTingHeiS-R-GB" panose="02000000000000000000" charset="-122"/>
              </a:rPr>
              <a:t>茶界的香奈</a:t>
            </a:r>
            <a:r>
              <a:rPr lang="zh-CN" altLang="zh-TW" sz="4400" dirty="0">
                <a:ln w="0">
                  <a:solidFill>
                    <a:srgbClr val="B94921"/>
                  </a:solidFill>
                </a:ln>
                <a:solidFill>
                  <a:srgbClr val="E3B246"/>
                </a:solidFill>
                <a:effectLst>
                  <a:reflection blurRad="6350" stA="53000" endA="300" endPos="35500" dir="5400000" sy="-90000" algn="bl" rotWithShape="0"/>
                </a:effectLst>
                <a:latin typeface="FZLanTingHeiT-H-GB" panose="02000000000000000000" charset="-122"/>
                <a:ea typeface="FZLanTingHeiT-H-GB" panose="02000000000000000000" charset="-122"/>
                <a:cs typeface="FZLanTingHeiS-R-GB" panose="02000000000000000000" charset="-122"/>
              </a:rPr>
              <a:t>儿</a:t>
            </a:r>
            <a:r>
              <a:rPr lang="en-US" altLang="zh-CN" sz="4400" dirty="0">
                <a:ln w="0">
                  <a:solidFill>
                    <a:srgbClr val="B94921"/>
                  </a:solidFill>
                </a:ln>
                <a:solidFill>
                  <a:srgbClr val="E3B246"/>
                </a:solidFill>
                <a:effectLst>
                  <a:reflection blurRad="6350" stA="53000" endA="300" endPos="35500" dir="5400000" sy="-90000" algn="bl" rotWithShape="0"/>
                </a:effectLst>
                <a:latin typeface="FZLanTingHeiT-H-GB" panose="02000000000000000000" charset="-122"/>
                <a:ea typeface="FZLanTingHeiT-H-GB" panose="02000000000000000000" charset="-122"/>
                <a:cs typeface="FZLanTingHeiS-R-GB" panose="02000000000000000000" charset="-122"/>
              </a:rPr>
              <a:t>”</a:t>
            </a:r>
          </a:p>
        </p:txBody>
      </p:sp>
      <p:pic>
        <p:nvPicPr>
          <p:cNvPr id="23" name="Picture 22" descr="240509 - Prife Taiwan Tea Logo_Extract out from jpg2-0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92000" y="332740"/>
            <a:ext cx="4887595" cy="3764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407872" y="-968791"/>
            <a:ext cx="19592543" cy="1420499"/>
            <a:chOff x="0" y="0"/>
            <a:chExt cx="26123391" cy="1893999"/>
          </a:xfrm>
        </p:grpSpPr>
        <p:sp>
          <p:nvSpPr>
            <p:cNvPr id="6" name="Freeform 6"/>
            <p:cNvSpPr/>
            <p:nvPr/>
          </p:nvSpPr>
          <p:spPr>
            <a:xfrm rot="-10800000" flipV="1">
              <a:off x="0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0" y="1893999"/>
                  </a:moveTo>
                  <a:lnTo>
                    <a:pt x="14555753" y="1893999"/>
                  </a:lnTo>
                  <a:lnTo>
                    <a:pt x="14555753" y="0"/>
                  </a:lnTo>
                  <a:lnTo>
                    <a:pt x="0" y="0"/>
                  </a:lnTo>
                  <a:lnTo>
                    <a:pt x="0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H="1" flipV="1">
              <a:off x="11567637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14555754" y="1893999"/>
                  </a:moveTo>
                  <a:lnTo>
                    <a:pt x="0" y="1893999"/>
                  </a:lnTo>
                  <a:lnTo>
                    <a:pt x="0" y="0"/>
                  </a:lnTo>
                  <a:lnTo>
                    <a:pt x="14555754" y="0"/>
                  </a:lnTo>
                  <a:lnTo>
                    <a:pt x="14555754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910619">
            <a:off x="1776133" y="6765326"/>
            <a:ext cx="1437687" cy="2133858"/>
          </a:xfrm>
          <a:custGeom>
            <a:avLst/>
            <a:gdLst/>
            <a:ahLst/>
            <a:cxnLst/>
            <a:rect l="l" t="t" r="r" b="b"/>
            <a:pathLst>
              <a:path w="1437687" h="2133858">
                <a:moveTo>
                  <a:pt x="0" y="0"/>
                </a:moveTo>
                <a:lnTo>
                  <a:pt x="1437686" y="0"/>
                </a:lnTo>
                <a:lnTo>
                  <a:pt x="1437686" y="2133857"/>
                </a:lnTo>
                <a:lnTo>
                  <a:pt x="0" y="2133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865896" y="8479910"/>
            <a:ext cx="1552310" cy="397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0"/>
              </a:lnSpc>
            </a:pPr>
            <a:r>
              <a:rPr lang="en-US" sz="1680" dirty="0">
                <a:solidFill>
                  <a:srgbClr val="000000"/>
                </a:solidFill>
                <a:latin typeface="Montserrat Bold" panose="00000800000000000000"/>
                <a:ea typeface="FZLanTingHeiS-R-GB" panose="02000000000000000000" charset="-122"/>
                <a:cs typeface="FZLanTingHeiS-R-GB" panose="02000000000000000000" charset="-122"/>
              </a:rPr>
              <a:t>food </a:t>
            </a:r>
          </a:p>
          <a:p>
            <a:pPr algn="ctr">
              <a:lnSpc>
                <a:spcPts val="1510"/>
              </a:lnSpc>
            </a:pPr>
            <a:r>
              <a:rPr lang="en-US" sz="1680" dirty="0">
                <a:solidFill>
                  <a:srgbClr val="000000"/>
                </a:solidFill>
                <a:latin typeface="Montserrat Bold" panose="00000800000000000000"/>
                <a:ea typeface="FZLanTingHeiS-R-GB" panose="02000000000000000000" charset="-122"/>
                <a:cs typeface="FZLanTingHeiS-R-GB" panose="02000000000000000000" charset="-122"/>
              </a:rPr>
              <a:t>truck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01617" y="7280958"/>
            <a:ext cx="1578489" cy="435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0"/>
              </a:lnSpc>
            </a:pPr>
            <a:r>
              <a:rPr lang="en-US" sz="1655">
                <a:solidFill>
                  <a:srgbClr val="000000"/>
                </a:solidFill>
                <a:latin typeface="Montserrat Bold" panose="00000800000000000000"/>
                <a:ea typeface="FZLanTingHeiS-R-GB" panose="02000000000000000000" charset="-122"/>
                <a:cs typeface="FZLanTingHeiS-R-GB" panose="02000000000000000000" charset="-122"/>
              </a:rPr>
              <a:t>Such a good appetite!</a:t>
            </a:r>
          </a:p>
        </p:txBody>
      </p:sp>
      <p:sp>
        <p:nvSpPr>
          <p:cNvPr id="21" name="Freeform 21"/>
          <p:cNvSpPr/>
          <p:nvPr/>
        </p:nvSpPr>
        <p:spPr>
          <a:xfrm rot="-910619">
            <a:off x="-170057" y="2367895"/>
            <a:ext cx="1437687" cy="2133858"/>
          </a:xfrm>
          <a:custGeom>
            <a:avLst/>
            <a:gdLst/>
            <a:ahLst/>
            <a:cxnLst/>
            <a:rect l="l" t="t" r="r" b="b"/>
            <a:pathLst>
              <a:path w="1437687" h="2133858">
                <a:moveTo>
                  <a:pt x="0" y="0"/>
                </a:moveTo>
                <a:lnTo>
                  <a:pt x="1437687" y="0"/>
                </a:lnTo>
                <a:lnTo>
                  <a:pt x="1437687" y="2133858"/>
                </a:lnTo>
                <a:lnTo>
                  <a:pt x="0" y="2133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2" name="Freeform 22"/>
          <p:cNvSpPr/>
          <p:nvPr/>
        </p:nvSpPr>
        <p:spPr>
          <a:xfrm rot="560227">
            <a:off x="-260731" y="4377995"/>
            <a:ext cx="1437687" cy="2133858"/>
          </a:xfrm>
          <a:custGeom>
            <a:avLst/>
            <a:gdLst/>
            <a:ahLst/>
            <a:cxnLst/>
            <a:rect l="l" t="t" r="r" b="b"/>
            <a:pathLst>
              <a:path w="1437687" h="2133858">
                <a:moveTo>
                  <a:pt x="0" y="0"/>
                </a:moveTo>
                <a:lnTo>
                  <a:pt x="1437687" y="0"/>
                </a:lnTo>
                <a:lnTo>
                  <a:pt x="1437687" y="2133857"/>
                </a:lnTo>
                <a:lnTo>
                  <a:pt x="0" y="2133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599085" y="2944081"/>
            <a:ext cx="1964974" cy="27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0"/>
              </a:lnSpc>
            </a:pPr>
            <a:r>
              <a:rPr lang="en-US" sz="2030">
                <a:solidFill>
                  <a:srgbClr val="000000"/>
                </a:solidFill>
                <a:latin typeface="Montserrat Bold" panose="00000800000000000000"/>
                <a:ea typeface="FZLanTingHeiS-R-GB" panose="02000000000000000000" charset="-122"/>
                <a:cs typeface="FZLanTingHeiS-R-GB" panose="02000000000000000000" charset="-122"/>
              </a:rPr>
              <a:t>Free radicals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81572" y="1104950"/>
            <a:ext cx="4563579" cy="78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000000"/>
                </a:solidFill>
                <a:latin typeface="Montserrat Bold" panose="00000800000000000000"/>
                <a:ea typeface="FZLanTingHeiS-R-GB" panose="02000000000000000000" charset="-122"/>
                <a:cs typeface="FZLanTingHeiS-R-GB" panose="02000000000000000000" charset="-122"/>
              </a:rPr>
              <a:t>Tea Polyphenols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90">
                <a:solidFill>
                  <a:srgbClr val="000000"/>
                </a:solidFill>
                <a:latin typeface="Montserrat Bold" panose="00000800000000000000"/>
                <a:ea typeface="FZLanTingHeiS-R-GB" panose="02000000000000000000" charset="-122"/>
                <a:cs typeface="FZLanTingHeiS-R-GB" panose="02000000000000000000" charset="-122"/>
              </a:rPr>
              <a:t>natural preservative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665866" y="3326385"/>
            <a:ext cx="1406022" cy="449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5"/>
              </a:lnSpc>
            </a:pPr>
            <a:r>
              <a:rPr lang="en-US" sz="1790">
                <a:solidFill>
                  <a:srgbClr val="000000"/>
                </a:solidFill>
                <a:latin typeface="Montserrat Bold" panose="00000800000000000000"/>
                <a:ea typeface="FZLanTingHeiS-R-GB" panose="02000000000000000000" charset="-122"/>
                <a:cs typeface="FZLanTingHeiS-R-GB" panose="02000000000000000000" charset="-122"/>
              </a:rPr>
              <a:t>Back </a:t>
            </a:r>
          </a:p>
          <a:p>
            <a:pPr algn="ctr">
              <a:lnSpc>
                <a:spcPts val="1755"/>
              </a:lnSpc>
            </a:pPr>
            <a:r>
              <a:rPr lang="en-US" sz="1790">
                <a:solidFill>
                  <a:srgbClr val="000000"/>
                </a:solidFill>
                <a:latin typeface="Montserrat Bold" panose="00000800000000000000"/>
                <a:ea typeface="FZLanTingHeiS-R-GB" panose="02000000000000000000" charset="-122"/>
                <a:cs typeface="FZLanTingHeiS-R-GB" panose="02000000000000000000" charset="-122"/>
              </a:rPr>
              <a:t>off!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6724915" y="207293"/>
            <a:ext cx="1068770" cy="1068770"/>
            <a:chOff x="0" y="0"/>
            <a:chExt cx="1425027" cy="1425027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425027" cy="1425027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372" tIns="44372" rIns="44372" bIns="44372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110207" y="16960"/>
              <a:ext cx="1284523" cy="1391108"/>
            </a:xfrm>
            <a:custGeom>
              <a:avLst/>
              <a:gdLst/>
              <a:ahLst/>
              <a:cxnLst/>
              <a:rect l="l" t="t" r="r" b="b"/>
              <a:pathLst>
                <a:path w="1284523" h="1391108">
                  <a:moveTo>
                    <a:pt x="0" y="0"/>
                  </a:moveTo>
                  <a:lnTo>
                    <a:pt x="1284523" y="0"/>
                  </a:lnTo>
                  <a:lnTo>
                    <a:pt x="1284523" y="1391108"/>
                  </a:lnTo>
                  <a:lnTo>
                    <a:pt x="0" y="139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9756" r="-23404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pic>
        <p:nvPicPr>
          <p:cNvPr id="33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45" y="456747"/>
            <a:ext cx="7137722" cy="9425126"/>
          </a:xfrm>
          <a:prstGeom prst="rect">
            <a:avLst/>
          </a:prstGeom>
        </p:spPr>
      </p:pic>
      <p:pic>
        <p:nvPicPr>
          <p:cNvPr id="34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099" y="446901"/>
            <a:ext cx="7137722" cy="9425126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8534400" y="456565"/>
            <a:ext cx="838200" cy="384810"/>
          </a:xfrm>
          <a:prstGeom prst="rect">
            <a:avLst/>
          </a:prstGeom>
          <a:solidFill>
            <a:srgbClr val="F2F2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20"/>
          <p:cNvSpPr/>
          <p:nvPr/>
        </p:nvSpPr>
        <p:spPr>
          <a:xfrm>
            <a:off x="-1608035" y="-441204"/>
            <a:ext cx="6259832" cy="5093938"/>
          </a:xfrm>
          <a:custGeom>
            <a:avLst/>
            <a:gdLst/>
            <a:ahLst/>
            <a:cxnLst/>
            <a:rect l="l" t="t" r="r" b="b"/>
            <a:pathLst>
              <a:path w="6259832" h="5093938">
                <a:moveTo>
                  <a:pt x="0" y="0"/>
                </a:moveTo>
                <a:lnTo>
                  <a:pt x="6259832" y="0"/>
                </a:lnTo>
                <a:lnTo>
                  <a:pt x="6259832" y="5093938"/>
                </a:lnTo>
                <a:lnTo>
                  <a:pt x="0" y="50939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12" name="Group 2"/>
          <p:cNvGrpSpPr/>
          <p:nvPr/>
        </p:nvGrpSpPr>
        <p:grpSpPr>
          <a:xfrm>
            <a:off x="0" y="9867218"/>
            <a:ext cx="19592543" cy="1420499"/>
            <a:chOff x="0" y="0"/>
            <a:chExt cx="26123391" cy="1893999"/>
          </a:xfrm>
        </p:grpSpPr>
        <p:sp>
          <p:nvSpPr>
            <p:cNvPr id="13" name="Freeform 3"/>
            <p:cNvSpPr/>
            <p:nvPr/>
          </p:nvSpPr>
          <p:spPr>
            <a:xfrm rot="-10800000" flipV="1">
              <a:off x="0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0" y="1893999"/>
                  </a:moveTo>
                  <a:lnTo>
                    <a:pt x="14555753" y="1893999"/>
                  </a:lnTo>
                  <a:lnTo>
                    <a:pt x="14555753" y="0"/>
                  </a:lnTo>
                  <a:lnTo>
                    <a:pt x="0" y="0"/>
                  </a:lnTo>
                  <a:lnTo>
                    <a:pt x="0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14" name="Freeform 4"/>
            <p:cNvSpPr/>
            <p:nvPr/>
          </p:nvSpPr>
          <p:spPr>
            <a:xfrm rot="-10800000" flipH="1" flipV="1">
              <a:off x="11567637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14555754" y="1893999"/>
                  </a:moveTo>
                  <a:lnTo>
                    <a:pt x="0" y="1893999"/>
                  </a:lnTo>
                  <a:lnTo>
                    <a:pt x="0" y="0"/>
                  </a:lnTo>
                  <a:lnTo>
                    <a:pt x="14555754" y="0"/>
                  </a:lnTo>
                  <a:lnTo>
                    <a:pt x="14555754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15" name="Freeform 19"/>
          <p:cNvSpPr/>
          <p:nvPr/>
        </p:nvSpPr>
        <p:spPr>
          <a:xfrm>
            <a:off x="-162549" y="5845367"/>
            <a:ext cx="4814346" cy="4732101"/>
          </a:xfrm>
          <a:custGeom>
            <a:avLst/>
            <a:gdLst/>
            <a:ahLst/>
            <a:cxnLst/>
            <a:rect l="l" t="t" r="r" b="b"/>
            <a:pathLst>
              <a:path w="4814346" h="4732101">
                <a:moveTo>
                  <a:pt x="0" y="0"/>
                </a:moveTo>
                <a:lnTo>
                  <a:pt x="4814346" y="0"/>
                </a:lnTo>
                <a:lnTo>
                  <a:pt x="4814346" y="4732101"/>
                </a:lnTo>
                <a:lnTo>
                  <a:pt x="0" y="47321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36" name="Text Box 35"/>
          <p:cNvSpPr txBox="1"/>
          <p:nvPr/>
        </p:nvSpPr>
        <p:spPr>
          <a:xfrm>
            <a:off x="2819400" y="5295900"/>
            <a:ext cx="6770370" cy="2194560"/>
          </a:xfrm>
          <a:prstGeom prst="rect">
            <a:avLst/>
          </a:prstGeom>
          <a:solidFill>
            <a:srgbClr val="F2F2E6"/>
          </a:solidFill>
        </p:spPr>
        <p:txBody>
          <a:bodyPr wrap="square" rtlCol="0">
            <a:noAutofit/>
          </a:bodyPr>
          <a:lstStyle/>
          <a:p>
            <a:r>
              <a:rPr lang="en-US" sz="2400"/>
              <a:t>茶多酚蕞先出动</a:t>
            </a:r>
          </a:p>
          <a:p>
            <a:r>
              <a:rPr lang="en-US" sz="2400"/>
              <a:t>将潜伏在“口腔”“咽喉”中“病毒”“细菌” 统统消灭, 改善口臭, 降低龋齿发生机率,</a:t>
            </a:r>
          </a:p>
          <a:p>
            <a:r>
              <a:rPr lang="en-US" sz="2400"/>
              <a:t>腔溃疡、咽喉肿痛也有帮助。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5843270" y="8058150"/>
            <a:ext cx="3597910" cy="1534160"/>
          </a:xfrm>
          <a:prstGeom prst="rect">
            <a:avLst/>
          </a:prstGeom>
          <a:solidFill>
            <a:srgbClr val="F2F2E6"/>
          </a:solidFill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/>
              <a:t>茶多酚进入肠道, 开始为</a:t>
            </a:r>
          </a:p>
          <a:p>
            <a:pPr>
              <a:lnSpc>
                <a:spcPct val="100000"/>
              </a:lnSpc>
            </a:pPr>
            <a:r>
              <a:rPr lang="en-US" sz="2400"/>
              <a:t>“胃”运送食物, 增强,</a:t>
            </a:r>
          </a:p>
          <a:p>
            <a:pPr>
              <a:lnSpc>
                <a:spcPct val="100000"/>
              </a:lnSpc>
            </a:pPr>
            <a:r>
              <a:rPr lang="en-US" sz="2400">
                <a:sym typeface="+mn-ea"/>
              </a:rPr>
              <a:t>肠道</a:t>
            </a:r>
            <a:r>
              <a:rPr lang="en-US" sz="2400"/>
              <a:t>蠕动。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10000615" y="5530215"/>
            <a:ext cx="6104255" cy="1708785"/>
          </a:xfrm>
          <a:prstGeom prst="rect">
            <a:avLst/>
          </a:prstGeom>
          <a:solidFill>
            <a:srgbClr val="F2F2E6"/>
          </a:solidFill>
        </p:spPr>
        <p:txBody>
          <a:bodyPr wrap="square" rtlCol="0">
            <a:noAutofit/>
          </a:bodyPr>
          <a:lstStyle/>
          <a:p>
            <a:r>
              <a:rPr lang="en-US" sz="2400"/>
              <a:t>茶多酚进入人体血液, 发挥抗氧化的特长, 清除体内过多的自由基。 有助心血管ji病、抗ai祛斑、抗衰、防中风等。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12477115" y="7886700"/>
            <a:ext cx="3892550" cy="1534160"/>
          </a:xfrm>
          <a:prstGeom prst="rect">
            <a:avLst/>
          </a:prstGeom>
          <a:solidFill>
            <a:srgbClr val="F2F2E6"/>
          </a:solidFill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/>
              <a:t>茶多酚任务完成, 被吸收的转化成有益分子, 未被吸</a:t>
            </a:r>
            <a:r>
              <a:rPr lang="en-US" sz="2400">
                <a:sym typeface="+mn-ea"/>
              </a:rPr>
              <a:t>收</a:t>
            </a:r>
            <a:r>
              <a:rPr lang="en-US" sz="2400"/>
              <a:t>的则通过尿液排出体外。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560227">
            <a:off x="-260731" y="4377995"/>
            <a:ext cx="1437687" cy="2133858"/>
          </a:xfrm>
          <a:custGeom>
            <a:avLst/>
            <a:gdLst/>
            <a:ahLst/>
            <a:cxnLst/>
            <a:rect l="l" t="t" r="r" b="b"/>
            <a:pathLst>
              <a:path w="1437687" h="2133858">
                <a:moveTo>
                  <a:pt x="0" y="0"/>
                </a:moveTo>
                <a:lnTo>
                  <a:pt x="1437687" y="0"/>
                </a:lnTo>
                <a:lnTo>
                  <a:pt x="1437687" y="2133857"/>
                </a:lnTo>
                <a:lnTo>
                  <a:pt x="0" y="21338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835737" y="1103794"/>
            <a:ext cx="6418561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000000"/>
                </a:solidFill>
                <a:latin typeface="Montserrat Bold" panose="00000800000000000000"/>
                <a:ea typeface="FZLanTingHeiS-R-GB" panose="02000000000000000000" charset="-122"/>
                <a:cs typeface="FZLanTingHeiS-R-GB" panose="02000000000000000000" charset="-122"/>
              </a:rPr>
              <a:t>Caffeine</a:t>
            </a:r>
          </a:p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Montserrat Bold" panose="00000800000000000000"/>
                <a:ea typeface="FZLanTingHeiS-R-GB" panose="02000000000000000000" charset="-122"/>
                <a:cs typeface="FZLanTingHeiS-R-GB" panose="02000000000000000000" charset="-122"/>
              </a:rPr>
              <a:t>refreshing and anti-fatigue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34437" y="2456344"/>
            <a:ext cx="3093210" cy="27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0"/>
              </a:lnSpc>
            </a:pPr>
            <a:r>
              <a:rPr lang="en-US" sz="2030" dirty="0">
                <a:solidFill>
                  <a:srgbClr val="000000"/>
                </a:solidFill>
                <a:latin typeface="Montserrat Bold" panose="00000800000000000000"/>
                <a:ea typeface="FZLanTingHeiS-R-GB" panose="02000000000000000000" charset="-122"/>
                <a:cs typeface="FZLanTingHeiS-R-GB" panose="02000000000000000000" charset="-122"/>
              </a:rPr>
              <a:t>wake up to recharge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151192" y="2574347"/>
            <a:ext cx="1919844" cy="27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0"/>
              </a:lnSpc>
            </a:pPr>
            <a:r>
              <a:rPr lang="en-US" sz="2030">
                <a:solidFill>
                  <a:srgbClr val="000000"/>
                </a:solidFill>
                <a:latin typeface="Montserrat Bold" panose="00000800000000000000"/>
                <a:ea typeface="FZLanTingHeiS-R-GB" panose="02000000000000000000" charset="-122"/>
                <a:cs typeface="FZLanTingHeiS-R-GB" panose="02000000000000000000" charset="-122"/>
              </a:rPr>
              <a:t>brain area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599753" y="8692664"/>
            <a:ext cx="3293142" cy="27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0"/>
              </a:lnSpc>
            </a:pPr>
            <a:r>
              <a:rPr lang="en-US" sz="2030">
                <a:solidFill>
                  <a:srgbClr val="000000"/>
                </a:solidFill>
                <a:latin typeface="Montserrat Bold" panose="00000800000000000000"/>
                <a:ea typeface="FZLanTingHeiS-R-GB" panose="02000000000000000000" charset="-122"/>
                <a:cs typeface="FZLanTingHeiS-R-GB" panose="02000000000000000000" charset="-122"/>
              </a:rPr>
              <a:t>no longer nervous now</a:t>
            </a:r>
          </a:p>
        </p:txBody>
      </p:sp>
      <p:pic>
        <p:nvPicPr>
          <p:cNvPr id="29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05" y="448176"/>
            <a:ext cx="7329701" cy="9580967"/>
          </a:xfrm>
          <a:prstGeom prst="rect">
            <a:avLst/>
          </a:prstGeom>
        </p:spPr>
      </p:pic>
      <p:pic>
        <p:nvPicPr>
          <p:cNvPr id="30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419317"/>
            <a:ext cx="7216579" cy="9580967"/>
          </a:xfrm>
          <a:prstGeom prst="rect">
            <a:avLst/>
          </a:prstGeom>
        </p:spPr>
      </p:pic>
      <p:grpSp>
        <p:nvGrpSpPr>
          <p:cNvPr id="19" name="Group 2"/>
          <p:cNvGrpSpPr/>
          <p:nvPr/>
        </p:nvGrpSpPr>
        <p:grpSpPr>
          <a:xfrm>
            <a:off x="0" y="9867218"/>
            <a:ext cx="19592543" cy="1420499"/>
            <a:chOff x="0" y="0"/>
            <a:chExt cx="26123391" cy="1893999"/>
          </a:xfrm>
        </p:grpSpPr>
        <p:sp>
          <p:nvSpPr>
            <p:cNvPr id="20" name="Freeform 3"/>
            <p:cNvSpPr/>
            <p:nvPr/>
          </p:nvSpPr>
          <p:spPr>
            <a:xfrm rot="-10800000" flipV="1">
              <a:off x="0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0" y="1893999"/>
                  </a:moveTo>
                  <a:lnTo>
                    <a:pt x="14555753" y="1893999"/>
                  </a:lnTo>
                  <a:lnTo>
                    <a:pt x="14555753" y="0"/>
                  </a:lnTo>
                  <a:lnTo>
                    <a:pt x="0" y="0"/>
                  </a:lnTo>
                  <a:lnTo>
                    <a:pt x="0" y="1893999"/>
                  </a:lnTo>
                  <a:close/>
                </a:path>
              </a:pathLst>
            </a:custGeom>
            <a:blipFill>
              <a:blip r:embed="rId5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22" name="Freeform 4"/>
            <p:cNvSpPr/>
            <p:nvPr/>
          </p:nvSpPr>
          <p:spPr>
            <a:xfrm rot="-10800000" flipH="1" flipV="1">
              <a:off x="11567637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14555754" y="1893999"/>
                  </a:moveTo>
                  <a:lnTo>
                    <a:pt x="0" y="1893999"/>
                  </a:lnTo>
                  <a:lnTo>
                    <a:pt x="0" y="0"/>
                  </a:lnTo>
                  <a:lnTo>
                    <a:pt x="14555754" y="0"/>
                  </a:lnTo>
                  <a:lnTo>
                    <a:pt x="14555754" y="1893999"/>
                  </a:lnTo>
                  <a:close/>
                </a:path>
              </a:pathLst>
            </a:custGeom>
            <a:blipFill>
              <a:blip r:embed="rId5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31" name="Freeform 10"/>
          <p:cNvSpPr/>
          <p:nvPr/>
        </p:nvSpPr>
        <p:spPr>
          <a:xfrm>
            <a:off x="-162549" y="5845367"/>
            <a:ext cx="4814346" cy="4732101"/>
          </a:xfrm>
          <a:custGeom>
            <a:avLst/>
            <a:gdLst/>
            <a:ahLst/>
            <a:cxnLst/>
            <a:rect l="l" t="t" r="r" b="b"/>
            <a:pathLst>
              <a:path w="4814346" h="4732101">
                <a:moveTo>
                  <a:pt x="0" y="0"/>
                </a:moveTo>
                <a:lnTo>
                  <a:pt x="4814346" y="0"/>
                </a:lnTo>
                <a:lnTo>
                  <a:pt x="4814346" y="4732101"/>
                </a:lnTo>
                <a:lnTo>
                  <a:pt x="0" y="4732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32" name="Rectangles 31"/>
          <p:cNvSpPr/>
          <p:nvPr/>
        </p:nvSpPr>
        <p:spPr>
          <a:xfrm>
            <a:off x="8915400" y="456565"/>
            <a:ext cx="838200" cy="384810"/>
          </a:xfrm>
          <a:prstGeom prst="rect">
            <a:avLst/>
          </a:prstGeom>
          <a:solidFill>
            <a:srgbClr val="F2F2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5"/>
          <p:cNvGrpSpPr/>
          <p:nvPr/>
        </p:nvGrpSpPr>
        <p:grpSpPr>
          <a:xfrm>
            <a:off x="-407872" y="-968791"/>
            <a:ext cx="19592543" cy="1420499"/>
            <a:chOff x="0" y="0"/>
            <a:chExt cx="26123391" cy="1893999"/>
          </a:xfrm>
        </p:grpSpPr>
        <p:sp>
          <p:nvSpPr>
            <p:cNvPr id="34" name="Freeform 6"/>
            <p:cNvSpPr/>
            <p:nvPr/>
          </p:nvSpPr>
          <p:spPr>
            <a:xfrm rot="-10800000" flipV="1">
              <a:off x="0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0" y="1893999"/>
                  </a:moveTo>
                  <a:lnTo>
                    <a:pt x="14555753" y="1893999"/>
                  </a:lnTo>
                  <a:lnTo>
                    <a:pt x="14555753" y="0"/>
                  </a:lnTo>
                  <a:lnTo>
                    <a:pt x="0" y="0"/>
                  </a:lnTo>
                  <a:lnTo>
                    <a:pt x="0" y="1893999"/>
                  </a:lnTo>
                  <a:close/>
                </a:path>
              </a:pathLst>
            </a:custGeom>
            <a:blipFill>
              <a:blip r:embed="rId5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35" name="Freeform 7"/>
            <p:cNvSpPr/>
            <p:nvPr/>
          </p:nvSpPr>
          <p:spPr>
            <a:xfrm rot="-10800000" flipH="1" flipV="1">
              <a:off x="11567637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14555754" y="1893999"/>
                  </a:moveTo>
                  <a:lnTo>
                    <a:pt x="0" y="1893999"/>
                  </a:lnTo>
                  <a:lnTo>
                    <a:pt x="0" y="0"/>
                  </a:lnTo>
                  <a:lnTo>
                    <a:pt x="14555754" y="0"/>
                  </a:lnTo>
                  <a:lnTo>
                    <a:pt x="14555754" y="1893999"/>
                  </a:lnTo>
                  <a:close/>
                </a:path>
              </a:pathLst>
            </a:custGeom>
            <a:blipFill>
              <a:blip r:embed="rId5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36" name="Freeform 11"/>
          <p:cNvSpPr/>
          <p:nvPr/>
        </p:nvSpPr>
        <p:spPr>
          <a:xfrm>
            <a:off x="-1608035" y="-441204"/>
            <a:ext cx="6259832" cy="5093938"/>
          </a:xfrm>
          <a:custGeom>
            <a:avLst/>
            <a:gdLst/>
            <a:ahLst/>
            <a:cxnLst/>
            <a:rect l="l" t="t" r="r" b="b"/>
            <a:pathLst>
              <a:path w="6259832" h="5093938">
                <a:moveTo>
                  <a:pt x="0" y="0"/>
                </a:moveTo>
                <a:lnTo>
                  <a:pt x="6259832" y="0"/>
                </a:lnTo>
                <a:lnTo>
                  <a:pt x="6259832" y="5093938"/>
                </a:lnTo>
                <a:lnTo>
                  <a:pt x="0" y="50939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37" name="Group 24"/>
          <p:cNvGrpSpPr/>
          <p:nvPr/>
        </p:nvGrpSpPr>
        <p:grpSpPr>
          <a:xfrm>
            <a:off x="16724915" y="207293"/>
            <a:ext cx="1068770" cy="1068770"/>
            <a:chOff x="0" y="0"/>
            <a:chExt cx="1425027" cy="1425027"/>
          </a:xfrm>
        </p:grpSpPr>
        <p:grpSp>
          <p:nvGrpSpPr>
            <p:cNvPr id="38" name="Group 25"/>
            <p:cNvGrpSpPr/>
            <p:nvPr/>
          </p:nvGrpSpPr>
          <p:grpSpPr>
            <a:xfrm>
              <a:off x="0" y="0"/>
              <a:ext cx="1425027" cy="1425027"/>
              <a:chOff x="0" y="0"/>
              <a:chExt cx="812800" cy="812800"/>
            </a:xfrm>
          </p:grpSpPr>
          <p:sp>
            <p:nvSpPr>
              <p:cNvPr id="39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40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1256" tIns="41256" rIns="41256" bIns="41256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41" name="Freeform 28"/>
            <p:cNvSpPr/>
            <p:nvPr/>
          </p:nvSpPr>
          <p:spPr>
            <a:xfrm>
              <a:off x="110207" y="16960"/>
              <a:ext cx="1284523" cy="1391108"/>
            </a:xfrm>
            <a:custGeom>
              <a:avLst/>
              <a:gdLst/>
              <a:ahLst/>
              <a:cxnLst/>
              <a:rect l="l" t="t" r="r" b="b"/>
              <a:pathLst>
                <a:path w="1284523" h="1391108">
                  <a:moveTo>
                    <a:pt x="0" y="0"/>
                  </a:moveTo>
                  <a:lnTo>
                    <a:pt x="1284523" y="0"/>
                  </a:lnTo>
                  <a:lnTo>
                    <a:pt x="1284523" y="1391108"/>
                  </a:lnTo>
                  <a:lnTo>
                    <a:pt x="0" y="139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9756" r="-23404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13284289" y="4118343"/>
            <a:ext cx="10916815" cy="1420499"/>
          </a:xfrm>
          <a:custGeom>
            <a:avLst/>
            <a:gdLst/>
            <a:ahLst/>
            <a:cxnLst/>
            <a:rect l="l" t="t" r="r" b="b"/>
            <a:pathLst>
              <a:path w="10916815" h="1420499">
                <a:moveTo>
                  <a:pt x="0" y="1420499"/>
                </a:moveTo>
                <a:lnTo>
                  <a:pt x="10916815" y="1420499"/>
                </a:lnTo>
                <a:lnTo>
                  <a:pt x="10916815" y="0"/>
                </a:lnTo>
                <a:lnTo>
                  <a:pt x="0" y="0"/>
                </a:lnTo>
                <a:lnTo>
                  <a:pt x="0" y="1420499"/>
                </a:lnTo>
                <a:close/>
              </a:path>
            </a:pathLst>
          </a:custGeom>
          <a:blipFill>
            <a:blip r:embed="rId3"/>
            <a:stretch>
              <a:fillRect t="-2000" b="-2000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3" name="Freeform 3"/>
          <p:cNvSpPr/>
          <p:nvPr/>
        </p:nvSpPr>
        <p:spPr>
          <a:xfrm rot="-5400000" flipV="1">
            <a:off x="-5877716" y="4118343"/>
            <a:ext cx="10916815" cy="1420499"/>
          </a:xfrm>
          <a:custGeom>
            <a:avLst/>
            <a:gdLst/>
            <a:ahLst/>
            <a:cxnLst/>
            <a:rect l="l" t="t" r="r" b="b"/>
            <a:pathLst>
              <a:path w="10916815" h="1420499">
                <a:moveTo>
                  <a:pt x="0" y="1420499"/>
                </a:moveTo>
                <a:lnTo>
                  <a:pt x="10916815" y="1420499"/>
                </a:lnTo>
                <a:lnTo>
                  <a:pt x="10916815" y="0"/>
                </a:lnTo>
                <a:lnTo>
                  <a:pt x="0" y="0"/>
                </a:lnTo>
                <a:lnTo>
                  <a:pt x="0" y="1420499"/>
                </a:lnTo>
                <a:close/>
              </a:path>
            </a:pathLst>
          </a:custGeom>
          <a:blipFill>
            <a:blip r:embed="rId3"/>
            <a:stretch>
              <a:fillRect t="-2000" b="-2000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198215" y="1950245"/>
          <a:ext cx="15704584" cy="7985829"/>
        </p:xfrm>
        <a:graphic>
          <a:graphicData uri="http://schemas.openxmlformats.org/drawingml/2006/table">
            <a:tbl>
              <a:tblPr/>
              <a:tblGrid>
                <a:gridCol w="7618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5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8371">
                <a:tc>
                  <a:txBody>
                    <a:bodyPr/>
                    <a:lstStyle/>
                    <a:p>
                      <a:pPr algn="ctr">
                        <a:lnSpc>
                          <a:spcPts val="3560"/>
                        </a:lnSpc>
                        <a:defRPr/>
                      </a:pPr>
                      <a:r>
                        <a:rPr lang="zh-TW" altLang="en-US" sz="4400" b="1" dirty="0">
                          <a:solidFill>
                            <a:schemeClr val="tx1"/>
                          </a:solidFill>
                          <a:latin typeface="FZLanTingHeiT-R-GB" panose="02000000000000000000" charset="-122"/>
                          <a:ea typeface="Microsoft JhengHei" panose="020B0604030504040204" charset="-120"/>
                          <a:cs typeface="FZLanTingHeiS-R-GB" panose="02000000000000000000" charset="-122"/>
                        </a:rPr>
                        <a:t>中國</a:t>
                      </a:r>
                      <a:endParaRPr lang="en-US" sz="4400" dirty="0">
                        <a:solidFill>
                          <a:schemeClr val="tx1"/>
                        </a:solidFill>
                        <a:ea typeface="FZLanTingHeiS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60"/>
                        </a:lnSpc>
                        <a:defRPr/>
                      </a:pPr>
                      <a:r>
                        <a:rPr lang="zh-CN" altLang="en-US" sz="4400" b="1" dirty="0">
                          <a:solidFill>
                            <a:schemeClr val="tx1"/>
                          </a:solidFill>
                          <a:latin typeface="FZLanTingHeiT-R-GB" panose="02000000000000000000" charset="-122"/>
                          <a:ea typeface="Microsoft JhengHei" panose="020B0604030504040204" charset="-120"/>
                          <a:cs typeface="FZLanTingHeiS-R-GB" panose="02000000000000000000" charset="-122"/>
                        </a:rPr>
                        <a:t>台灣</a:t>
                      </a:r>
                      <a:endParaRPr lang="en-US" sz="4400" dirty="0">
                        <a:ea typeface="FZLanTingHeiS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9624">
                <a:tc>
                  <a:txBody>
                    <a:bodyPr/>
                    <a:lstStyle/>
                    <a:p>
                      <a:pPr algn="ctr">
                        <a:lnSpc>
                          <a:spcPts val="2860"/>
                        </a:lnSpc>
                        <a:defRPr/>
                      </a:pPr>
                      <a:endParaRPr lang="en-US" sz="1100">
                        <a:ea typeface="FZLanTingHeiS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60"/>
                        </a:lnSpc>
                        <a:defRPr/>
                      </a:pPr>
                      <a:endParaRPr lang="en-US" sz="1100">
                        <a:ea typeface="FZLanTingHeiS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6718">
                <a:tc>
                  <a:txBody>
                    <a:bodyPr/>
                    <a:lstStyle/>
                    <a:p>
                      <a:pPr algn="ctr">
                        <a:lnSpc>
                          <a:spcPts val="2860"/>
                        </a:lnSpc>
                        <a:defRPr/>
                      </a:pPr>
                      <a:endParaRPr lang="en-US" sz="1100">
                        <a:ea typeface="FZLanTingHeiS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60"/>
                        </a:lnSpc>
                        <a:defRPr/>
                      </a:pPr>
                      <a:endParaRPr lang="en-US" sz="1100">
                        <a:ea typeface="FZLanTingHeiS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7680">
                <a:tc>
                  <a:txBody>
                    <a:bodyPr/>
                    <a:lstStyle/>
                    <a:p>
                      <a:pPr algn="ctr">
                        <a:lnSpc>
                          <a:spcPts val="2860"/>
                        </a:lnSpc>
                        <a:defRPr/>
                      </a:pPr>
                      <a:endParaRPr lang="en-US" sz="1100">
                        <a:ea typeface="FZLanTingHeiS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60"/>
                        </a:lnSpc>
                        <a:defRPr/>
                      </a:pPr>
                      <a:endParaRPr lang="en-US" sz="1100" dirty="0">
                        <a:ea typeface="FZLanTingHeiS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6718">
                <a:tc>
                  <a:txBody>
                    <a:bodyPr/>
                    <a:lstStyle/>
                    <a:p>
                      <a:pPr algn="ctr">
                        <a:lnSpc>
                          <a:spcPts val="2860"/>
                        </a:lnSpc>
                        <a:defRPr/>
                      </a:pPr>
                      <a:endParaRPr lang="en-US" sz="1100">
                        <a:ea typeface="FZLanTingHeiS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60"/>
                        </a:lnSpc>
                        <a:defRPr/>
                      </a:pPr>
                      <a:endParaRPr lang="en-US" sz="1100" dirty="0">
                        <a:ea typeface="FZLanTingHeiS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6718">
                <a:tc>
                  <a:txBody>
                    <a:bodyPr/>
                    <a:lstStyle/>
                    <a:p>
                      <a:pPr algn="ctr">
                        <a:lnSpc>
                          <a:spcPts val="2860"/>
                        </a:lnSpc>
                        <a:defRPr/>
                      </a:pPr>
                      <a:endParaRPr lang="en-US" sz="1100" dirty="0">
                        <a:ea typeface="FZLanTingHeiS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60"/>
                        </a:lnSpc>
                        <a:defRPr/>
                      </a:pPr>
                      <a:endParaRPr lang="en-US" sz="1100" dirty="0">
                        <a:ea typeface="FZLanTingHeiS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1788810" y="3538666"/>
            <a:ext cx="6642380" cy="338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zh-TW" altLang="en-US"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栽种方式：福建武夷种，中国保护栽种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96400" y="3333125"/>
            <a:ext cx="7188069" cy="86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栽种方式：福建武夷种，台湾野放栽种，草木</a:t>
            </a:r>
          </a:p>
          <a:p>
            <a:r>
              <a:rPr lang="zh-TW" altLang="en-US"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共生，产生更多的能量元素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05242" y="4842916"/>
            <a:ext cx="7277489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0"/>
              </a:lnSpc>
            </a:pPr>
            <a:r>
              <a:rPr lang="zh-TW" altLang="en-US"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制茶技术：中国各家自行摸索的技术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88810" y="6253131"/>
            <a:ext cx="6771729" cy="33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zh-TW" altLang="en-US"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国际评比：无。 仅于中国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8810" y="8001861"/>
            <a:ext cx="6205614" cy="33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zh-TW" altLang="en-US"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价格：超高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05242" y="9224931"/>
            <a:ext cx="6771729" cy="33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风味：耐泡7-8泡。 较野，尾韵带苦涩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24554" y="4914900"/>
            <a:ext cx="7293979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5"/>
              </a:lnSpc>
            </a:pPr>
            <a:r>
              <a:rPr lang="zh-TW" altLang="en-US"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制茶技术：台湾七代 特等奖制茶师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66781" y="5927275"/>
            <a:ext cx="7754753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FZLanTingHeiS-R-GB" panose="02000000000000000000" charset="-122"/>
              <a:buNone/>
              <a:defRPr/>
            </a:pPr>
            <a:r>
              <a:rPr sz="280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国际评比：比利时 iTQi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FZLanTingHeiS-R-GB" panose="02000000000000000000" charset="-122"/>
              <a:buNone/>
              <a:defRPr/>
            </a:pPr>
            <a:r>
              <a:rPr sz="280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                  米其林 卓越品味奖  最高三星奖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FZLanTingHeiS-R-GB" panose="02000000000000000000" charset="-122"/>
              <a:buNone/>
              <a:defRPr/>
            </a:pPr>
            <a:r>
              <a:rPr sz="280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                  法国 AVPA世界茶叶大赛 金奖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66781" y="7944355"/>
            <a:ext cx="6205614" cy="33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zh-TW" altLang="en-US"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价格：适中的市场价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66781" y="9148731"/>
            <a:ext cx="7188069" cy="33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风味：耐泡9-11泡。 带兰花韵 岩韵 尾韵回甘</a:t>
            </a:r>
          </a:p>
        </p:txBody>
      </p:sp>
      <p:sp>
        <p:nvSpPr>
          <p:cNvPr id="16" name="Freeform 16"/>
          <p:cNvSpPr/>
          <p:nvPr/>
        </p:nvSpPr>
        <p:spPr>
          <a:xfrm flipV="1">
            <a:off x="-586707" y="7579213"/>
            <a:ext cx="3677129" cy="2992264"/>
          </a:xfrm>
          <a:custGeom>
            <a:avLst/>
            <a:gdLst/>
            <a:ahLst/>
            <a:cxnLst/>
            <a:rect l="l" t="t" r="r" b="b"/>
            <a:pathLst>
              <a:path w="3677129" h="2992264">
                <a:moveTo>
                  <a:pt x="0" y="2992264"/>
                </a:moveTo>
                <a:lnTo>
                  <a:pt x="3677129" y="2992264"/>
                </a:lnTo>
                <a:lnTo>
                  <a:pt x="3677129" y="0"/>
                </a:lnTo>
                <a:lnTo>
                  <a:pt x="0" y="0"/>
                </a:lnTo>
                <a:lnTo>
                  <a:pt x="0" y="299226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7" name="Freeform 17"/>
          <p:cNvSpPr/>
          <p:nvPr/>
        </p:nvSpPr>
        <p:spPr>
          <a:xfrm flipH="1" flipV="1">
            <a:off x="16186647" y="7393906"/>
            <a:ext cx="3677129" cy="2992264"/>
          </a:xfrm>
          <a:custGeom>
            <a:avLst/>
            <a:gdLst/>
            <a:ahLst/>
            <a:cxnLst/>
            <a:rect l="l" t="t" r="r" b="b"/>
            <a:pathLst>
              <a:path w="3677129" h="2992264">
                <a:moveTo>
                  <a:pt x="3677130" y="2992264"/>
                </a:moveTo>
                <a:lnTo>
                  <a:pt x="0" y="2992264"/>
                </a:lnTo>
                <a:lnTo>
                  <a:pt x="0" y="0"/>
                </a:lnTo>
                <a:lnTo>
                  <a:pt x="3677130" y="0"/>
                </a:lnTo>
                <a:lnTo>
                  <a:pt x="3677130" y="299226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8" name="Freeform 18"/>
          <p:cNvSpPr/>
          <p:nvPr/>
        </p:nvSpPr>
        <p:spPr>
          <a:xfrm rot="9968209">
            <a:off x="389468" y="-609092"/>
            <a:ext cx="1278464" cy="1897534"/>
          </a:xfrm>
          <a:custGeom>
            <a:avLst/>
            <a:gdLst/>
            <a:ahLst/>
            <a:cxnLst/>
            <a:rect l="l" t="t" r="r" b="b"/>
            <a:pathLst>
              <a:path w="1278464" h="1897534">
                <a:moveTo>
                  <a:pt x="0" y="0"/>
                </a:moveTo>
                <a:lnTo>
                  <a:pt x="1278464" y="0"/>
                </a:lnTo>
                <a:lnTo>
                  <a:pt x="1278464" y="1897534"/>
                </a:lnTo>
                <a:lnTo>
                  <a:pt x="0" y="18975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9" name="Freeform 19"/>
          <p:cNvSpPr/>
          <p:nvPr/>
        </p:nvSpPr>
        <p:spPr>
          <a:xfrm rot="-7543698">
            <a:off x="2979557" y="-694132"/>
            <a:ext cx="1278464" cy="1897534"/>
          </a:xfrm>
          <a:custGeom>
            <a:avLst/>
            <a:gdLst/>
            <a:ahLst/>
            <a:cxnLst/>
            <a:rect l="l" t="t" r="r" b="b"/>
            <a:pathLst>
              <a:path w="1278464" h="1897534">
                <a:moveTo>
                  <a:pt x="0" y="0"/>
                </a:moveTo>
                <a:lnTo>
                  <a:pt x="1278464" y="0"/>
                </a:lnTo>
                <a:lnTo>
                  <a:pt x="1278464" y="1897534"/>
                </a:lnTo>
                <a:lnTo>
                  <a:pt x="0" y="18975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0" name="Freeform 20"/>
          <p:cNvSpPr/>
          <p:nvPr/>
        </p:nvSpPr>
        <p:spPr>
          <a:xfrm rot="5656307">
            <a:off x="4729057" y="-609092"/>
            <a:ext cx="1278464" cy="1897534"/>
          </a:xfrm>
          <a:custGeom>
            <a:avLst/>
            <a:gdLst/>
            <a:ahLst/>
            <a:cxnLst/>
            <a:rect l="l" t="t" r="r" b="b"/>
            <a:pathLst>
              <a:path w="1278464" h="1897534">
                <a:moveTo>
                  <a:pt x="0" y="0"/>
                </a:moveTo>
                <a:lnTo>
                  <a:pt x="1278463" y="0"/>
                </a:lnTo>
                <a:lnTo>
                  <a:pt x="1278463" y="1897534"/>
                </a:lnTo>
                <a:lnTo>
                  <a:pt x="0" y="18975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1" name="Freeform 21"/>
          <p:cNvSpPr/>
          <p:nvPr/>
        </p:nvSpPr>
        <p:spPr>
          <a:xfrm rot="-6774619">
            <a:off x="7475492" y="-654887"/>
            <a:ext cx="1278464" cy="1897534"/>
          </a:xfrm>
          <a:custGeom>
            <a:avLst/>
            <a:gdLst/>
            <a:ahLst/>
            <a:cxnLst/>
            <a:rect l="l" t="t" r="r" b="b"/>
            <a:pathLst>
              <a:path w="1278464" h="1897534">
                <a:moveTo>
                  <a:pt x="0" y="0"/>
                </a:moveTo>
                <a:lnTo>
                  <a:pt x="1278464" y="0"/>
                </a:lnTo>
                <a:lnTo>
                  <a:pt x="1278464" y="1897534"/>
                </a:lnTo>
                <a:lnTo>
                  <a:pt x="0" y="18975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2" name="Freeform 22"/>
          <p:cNvSpPr/>
          <p:nvPr/>
        </p:nvSpPr>
        <p:spPr>
          <a:xfrm rot="9968209">
            <a:off x="9552112" y="-242927"/>
            <a:ext cx="1278464" cy="1897534"/>
          </a:xfrm>
          <a:custGeom>
            <a:avLst/>
            <a:gdLst/>
            <a:ahLst/>
            <a:cxnLst/>
            <a:rect l="l" t="t" r="r" b="b"/>
            <a:pathLst>
              <a:path w="1278464" h="1897534">
                <a:moveTo>
                  <a:pt x="0" y="0"/>
                </a:moveTo>
                <a:lnTo>
                  <a:pt x="1278464" y="0"/>
                </a:lnTo>
                <a:lnTo>
                  <a:pt x="1278464" y="1897534"/>
                </a:lnTo>
                <a:lnTo>
                  <a:pt x="0" y="18975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3" name="Freeform 23"/>
          <p:cNvSpPr/>
          <p:nvPr/>
        </p:nvSpPr>
        <p:spPr>
          <a:xfrm rot="9968209">
            <a:off x="12298207" y="-654887"/>
            <a:ext cx="1278464" cy="1897534"/>
          </a:xfrm>
          <a:custGeom>
            <a:avLst/>
            <a:gdLst/>
            <a:ahLst/>
            <a:cxnLst/>
            <a:rect l="l" t="t" r="r" b="b"/>
            <a:pathLst>
              <a:path w="1278464" h="1897534">
                <a:moveTo>
                  <a:pt x="0" y="0"/>
                </a:moveTo>
                <a:lnTo>
                  <a:pt x="1278463" y="0"/>
                </a:lnTo>
                <a:lnTo>
                  <a:pt x="1278463" y="1897534"/>
                </a:lnTo>
                <a:lnTo>
                  <a:pt x="0" y="18975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4" name="Freeform 24"/>
          <p:cNvSpPr/>
          <p:nvPr/>
        </p:nvSpPr>
        <p:spPr>
          <a:xfrm rot="3849709">
            <a:off x="15326411" y="-908896"/>
            <a:ext cx="1278464" cy="1897534"/>
          </a:xfrm>
          <a:custGeom>
            <a:avLst/>
            <a:gdLst/>
            <a:ahLst/>
            <a:cxnLst/>
            <a:rect l="l" t="t" r="r" b="b"/>
            <a:pathLst>
              <a:path w="1278464" h="1897534">
                <a:moveTo>
                  <a:pt x="0" y="0"/>
                </a:moveTo>
                <a:lnTo>
                  <a:pt x="1278464" y="0"/>
                </a:lnTo>
                <a:lnTo>
                  <a:pt x="1278464" y="1897534"/>
                </a:lnTo>
                <a:lnTo>
                  <a:pt x="0" y="18975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16724915" y="207293"/>
            <a:ext cx="1068770" cy="1068770"/>
            <a:chOff x="0" y="0"/>
            <a:chExt cx="1425027" cy="142502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425027" cy="142502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372" tIns="44372" rIns="44372" bIns="44372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110207" y="16960"/>
              <a:ext cx="1284523" cy="1391108"/>
            </a:xfrm>
            <a:custGeom>
              <a:avLst/>
              <a:gdLst/>
              <a:ahLst/>
              <a:cxnLst/>
              <a:rect l="l" t="t" r="r" b="b"/>
              <a:pathLst>
                <a:path w="1284523" h="1391108">
                  <a:moveTo>
                    <a:pt x="0" y="0"/>
                  </a:moveTo>
                  <a:lnTo>
                    <a:pt x="1284523" y="0"/>
                  </a:lnTo>
                  <a:lnTo>
                    <a:pt x="1284523" y="1391108"/>
                  </a:lnTo>
                  <a:lnTo>
                    <a:pt x="0" y="139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9756" r="-23404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30" name="文字方塊 19"/>
          <p:cNvSpPr txBox="1"/>
          <p:nvPr/>
        </p:nvSpPr>
        <p:spPr>
          <a:xfrm>
            <a:off x="5073139" y="809160"/>
            <a:ext cx="8185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chemeClr val="bg1"/>
                </a:solidFill>
                <a:latin typeface="FZLanTingHeiT-R-GB" panose="02000000000000000000" charset="-122"/>
                <a:ea typeface="Microsoft JhengHei" panose="020B0604030504040204" charset="-120"/>
                <a:cs typeface="FZLanTingHeiS-R-GB" panose="02000000000000000000" charset="-122"/>
              </a:rPr>
              <a:t>中國與台灣大紅袍的分析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1830" y="0"/>
            <a:ext cx="19691661" cy="10305302"/>
          </a:xfrm>
          <a:custGeom>
            <a:avLst/>
            <a:gdLst/>
            <a:ahLst/>
            <a:cxnLst/>
            <a:rect l="l" t="t" r="r" b="b"/>
            <a:pathLst>
              <a:path w="19691661" h="10305302">
                <a:moveTo>
                  <a:pt x="0" y="0"/>
                </a:moveTo>
                <a:lnTo>
                  <a:pt x="19691660" y="0"/>
                </a:lnTo>
                <a:lnTo>
                  <a:pt x="19691660" y="10305302"/>
                </a:lnTo>
                <a:lnTo>
                  <a:pt x="0" y="10305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19398" y="-647700"/>
            <a:ext cx="9677400" cy="4114800"/>
          </a:xfrm>
          <a:prstGeom prst="round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5400000" flipV="1">
            <a:off x="13284289" y="4118343"/>
            <a:ext cx="10916815" cy="1420499"/>
          </a:xfrm>
          <a:custGeom>
            <a:avLst/>
            <a:gdLst/>
            <a:ahLst/>
            <a:cxnLst/>
            <a:rect l="l" t="t" r="r" b="b"/>
            <a:pathLst>
              <a:path w="10916815" h="1420499">
                <a:moveTo>
                  <a:pt x="0" y="1420499"/>
                </a:moveTo>
                <a:lnTo>
                  <a:pt x="10916815" y="1420499"/>
                </a:lnTo>
                <a:lnTo>
                  <a:pt x="10916815" y="0"/>
                </a:lnTo>
                <a:lnTo>
                  <a:pt x="0" y="0"/>
                </a:lnTo>
                <a:lnTo>
                  <a:pt x="0" y="1420499"/>
                </a:lnTo>
                <a:close/>
              </a:path>
            </a:pathLst>
          </a:custGeom>
          <a:blipFill>
            <a:blip r:embed="rId3"/>
            <a:stretch>
              <a:fillRect t="-2000" b="-2000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93371" y="1714500"/>
            <a:ext cx="8929453" cy="125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50"/>
              </a:lnSpc>
            </a:pPr>
            <a:r>
              <a:rPr lang="zh-TW" altLang="en-US" sz="8800" spc="200" dirty="0">
                <a:solidFill>
                  <a:srgbClr val="FFC000"/>
                </a:solidFill>
                <a:uFillTx/>
                <a:latin typeface="FZLanTingHeiT-H-GB" panose="02000000000000000000" charset="-122"/>
                <a:ea typeface="FZLanTingHeiT-H-GB" panose="02000000000000000000" charset="-122"/>
                <a:cs typeface="FZLanTingHeiS-R-GB" panose="02000000000000000000" charset="-122"/>
              </a:rPr>
              <a:t>如何泡好一</a:t>
            </a:r>
            <a:r>
              <a:rPr lang="zh-CN" altLang="zh-TW" sz="8800" spc="200" dirty="0">
                <a:solidFill>
                  <a:srgbClr val="FFC000"/>
                </a:solidFill>
                <a:uFillTx/>
                <a:latin typeface="FZLanTingHeiT-H-GB" panose="02000000000000000000" charset="-122"/>
                <a:ea typeface="FZLanTingHeiT-H-GB" panose="02000000000000000000" charset="-122"/>
                <a:cs typeface="FZLanTingHeiS-R-GB" panose="02000000000000000000" charset="-122"/>
              </a:rPr>
              <a:t>壶</a:t>
            </a:r>
            <a:r>
              <a:rPr lang="zh-TW" altLang="en-US" sz="8800" spc="200" dirty="0">
                <a:solidFill>
                  <a:srgbClr val="FFC000"/>
                </a:solidFill>
                <a:uFillTx/>
                <a:latin typeface="FZLanTingHeiT-H-GB" panose="02000000000000000000" charset="-122"/>
                <a:ea typeface="FZLanTingHeiT-H-GB" panose="02000000000000000000" charset="-122"/>
                <a:cs typeface="FZLanTingHeiS-R-GB" panose="02000000000000000000" charset="-122"/>
              </a:rPr>
              <a:t>茶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724915" y="207293"/>
            <a:ext cx="1068770" cy="1068770"/>
            <a:chOff x="0" y="0"/>
            <a:chExt cx="1425027" cy="142502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425027" cy="1425027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372" tIns="44372" rIns="44372" bIns="44372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110207" y="16960"/>
              <a:ext cx="1284523" cy="1391108"/>
            </a:xfrm>
            <a:custGeom>
              <a:avLst/>
              <a:gdLst/>
              <a:ahLst/>
              <a:cxnLst/>
              <a:rect l="l" t="t" r="r" b="b"/>
              <a:pathLst>
                <a:path w="1284523" h="1391108">
                  <a:moveTo>
                    <a:pt x="0" y="0"/>
                  </a:moveTo>
                  <a:lnTo>
                    <a:pt x="1284523" y="0"/>
                  </a:lnTo>
                  <a:lnTo>
                    <a:pt x="1284523" y="1391108"/>
                  </a:lnTo>
                  <a:lnTo>
                    <a:pt x="0" y="139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9756" r="-23404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13284289" y="4118343"/>
            <a:ext cx="10916815" cy="1420499"/>
          </a:xfrm>
          <a:custGeom>
            <a:avLst/>
            <a:gdLst/>
            <a:ahLst/>
            <a:cxnLst/>
            <a:rect l="l" t="t" r="r" b="b"/>
            <a:pathLst>
              <a:path w="10916815" h="1420499">
                <a:moveTo>
                  <a:pt x="0" y="1420499"/>
                </a:moveTo>
                <a:lnTo>
                  <a:pt x="10916815" y="1420499"/>
                </a:lnTo>
                <a:lnTo>
                  <a:pt x="10916815" y="0"/>
                </a:lnTo>
                <a:lnTo>
                  <a:pt x="0" y="0"/>
                </a:lnTo>
                <a:lnTo>
                  <a:pt x="0" y="1420499"/>
                </a:lnTo>
                <a:close/>
              </a:path>
            </a:pathLst>
          </a:custGeom>
          <a:blipFill>
            <a:blip r:embed="rId2"/>
            <a:stretch>
              <a:fillRect t="-2000" b="-2000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3" name="Freeform 3"/>
          <p:cNvSpPr/>
          <p:nvPr/>
        </p:nvSpPr>
        <p:spPr>
          <a:xfrm rot="-10470019">
            <a:off x="13289464" y="293385"/>
            <a:ext cx="1617994" cy="2401475"/>
          </a:xfrm>
          <a:custGeom>
            <a:avLst/>
            <a:gdLst/>
            <a:ahLst/>
            <a:cxnLst/>
            <a:rect l="l" t="t" r="r" b="b"/>
            <a:pathLst>
              <a:path w="1617994" h="2401475">
                <a:moveTo>
                  <a:pt x="0" y="0"/>
                </a:moveTo>
                <a:lnTo>
                  <a:pt x="1617994" y="0"/>
                </a:lnTo>
                <a:lnTo>
                  <a:pt x="1617994" y="2401475"/>
                </a:lnTo>
                <a:lnTo>
                  <a:pt x="0" y="2401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4" name="Freeform 4"/>
          <p:cNvSpPr/>
          <p:nvPr/>
        </p:nvSpPr>
        <p:spPr>
          <a:xfrm rot="9906285">
            <a:off x="12830121" y="2167122"/>
            <a:ext cx="1376760" cy="2043429"/>
          </a:xfrm>
          <a:custGeom>
            <a:avLst/>
            <a:gdLst/>
            <a:ahLst/>
            <a:cxnLst/>
            <a:rect l="l" t="t" r="r" b="b"/>
            <a:pathLst>
              <a:path w="1376760" h="2043429">
                <a:moveTo>
                  <a:pt x="0" y="0"/>
                </a:moveTo>
                <a:lnTo>
                  <a:pt x="1376761" y="0"/>
                </a:lnTo>
                <a:lnTo>
                  <a:pt x="1376761" y="2043430"/>
                </a:lnTo>
                <a:lnTo>
                  <a:pt x="0" y="2043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5" name="Freeform 5"/>
          <p:cNvSpPr/>
          <p:nvPr/>
        </p:nvSpPr>
        <p:spPr>
          <a:xfrm rot="-9947410">
            <a:off x="14242735" y="4674354"/>
            <a:ext cx="1815266" cy="2694273"/>
          </a:xfrm>
          <a:custGeom>
            <a:avLst/>
            <a:gdLst/>
            <a:ahLst/>
            <a:cxnLst/>
            <a:rect l="l" t="t" r="r" b="b"/>
            <a:pathLst>
              <a:path w="1815266" h="2694273">
                <a:moveTo>
                  <a:pt x="0" y="0"/>
                </a:moveTo>
                <a:lnTo>
                  <a:pt x="1815266" y="0"/>
                </a:lnTo>
                <a:lnTo>
                  <a:pt x="1815266" y="2694273"/>
                </a:lnTo>
                <a:lnTo>
                  <a:pt x="0" y="2694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8902189" y="5708705"/>
            <a:ext cx="9081011" cy="4540195"/>
            <a:chOff x="0" y="0"/>
            <a:chExt cx="1945434" cy="9666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45434" cy="966627"/>
            </a:xfrm>
            <a:custGeom>
              <a:avLst/>
              <a:gdLst/>
              <a:ahLst/>
              <a:cxnLst/>
              <a:rect l="l" t="t" r="r" b="b"/>
              <a:pathLst>
                <a:path w="1945434" h="966627">
                  <a:moveTo>
                    <a:pt x="18215" y="0"/>
                  </a:moveTo>
                  <a:lnTo>
                    <a:pt x="1927219" y="0"/>
                  </a:lnTo>
                  <a:cubicBezTo>
                    <a:pt x="1937279" y="0"/>
                    <a:pt x="1945434" y="8155"/>
                    <a:pt x="1945434" y="18215"/>
                  </a:cubicBezTo>
                  <a:lnTo>
                    <a:pt x="1945434" y="948412"/>
                  </a:lnTo>
                  <a:cubicBezTo>
                    <a:pt x="1945434" y="958472"/>
                    <a:pt x="1937279" y="966627"/>
                    <a:pt x="1927219" y="966627"/>
                  </a:cubicBezTo>
                  <a:lnTo>
                    <a:pt x="18215" y="966627"/>
                  </a:lnTo>
                  <a:cubicBezTo>
                    <a:pt x="8155" y="966627"/>
                    <a:pt x="0" y="958472"/>
                    <a:pt x="0" y="948412"/>
                  </a:cubicBezTo>
                  <a:lnTo>
                    <a:pt x="0" y="18215"/>
                  </a:lnTo>
                  <a:cubicBezTo>
                    <a:pt x="0" y="8155"/>
                    <a:pt x="8155" y="0"/>
                    <a:pt x="18215" y="0"/>
                  </a:cubicBezTo>
                  <a:close/>
                </a:path>
              </a:pathLst>
            </a:custGeom>
            <a:blipFill>
              <a:blip r:embed="rId4"/>
              <a:stretch>
                <a:fillRect l="-5148" r="-5148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01508" y="4047104"/>
            <a:ext cx="9774112" cy="55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zh-TW" altLang="en-US" sz="36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一、泡茶用水问题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1508" y="7962637"/>
            <a:ext cx="6928092" cy="55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" indent="0">
              <a:buNone/>
            </a:pPr>
            <a:r>
              <a:rPr sz="36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三、多少茶叶泡多少水?浸泡多久?</a:t>
            </a:r>
          </a:p>
        </p:txBody>
      </p:sp>
      <p:sp>
        <p:nvSpPr>
          <p:cNvPr id="15" name="Freeform 15"/>
          <p:cNvSpPr/>
          <p:nvPr/>
        </p:nvSpPr>
        <p:spPr>
          <a:xfrm rot="1207838" flipH="1" flipV="1">
            <a:off x="12369650" y="-875588"/>
            <a:ext cx="7134076" cy="6224481"/>
          </a:xfrm>
          <a:custGeom>
            <a:avLst/>
            <a:gdLst/>
            <a:ahLst/>
            <a:cxnLst/>
            <a:rect l="l" t="t" r="r" b="b"/>
            <a:pathLst>
              <a:path w="7134076" h="6224481">
                <a:moveTo>
                  <a:pt x="7134076" y="6224481"/>
                </a:moveTo>
                <a:lnTo>
                  <a:pt x="0" y="6224481"/>
                </a:lnTo>
                <a:lnTo>
                  <a:pt x="0" y="0"/>
                </a:lnTo>
                <a:lnTo>
                  <a:pt x="7134076" y="0"/>
                </a:lnTo>
                <a:lnTo>
                  <a:pt x="7134076" y="622448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6" name="Freeform 16"/>
          <p:cNvSpPr/>
          <p:nvPr/>
        </p:nvSpPr>
        <p:spPr>
          <a:xfrm flipV="1">
            <a:off x="0" y="7127792"/>
            <a:ext cx="4328003" cy="3521913"/>
          </a:xfrm>
          <a:custGeom>
            <a:avLst/>
            <a:gdLst/>
            <a:ahLst/>
            <a:cxnLst/>
            <a:rect l="l" t="t" r="r" b="b"/>
            <a:pathLst>
              <a:path w="4328003" h="3521913">
                <a:moveTo>
                  <a:pt x="0" y="3521913"/>
                </a:moveTo>
                <a:lnTo>
                  <a:pt x="4328003" y="3521913"/>
                </a:lnTo>
                <a:lnTo>
                  <a:pt x="4328003" y="0"/>
                </a:lnTo>
                <a:lnTo>
                  <a:pt x="0" y="0"/>
                </a:lnTo>
                <a:lnTo>
                  <a:pt x="0" y="352191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6724915" y="207293"/>
            <a:ext cx="1068770" cy="1068770"/>
            <a:chOff x="0" y="0"/>
            <a:chExt cx="1425027" cy="1425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425027" cy="142502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372" tIns="44372" rIns="44372" bIns="44372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110207" y="16960"/>
              <a:ext cx="1284523" cy="1391108"/>
            </a:xfrm>
            <a:custGeom>
              <a:avLst/>
              <a:gdLst/>
              <a:ahLst/>
              <a:cxnLst/>
              <a:rect l="l" t="t" r="r" b="b"/>
              <a:pathLst>
                <a:path w="1284523" h="1391108">
                  <a:moveTo>
                    <a:pt x="0" y="0"/>
                  </a:moveTo>
                  <a:lnTo>
                    <a:pt x="1284523" y="0"/>
                  </a:lnTo>
                  <a:lnTo>
                    <a:pt x="1284523" y="1391108"/>
                  </a:lnTo>
                  <a:lnTo>
                    <a:pt x="0" y="139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9756" r="-23404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301508" y="5530138"/>
            <a:ext cx="10698354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indent="0">
              <a:buNone/>
            </a:pPr>
            <a:r>
              <a:rPr sz="36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二、用什么温度的水泡茶?</a:t>
            </a:r>
          </a:p>
          <a:p>
            <a:pPr marL="0" indent="0">
              <a:buNone/>
            </a:pPr>
            <a:r>
              <a:rPr sz="36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       热饮： 中温85~90℃</a:t>
            </a:r>
          </a:p>
          <a:p>
            <a:pPr marL="0" indent="0">
              <a:buNone/>
            </a:pPr>
            <a:r>
              <a:rPr sz="36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　　冷饮： 低中温50℃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219398" y="-647700"/>
            <a:ext cx="9677400" cy="4114800"/>
          </a:xfrm>
          <a:prstGeom prst="roundRect">
            <a:avLst/>
          </a:prstGeom>
          <a:solidFill>
            <a:srgbClr val="E3B24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TextBox 7"/>
          <p:cNvSpPr txBox="1"/>
          <p:nvPr/>
        </p:nvSpPr>
        <p:spPr>
          <a:xfrm>
            <a:off x="1593371" y="1714500"/>
            <a:ext cx="8929453" cy="125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50"/>
              </a:lnSpc>
            </a:pPr>
            <a:r>
              <a:rPr lang="zh-TW" altLang="en-US" sz="8800" spc="200" dirty="0">
                <a:solidFill>
                  <a:schemeClr val="tx1"/>
                </a:solidFill>
                <a:uFillTx/>
                <a:latin typeface="FZLanTingHeiT-H-GB" panose="02000000000000000000" charset="-122"/>
                <a:ea typeface="FZLanTingHeiT-H-GB" panose="02000000000000000000" charset="-122"/>
                <a:cs typeface="FZLanTingHeiS-R-GB" panose="02000000000000000000" charset="-122"/>
              </a:rPr>
              <a:t>如何泡好一</a:t>
            </a:r>
            <a:r>
              <a:rPr lang="zh-CN" altLang="zh-TW" sz="8800" spc="200" dirty="0">
                <a:solidFill>
                  <a:schemeClr val="tx1"/>
                </a:solidFill>
                <a:uFillTx/>
                <a:latin typeface="FZLanTingHeiT-H-GB" panose="02000000000000000000" charset="-122"/>
                <a:ea typeface="FZLanTingHeiT-H-GB" panose="02000000000000000000" charset="-122"/>
                <a:cs typeface="FZLanTingHeiS-R-GB" panose="02000000000000000000" charset="-122"/>
              </a:rPr>
              <a:t>壶</a:t>
            </a:r>
            <a:r>
              <a:rPr lang="zh-TW" altLang="en-US" sz="8800" spc="200" dirty="0">
                <a:solidFill>
                  <a:schemeClr val="tx1"/>
                </a:solidFill>
                <a:uFillTx/>
                <a:latin typeface="FZLanTingHeiT-H-GB" panose="02000000000000000000" charset="-122"/>
                <a:ea typeface="FZLanTingHeiT-H-GB" panose="02000000000000000000" charset="-122"/>
                <a:cs typeface="FZLanTingHeiS-R-GB" panose="02000000000000000000" charset="-122"/>
              </a:rPr>
              <a:t>茶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193" y="9863180"/>
            <a:ext cx="19592543" cy="1420499"/>
            <a:chOff x="0" y="0"/>
            <a:chExt cx="26123391" cy="1893999"/>
          </a:xfrm>
        </p:grpSpPr>
        <p:sp>
          <p:nvSpPr>
            <p:cNvPr id="3" name="Freeform 3"/>
            <p:cNvSpPr/>
            <p:nvPr/>
          </p:nvSpPr>
          <p:spPr>
            <a:xfrm rot="-10800000" flipV="1">
              <a:off x="0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0" y="1893999"/>
                  </a:moveTo>
                  <a:lnTo>
                    <a:pt x="14555753" y="1893999"/>
                  </a:lnTo>
                  <a:lnTo>
                    <a:pt x="14555753" y="0"/>
                  </a:lnTo>
                  <a:lnTo>
                    <a:pt x="0" y="0"/>
                  </a:lnTo>
                  <a:lnTo>
                    <a:pt x="0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-10800000" flipH="1" flipV="1">
              <a:off x="11567637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14555754" y="1893999"/>
                  </a:moveTo>
                  <a:lnTo>
                    <a:pt x="0" y="1893999"/>
                  </a:lnTo>
                  <a:lnTo>
                    <a:pt x="0" y="0"/>
                  </a:lnTo>
                  <a:lnTo>
                    <a:pt x="14555754" y="0"/>
                  </a:lnTo>
                  <a:lnTo>
                    <a:pt x="14555754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07872" y="-968791"/>
            <a:ext cx="19592543" cy="1420499"/>
            <a:chOff x="0" y="0"/>
            <a:chExt cx="26123391" cy="1893999"/>
          </a:xfrm>
        </p:grpSpPr>
        <p:sp>
          <p:nvSpPr>
            <p:cNvPr id="6" name="Freeform 6"/>
            <p:cNvSpPr/>
            <p:nvPr/>
          </p:nvSpPr>
          <p:spPr>
            <a:xfrm rot="-10800000" flipV="1">
              <a:off x="0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0" y="1893999"/>
                  </a:moveTo>
                  <a:lnTo>
                    <a:pt x="14555753" y="1893999"/>
                  </a:lnTo>
                  <a:lnTo>
                    <a:pt x="14555753" y="0"/>
                  </a:lnTo>
                  <a:lnTo>
                    <a:pt x="0" y="0"/>
                  </a:lnTo>
                  <a:lnTo>
                    <a:pt x="0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H="1" flipV="1">
              <a:off x="11567637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14555754" y="1893999"/>
                  </a:moveTo>
                  <a:lnTo>
                    <a:pt x="0" y="1893999"/>
                  </a:lnTo>
                  <a:lnTo>
                    <a:pt x="0" y="0"/>
                  </a:lnTo>
                  <a:lnTo>
                    <a:pt x="14555754" y="0"/>
                  </a:lnTo>
                  <a:lnTo>
                    <a:pt x="14555754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endParaRPr>
            </a:p>
          </p:txBody>
        </p:sp>
      </p:grp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1097086" y="1188228"/>
          <a:ext cx="8331144" cy="7423608"/>
        </p:xfrm>
        <a:graphic>
          <a:graphicData uri="http://schemas.openxmlformats.org/drawingml/2006/table">
            <a:tbl>
              <a:tblPr/>
              <a:tblGrid>
                <a:gridCol w="4998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3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9583">
                <a:tc gridSpan="2">
                  <a:txBody>
                    <a:bodyPr/>
                    <a:lstStyle/>
                    <a:p>
                      <a:pPr algn="ctr">
                        <a:lnSpc>
                          <a:spcPts val="3735"/>
                        </a:lnSpc>
                        <a:defRPr/>
                      </a:pPr>
                      <a:r>
                        <a:rPr lang="zh-CN" altLang="en-US" sz="3200" b="1" dirty="0">
                          <a:solidFill>
                            <a:srgbClr val="000000"/>
                          </a:solidFill>
                          <a:latin typeface="FZLanTingHeiT-R-GB" panose="02000000000000000000" charset="-122"/>
                          <a:ea typeface="FZLanTingHeiT-R-GB" panose="02000000000000000000" charset="-122"/>
                          <a:cs typeface="FZLanTingHeiS-R-GB" panose="02000000000000000000" charset="-122"/>
                        </a:rPr>
                        <a:t>热泡方式</a:t>
                      </a:r>
                    </a:p>
                  </a:txBody>
                  <a:tcPr marL="177903" marR="177903" marT="177903" marB="1779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 marL="177903" marR="177903" marT="177903" marB="177903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5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 dirty="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77903" marR="177903" marT="177903" marB="1779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77903" marR="177903" marT="177903" marB="1779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5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 dirty="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77903" marR="177903" marT="177903" marB="1779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 dirty="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77903" marR="177903" marT="177903" marB="1779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5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 dirty="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77903" marR="177903" marT="177903" marB="1779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 dirty="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77903" marR="177903" marT="177903" marB="1779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5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 dirty="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77903" marR="177903" marT="177903" marB="1779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 dirty="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77903" marR="177903" marT="177903" marB="1779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05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77903" marR="177903" marT="177903" marB="1779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 dirty="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77903" marR="177903" marT="177903" marB="1779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05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77903" marR="177903" marT="177903" marB="1779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 dirty="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77903" marR="177903" marT="177903" marB="1779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05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 dirty="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77903" marR="177903" marT="177903" marB="1779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 dirty="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77903" marR="177903" marT="177903" marB="1779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6405045" y="2557766"/>
            <a:ext cx="3391226" cy="39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5"/>
              </a:lnSpc>
              <a:spcBef>
                <a:spcPct val="0"/>
              </a:spcBef>
            </a:pPr>
            <a:r>
              <a:rPr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蓬松 2/3 壶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05045" y="4306342"/>
            <a:ext cx="3391226" cy="36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5"/>
              </a:lnSpc>
              <a:spcBef>
                <a:spcPct val="0"/>
              </a:spcBef>
            </a:pPr>
            <a:r>
              <a:rPr lang="en-US"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40"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05045" y="3432054"/>
            <a:ext cx="3391226" cy="39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5"/>
              </a:lnSpc>
              <a:spcBef>
                <a:spcPct val="0"/>
              </a:spcBef>
            </a:pPr>
            <a:r>
              <a:rPr lang="zh-CN" altLang="en-US"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红茶</a:t>
            </a:r>
            <a:r>
              <a:rPr lang="en-US" altLang="zh-CN"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 </a:t>
            </a:r>
            <a:r>
              <a:rPr lang="en-US"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85~90°C</a:t>
            </a:r>
          </a:p>
        </p:txBody>
      </p:sp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9666367" y="1181100"/>
          <a:ext cx="6457631" cy="3913266"/>
        </p:xfrm>
        <a:graphic>
          <a:graphicData uri="http://schemas.openxmlformats.org/drawingml/2006/table">
            <a:tbl>
              <a:tblPr/>
              <a:tblGrid>
                <a:gridCol w="2397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0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0">
                <a:tc gridSpan="2">
                  <a:txBody>
                    <a:bodyPr/>
                    <a:lstStyle/>
                    <a:p>
                      <a:pPr algn="ctr">
                        <a:lnSpc>
                          <a:spcPts val="3740"/>
                        </a:lnSpc>
                        <a:defRPr/>
                      </a:pPr>
                      <a:r>
                        <a:rPr lang="zh-CN" altLang="en-US" sz="3200" b="1" dirty="0">
                          <a:solidFill>
                            <a:srgbClr val="000000"/>
                          </a:solidFill>
                          <a:latin typeface="FZLanTingHeiT-R-GB" panose="02000000000000000000" charset="-122"/>
                          <a:ea typeface="FZLanTingHeiT-R-GB" panose="02000000000000000000" charset="-122"/>
                          <a:cs typeface="FZLanTingHeiS-R-GB" panose="02000000000000000000" charset="-122"/>
                        </a:rPr>
                        <a:t>冷泡方式</a:t>
                      </a:r>
                    </a:p>
                  </a:txBody>
                  <a:tcPr marL="157224" marR="157224" marT="157224" marB="1572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 marL="157224" marR="157224" marT="157224" marB="157224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 gridSpan="2">
                  <a:txBody>
                    <a:bodyPr/>
                    <a:lstStyle/>
                    <a:p>
                      <a:pPr algn="ctr">
                        <a:lnSpc>
                          <a:spcPts val="1685"/>
                        </a:lnSpc>
                        <a:defRPr/>
                      </a:pPr>
                      <a:endParaRPr lang="en-US" sz="1100" dirty="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57224" marR="157224" marT="157224" marB="1572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 marL="157224" marR="157224" marT="157224" marB="157224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7933">
                <a:tc rowSpan="2">
                  <a:txBody>
                    <a:bodyPr/>
                    <a:lstStyle/>
                    <a:p>
                      <a:pPr algn="ctr">
                        <a:lnSpc>
                          <a:spcPts val="1685"/>
                        </a:lnSpc>
                        <a:defRPr/>
                      </a:pPr>
                      <a:endParaRPr lang="en-US" sz="1100" dirty="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57224" marR="157224" marT="157224" marB="1572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5"/>
                        </a:lnSpc>
                        <a:defRPr/>
                      </a:pPr>
                      <a:endParaRPr lang="en-US" sz="110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57224" marR="157224" marT="157224" marB="1572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7933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 marL="157224" marR="157224" marT="157224" marB="157224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5"/>
                        </a:lnSpc>
                        <a:defRPr/>
                      </a:pPr>
                      <a:endParaRPr lang="en-US" sz="1100" dirty="0">
                        <a:latin typeface="FZLanTingHeiT-R-GB" panose="02000000000000000000" charset="-122"/>
                        <a:ea typeface="FZLanTingHeiT-R-GB" panose="02000000000000000000" charset="-122"/>
                        <a:cs typeface="FZLanTingHeiS-R-GB" panose="02000000000000000000" charset="-122"/>
                      </a:endParaRPr>
                    </a:p>
                  </a:txBody>
                  <a:tcPr marL="157224" marR="157224" marT="157224" marB="1572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extBox 14"/>
          <p:cNvSpPr txBox="1"/>
          <p:nvPr/>
        </p:nvSpPr>
        <p:spPr>
          <a:xfrm>
            <a:off x="1353963" y="3410793"/>
            <a:ext cx="4763622" cy="36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5"/>
              </a:lnSpc>
              <a:spcBef>
                <a:spcPct val="0"/>
              </a:spcBef>
            </a:pPr>
            <a:r>
              <a:rPr lang="en-US"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Small pot (brew for 5 times)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53963" y="4306342"/>
            <a:ext cx="4325954" cy="36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5"/>
              </a:lnSpc>
              <a:spcBef>
                <a:spcPct val="0"/>
              </a:spcBef>
            </a:pPr>
            <a:r>
              <a:rPr lang="zh-CN" altLang="en-US"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第一道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3963" y="5201891"/>
            <a:ext cx="4325954" cy="36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5"/>
              </a:lnSpc>
              <a:spcBef>
                <a:spcPct val="0"/>
              </a:spcBef>
            </a:pPr>
            <a:r>
              <a:rPr lang="zh-CN" altLang="en-US"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第二道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53963" y="6143053"/>
            <a:ext cx="4325954" cy="36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5"/>
              </a:lnSpc>
              <a:spcBef>
                <a:spcPct val="0"/>
              </a:spcBef>
            </a:pPr>
            <a:r>
              <a:rPr lang="zh-CN" altLang="en-US"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第三道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53963" y="6992989"/>
            <a:ext cx="4325954" cy="36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5"/>
              </a:lnSpc>
              <a:spcBef>
                <a:spcPct val="0"/>
              </a:spcBef>
            </a:pPr>
            <a:r>
              <a:rPr lang="zh-CN" altLang="en-US"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第四道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53963" y="7887402"/>
            <a:ext cx="4325954" cy="36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5"/>
              </a:lnSpc>
              <a:spcBef>
                <a:spcPct val="0"/>
              </a:spcBef>
            </a:pPr>
            <a:r>
              <a:rPr lang="zh-CN" altLang="en-US"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第五道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05045" y="5201891"/>
            <a:ext cx="3391226" cy="36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5"/>
              </a:lnSpc>
              <a:spcBef>
                <a:spcPct val="0"/>
              </a:spcBef>
            </a:pPr>
            <a:r>
              <a:rPr lang="en-US" sz="219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30"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05045" y="6143053"/>
            <a:ext cx="3391226" cy="36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5"/>
              </a:lnSpc>
              <a:spcBef>
                <a:spcPct val="0"/>
              </a:spcBef>
            </a:pPr>
            <a:r>
              <a:rPr lang="en-US" sz="219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1'00"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405045" y="7019675"/>
            <a:ext cx="3391226" cy="36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5"/>
              </a:lnSpc>
              <a:spcBef>
                <a:spcPct val="0"/>
              </a:spcBef>
            </a:pPr>
            <a:r>
              <a:rPr lang="en-US" sz="219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1'50"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405045" y="7887402"/>
            <a:ext cx="3391226" cy="36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5"/>
              </a:lnSpc>
              <a:spcBef>
                <a:spcPct val="0"/>
              </a:spcBef>
            </a:pPr>
            <a:r>
              <a:rPr lang="en-US" sz="219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3'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666367" y="2587597"/>
            <a:ext cx="5984071" cy="367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5"/>
              </a:lnSpc>
              <a:spcBef>
                <a:spcPct val="0"/>
              </a:spcBef>
            </a:pPr>
            <a:r>
              <a:rPr lang="zh-CN" altLang="en-US"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水量</a:t>
            </a:r>
            <a:r>
              <a:rPr lang="en-US"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: 500 CC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96465" y="3794845"/>
            <a:ext cx="1975080" cy="31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30"/>
              </a:lnSpc>
            </a:pPr>
            <a:r>
              <a:rPr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茶叶量: 3-5g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424079" y="3589990"/>
            <a:ext cx="4024757" cy="31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30"/>
              </a:lnSpc>
            </a:pPr>
            <a:r>
              <a:rPr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常温: 4 - 6 小时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424079" y="4381808"/>
            <a:ext cx="4209927" cy="39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5"/>
              </a:lnSpc>
              <a:spcBef>
                <a:spcPct val="0"/>
              </a:spcBef>
            </a:pPr>
            <a:r>
              <a:rPr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冷藏: 8 小时</a:t>
            </a:r>
          </a:p>
        </p:txBody>
      </p:sp>
      <p:sp>
        <p:nvSpPr>
          <p:cNvPr id="28" name="Freeform 28"/>
          <p:cNvSpPr/>
          <p:nvPr/>
        </p:nvSpPr>
        <p:spPr>
          <a:xfrm flipV="1">
            <a:off x="-1059305" y="-968791"/>
            <a:ext cx="5636712" cy="4114800"/>
          </a:xfrm>
          <a:custGeom>
            <a:avLst/>
            <a:gdLst/>
            <a:ahLst/>
            <a:cxnLst/>
            <a:rect l="l" t="t" r="r" b="b"/>
            <a:pathLst>
              <a:path w="5636712" h="4114800">
                <a:moveTo>
                  <a:pt x="0" y="4114800"/>
                </a:moveTo>
                <a:lnTo>
                  <a:pt x="5636712" y="4114800"/>
                </a:lnTo>
                <a:lnTo>
                  <a:pt x="563671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FZLanTingHeiT-R-GB" panose="02000000000000000000" charset="-122"/>
              <a:ea typeface="FZLanTingHeiT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9" name="Freeform 29"/>
          <p:cNvSpPr/>
          <p:nvPr/>
        </p:nvSpPr>
        <p:spPr>
          <a:xfrm flipH="1" flipV="1">
            <a:off x="13959997" y="6765087"/>
            <a:ext cx="4328003" cy="3521913"/>
          </a:xfrm>
          <a:custGeom>
            <a:avLst/>
            <a:gdLst/>
            <a:ahLst/>
            <a:cxnLst/>
            <a:rect l="l" t="t" r="r" b="b"/>
            <a:pathLst>
              <a:path w="4328003" h="3521913">
                <a:moveTo>
                  <a:pt x="4328003" y="3521913"/>
                </a:moveTo>
                <a:lnTo>
                  <a:pt x="0" y="3521913"/>
                </a:lnTo>
                <a:lnTo>
                  <a:pt x="0" y="0"/>
                </a:lnTo>
                <a:lnTo>
                  <a:pt x="4328003" y="0"/>
                </a:lnTo>
                <a:lnTo>
                  <a:pt x="4328003" y="352191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FZLanTingHeiT-R-GB" panose="02000000000000000000" charset="-122"/>
              <a:ea typeface="FZLanTingHeiT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11069320" y="6508115"/>
            <a:ext cx="6734175" cy="3176270"/>
            <a:chOff x="0" y="0"/>
            <a:chExt cx="2377523" cy="112141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377523" cy="1121414"/>
            </a:xfrm>
            <a:custGeom>
              <a:avLst/>
              <a:gdLst/>
              <a:ahLst/>
              <a:cxnLst/>
              <a:rect l="l" t="t" r="r" b="b"/>
              <a:pathLst>
                <a:path w="2377523" h="1121414">
                  <a:moveTo>
                    <a:pt x="58634" y="0"/>
                  </a:moveTo>
                  <a:lnTo>
                    <a:pt x="2318888" y="0"/>
                  </a:lnTo>
                  <a:cubicBezTo>
                    <a:pt x="2351271" y="0"/>
                    <a:pt x="2377523" y="26252"/>
                    <a:pt x="2377523" y="58634"/>
                  </a:cubicBezTo>
                  <a:lnTo>
                    <a:pt x="2377523" y="1062780"/>
                  </a:lnTo>
                  <a:cubicBezTo>
                    <a:pt x="2377523" y="1078330"/>
                    <a:pt x="2371345" y="1093244"/>
                    <a:pt x="2360349" y="1104240"/>
                  </a:cubicBezTo>
                  <a:cubicBezTo>
                    <a:pt x="2349353" y="1115236"/>
                    <a:pt x="2334439" y="1121414"/>
                    <a:pt x="2318888" y="1121414"/>
                  </a:cubicBezTo>
                  <a:lnTo>
                    <a:pt x="58634" y="1121414"/>
                  </a:lnTo>
                  <a:cubicBezTo>
                    <a:pt x="26252" y="1121414"/>
                    <a:pt x="0" y="1095162"/>
                    <a:pt x="0" y="1062780"/>
                  </a:cubicBezTo>
                  <a:lnTo>
                    <a:pt x="0" y="58634"/>
                  </a:lnTo>
                  <a:cubicBezTo>
                    <a:pt x="0" y="26252"/>
                    <a:pt x="26252" y="0"/>
                    <a:pt x="58634" y="0"/>
                  </a:cubicBezTo>
                  <a:close/>
                </a:path>
              </a:pathLst>
            </a:custGeom>
            <a:solidFill>
              <a:srgbClr val="E3B246"/>
            </a:solidFill>
          </p:spPr>
          <p:txBody>
            <a:bodyPr/>
            <a:lstStyle/>
            <a:p>
              <a:endParaRPr lang="en-US"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377523" cy="1159514"/>
            </a:xfrm>
            <a:prstGeom prst="rect">
              <a:avLst/>
            </a:prstGeom>
          </p:spPr>
          <p:txBody>
            <a:bodyPr lIns="37895" tIns="37895" rIns="37895" bIns="37895" rtlCol="0" anchor="ctr"/>
            <a:lstStyle/>
            <a:p>
              <a:pPr algn="ctr">
                <a:lnSpc>
                  <a:spcPts val="3065"/>
                </a:lnSpc>
              </a:pPr>
              <a:endParaRPr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298555" y="6678930"/>
            <a:ext cx="6275705" cy="2869565"/>
            <a:chOff x="0" y="0"/>
            <a:chExt cx="2215850" cy="1013236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215850" cy="1013236"/>
            </a:xfrm>
            <a:custGeom>
              <a:avLst/>
              <a:gdLst/>
              <a:ahLst/>
              <a:cxnLst/>
              <a:rect l="l" t="t" r="r" b="b"/>
              <a:pathLst>
                <a:path w="2215850" h="1013236">
                  <a:moveTo>
                    <a:pt x="62912" y="0"/>
                  </a:moveTo>
                  <a:lnTo>
                    <a:pt x="2152938" y="0"/>
                  </a:lnTo>
                  <a:cubicBezTo>
                    <a:pt x="2187684" y="0"/>
                    <a:pt x="2215850" y="28167"/>
                    <a:pt x="2215850" y="62912"/>
                  </a:cubicBezTo>
                  <a:lnTo>
                    <a:pt x="2215850" y="950323"/>
                  </a:lnTo>
                  <a:cubicBezTo>
                    <a:pt x="2215850" y="985069"/>
                    <a:pt x="2187684" y="1013236"/>
                    <a:pt x="2152938" y="1013236"/>
                  </a:cubicBezTo>
                  <a:lnTo>
                    <a:pt x="62912" y="1013236"/>
                  </a:lnTo>
                  <a:cubicBezTo>
                    <a:pt x="46227" y="1013236"/>
                    <a:pt x="30225" y="1006607"/>
                    <a:pt x="18427" y="994809"/>
                  </a:cubicBezTo>
                  <a:cubicBezTo>
                    <a:pt x="6628" y="983011"/>
                    <a:pt x="0" y="967009"/>
                    <a:pt x="0" y="950323"/>
                  </a:cubicBezTo>
                  <a:lnTo>
                    <a:pt x="0" y="62912"/>
                  </a:lnTo>
                  <a:cubicBezTo>
                    <a:pt x="0" y="28167"/>
                    <a:pt x="28167" y="0"/>
                    <a:pt x="629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DD241F"/>
              </a:solidFill>
              <a:prstDash val="solid"/>
              <a:round/>
            </a:ln>
          </p:spPr>
          <p:txBody>
            <a:bodyPr/>
            <a:lstStyle/>
            <a:p>
              <a:endParaRPr lang="en-US"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2215850" cy="1051336"/>
            </a:xfrm>
            <a:prstGeom prst="rect">
              <a:avLst/>
            </a:prstGeom>
          </p:spPr>
          <p:txBody>
            <a:bodyPr lIns="37895" tIns="37895" rIns="37895" bIns="37895" rtlCol="0" anchor="ctr"/>
            <a:lstStyle/>
            <a:p>
              <a:pPr algn="ctr">
                <a:lnSpc>
                  <a:spcPts val="3065"/>
                </a:lnSpc>
              </a:pPr>
              <a:endParaRPr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37" name="Freeform 37"/>
          <p:cNvSpPr/>
          <p:nvPr/>
        </p:nvSpPr>
        <p:spPr>
          <a:xfrm>
            <a:off x="16483330" y="7974965"/>
            <a:ext cx="784860" cy="1273810"/>
          </a:xfrm>
          <a:custGeom>
            <a:avLst/>
            <a:gdLst/>
            <a:ahLst/>
            <a:cxnLst/>
            <a:rect l="l" t="t" r="r" b="b"/>
            <a:pathLst>
              <a:path w="1046509" h="1698189">
                <a:moveTo>
                  <a:pt x="0" y="0"/>
                </a:moveTo>
                <a:lnTo>
                  <a:pt x="1046509" y="0"/>
                </a:lnTo>
                <a:lnTo>
                  <a:pt x="1046509" y="1698189"/>
                </a:lnTo>
                <a:lnTo>
                  <a:pt x="0" y="1698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FZLanTingHeiT-R-GB" panose="02000000000000000000" charset="-122"/>
              <a:ea typeface="FZLanTingHeiT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15416530" y="7851140"/>
            <a:ext cx="1066165" cy="1143635"/>
          </a:xfrm>
          <a:custGeom>
            <a:avLst/>
            <a:gdLst/>
            <a:ahLst/>
            <a:cxnLst/>
            <a:rect l="l" t="t" r="r" b="b"/>
            <a:pathLst>
              <a:path w="1421765" h="1524681">
                <a:moveTo>
                  <a:pt x="0" y="0"/>
                </a:moveTo>
                <a:lnTo>
                  <a:pt x="1421765" y="0"/>
                </a:lnTo>
                <a:lnTo>
                  <a:pt x="1421765" y="1524681"/>
                </a:lnTo>
                <a:lnTo>
                  <a:pt x="0" y="15246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FZLanTingHeiT-R-GB" panose="02000000000000000000" charset="-122"/>
              <a:ea typeface="FZLanTingHeiT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1682095" y="7364730"/>
            <a:ext cx="5508625" cy="182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5"/>
              </a:lnSpc>
              <a:spcBef>
                <a:spcPct val="0"/>
              </a:spcBef>
            </a:pPr>
            <a:r>
              <a:rPr sz="2035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1. 取3-5 g 茶叶.</a:t>
            </a:r>
          </a:p>
          <a:p>
            <a:pPr>
              <a:lnSpc>
                <a:spcPts val="2845"/>
              </a:lnSpc>
              <a:spcBef>
                <a:spcPct val="0"/>
              </a:spcBef>
            </a:pPr>
            <a:r>
              <a:rPr sz="2035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2. 加入 150 ml 95°C-100°C热水</a:t>
            </a:r>
          </a:p>
          <a:p>
            <a:pPr>
              <a:lnSpc>
                <a:spcPts val="2845"/>
              </a:lnSpc>
              <a:spcBef>
                <a:spcPct val="0"/>
              </a:spcBef>
            </a:pPr>
            <a:r>
              <a:rPr sz="2035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3</a:t>
            </a:r>
            <a:r>
              <a:rPr lang="en-US" sz="2035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. </a:t>
            </a:r>
            <a:r>
              <a:rPr lang="en-US" sz="140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 </a:t>
            </a:r>
            <a:r>
              <a:rPr sz="2035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第一冲:  浸泡 5 分钟 </a:t>
            </a:r>
          </a:p>
          <a:p>
            <a:pPr>
              <a:lnSpc>
                <a:spcPts val="2845"/>
              </a:lnSpc>
              <a:spcBef>
                <a:spcPct val="0"/>
              </a:spcBef>
            </a:pPr>
            <a:r>
              <a:rPr lang="en-US" sz="2035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     </a:t>
            </a:r>
            <a:r>
              <a:rPr sz="2035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第二冲</a:t>
            </a:r>
            <a:r>
              <a:rPr sz="2035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+mn-ea"/>
              </a:rPr>
              <a:t>:  </a:t>
            </a:r>
            <a:r>
              <a:rPr sz="2035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浸泡 4分钟 </a:t>
            </a:r>
          </a:p>
          <a:p>
            <a:pPr>
              <a:lnSpc>
                <a:spcPts val="2845"/>
              </a:lnSpc>
              <a:spcBef>
                <a:spcPct val="0"/>
              </a:spcBef>
            </a:pPr>
            <a:r>
              <a:rPr lang="en-US" sz="2035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     </a:t>
            </a:r>
            <a:r>
              <a:rPr sz="2035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第三冲</a:t>
            </a:r>
            <a:r>
              <a:rPr sz="2035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+mn-ea"/>
              </a:rPr>
              <a:t>:  </a:t>
            </a:r>
            <a:r>
              <a:rPr sz="2035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浸泡 6分钟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6956442" y="258815"/>
            <a:ext cx="1068770" cy="1068770"/>
            <a:chOff x="0" y="0"/>
            <a:chExt cx="1425027" cy="1425027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1425027" cy="1425027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>
                  <a:latin typeface="FZLanTingHeiT-R-GB" panose="02000000000000000000" charset="-122"/>
                  <a:ea typeface="FZLanTingHeiT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372" tIns="44372" rIns="44372" bIns="44372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latin typeface="FZLanTingHeiT-R-GB" panose="02000000000000000000" charset="-122"/>
                  <a:ea typeface="FZLanTingHeiT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110207" y="16960"/>
              <a:ext cx="1284523" cy="1391108"/>
            </a:xfrm>
            <a:custGeom>
              <a:avLst/>
              <a:gdLst/>
              <a:ahLst/>
              <a:cxnLst/>
              <a:rect l="l" t="t" r="r" b="b"/>
              <a:pathLst>
                <a:path w="1284523" h="1391108">
                  <a:moveTo>
                    <a:pt x="0" y="0"/>
                  </a:moveTo>
                  <a:lnTo>
                    <a:pt x="1284523" y="0"/>
                  </a:lnTo>
                  <a:lnTo>
                    <a:pt x="1284523" y="1391108"/>
                  </a:lnTo>
                  <a:lnTo>
                    <a:pt x="0" y="139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9756" r="-23404"/>
              </a:stretch>
            </a:blipFill>
          </p:spPr>
          <p:txBody>
            <a:bodyPr/>
            <a:lstStyle/>
            <a:p>
              <a:endParaRPr lang="en-US"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45" name="Freeform 45"/>
          <p:cNvSpPr/>
          <p:nvPr/>
        </p:nvSpPr>
        <p:spPr>
          <a:xfrm rot="-653341">
            <a:off x="9574499" y="5164167"/>
            <a:ext cx="1418565" cy="2105476"/>
          </a:xfrm>
          <a:custGeom>
            <a:avLst/>
            <a:gdLst/>
            <a:ahLst/>
            <a:cxnLst/>
            <a:rect l="l" t="t" r="r" b="b"/>
            <a:pathLst>
              <a:path w="1418565" h="2105476">
                <a:moveTo>
                  <a:pt x="0" y="0"/>
                </a:moveTo>
                <a:lnTo>
                  <a:pt x="1418565" y="0"/>
                </a:lnTo>
                <a:lnTo>
                  <a:pt x="1418565" y="2105476"/>
                </a:lnTo>
                <a:lnTo>
                  <a:pt x="0" y="21054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>
              <a:latin typeface="FZLanTingHeiT-R-GB" panose="02000000000000000000" charset="-122"/>
              <a:ea typeface="FZLanTingHeiT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46" name="Freeform 46"/>
          <p:cNvSpPr/>
          <p:nvPr/>
        </p:nvSpPr>
        <p:spPr>
          <a:xfrm rot="-9947410">
            <a:off x="9446916" y="7299238"/>
            <a:ext cx="1815266" cy="2694273"/>
          </a:xfrm>
          <a:custGeom>
            <a:avLst/>
            <a:gdLst/>
            <a:ahLst/>
            <a:cxnLst/>
            <a:rect l="l" t="t" r="r" b="b"/>
            <a:pathLst>
              <a:path w="1815266" h="2694273">
                <a:moveTo>
                  <a:pt x="0" y="0"/>
                </a:moveTo>
                <a:lnTo>
                  <a:pt x="1815266" y="0"/>
                </a:lnTo>
                <a:lnTo>
                  <a:pt x="1815266" y="2694272"/>
                </a:lnTo>
                <a:lnTo>
                  <a:pt x="0" y="26942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>
              <a:latin typeface="FZLanTingHeiT-R-GB" panose="02000000000000000000" charset="-122"/>
              <a:ea typeface="FZLanTingHeiT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47" name="TextBox 24"/>
          <p:cNvSpPr txBox="1"/>
          <p:nvPr/>
        </p:nvSpPr>
        <p:spPr>
          <a:xfrm>
            <a:off x="11682095" y="6887955"/>
            <a:ext cx="3966427" cy="393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65"/>
              </a:lnSpc>
              <a:spcBef>
                <a:spcPct val="0"/>
              </a:spcBef>
            </a:pPr>
            <a:r>
              <a:rPr lang="zh-CN" altLang="en-US" sz="240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热饮</a:t>
            </a:r>
          </a:p>
        </p:txBody>
      </p:sp>
      <p:sp>
        <p:nvSpPr>
          <p:cNvPr id="49" name="TextBox 13"/>
          <p:cNvSpPr txBox="1"/>
          <p:nvPr/>
        </p:nvSpPr>
        <p:spPr>
          <a:xfrm>
            <a:off x="1353963" y="2557766"/>
            <a:ext cx="4763622" cy="39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5"/>
              </a:lnSpc>
              <a:spcBef>
                <a:spcPct val="0"/>
              </a:spcBef>
            </a:pPr>
            <a:r>
              <a:rPr lang="zh-CN" altLang="en-US"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小壶茶</a:t>
            </a:r>
            <a:r>
              <a:rPr lang="en-US" altLang="zh-CN"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 </a:t>
            </a:r>
            <a:r>
              <a:rPr lang="en-US" sz="219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(tea leaf volume)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8666" y="0"/>
            <a:ext cx="5905692" cy="10287000"/>
          </a:xfrm>
          <a:custGeom>
            <a:avLst/>
            <a:gdLst/>
            <a:ahLst/>
            <a:cxnLst/>
            <a:rect l="l" t="t" r="r" b="b"/>
            <a:pathLst>
              <a:path w="5905692" h="10287000">
                <a:moveTo>
                  <a:pt x="0" y="0"/>
                </a:moveTo>
                <a:lnTo>
                  <a:pt x="5905691" y="0"/>
                </a:lnTo>
                <a:lnTo>
                  <a:pt x="590569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311" r="-82576" b="-20744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590686" y="1429923"/>
            <a:ext cx="7082872" cy="1661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5400" dirty="0">
                <a:solidFill>
                  <a:srgbClr val="FFFFFF"/>
                </a:solidFill>
                <a:latin typeface="Montserrat Bold" panose="00000800000000000000"/>
                <a:ea typeface="FZLanTingHeiT-R-GB" panose="02000000000000000000" charset="-122"/>
                <a:cs typeface="FZLanTingHeiS-R-GB" panose="02000000000000000000" charset="-122"/>
              </a:rPr>
              <a:t>延续六代的情分，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5400" dirty="0">
                <a:solidFill>
                  <a:srgbClr val="FFFFFF"/>
                </a:solidFill>
                <a:latin typeface="Montserrat Bold" panose="00000800000000000000"/>
                <a:ea typeface="FZLanTingHeiT-R-GB" panose="02000000000000000000" charset="-122"/>
                <a:cs typeface="FZLanTingHeiS-R-GB" panose="02000000000000000000" charset="-122"/>
              </a:rPr>
              <a:t>七代的合作</a:t>
            </a:r>
          </a:p>
        </p:txBody>
      </p:sp>
      <p:sp>
        <p:nvSpPr>
          <p:cNvPr id="5" name="Freeform 5"/>
          <p:cNvSpPr/>
          <p:nvPr/>
        </p:nvSpPr>
        <p:spPr>
          <a:xfrm rot="10449002">
            <a:off x="17449365" y="1958200"/>
            <a:ext cx="1254849" cy="1862485"/>
          </a:xfrm>
          <a:custGeom>
            <a:avLst/>
            <a:gdLst/>
            <a:ahLst/>
            <a:cxnLst/>
            <a:rect l="l" t="t" r="r" b="b"/>
            <a:pathLst>
              <a:path w="1254849" h="1862485">
                <a:moveTo>
                  <a:pt x="0" y="0"/>
                </a:moveTo>
                <a:lnTo>
                  <a:pt x="1254850" y="0"/>
                </a:lnTo>
                <a:lnTo>
                  <a:pt x="1254850" y="1862485"/>
                </a:lnTo>
                <a:lnTo>
                  <a:pt x="0" y="1862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6" name="Freeform 6"/>
          <p:cNvSpPr/>
          <p:nvPr/>
        </p:nvSpPr>
        <p:spPr>
          <a:xfrm rot="10449002">
            <a:off x="17864723" y="3492313"/>
            <a:ext cx="1254849" cy="1862485"/>
          </a:xfrm>
          <a:custGeom>
            <a:avLst/>
            <a:gdLst/>
            <a:ahLst/>
            <a:cxnLst/>
            <a:rect l="l" t="t" r="r" b="b"/>
            <a:pathLst>
              <a:path w="1254849" h="1862485">
                <a:moveTo>
                  <a:pt x="0" y="0"/>
                </a:moveTo>
                <a:lnTo>
                  <a:pt x="1254850" y="0"/>
                </a:lnTo>
                <a:lnTo>
                  <a:pt x="1254850" y="1862486"/>
                </a:lnTo>
                <a:lnTo>
                  <a:pt x="0" y="18624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7" name="Freeform 7"/>
          <p:cNvSpPr/>
          <p:nvPr/>
        </p:nvSpPr>
        <p:spPr>
          <a:xfrm rot="7828742">
            <a:off x="17634731" y="5294039"/>
            <a:ext cx="1254849" cy="1862485"/>
          </a:xfrm>
          <a:custGeom>
            <a:avLst/>
            <a:gdLst/>
            <a:ahLst/>
            <a:cxnLst/>
            <a:rect l="l" t="t" r="r" b="b"/>
            <a:pathLst>
              <a:path w="1254849" h="1862485">
                <a:moveTo>
                  <a:pt x="0" y="0"/>
                </a:moveTo>
                <a:lnTo>
                  <a:pt x="1254850" y="0"/>
                </a:lnTo>
                <a:lnTo>
                  <a:pt x="1254850" y="1862485"/>
                </a:lnTo>
                <a:lnTo>
                  <a:pt x="0" y="1862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8" name="Freeform 8"/>
          <p:cNvSpPr/>
          <p:nvPr/>
        </p:nvSpPr>
        <p:spPr>
          <a:xfrm rot="-9481666">
            <a:off x="17449365" y="7243932"/>
            <a:ext cx="1254849" cy="1862485"/>
          </a:xfrm>
          <a:custGeom>
            <a:avLst/>
            <a:gdLst/>
            <a:ahLst/>
            <a:cxnLst/>
            <a:rect l="l" t="t" r="r" b="b"/>
            <a:pathLst>
              <a:path w="1254849" h="1862485">
                <a:moveTo>
                  <a:pt x="0" y="0"/>
                </a:moveTo>
                <a:lnTo>
                  <a:pt x="1254850" y="0"/>
                </a:lnTo>
                <a:lnTo>
                  <a:pt x="1254850" y="1862486"/>
                </a:lnTo>
                <a:lnTo>
                  <a:pt x="0" y="18624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9" name="Freeform 9"/>
          <p:cNvSpPr/>
          <p:nvPr/>
        </p:nvSpPr>
        <p:spPr>
          <a:xfrm flipH="1" flipV="1">
            <a:off x="14815019" y="7762168"/>
            <a:ext cx="3677129" cy="2992264"/>
          </a:xfrm>
          <a:custGeom>
            <a:avLst/>
            <a:gdLst/>
            <a:ahLst/>
            <a:cxnLst/>
            <a:rect l="l" t="t" r="r" b="b"/>
            <a:pathLst>
              <a:path w="3677129" h="2992264">
                <a:moveTo>
                  <a:pt x="3677129" y="2992264"/>
                </a:moveTo>
                <a:lnTo>
                  <a:pt x="0" y="2992264"/>
                </a:lnTo>
                <a:lnTo>
                  <a:pt x="0" y="0"/>
                </a:lnTo>
                <a:lnTo>
                  <a:pt x="3677129" y="0"/>
                </a:lnTo>
                <a:lnTo>
                  <a:pt x="3677129" y="299226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0" name="Freeform 10"/>
          <p:cNvSpPr/>
          <p:nvPr/>
        </p:nvSpPr>
        <p:spPr>
          <a:xfrm flipH="1" flipV="1">
            <a:off x="13625318" y="-1591383"/>
            <a:ext cx="5331241" cy="5240166"/>
          </a:xfrm>
          <a:custGeom>
            <a:avLst/>
            <a:gdLst/>
            <a:ahLst/>
            <a:cxnLst/>
            <a:rect l="l" t="t" r="r" b="b"/>
            <a:pathLst>
              <a:path w="5331241" h="5240166">
                <a:moveTo>
                  <a:pt x="5331241" y="5240166"/>
                </a:moveTo>
                <a:lnTo>
                  <a:pt x="0" y="5240166"/>
                </a:lnTo>
                <a:lnTo>
                  <a:pt x="0" y="0"/>
                </a:lnTo>
                <a:lnTo>
                  <a:pt x="5331241" y="0"/>
                </a:lnTo>
                <a:lnTo>
                  <a:pt x="5331241" y="524016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1" name="Freeform 11"/>
          <p:cNvSpPr/>
          <p:nvPr/>
        </p:nvSpPr>
        <p:spPr>
          <a:xfrm rot="-5400000" flipV="1">
            <a:off x="-5877716" y="4118343"/>
            <a:ext cx="10916815" cy="1420499"/>
          </a:xfrm>
          <a:custGeom>
            <a:avLst/>
            <a:gdLst/>
            <a:ahLst/>
            <a:cxnLst/>
            <a:rect l="l" t="t" r="r" b="b"/>
            <a:pathLst>
              <a:path w="10916815" h="1420499">
                <a:moveTo>
                  <a:pt x="0" y="1420499"/>
                </a:moveTo>
                <a:lnTo>
                  <a:pt x="10916815" y="1420499"/>
                </a:lnTo>
                <a:lnTo>
                  <a:pt x="10916815" y="0"/>
                </a:lnTo>
                <a:lnTo>
                  <a:pt x="0" y="0"/>
                </a:lnTo>
                <a:lnTo>
                  <a:pt x="0" y="1420499"/>
                </a:lnTo>
                <a:close/>
              </a:path>
            </a:pathLst>
          </a:custGeom>
          <a:blipFill>
            <a:blip r:embed="rId8"/>
            <a:stretch>
              <a:fillRect t="-2000" b="-2000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6956442" y="258815"/>
            <a:ext cx="1068770" cy="1068770"/>
            <a:chOff x="0" y="0"/>
            <a:chExt cx="1425027" cy="1425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425027" cy="1425027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372" tIns="44372" rIns="44372" bIns="44372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110207" y="16960"/>
              <a:ext cx="1284523" cy="1391108"/>
            </a:xfrm>
            <a:custGeom>
              <a:avLst/>
              <a:gdLst/>
              <a:ahLst/>
              <a:cxnLst/>
              <a:rect l="l" t="t" r="r" b="b"/>
              <a:pathLst>
                <a:path w="1284523" h="1391108">
                  <a:moveTo>
                    <a:pt x="0" y="0"/>
                  </a:moveTo>
                  <a:lnTo>
                    <a:pt x="1284523" y="0"/>
                  </a:lnTo>
                  <a:lnTo>
                    <a:pt x="1284523" y="1391108"/>
                  </a:lnTo>
                  <a:lnTo>
                    <a:pt x="0" y="139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9756" r="-23404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90686" y="3433637"/>
            <a:ext cx="9411314" cy="5015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altLang="zh-CN" sz="3200" dirty="0">
                <a:solidFill>
                  <a:schemeClr val="bg1"/>
                </a:solidFill>
                <a:ea typeface="FZLanTingHeiT-R-GB" panose="02000000000000000000" charset="-122"/>
                <a:cs typeface="FZLanTingHeiS-R-GB" panose="02000000000000000000" charset="-122"/>
              </a:rPr>
              <a:t>惊喜，来自尝试。</a:t>
            </a:r>
          </a:p>
          <a:p>
            <a:endParaRPr lang="en-MY" altLang="zh-CN" sz="3200" dirty="0">
              <a:solidFill>
                <a:schemeClr val="bg1"/>
              </a:solidFill>
              <a:ea typeface="FZLanTingHeiT-R-GB" panose="02000000000000000000" charset="-122"/>
              <a:cs typeface="FZLanTingHeiS-R-GB" panose="02000000000000000000" charset="-122"/>
            </a:endParaRPr>
          </a:p>
          <a:p>
            <a:r>
              <a:rPr lang="en-MY" altLang="zh-CN" sz="3200" dirty="0">
                <a:solidFill>
                  <a:schemeClr val="bg1"/>
                </a:solidFill>
                <a:ea typeface="FZLanTingHeiT-R-GB" panose="02000000000000000000" charset="-122"/>
                <a:cs typeface="FZLanTingHeiS-R-GB" panose="02000000000000000000" charset="-122"/>
              </a:rPr>
              <a:t>台湾茶曾富享盛名并外销全球, 然而却被遗忘在历史洪流中, 使今人对茶叶的认知产生文化断层。</a:t>
            </a:r>
          </a:p>
          <a:p>
            <a:endParaRPr lang="en-MY" altLang="zh-CN" sz="3200" dirty="0">
              <a:solidFill>
                <a:schemeClr val="bg1"/>
              </a:solidFill>
              <a:ea typeface="FZLanTingHeiT-R-GB" panose="02000000000000000000" charset="-122"/>
              <a:cs typeface="FZLanTingHeiS-R-GB" panose="02000000000000000000" charset="-122"/>
            </a:endParaRPr>
          </a:p>
          <a:p>
            <a:r>
              <a:rPr lang="en-MY" altLang="zh-CN" sz="3200" dirty="0">
                <a:solidFill>
                  <a:schemeClr val="bg1"/>
                </a:solidFill>
                <a:ea typeface="FZLanTingHeiT-R-GB" panose="02000000000000000000" charset="-122"/>
                <a:cs typeface="FZLanTingHeiS-R-GB" panose="02000000000000000000" charset="-122"/>
              </a:rPr>
              <a:t>腾品茶，是时候让世界重新发现台湾茶叶的独特芳韵。</a:t>
            </a:r>
          </a:p>
          <a:p>
            <a:endParaRPr lang="en-MY" altLang="zh-CN" sz="3200" dirty="0">
              <a:solidFill>
                <a:schemeClr val="bg1"/>
              </a:solidFill>
              <a:ea typeface="FZLanTingHeiT-R-GB" panose="02000000000000000000" charset="-122"/>
              <a:cs typeface="FZLanTingHeiS-R-GB" panose="02000000000000000000" charset="-122"/>
            </a:endParaRPr>
          </a:p>
          <a:p>
            <a:r>
              <a:rPr lang="en-MY" altLang="zh-CN" sz="3200" dirty="0">
                <a:solidFill>
                  <a:schemeClr val="bg1"/>
                </a:solidFill>
                <a:ea typeface="FZLanTingHeiT-R-GB" panose="02000000000000000000" charset="-122"/>
                <a:cs typeface="FZLanTingHeiS-R-GB" panose="02000000000000000000" charset="-122"/>
              </a:rPr>
              <a:t>腾品茶， 新的茶艺美学，搭载现代生活律动，让新生代承先启后，继续诉说台湾茶的美丽故事!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5779" y="6635123"/>
            <a:ext cx="19592543" cy="1420499"/>
            <a:chOff x="0" y="0"/>
            <a:chExt cx="26123391" cy="1893999"/>
          </a:xfrm>
        </p:grpSpPr>
        <p:sp>
          <p:nvSpPr>
            <p:cNvPr id="3" name="Freeform 3"/>
            <p:cNvSpPr/>
            <p:nvPr/>
          </p:nvSpPr>
          <p:spPr>
            <a:xfrm rot="-10800000" flipV="1">
              <a:off x="0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0" y="1893999"/>
                  </a:moveTo>
                  <a:lnTo>
                    <a:pt x="14555753" y="1893999"/>
                  </a:lnTo>
                  <a:lnTo>
                    <a:pt x="14555753" y="0"/>
                  </a:lnTo>
                  <a:lnTo>
                    <a:pt x="0" y="0"/>
                  </a:lnTo>
                  <a:lnTo>
                    <a:pt x="0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-10800000" flipH="1" flipV="1">
              <a:off x="11567637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14555754" y="1893999"/>
                  </a:moveTo>
                  <a:lnTo>
                    <a:pt x="0" y="1893999"/>
                  </a:lnTo>
                  <a:lnTo>
                    <a:pt x="0" y="0"/>
                  </a:lnTo>
                  <a:lnTo>
                    <a:pt x="14555754" y="0"/>
                  </a:lnTo>
                  <a:lnTo>
                    <a:pt x="14555754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013807" y="6282952"/>
            <a:ext cx="1872141" cy="2634865"/>
          </a:xfrm>
          <a:custGeom>
            <a:avLst/>
            <a:gdLst/>
            <a:ahLst/>
            <a:cxnLst/>
            <a:rect l="l" t="t" r="r" b="b"/>
            <a:pathLst>
              <a:path w="1872141" h="2634865">
                <a:moveTo>
                  <a:pt x="0" y="0"/>
                </a:moveTo>
                <a:lnTo>
                  <a:pt x="1872141" y="0"/>
                </a:lnTo>
                <a:lnTo>
                  <a:pt x="1872141" y="2634865"/>
                </a:lnTo>
                <a:lnTo>
                  <a:pt x="0" y="26348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958221" y="5317691"/>
            <a:ext cx="1837214" cy="2634865"/>
          </a:xfrm>
          <a:custGeom>
            <a:avLst/>
            <a:gdLst/>
            <a:ahLst/>
            <a:cxnLst/>
            <a:rect l="l" t="t" r="r" b="b"/>
            <a:pathLst>
              <a:path w="1837214" h="2634865">
                <a:moveTo>
                  <a:pt x="0" y="0"/>
                </a:moveTo>
                <a:lnTo>
                  <a:pt x="1837215" y="0"/>
                </a:lnTo>
                <a:lnTo>
                  <a:pt x="1837215" y="2634865"/>
                </a:lnTo>
                <a:lnTo>
                  <a:pt x="0" y="26348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9" r="-509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876829" y="-881021"/>
            <a:ext cx="8438769" cy="11749316"/>
          </a:xfrm>
          <a:custGeom>
            <a:avLst/>
            <a:gdLst/>
            <a:ahLst/>
            <a:cxnLst/>
            <a:rect l="l" t="t" r="r" b="b"/>
            <a:pathLst>
              <a:path w="8438769" h="11749316">
                <a:moveTo>
                  <a:pt x="0" y="0"/>
                </a:moveTo>
                <a:lnTo>
                  <a:pt x="8438768" y="0"/>
                </a:lnTo>
                <a:lnTo>
                  <a:pt x="8438768" y="11749315"/>
                </a:lnTo>
                <a:lnTo>
                  <a:pt x="0" y="117493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006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6956442" y="258815"/>
            <a:ext cx="1068770" cy="1068770"/>
            <a:chOff x="0" y="0"/>
            <a:chExt cx="1425027" cy="142502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425027" cy="1425027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372" tIns="44372" rIns="44372" bIns="44372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110207" y="16960"/>
              <a:ext cx="1284523" cy="1391108"/>
            </a:xfrm>
            <a:custGeom>
              <a:avLst/>
              <a:gdLst/>
              <a:ahLst/>
              <a:cxnLst/>
              <a:rect l="l" t="t" r="r" b="b"/>
              <a:pathLst>
                <a:path w="1284523" h="1391108">
                  <a:moveTo>
                    <a:pt x="0" y="0"/>
                  </a:moveTo>
                  <a:lnTo>
                    <a:pt x="1284523" y="0"/>
                  </a:lnTo>
                  <a:lnTo>
                    <a:pt x="1284523" y="1391108"/>
                  </a:lnTo>
                  <a:lnTo>
                    <a:pt x="0" y="139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9756" r="-23404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58227" y="2950858"/>
            <a:ext cx="728577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25"/>
              </a:lnSpc>
            </a:pPr>
            <a:r>
              <a:rPr lang="zh-TW" altLang="en-US" sz="7200" b="1" dirty="0">
                <a:solidFill>
                  <a:schemeClr val="bg1"/>
                </a:solidFill>
                <a:latin typeface="FZLanTingHeiT-R-GB" panose="02000000000000000000" charset="-122"/>
                <a:ea typeface="Microsoft JhengHei" panose="020B0604030504040204" charset="-120"/>
                <a:cs typeface="FZLanTingHeiS-R-GB" panose="02000000000000000000" charset="-122"/>
              </a:rPr>
              <a:t>品茗新茶藝</a:t>
            </a:r>
            <a:endParaRPr lang="en-US" altLang="zh-TW" sz="7200" b="1" dirty="0">
              <a:solidFill>
                <a:schemeClr val="bg1"/>
              </a:solidFill>
              <a:latin typeface="FZLanTingHeiT-R-GB" panose="02000000000000000000" charset="-122"/>
              <a:ea typeface="Microsoft JhengHei" panose="020B0604030504040204" charset="-120"/>
              <a:cs typeface="FZLanTingHeiS-R-GB" panose="02000000000000000000" charset="-122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-441357" y="-100302"/>
            <a:ext cx="6259832" cy="5093938"/>
          </a:xfrm>
          <a:custGeom>
            <a:avLst/>
            <a:gdLst/>
            <a:ahLst/>
            <a:cxnLst/>
            <a:rect l="l" t="t" r="r" b="b"/>
            <a:pathLst>
              <a:path w="6259832" h="5093938">
                <a:moveTo>
                  <a:pt x="0" y="0"/>
                </a:moveTo>
                <a:lnTo>
                  <a:pt x="6259832" y="0"/>
                </a:lnTo>
                <a:lnTo>
                  <a:pt x="6259832" y="5093939"/>
                </a:lnTo>
                <a:lnTo>
                  <a:pt x="0" y="50939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13736804" y="7158480"/>
            <a:ext cx="5053098" cy="4966774"/>
          </a:xfrm>
          <a:custGeom>
            <a:avLst/>
            <a:gdLst/>
            <a:ahLst/>
            <a:cxnLst/>
            <a:rect l="l" t="t" r="r" b="b"/>
            <a:pathLst>
              <a:path w="5053098" h="4966774">
                <a:moveTo>
                  <a:pt x="5053098" y="0"/>
                </a:moveTo>
                <a:lnTo>
                  <a:pt x="0" y="0"/>
                </a:lnTo>
                <a:lnTo>
                  <a:pt x="0" y="4966774"/>
                </a:lnTo>
                <a:lnTo>
                  <a:pt x="5053098" y="4966774"/>
                </a:lnTo>
                <a:lnTo>
                  <a:pt x="505309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858227" y="4466684"/>
            <a:ext cx="6741294" cy="1353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altLang="zh-TW" sz="44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二小时让您也能简单学会</a:t>
            </a:r>
          </a:p>
          <a:p>
            <a:pPr algn="l"/>
            <a:r>
              <a:rPr lang="en-US" altLang="zh-TW" sz="44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泡好茶、品好茶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8372590"/>
            <a:ext cx="3421380" cy="307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sz="2000" dirty="0">
                <a:solidFill>
                  <a:schemeClr val="bg1"/>
                </a:solidFill>
                <a:cs typeface="FZLanTingHeiS-R-GB" panose="02000000000000000000" charset="-122"/>
              </a:rPr>
              <a:t>品茶师</a:t>
            </a:r>
            <a:r>
              <a:rPr lang="en-US" sz="2000" dirty="0">
                <a:solidFill>
                  <a:schemeClr val="bg1"/>
                </a:solidFill>
                <a:cs typeface="FZLanTingHeiS-R-GB" panose="02000000000000000000" charset="-122"/>
              </a:rPr>
              <a:t> </a:t>
            </a:r>
            <a:r>
              <a:rPr sz="2000" dirty="0">
                <a:solidFill>
                  <a:schemeClr val="bg1"/>
                </a:solidFill>
                <a:cs typeface="FZLanTingHeiS-R-GB" panose="02000000000000000000" charset="-122"/>
              </a:rPr>
              <a:t>&amp;</a:t>
            </a:r>
            <a:r>
              <a:rPr lang="en-US" sz="2000" dirty="0">
                <a:solidFill>
                  <a:schemeClr val="bg1"/>
                </a:solidFill>
                <a:cs typeface="FZLanTingHeiS-R-GB" panose="02000000000000000000" charset="-122"/>
              </a:rPr>
              <a:t> </a:t>
            </a:r>
            <a:r>
              <a:rPr sz="2000" dirty="0">
                <a:solidFill>
                  <a:schemeClr val="bg1"/>
                </a:solidFill>
                <a:cs typeface="FZLanTingHeiS-R-GB" panose="02000000000000000000" charset="-122"/>
              </a:rPr>
              <a:t>泡茶师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44000" y="8729345"/>
            <a:ext cx="4095115" cy="430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吴珠玫</a:t>
            </a:r>
            <a:r>
              <a:rPr lang="en-US" altLang="zh-TW"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(chu </a:t>
            </a:r>
            <a:r>
              <a:rPr lang="en-US" altLang="zh-TW" sz="2000" dirty="0" err="1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mei</a:t>
            </a:r>
            <a:r>
              <a:rPr lang="en-US" altLang="zh-TW" sz="20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6442" y="258815"/>
            <a:ext cx="1068770" cy="1068770"/>
            <a:chOff x="0" y="0"/>
            <a:chExt cx="1425027" cy="142502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425027" cy="1425027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372" tIns="44372" rIns="44372" bIns="44372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110207" y="16960"/>
              <a:ext cx="1284523" cy="1391108"/>
            </a:xfrm>
            <a:custGeom>
              <a:avLst/>
              <a:gdLst/>
              <a:ahLst/>
              <a:cxnLst/>
              <a:rect l="l" t="t" r="r" b="b"/>
              <a:pathLst>
                <a:path w="1284523" h="1391108">
                  <a:moveTo>
                    <a:pt x="0" y="0"/>
                  </a:moveTo>
                  <a:lnTo>
                    <a:pt x="1284523" y="0"/>
                  </a:lnTo>
                  <a:lnTo>
                    <a:pt x="1284523" y="1391108"/>
                  </a:lnTo>
                  <a:lnTo>
                    <a:pt x="0" y="139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9756" r="-23404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910526" y="1571014"/>
            <a:ext cx="23159972" cy="5149440"/>
            <a:chOff x="0" y="0"/>
            <a:chExt cx="30879963" cy="6865920"/>
          </a:xfrm>
        </p:grpSpPr>
        <p:grpSp>
          <p:nvGrpSpPr>
            <p:cNvPr id="8" name="Group 8"/>
            <p:cNvGrpSpPr/>
            <p:nvPr/>
          </p:nvGrpSpPr>
          <p:grpSpPr>
            <a:xfrm>
              <a:off x="12280863" y="0"/>
              <a:ext cx="18599100" cy="6865920"/>
              <a:chOff x="0" y="0"/>
              <a:chExt cx="3673896" cy="135623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673896" cy="1356231"/>
              </a:xfrm>
              <a:custGeom>
                <a:avLst/>
                <a:gdLst/>
                <a:ahLst/>
                <a:cxnLst/>
                <a:rect l="l" t="t" r="r" b="b"/>
                <a:pathLst>
                  <a:path w="3673896" h="1356231">
                    <a:moveTo>
                      <a:pt x="0" y="0"/>
                    </a:moveTo>
                    <a:lnTo>
                      <a:pt x="3673896" y="0"/>
                    </a:lnTo>
                    <a:lnTo>
                      <a:pt x="3673896" y="1356231"/>
                    </a:lnTo>
                    <a:lnTo>
                      <a:pt x="0" y="1356231"/>
                    </a:lnTo>
                    <a:close/>
                  </a:path>
                </a:pathLst>
              </a:custGeom>
              <a:solidFill>
                <a:srgbClr val="AC181E"/>
              </a:solidFill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3673896" cy="1394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5"/>
                  </a:lnSpc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3866239" y="0"/>
              <a:ext cx="8414624" cy="6865920"/>
            </a:xfrm>
            <a:custGeom>
              <a:avLst/>
              <a:gdLst/>
              <a:ahLst/>
              <a:cxnLst/>
              <a:rect l="l" t="t" r="r" b="b"/>
              <a:pathLst>
                <a:path w="8414624" h="6865920">
                  <a:moveTo>
                    <a:pt x="0" y="0"/>
                  </a:moveTo>
                  <a:lnTo>
                    <a:pt x="8414624" y="0"/>
                  </a:lnTo>
                  <a:lnTo>
                    <a:pt x="8414624" y="6865920"/>
                  </a:lnTo>
                  <a:lnTo>
                    <a:pt x="0" y="6865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0"/>
              <a:ext cx="4114800" cy="6865920"/>
              <a:chOff x="0" y="0"/>
              <a:chExt cx="812800" cy="135623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135623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56231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356231"/>
                    </a:lnTo>
                    <a:lnTo>
                      <a:pt x="0" y="1356231"/>
                    </a:lnTo>
                    <a:close/>
                  </a:path>
                </a:pathLst>
              </a:custGeom>
              <a:solidFill>
                <a:srgbClr val="AC181E"/>
              </a:solidFill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1394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5"/>
                  </a:lnSpc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-1473576" y="5902704"/>
            <a:ext cx="22553549" cy="817750"/>
            <a:chOff x="0" y="0"/>
            <a:chExt cx="30071399" cy="1090333"/>
          </a:xfrm>
        </p:grpSpPr>
        <p:sp>
          <p:nvSpPr>
            <p:cNvPr id="16" name="Freeform 16"/>
            <p:cNvSpPr/>
            <p:nvPr/>
          </p:nvSpPr>
          <p:spPr>
            <a:xfrm rot="-10800000" flipV="1">
              <a:off x="0" y="0"/>
              <a:ext cx="8379421" cy="1090333"/>
            </a:xfrm>
            <a:custGeom>
              <a:avLst/>
              <a:gdLst/>
              <a:ahLst/>
              <a:cxnLst/>
              <a:rect l="l" t="t" r="r" b="b"/>
              <a:pathLst>
                <a:path w="8379421" h="1090333">
                  <a:moveTo>
                    <a:pt x="0" y="1090333"/>
                  </a:moveTo>
                  <a:lnTo>
                    <a:pt x="8379421" y="1090333"/>
                  </a:lnTo>
                  <a:lnTo>
                    <a:pt x="8379421" y="0"/>
                  </a:lnTo>
                  <a:lnTo>
                    <a:pt x="0" y="0"/>
                  </a:lnTo>
                  <a:lnTo>
                    <a:pt x="0" y="1090333"/>
                  </a:lnTo>
                  <a:close/>
                </a:path>
              </a:pathLst>
            </a:custGeom>
            <a:blipFill>
              <a:blip r:embed="rId4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-10800000" flipH="1" flipV="1">
              <a:off x="6659230" y="0"/>
              <a:ext cx="8379421" cy="1090333"/>
            </a:xfrm>
            <a:custGeom>
              <a:avLst/>
              <a:gdLst/>
              <a:ahLst/>
              <a:cxnLst/>
              <a:rect l="l" t="t" r="r" b="b"/>
              <a:pathLst>
                <a:path w="8379421" h="1090333">
                  <a:moveTo>
                    <a:pt x="8379420" y="1090333"/>
                  </a:moveTo>
                  <a:lnTo>
                    <a:pt x="0" y="1090333"/>
                  </a:lnTo>
                  <a:lnTo>
                    <a:pt x="0" y="0"/>
                  </a:lnTo>
                  <a:lnTo>
                    <a:pt x="8379420" y="0"/>
                  </a:lnTo>
                  <a:lnTo>
                    <a:pt x="8379420" y="1090333"/>
                  </a:lnTo>
                  <a:close/>
                </a:path>
              </a:pathLst>
            </a:custGeom>
            <a:blipFill>
              <a:blip r:embed="rId4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 rot="-10800000" flipV="1">
              <a:off x="15032749" y="0"/>
              <a:ext cx="8379421" cy="1090333"/>
            </a:xfrm>
            <a:custGeom>
              <a:avLst/>
              <a:gdLst/>
              <a:ahLst/>
              <a:cxnLst/>
              <a:rect l="l" t="t" r="r" b="b"/>
              <a:pathLst>
                <a:path w="8379421" h="1090333">
                  <a:moveTo>
                    <a:pt x="0" y="1090333"/>
                  </a:moveTo>
                  <a:lnTo>
                    <a:pt x="8379420" y="1090333"/>
                  </a:lnTo>
                  <a:lnTo>
                    <a:pt x="8379420" y="0"/>
                  </a:lnTo>
                  <a:lnTo>
                    <a:pt x="0" y="0"/>
                  </a:lnTo>
                  <a:lnTo>
                    <a:pt x="0" y="1090333"/>
                  </a:lnTo>
                  <a:close/>
                </a:path>
              </a:pathLst>
            </a:custGeom>
            <a:blipFill>
              <a:blip r:embed="rId4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 rot="-10800000" flipH="1" flipV="1">
              <a:off x="21691978" y="0"/>
              <a:ext cx="8379421" cy="1090333"/>
            </a:xfrm>
            <a:custGeom>
              <a:avLst/>
              <a:gdLst/>
              <a:ahLst/>
              <a:cxnLst/>
              <a:rect l="l" t="t" r="r" b="b"/>
              <a:pathLst>
                <a:path w="8379421" h="1090333">
                  <a:moveTo>
                    <a:pt x="8379421" y="1090333"/>
                  </a:moveTo>
                  <a:lnTo>
                    <a:pt x="0" y="1090333"/>
                  </a:lnTo>
                  <a:lnTo>
                    <a:pt x="0" y="0"/>
                  </a:lnTo>
                  <a:lnTo>
                    <a:pt x="8379421" y="0"/>
                  </a:lnTo>
                  <a:lnTo>
                    <a:pt x="8379421" y="1090333"/>
                  </a:lnTo>
                  <a:close/>
                </a:path>
              </a:pathLst>
            </a:custGeom>
            <a:blipFill>
              <a:blip r:embed="rId4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13912902" y="9258300"/>
            <a:ext cx="3821333" cy="305707"/>
          </a:xfrm>
          <a:custGeom>
            <a:avLst/>
            <a:gdLst/>
            <a:ahLst/>
            <a:cxnLst/>
            <a:rect l="l" t="t" r="r" b="b"/>
            <a:pathLst>
              <a:path w="3821333" h="305707">
                <a:moveTo>
                  <a:pt x="0" y="0"/>
                </a:moveTo>
                <a:lnTo>
                  <a:pt x="3821333" y="0"/>
                </a:lnTo>
                <a:lnTo>
                  <a:pt x="3821333" y="305707"/>
                </a:lnTo>
                <a:lnTo>
                  <a:pt x="0" y="3057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5580160" y="7200224"/>
            <a:ext cx="1356787" cy="1933462"/>
          </a:xfrm>
          <a:custGeom>
            <a:avLst/>
            <a:gdLst/>
            <a:ahLst/>
            <a:cxnLst/>
            <a:rect l="l" t="t" r="r" b="b"/>
            <a:pathLst>
              <a:path w="1356787" h="1933462">
                <a:moveTo>
                  <a:pt x="0" y="0"/>
                </a:moveTo>
                <a:lnTo>
                  <a:pt x="1356787" y="0"/>
                </a:lnTo>
                <a:lnTo>
                  <a:pt x="1356787" y="1933463"/>
                </a:lnTo>
                <a:lnTo>
                  <a:pt x="0" y="19334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2764" t="-16630" r="-92087" b="-16630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6139659" y="7291687"/>
            <a:ext cx="1594576" cy="2272320"/>
          </a:xfrm>
          <a:custGeom>
            <a:avLst/>
            <a:gdLst/>
            <a:ahLst/>
            <a:cxnLst/>
            <a:rect l="l" t="t" r="r" b="b"/>
            <a:pathLst>
              <a:path w="1594576" h="2272320">
                <a:moveTo>
                  <a:pt x="0" y="0"/>
                </a:moveTo>
                <a:lnTo>
                  <a:pt x="1594576" y="0"/>
                </a:lnTo>
                <a:lnTo>
                  <a:pt x="1594576" y="2272320"/>
                </a:lnTo>
                <a:lnTo>
                  <a:pt x="0" y="22723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2764" t="-16630" r="-92087" b="-16630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5" name="Freeform 25"/>
          <p:cNvSpPr/>
          <p:nvPr/>
        </p:nvSpPr>
        <p:spPr>
          <a:xfrm flipV="1">
            <a:off x="-168078" y="7699093"/>
            <a:ext cx="4207830" cy="3424121"/>
          </a:xfrm>
          <a:custGeom>
            <a:avLst/>
            <a:gdLst/>
            <a:ahLst/>
            <a:cxnLst/>
            <a:rect l="l" t="t" r="r" b="b"/>
            <a:pathLst>
              <a:path w="4207830" h="3424121">
                <a:moveTo>
                  <a:pt x="0" y="3424121"/>
                </a:moveTo>
                <a:lnTo>
                  <a:pt x="4207829" y="3424121"/>
                </a:lnTo>
                <a:lnTo>
                  <a:pt x="4207829" y="0"/>
                </a:lnTo>
                <a:lnTo>
                  <a:pt x="0" y="0"/>
                </a:lnTo>
                <a:lnTo>
                  <a:pt x="0" y="342412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6" name="矩形 5"/>
          <p:cNvSpPr/>
          <p:nvPr/>
        </p:nvSpPr>
        <p:spPr>
          <a:xfrm>
            <a:off x="9220200" y="3390900"/>
            <a:ext cx="6172835" cy="776605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/>
          <a:p>
            <a:pPr algn="ctr"/>
            <a:r>
              <a:rPr lang="en-US" altLang="zh-CN" sz="8000" dirty="0">
                <a:ln w="0">
                  <a:solidFill>
                    <a:srgbClr val="B94921"/>
                  </a:solidFill>
                </a:ln>
                <a:solidFill>
                  <a:srgbClr val="E3B246"/>
                </a:solidFill>
                <a:effectLst>
                  <a:reflection blurRad="6350" stA="53000" endA="300" endPos="35500" dir="5400000" sy="-90000" algn="bl" rotWithShape="0"/>
                </a:effectLst>
                <a:latin typeface="FZLanTingHeiT-H-GB" panose="02000000000000000000" charset="-122"/>
                <a:ea typeface="FZLanTingHeiT-H-GB" panose="02000000000000000000" charset="-122"/>
                <a:cs typeface="FZLanTingHeiS-R-GB" panose="02000000000000000000" charset="-122"/>
              </a:rPr>
              <a:t>“</a:t>
            </a:r>
            <a:r>
              <a:rPr lang="zh-CN" altLang="zh-TW" sz="8000" dirty="0">
                <a:ln w="0">
                  <a:solidFill>
                    <a:srgbClr val="B94921"/>
                  </a:solidFill>
                </a:ln>
                <a:solidFill>
                  <a:srgbClr val="E3B246"/>
                </a:solidFill>
                <a:effectLst>
                  <a:reflection blurRad="6350" stA="53000" endA="300" endPos="35500" dir="5400000" sy="-90000" algn="bl" rotWithShape="0"/>
                </a:effectLst>
                <a:latin typeface="FZLanTingHeiT-H-GB" panose="02000000000000000000" charset="-122"/>
                <a:ea typeface="FZLanTingHeiT-H-GB" panose="02000000000000000000" charset="-122"/>
                <a:cs typeface="FZLanTingHeiS-R-GB" panose="02000000000000000000" charset="-122"/>
              </a:rPr>
              <a:t>红</a:t>
            </a:r>
            <a:r>
              <a:rPr lang="zh-TW" altLang="en-US" sz="8000" dirty="0">
                <a:ln w="0">
                  <a:solidFill>
                    <a:srgbClr val="B94921"/>
                  </a:solidFill>
                </a:ln>
                <a:solidFill>
                  <a:srgbClr val="E3B246"/>
                </a:solidFill>
                <a:effectLst>
                  <a:reflection blurRad="6350" stA="53000" endA="300" endPos="35500" dir="5400000" sy="-90000" algn="bl" rotWithShape="0"/>
                </a:effectLst>
                <a:latin typeface="FZLanTingHeiT-H-GB" panose="02000000000000000000" charset="-122"/>
                <a:ea typeface="FZLanTingHeiT-H-GB" panose="02000000000000000000" charset="-122"/>
                <a:cs typeface="FZLanTingHeiS-R-GB" panose="02000000000000000000" charset="-122"/>
              </a:rPr>
              <a:t>茶界的香奈</a:t>
            </a:r>
            <a:r>
              <a:rPr lang="zh-CN" altLang="zh-TW" sz="8000" dirty="0">
                <a:ln w="0">
                  <a:solidFill>
                    <a:srgbClr val="B94921"/>
                  </a:solidFill>
                </a:ln>
                <a:solidFill>
                  <a:srgbClr val="E3B246"/>
                </a:solidFill>
                <a:effectLst>
                  <a:reflection blurRad="6350" stA="53000" endA="300" endPos="35500" dir="5400000" sy="-90000" algn="bl" rotWithShape="0"/>
                </a:effectLst>
                <a:latin typeface="FZLanTingHeiT-H-GB" panose="02000000000000000000" charset="-122"/>
                <a:ea typeface="FZLanTingHeiT-H-GB" panose="02000000000000000000" charset="-122"/>
                <a:cs typeface="FZLanTingHeiS-R-GB" panose="02000000000000000000" charset="-122"/>
              </a:rPr>
              <a:t>儿</a:t>
            </a:r>
            <a:r>
              <a:rPr lang="en-US" altLang="zh-CN" sz="8000" dirty="0">
                <a:ln w="0">
                  <a:solidFill>
                    <a:srgbClr val="B94921"/>
                  </a:solidFill>
                </a:ln>
                <a:solidFill>
                  <a:srgbClr val="E3B246"/>
                </a:solidFill>
                <a:effectLst>
                  <a:reflection blurRad="6350" stA="53000" endA="300" endPos="35500" dir="5400000" sy="-90000" algn="bl" rotWithShape="0"/>
                </a:effectLst>
                <a:latin typeface="FZLanTingHeiT-H-GB" panose="02000000000000000000" charset="-122"/>
                <a:ea typeface="FZLanTingHeiT-H-GB" panose="02000000000000000000" charset="-122"/>
                <a:cs typeface="FZLanTingHeiS-R-GB" panose="02000000000000000000" charset="-122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85638" y="3837324"/>
            <a:ext cx="3450795" cy="3918705"/>
            <a:chOff x="338157" y="678968"/>
            <a:chExt cx="4511665" cy="4877150"/>
          </a:xfrm>
        </p:grpSpPr>
        <p:sp>
          <p:nvSpPr>
            <p:cNvPr id="3" name="Freeform 3"/>
            <p:cNvSpPr/>
            <p:nvPr/>
          </p:nvSpPr>
          <p:spPr>
            <a:xfrm rot="-8918762">
              <a:off x="338157" y="986405"/>
              <a:ext cx="4511665" cy="2566010"/>
            </a:xfrm>
            <a:custGeom>
              <a:avLst/>
              <a:gdLst/>
              <a:ahLst/>
              <a:cxnLst/>
              <a:rect l="l" t="t" r="r" b="b"/>
              <a:pathLst>
                <a:path w="4511665" h="2566010">
                  <a:moveTo>
                    <a:pt x="0" y="0"/>
                  </a:moveTo>
                  <a:lnTo>
                    <a:pt x="4511665" y="0"/>
                  </a:lnTo>
                  <a:lnTo>
                    <a:pt x="4511665" y="2566009"/>
                  </a:lnTo>
                  <a:lnTo>
                    <a:pt x="0" y="2566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69867" y="678968"/>
              <a:ext cx="2994930" cy="4248086"/>
            </a:xfrm>
            <a:custGeom>
              <a:avLst/>
              <a:gdLst/>
              <a:ahLst/>
              <a:cxnLst/>
              <a:rect l="l" t="t" r="r" b="b"/>
              <a:pathLst>
                <a:path w="2698658" h="3845670">
                  <a:moveTo>
                    <a:pt x="0" y="0"/>
                  </a:moveTo>
                  <a:lnTo>
                    <a:pt x="2698658" y="0"/>
                  </a:lnTo>
                  <a:lnTo>
                    <a:pt x="2698658" y="3845670"/>
                  </a:lnTo>
                  <a:lnTo>
                    <a:pt x="0" y="3845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2764" t="-16630" r="-92087" b="-1663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309849">
              <a:off x="607093" y="3296023"/>
              <a:ext cx="3973794" cy="2260095"/>
            </a:xfrm>
            <a:custGeom>
              <a:avLst/>
              <a:gdLst/>
              <a:ahLst/>
              <a:cxnLst/>
              <a:rect l="l" t="t" r="r" b="b"/>
              <a:pathLst>
                <a:path w="3973794" h="2260095">
                  <a:moveTo>
                    <a:pt x="0" y="0"/>
                  </a:moveTo>
                  <a:lnTo>
                    <a:pt x="3973793" y="0"/>
                  </a:lnTo>
                  <a:lnTo>
                    <a:pt x="3973793" y="2260095"/>
                  </a:lnTo>
                  <a:lnTo>
                    <a:pt x="0" y="2260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9867218"/>
            <a:ext cx="19592543" cy="1420499"/>
            <a:chOff x="0" y="0"/>
            <a:chExt cx="26123391" cy="1893999"/>
          </a:xfrm>
        </p:grpSpPr>
        <p:sp>
          <p:nvSpPr>
            <p:cNvPr id="7" name="Freeform 7"/>
            <p:cNvSpPr/>
            <p:nvPr/>
          </p:nvSpPr>
          <p:spPr>
            <a:xfrm rot="-10800000" flipV="1">
              <a:off x="0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0" y="1893999"/>
                  </a:moveTo>
                  <a:lnTo>
                    <a:pt x="14555753" y="1893999"/>
                  </a:lnTo>
                  <a:lnTo>
                    <a:pt x="14555753" y="0"/>
                  </a:lnTo>
                  <a:lnTo>
                    <a:pt x="0" y="0"/>
                  </a:lnTo>
                  <a:lnTo>
                    <a:pt x="0" y="1893999"/>
                  </a:lnTo>
                  <a:close/>
                </a:path>
              </a:pathLst>
            </a:custGeom>
            <a:blipFill>
              <a:blip r:embed="rId4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H="1" flipV="1">
              <a:off x="11567637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14555754" y="1893999"/>
                  </a:moveTo>
                  <a:lnTo>
                    <a:pt x="0" y="1893999"/>
                  </a:lnTo>
                  <a:lnTo>
                    <a:pt x="0" y="0"/>
                  </a:lnTo>
                  <a:lnTo>
                    <a:pt x="14555754" y="0"/>
                  </a:lnTo>
                  <a:lnTo>
                    <a:pt x="14555754" y="1893999"/>
                  </a:lnTo>
                  <a:close/>
                </a:path>
              </a:pathLst>
            </a:custGeom>
            <a:blipFill>
              <a:blip r:embed="rId4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407872" y="-968791"/>
            <a:ext cx="19592543" cy="1420499"/>
            <a:chOff x="0" y="0"/>
            <a:chExt cx="26123391" cy="1893999"/>
          </a:xfrm>
        </p:grpSpPr>
        <p:sp>
          <p:nvSpPr>
            <p:cNvPr id="10" name="Freeform 10"/>
            <p:cNvSpPr/>
            <p:nvPr/>
          </p:nvSpPr>
          <p:spPr>
            <a:xfrm rot="-10800000" flipV="1">
              <a:off x="0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0" y="1893999"/>
                  </a:moveTo>
                  <a:lnTo>
                    <a:pt x="14555753" y="1893999"/>
                  </a:lnTo>
                  <a:lnTo>
                    <a:pt x="14555753" y="0"/>
                  </a:lnTo>
                  <a:lnTo>
                    <a:pt x="0" y="0"/>
                  </a:lnTo>
                  <a:lnTo>
                    <a:pt x="0" y="1893999"/>
                  </a:lnTo>
                  <a:close/>
                </a:path>
              </a:pathLst>
            </a:custGeom>
            <a:blipFill>
              <a:blip r:embed="rId4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 rot="-10800000" flipH="1" flipV="1">
              <a:off x="11567637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14555754" y="1893999"/>
                  </a:moveTo>
                  <a:lnTo>
                    <a:pt x="0" y="1893999"/>
                  </a:lnTo>
                  <a:lnTo>
                    <a:pt x="0" y="0"/>
                  </a:lnTo>
                  <a:lnTo>
                    <a:pt x="14555754" y="0"/>
                  </a:lnTo>
                  <a:lnTo>
                    <a:pt x="14555754" y="1893999"/>
                  </a:lnTo>
                  <a:close/>
                </a:path>
              </a:pathLst>
            </a:custGeom>
            <a:blipFill>
              <a:blip r:embed="rId4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V="1">
            <a:off x="0" y="6172200"/>
            <a:ext cx="5056590" cy="4114800"/>
          </a:xfrm>
          <a:custGeom>
            <a:avLst/>
            <a:gdLst/>
            <a:ahLst/>
            <a:cxnLst/>
            <a:rect l="l" t="t" r="r" b="b"/>
            <a:pathLst>
              <a:path w="5056590" h="4114800">
                <a:moveTo>
                  <a:pt x="0" y="4114800"/>
                </a:moveTo>
                <a:lnTo>
                  <a:pt x="5056590" y="4114800"/>
                </a:lnTo>
                <a:lnTo>
                  <a:pt x="50565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42566" y="5172169"/>
            <a:ext cx="1347424" cy="1249017"/>
          </a:xfrm>
          <a:custGeom>
            <a:avLst/>
            <a:gdLst/>
            <a:ahLst/>
            <a:cxnLst/>
            <a:rect l="l" t="t" r="r" b="b"/>
            <a:pathLst>
              <a:path w="1347424" h="1249017">
                <a:moveTo>
                  <a:pt x="0" y="0"/>
                </a:moveTo>
                <a:lnTo>
                  <a:pt x="1347424" y="0"/>
                </a:lnTo>
                <a:lnTo>
                  <a:pt x="1347424" y="1249017"/>
                </a:lnTo>
                <a:lnTo>
                  <a:pt x="0" y="124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4" name="Freeform 14"/>
          <p:cNvSpPr/>
          <p:nvPr/>
        </p:nvSpPr>
        <p:spPr>
          <a:xfrm rot="10327632">
            <a:off x="17213009" y="2462337"/>
            <a:ext cx="1559152" cy="2314140"/>
          </a:xfrm>
          <a:custGeom>
            <a:avLst/>
            <a:gdLst/>
            <a:ahLst/>
            <a:cxnLst/>
            <a:rect l="l" t="t" r="r" b="b"/>
            <a:pathLst>
              <a:path w="1559152" h="2314140">
                <a:moveTo>
                  <a:pt x="0" y="0"/>
                </a:moveTo>
                <a:lnTo>
                  <a:pt x="1559152" y="0"/>
                </a:lnTo>
                <a:lnTo>
                  <a:pt x="1559152" y="2314140"/>
                </a:lnTo>
                <a:lnTo>
                  <a:pt x="0" y="23141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5" name="Freeform 15"/>
          <p:cNvSpPr/>
          <p:nvPr/>
        </p:nvSpPr>
        <p:spPr>
          <a:xfrm rot="-10307354">
            <a:off x="17667555" y="6192402"/>
            <a:ext cx="1612963" cy="2394008"/>
          </a:xfrm>
          <a:custGeom>
            <a:avLst/>
            <a:gdLst/>
            <a:ahLst/>
            <a:cxnLst/>
            <a:rect l="l" t="t" r="r" b="b"/>
            <a:pathLst>
              <a:path w="1612963" h="2394008">
                <a:moveTo>
                  <a:pt x="0" y="0"/>
                </a:moveTo>
                <a:lnTo>
                  <a:pt x="1612962" y="0"/>
                </a:lnTo>
                <a:lnTo>
                  <a:pt x="1612962" y="2394008"/>
                </a:lnTo>
                <a:lnTo>
                  <a:pt x="0" y="23940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6" name="Freeform 16"/>
          <p:cNvSpPr/>
          <p:nvPr/>
        </p:nvSpPr>
        <p:spPr>
          <a:xfrm rot="9760192">
            <a:off x="-548745" y="221576"/>
            <a:ext cx="1922579" cy="2853549"/>
          </a:xfrm>
          <a:custGeom>
            <a:avLst/>
            <a:gdLst/>
            <a:ahLst/>
            <a:cxnLst/>
            <a:rect l="l" t="t" r="r" b="b"/>
            <a:pathLst>
              <a:path w="1922579" h="2853549">
                <a:moveTo>
                  <a:pt x="0" y="0"/>
                </a:moveTo>
                <a:lnTo>
                  <a:pt x="1922579" y="0"/>
                </a:lnTo>
                <a:lnTo>
                  <a:pt x="1922579" y="2853550"/>
                </a:lnTo>
                <a:lnTo>
                  <a:pt x="0" y="28535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144000" y="2518998"/>
            <a:ext cx="757237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5"/>
              </a:lnSpc>
              <a:spcBef>
                <a:spcPct val="0"/>
              </a:spcBef>
            </a:pPr>
            <a:r>
              <a:rPr sz="2800" b="1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是由台湾连续多年获得特等奖的7代茶农专业制茶师所严制</a:t>
            </a:r>
          </a:p>
        </p:txBody>
      </p:sp>
      <p:sp>
        <p:nvSpPr>
          <p:cNvPr id="19" name="Freeform 19"/>
          <p:cNvSpPr/>
          <p:nvPr/>
        </p:nvSpPr>
        <p:spPr>
          <a:xfrm flipH="1" flipV="1">
            <a:off x="15195797" y="-192104"/>
            <a:ext cx="3092203" cy="3039378"/>
          </a:xfrm>
          <a:custGeom>
            <a:avLst/>
            <a:gdLst/>
            <a:ahLst/>
            <a:cxnLst/>
            <a:rect l="l" t="t" r="r" b="b"/>
            <a:pathLst>
              <a:path w="3092203" h="3039378">
                <a:moveTo>
                  <a:pt x="3092203" y="3039378"/>
                </a:moveTo>
                <a:lnTo>
                  <a:pt x="0" y="3039378"/>
                </a:lnTo>
                <a:lnTo>
                  <a:pt x="0" y="0"/>
                </a:lnTo>
                <a:lnTo>
                  <a:pt x="3092203" y="0"/>
                </a:lnTo>
                <a:lnTo>
                  <a:pt x="3092203" y="303937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71508" y="3093110"/>
            <a:ext cx="1167043" cy="2219529"/>
          </a:xfrm>
          <a:custGeom>
            <a:avLst/>
            <a:gdLst/>
            <a:ahLst/>
            <a:cxnLst/>
            <a:rect l="l" t="t" r="r" b="b"/>
            <a:pathLst>
              <a:path w="1167043" h="2219529">
                <a:moveTo>
                  <a:pt x="0" y="0"/>
                </a:moveTo>
                <a:lnTo>
                  <a:pt x="1167043" y="0"/>
                </a:lnTo>
                <a:lnTo>
                  <a:pt x="1167043" y="2219529"/>
                </a:lnTo>
                <a:lnTo>
                  <a:pt x="0" y="22195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183868" y="3575986"/>
            <a:ext cx="5745445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zh-CN" sz="2800" b="1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荣获</a:t>
            </a:r>
            <a:r>
              <a:rPr sz="2800" b="1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！比利</a:t>
            </a:r>
            <a:r>
              <a:rPr lang="zh-CN" sz="2800" b="1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时</a:t>
            </a:r>
            <a:r>
              <a:rPr sz="2800" b="1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 iTQi 米其林 </a:t>
            </a:r>
            <a:r>
              <a:rPr lang="zh-CN" sz="2800" b="1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国际风味</a:t>
            </a:r>
            <a:r>
              <a:rPr lang="en-US" altLang="zh-CN" sz="2800" b="1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 </a:t>
            </a:r>
            <a:r>
              <a:rPr lang="zh-CN" altLang="en-US" sz="2800" b="1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评鉴</a:t>
            </a:r>
            <a:r>
              <a:rPr sz="2800" b="1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 最高3星</a:t>
            </a:r>
            <a:r>
              <a:rPr lang="zh-CN" sz="2800" b="1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赏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870255" y="5342688"/>
            <a:ext cx="4865115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5"/>
              </a:lnSpc>
              <a:spcBef>
                <a:spcPct val="0"/>
              </a:spcBef>
            </a:pPr>
            <a:r>
              <a:rPr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法国 AVPA 世界茶叶大赛</a:t>
            </a:r>
          </a:p>
          <a:p>
            <a:pPr>
              <a:lnSpc>
                <a:spcPts val="3505"/>
              </a:lnSpc>
              <a:spcBef>
                <a:spcPct val="0"/>
              </a:spcBef>
            </a:pPr>
            <a:r>
              <a:rPr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金奖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11612" y="8323499"/>
            <a:ext cx="13231410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5"/>
              </a:lnSpc>
              <a:spcBef>
                <a:spcPct val="0"/>
              </a:spcBef>
            </a:pPr>
            <a:r>
              <a:rPr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国际认证品质二项大奖，具独特话题性，更能吸引客户目光!</a:t>
            </a:r>
            <a:br>
              <a:rPr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</a:br>
            <a:r>
              <a:rPr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透过品尝、分享、购买就是一种日常不过的行为</a:t>
            </a:r>
          </a:p>
        </p:txBody>
      </p:sp>
      <p:sp>
        <p:nvSpPr>
          <p:cNvPr id="24" name="Freeform 24"/>
          <p:cNvSpPr/>
          <p:nvPr/>
        </p:nvSpPr>
        <p:spPr>
          <a:xfrm>
            <a:off x="5056590" y="2775903"/>
            <a:ext cx="2827196" cy="1041598"/>
          </a:xfrm>
          <a:custGeom>
            <a:avLst/>
            <a:gdLst/>
            <a:ahLst/>
            <a:cxnLst/>
            <a:rect l="l" t="t" r="r" b="b"/>
            <a:pathLst>
              <a:path w="2827196" h="1041598">
                <a:moveTo>
                  <a:pt x="0" y="0"/>
                </a:moveTo>
                <a:lnTo>
                  <a:pt x="2827196" y="0"/>
                </a:lnTo>
                <a:lnTo>
                  <a:pt x="2827196" y="1041599"/>
                </a:lnTo>
                <a:lnTo>
                  <a:pt x="0" y="10415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16724915" y="207293"/>
            <a:ext cx="1068770" cy="1068770"/>
            <a:chOff x="0" y="0"/>
            <a:chExt cx="1425027" cy="142502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425027" cy="142502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372" tIns="44372" rIns="44372" bIns="44372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110207" y="16960"/>
              <a:ext cx="1284523" cy="1391108"/>
            </a:xfrm>
            <a:custGeom>
              <a:avLst/>
              <a:gdLst/>
              <a:ahLst/>
              <a:cxnLst/>
              <a:rect l="l" t="t" r="r" b="b"/>
              <a:pathLst>
                <a:path w="1284523" h="1391108">
                  <a:moveTo>
                    <a:pt x="0" y="0"/>
                  </a:moveTo>
                  <a:lnTo>
                    <a:pt x="1284523" y="0"/>
                  </a:lnTo>
                  <a:lnTo>
                    <a:pt x="1284523" y="1391108"/>
                  </a:lnTo>
                  <a:lnTo>
                    <a:pt x="0" y="139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9756" r="-23404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30" name="object 3"/>
          <p:cNvSpPr txBox="1"/>
          <p:nvPr/>
        </p:nvSpPr>
        <p:spPr>
          <a:xfrm>
            <a:off x="4191000" y="1015886"/>
            <a:ext cx="8069890" cy="5010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049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9525">
              <a:spcBef>
                <a:spcPts val="70"/>
              </a:spcBef>
            </a:pPr>
            <a:r>
              <a:rPr lang="zh-CN" altLang="en-US" spc="-8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FZLanTingHeiS-R-GB" panose="02000000000000000000" charset="-122"/>
              </a:rPr>
              <a:t>只有最</a:t>
            </a:r>
            <a:r>
              <a:rPr lang="zh-TW" altLang="en-US" spc="-8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FZLanTingHeiS-R-GB" panose="02000000000000000000" charset="-122"/>
              </a:rPr>
              <a:t>好的品</a:t>
            </a:r>
            <a:r>
              <a:rPr lang="zh-CN" altLang="zh-TW" spc="-8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FZLanTingHeiS-R-GB" panose="02000000000000000000" charset="-122"/>
              </a:rPr>
              <a:t>质</a:t>
            </a:r>
            <a:r>
              <a:rPr lang="zh-TW" altLang="en-US" spc="-8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FZLanTingHeiS-R-GB" panose="02000000000000000000" charset="-122"/>
              </a:rPr>
              <a:t> </a:t>
            </a:r>
            <a:r>
              <a:rPr lang="zh-CN" altLang="zh-TW" spc="-8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FZLanTingHeiS-R-GB" panose="02000000000000000000" charset="-122"/>
              </a:rPr>
              <a:t>腾</a:t>
            </a:r>
            <a:r>
              <a:rPr lang="zh-TW" altLang="en-US" b="1" spc="-8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FZLanTingHeiS-R-GB" panose="02000000000000000000" charset="-122"/>
              </a:rPr>
              <a:t>品茶  </a:t>
            </a:r>
            <a:r>
              <a:rPr lang="zh-TW" altLang="en-US" spc="-8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FZLanTingHeiS-R-GB" panose="02000000000000000000" charset="-122"/>
              </a:rPr>
              <a:t>台</a:t>
            </a:r>
            <a:r>
              <a:rPr lang="zh-CN" altLang="zh-TW" spc="-8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FZLanTingHeiS-R-GB" panose="02000000000000000000" charset="-122"/>
              </a:rPr>
              <a:t>湾</a:t>
            </a:r>
            <a:r>
              <a:rPr lang="zh-TW" altLang="en-US" spc="-8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FZLanTingHeiS-R-GB" panose="02000000000000000000" charset="-122"/>
              </a:rPr>
              <a:t>茶品</a:t>
            </a:r>
            <a:r>
              <a:rPr lang="zh-CN" altLang="zh-TW" spc="-8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FZLanTingHeiS-R-GB" panose="02000000000000000000" charset="-122"/>
              </a:rPr>
              <a:t>职</a:t>
            </a:r>
            <a:r>
              <a:rPr lang="zh-TW" altLang="en-US" spc="-8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FZLanTingHeiS-R-GB" panose="02000000000000000000" charset="-122"/>
              </a:rPr>
              <a:t>人的</a:t>
            </a:r>
            <a:r>
              <a:rPr lang="en-US" altLang="zh-TW" spc="-8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FZLanTingHeiS-R-GB" panose="02000000000000000000" charset="-122"/>
              </a:rPr>
              <a:t>『</a:t>
            </a:r>
            <a:r>
              <a:rPr lang="zh-CN" altLang="en-US" spc="-8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FZLanTingHeiS-R-GB" panose="02000000000000000000" charset="-122"/>
              </a:rPr>
              <a:t>坚持</a:t>
            </a:r>
            <a:r>
              <a:rPr lang="en-US" altLang="zh-TW" sz="3200" spc="-8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FZLanTingHeiS-R-GB" panose="02000000000000000000" charset="-122"/>
              </a:rPr>
              <a:t>』</a:t>
            </a:r>
            <a:endParaRPr lang="zh-TW" altLang="en-US" sz="3200" b="1" spc="-8" dirty="0">
              <a:solidFill>
                <a:schemeClr val="bg1"/>
              </a:solidFill>
              <a:latin typeface="FZLanTingHeiT-R-GB" panose="02000000000000000000" charset="-122"/>
              <a:ea typeface="FZLanTingHeiT-R-GB" panose="02000000000000000000" charset="-122"/>
              <a:cs typeface="FZLanTingHeiT-R-GB" panose="02000000000000000000" charset="-122"/>
              <a:sym typeface="FZLanTingHeiS-R-GB" panose="020000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67218"/>
            <a:ext cx="19592543" cy="1420499"/>
            <a:chOff x="0" y="0"/>
            <a:chExt cx="26123391" cy="1893999"/>
          </a:xfrm>
        </p:grpSpPr>
        <p:sp>
          <p:nvSpPr>
            <p:cNvPr id="3" name="Freeform 3"/>
            <p:cNvSpPr/>
            <p:nvPr/>
          </p:nvSpPr>
          <p:spPr>
            <a:xfrm rot="-10800000" flipV="1">
              <a:off x="0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0" y="1893999"/>
                  </a:moveTo>
                  <a:lnTo>
                    <a:pt x="14555753" y="1893999"/>
                  </a:lnTo>
                  <a:lnTo>
                    <a:pt x="14555753" y="0"/>
                  </a:lnTo>
                  <a:lnTo>
                    <a:pt x="0" y="0"/>
                  </a:lnTo>
                  <a:lnTo>
                    <a:pt x="0" y="1893999"/>
                  </a:lnTo>
                  <a:close/>
                </a:path>
              </a:pathLst>
            </a:custGeom>
            <a:blipFill>
              <a:blip r:embed="rId4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-10800000" flipH="1" flipV="1">
              <a:off x="11567637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14555754" y="1893999"/>
                  </a:moveTo>
                  <a:lnTo>
                    <a:pt x="0" y="1893999"/>
                  </a:lnTo>
                  <a:lnTo>
                    <a:pt x="0" y="0"/>
                  </a:lnTo>
                  <a:lnTo>
                    <a:pt x="14555754" y="0"/>
                  </a:lnTo>
                  <a:lnTo>
                    <a:pt x="14555754" y="1893999"/>
                  </a:lnTo>
                  <a:close/>
                </a:path>
              </a:pathLst>
            </a:custGeom>
            <a:blipFill>
              <a:blip r:embed="rId4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93306" y="-878329"/>
            <a:ext cx="5636712" cy="4114800"/>
          </a:xfrm>
          <a:custGeom>
            <a:avLst/>
            <a:gdLst/>
            <a:ahLst/>
            <a:cxnLst/>
            <a:rect l="l" t="t" r="r" b="b"/>
            <a:pathLst>
              <a:path w="5636712" h="4114800">
                <a:moveTo>
                  <a:pt x="0" y="4114800"/>
                </a:moveTo>
                <a:lnTo>
                  <a:pt x="5636712" y="4114800"/>
                </a:lnTo>
                <a:lnTo>
                  <a:pt x="563671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7259300" y="1793236"/>
            <a:ext cx="1713045" cy="2542553"/>
          </a:xfrm>
          <a:custGeom>
            <a:avLst/>
            <a:gdLst/>
            <a:ahLst/>
            <a:cxnLst/>
            <a:rect l="l" t="t" r="r" b="b"/>
            <a:pathLst>
              <a:path w="1713045" h="2542553">
                <a:moveTo>
                  <a:pt x="0" y="0"/>
                </a:moveTo>
                <a:lnTo>
                  <a:pt x="1713045" y="0"/>
                </a:lnTo>
                <a:lnTo>
                  <a:pt x="1713045" y="2542552"/>
                </a:lnTo>
                <a:lnTo>
                  <a:pt x="0" y="25425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7" name="Freeform 7"/>
          <p:cNvSpPr/>
          <p:nvPr/>
        </p:nvSpPr>
        <p:spPr>
          <a:xfrm rot="-793920">
            <a:off x="17431478" y="6288759"/>
            <a:ext cx="1713045" cy="2542553"/>
          </a:xfrm>
          <a:custGeom>
            <a:avLst/>
            <a:gdLst/>
            <a:ahLst/>
            <a:cxnLst/>
            <a:rect l="l" t="t" r="r" b="b"/>
            <a:pathLst>
              <a:path w="1713045" h="2542553">
                <a:moveTo>
                  <a:pt x="0" y="0"/>
                </a:moveTo>
                <a:lnTo>
                  <a:pt x="1713044" y="0"/>
                </a:lnTo>
                <a:lnTo>
                  <a:pt x="1713044" y="2542552"/>
                </a:lnTo>
                <a:lnTo>
                  <a:pt x="0" y="25425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856522" y="7077586"/>
            <a:ext cx="1713045" cy="2542553"/>
          </a:xfrm>
          <a:custGeom>
            <a:avLst/>
            <a:gdLst/>
            <a:ahLst/>
            <a:cxnLst/>
            <a:rect l="l" t="t" r="r" b="b"/>
            <a:pathLst>
              <a:path w="1713045" h="2542553">
                <a:moveTo>
                  <a:pt x="0" y="0"/>
                </a:moveTo>
                <a:lnTo>
                  <a:pt x="1713044" y="0"/>
                </a:lnTo>
                <a:lnTo>
                  <a:pt x="1713044" y="2542553"/>
                </a:lnTo>
                <a:lnTo>
                  <a:pt x="0" y="25425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6724915" y="207293"/>
            <a:ext cx="1068770" cy="1068770"/>
            <a:chOff x="0" y="0"/>
            <a:chExt cx="1425027" cy="142502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425027" cy="142502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372" tIns="44372" rIns="44372" bIns="44372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10207" y="16960"/>
              <a:ext cx="1284523" cy="1391108"/>
            </a:xfrm>
            <a:custGeom>
              <a:avLst/>
              <a:gdLst/>
              <a:ahLst/>
              <a:cxnLst/>
              <a:rect l="l" t="t" r="r" b="b"/>
              <a:pathLst>
                <a:path w="1284523" h="1391108">
                  <a:moveTo>
                    <a:pt x="0" y="0"/>
                  </a:moveTo>
                  <a:lnTo>
                    <a:pt x="1284523" y="0"/>
                  </a:lnTo>
                  <a:lnTo>
                    <a:pt x="1284523" y="1391108"/>
                  </a:lnTo>
                  <a:lnTo>
                    <a:pt x="0" y="139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9756" r="-23404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pic>
        <p:nvPicPr>
          <p:cNvPr id="14" name="Picture 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828800" y="1179071"/>
            <a:ext cx="14630400" cy="822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66144" y="340503"/>
            <a:ext cx="661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-8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騰品茶全天然采收過程</a:t>
            </a:r>
            <a:endParaRPr lang="en-MY" sz="3600" dirty="0">
              <a:solidFill>
                <a:schemeClr val="bg1"/>
              </a:solidFill>
              <a:ea typeface="FZLanTingHeiS-R-GB" panose="02000000000000000000" charset="-122"/>
              <a:cs typeface="FZLanTingHeiS-R-GB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596" y="-190501"/>
            <a:ext cx="18550093" cy="10756776"/>
            <a:chOff x="-69029" y="-50173"/>
            <a:chExt cx="4885622" cy="2833060"/>
          </a:xfrm>
        </p:grpSpPr>
        <p:sp>
          <p:nvSpPr>
            <p:cNvPr id="3" name="Freeform 3"/>
            <p:cNvSpPr/>
            <p:nvPr/>
          </p:nvSpPr>
          <p:spPr>
            <a:xfrm>
              <a:off x="-69029" y="-50173"/>
              <a:ext cx="4816592" cy="2833060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89804"/>
              </a:srgbClr>
            </a:solid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13284289" y="4118343"/>
            <a:ext cx="10916815" cy="1420499"/>
          </a:xfrm>
          <a:custGeom>
            <a:avLst/>
            <a:gdLst/>
            <a:ahLst/>
            <a:cxnLst/>
            <a:rect l="l" t="t" r="r" b="b"/>
            <a:pathLst>
              <a:path w="10916815" h="1420499">
                <a:moveTo>
                  <a:pt x="0" y="1420499"/>
                </a:moveTo>
                <a:lnTo>
                  <a:pt x="10916815" y="1420499"/>
                </a:lnTo>
                <a:lnTo>
                  <a:pt x="10916815" y="0"/>
                </a:lnTo>
                <a:lnTo>
                  <a:pt x="0" y="0"/>
                </a:lnTo>
                <a:lnTo>
                  <a:pt x="0" y="1420499"/>
                </a:lnTo>
                <a:close/>
              </a:path>
            </a:pathLst>
          </a:custGeom>
          <a:blipFill>
            <a:blip r:embed="rId2"/>
            <a:stretch>
              <a:fillRect t="-2000" b="-2000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6" name="Freeform 6"/>
          <p:cNvSpPr/>
          <p:nvPr/>
        </p:nvSpPr>
        <p:spPr>
          <a:xfrm flipV="1">
            <a:off x="-1214670" y="-1322882"/>
            <a:ext cx="17259300" cy="16964454"/>
          </a:xfrm>
          <a:custGeom>
            <a:avLst/>
            <a:gdLst/>
            <a:ahLst/>
            <a:cxnLst/>
            <a:rect l="l" t="t" r="r" b="b"/>
            <a:pathLst>
              <a:path w="17259300" h="16964454">
                <a:moveTo>
                  <a:pt x="0" y="16964453"/>
                </a:moveTo>
                <a:lnTo>
                  <a:pt x="17259300" y="16964453"/>
                </a:lnTo>
                <a:lnTo>
                  <a:pt x="17259300" y="0"/>
                </a:lnTo>
                <a:lnTo>
                  <a:pt x="0" y="0"/>
                </a:lnTo>
                <a:lnTo>
                  <a:pt x="0" y="169644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7" name="Freeform 7"/>
          <p:cNvSpPr/>
          <p:nvPr/>
        </p:nvSpPr>
        <p:spPr>
          <a:xfrm rot="536248">
            <a:off x="-753542" y="3945764"/>
            <a:ext cx="1922579" cy="2853549"/>
          </a:xfrm>
          <a:custGeom>
            <a:avLst/>
            <a:gdLst/>
            <a:ahLst/>
            <a:cxnLst/>
            <a:rect l="l" t="t" r="r" b="b"/>
            <a:pathLst>
              <a:path w="1922579" h="2853549">
                <a:moveTo>
                  <a:pt x="0" y="0"/>
                </a:moveTo>
                <a:lnTo>
                  <a:pt x="1922579" y="0"/>
                </a:lnTo>
                <a:lnTo>
                  <a:pt x="1922579" y="2853549"/>
                </a:lnTo>
                <a:lnTo>
                  <a:pt x="0" y="285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867615" y="2087304"/>
            <a:ext cx="5076069" cy="5816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t">
              <a:lnSpc>
                <a:spcPct val="150000"/>
              </a:lnSpc>
            </a:pPr>
            <a:r>
              <a:rPr sz="280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含有高含量的茶多酚、茶多糖和茶氨酸。 茶多酚其中最重要的EGCG(儿茶素)是茶多酚中最重要的一种，约占茶多酚含量的75%到80%。 茶多糖的含量是红茶的3.1倍，绿茶的1.7倍，多喝茶可加速代谢、延缓老化、增强自我抵抗力、补充矿物质、微量元素。</a:t>
            </a:r>
          </a:p>
        </p:txBody>
      </p:sp>
      <p:sp>
        <p:nvSpPr>
          <p:cNvPr id="9" name="Freeform 9"/>
          <p:cNvSpPr/>
          <p:nvPr/>
        </p:nvSpPr>
        <p:spPr>
          <a:xfrm rot="-1363174">
            <a:off x="16760146" y="1289261"/>
            <a:ext cx="1922579" cy="2853549"/>
          </a:xfrm>
          <a:custGeom>
            <a:avLst/>
            <a:gdLst/>
            <a:ahLst/>
            <a:cxnLst/>
            <a:rect l="l" t="t" r="r" b="b"/>
            <a:pathLst>
              <a:path w="1922579" h="2853549">
                <a:moveTo>
                  <a:pt x="0" y="0"/>
                </a:moveTo>
                <a:lnTo>
                  <a:pt x="1922579" y="0"/>
                </a:lnTo>
                <a:lnTo>
                  <a:pt x="1922579" y="2853550"/>
                </a:lnTo>
                <a:lnTo>
                  <a:pt x="0" y="28535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0" name="Freeform 10"/>
          <p:cNvSpPr/>
          <p:nvPr/>
        </p:nvSpPr>
        <p:spPr>
          <a:xfrm rot="2577330">
            <a:off x="-413557" y="8160083"/>
            <a:ext cx="1479848" cy="2196434"/>
          </a:xfrm>
          <a:custGeom>
            <a:avLst/>
            <a:gdLst/>
            <a:ahLst/>
            <a:cxnLst/>
            <a:rect l="l" t="t" r="r" b="b"/>
            <a:pathLst>
              <a:path w="1479848" h="2196434">
                <a:moveTo>
                  <a:pt x="0" y="0"/>
                </a:moveTo>
                <a:lnTo>
                  <a:pt x="1479848" y="0"/>
                </a:lnTo>
                <a:lnTo>
                  <a:pt x="1479848" y="2196434"/>
                </a:lnTo>
                <a:lnTo>
                  <a:pt x="0" y="21964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020323" y="2134929"/>
            <a:ext cx="4441173" cy="6048568"/>
          </a:xfrm>
          <a:custGeom>
            <a:avLst/>
            <a:gdLst/>
            <a:ahLst/>
            <a:cxnLst/>
            <a:rect l="l" t="t" r="r" b="b"/>
            <a:pathLst>
              <a:path w="4441173" h="6048568">
                <a:moveTo>
                  <a:pt x="0" y="0"/>
                </a:moveTo>
                <a:lnTo>
                  <a:pt x="4441173" y="0"/>
                </a:lnTo>
                <a:lnTo>
                  <a:pt x="4441173" y="6048568"/>
                </a:lnTo>
                <a:lnTo>
                  <a:pt x="0" y="60485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2" name="Freeform 12"/>
          <p:cNvSpPr/>
          <p:nvPr/>
        </p:nvSpPr>
        <p:spPr>
          <a:xfrm rot="570590">
            <a:off x="16448427" y="8934490"/>
            <a:ext cx="1621745" cy="2407043"/>
          </a:xfrm>
          <a:custGeom>
            <a:avLst/>
            <a:gdLst/>
            <a:ahLst/>
            <a:cxnLst/>
            <a:rect l="l" t="t" r="r" b="b"/>
            <a:pathLst>
              <a:path w="1621745" h="2407043">
                <a:moveTo>
                  <a:pt x="0" y="0"/>
                </a:moveTo>
                <a:lnTo>
                  <a:pt x="1621746" y="0"/>
                </a:lnTo>
                <a:lnTo>
                  <a:pt x="1621746" y="2407043"/>
                </a:lnTo>
                <a:lnTo>
                  <a:pt x="0" y="2407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59561" y="8420100"/>
            <a:ext cx="607881" cy="664351"/>
          </a:xfrm>
          <a:custGeom>
            <a:avLst/>
            <a:gdLst/>
            <a:ahLst/>
            <a:cxnLst/>
            <a:rect l="l" t="t" r="r" b="b"/>
            <a:pathLst>
              <a:path w="607881" h="664351">
                <a:moveTo>
                  <a:pt x="0" y="0"/>
                </a:moveTo>
                <a:lnTo>
                  <a:pt x="607881" y="0"/>
                </a:lnTo>
                <a:lnTo>
                  <a:pt x="607881" y="664351"/>
                </a:lnTo>
                <a:lnTo>
                  <a:pt x="0" y="664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96689" y="2248936"/>
            <a:ext cx="5172152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zh-TW"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中国特种名茶。 其外形条索紧结，色泽绿褐鲜润，冲泡后汤色橙红明亮，叶片红绿相间。</a:t>
            </a:r>
          </a:p>
          <a:p>
            <a:pPr lvl="0" fontAlgn="t">
              <a:lnSpc>
                <a:spcPct val="150000"/>
              </a:lnSpc>
            </a:pPr>
            <a:r>
              <a:rPr lang="zh-TW"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带馥郁有兰花香，香高而持久，“岩韵”明显。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98183" y="9346168"/>
            <a:ext cx="1745417" cy="368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S-R-GB" panose="02000000000000000000" charset="-122"/>
              </a:rPr>
              <a:t>农业溯源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55118" y="8420100"/>
            <a:ext cx="2450482" cy="73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sz="24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SGS国际标准验证 通410项</a:t>
            </a:r>
          </a:p>
        </p:txBody>
      </p:sp>
      <p:sp>
        <p:nvSpPr>
          <p:cNvPr id="19" name="Freeform 19"/>
          <p:cNvSpPr/>
          <p:nvPr/>
        </p:nvSpPr>
        <p:spPr>
          <a:xfrm>
            <a:off x="3354519" y="9279749"/>
            <a:ext cx="607881" cy="664351"/>
          </a:xfrm>
          <a:custGeom>
            <a:avLst/>
            <a:gdLst/>
            <a:ahLst/>
            <a:cxnLst/>
            <a:rect l="l" t="t" r="r" b="b"/>
            <a:pathLst>
              <a:path w="607881" h="664351">
                <a:moveTo>
                  <a:pt x="0" y="0"/>
                </a:moveTo>
                <a:lnTo>
                  <a:pt x="607881" y="0"/>
                </a:lnTo>
                <a:lnTo>
                  <a:pt x="607881" y="664350"/>
                </a:lnTo>
                <a:lnTo>
                  <a:pt x="0" y="6643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6724915" y="207293"/>
            <a:ext cx="1068770" cy="1068770"/>
            <a:chOff x="0" y="0"/>
            <a:chExt cx="1425027" cy="142502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425027" cy="1425027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372" tIns="44372" rIns="44372" bIns="44372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110207" y="16960"/>
              <a:ext cx="1284523" cy="1391108"/>
            </a:xfrm>
            <a:custGeom>
              <a:avLst/>
              <a:gdLst/>
              <a:ahLst/>
              <a:cxnLst/>
              <a:rect l="l" t="t" r="r" b="b"/>
              <a:pathLst>
                <a:path w="1284523" h="1391108">
                  <a:moveTo>
                    <a:pt x="0" y="0"/>
                  </a:moveTo>
                  <a:lnTo>
                    <a:pt x="1284523" y="0"/>
                  </a:lnTo>
                  <a:lnTo>
                    <a:pt x="1284523" y="1391108"/>
                  </a:lnTo>
                  <a:lnTo>
                    <a:pt x="0" y="139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9756" r="-23404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25" name="object 3"/>
          <p:cNvSpPr txBox="1"/>
          <p:nvPr/>
        </p:nvSpPr>
        <p:spPr>
          <a:xfrm>
            <a:off x="3124200" y="1105610"/>
            <a:ext cx="9496409" cy="2908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049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9525">
              <a:lnSpc>
                <a:spcPts val="2200"/>
              </a:lnSpc>
              <a:spcBef>
                <a:spcPts val="70"/>
              </a:spcBef>
            </a:pPr>
            <a:r>
              <a:rPr sz="3600" spc="-8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FZLanTingHeiS-R-GB" panose="02000000000000000000" charset="-122"/>
              </a:rPr>
              <a:t>腾品茶  我们都是野放栽种，让植物自由生长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67218"/>
            <a:ext cx="19592543" cy="1420499"/>
            <a:chOff x="0" y="0"/>
            <a:chExt cx="26123391" cy="1893999"/>
          </a:xfrm>
        </p:grpSpPr>
        <p:sp>
          <p:nvSpPr>
            <p:cNvPr id="3" name="Freeform 3"/>
            <p:cNvSpPr/>
            <p:nvPr/>
          </p:nvSpPr>
          <p:spPr>
            <a:xfrm rot="-10800000" flipV="1">
              <a:off x="0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0" y="1893999"/>
                  </a:moveTo>
                  <a:lnTo>
                    <a:pt x="14555753" y="1893999"/>
                  </a:lnTo>
                  <a:lnTo>
                    <a:pt x="14555753" y="0"/>
                  </a:lnTo>
                  <a:lnTo>
                    <a:pt x="0" y="0"/>
                  </a:lnTo>
                  <a:lnTo>
                    <a:pt x="0" y="1893999"/>
                  </a:lnTo>
                  <a:close/>
                </a:path>
              </a:pathLst>
            </a:custGeom>
            <a:blipFill>
              <a:blip r:embed="rId4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-10800000" flipH="1" flipV="1">
              <a:off x="11567637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14555754" y="1893999"/>
                  </a:moveTo>
                  <a:lnTo>
                    <a:pt x="0" y="1893999"/>
                  </a:lnTo>
                  <a:lnTo>
                    <a:pt x="0" y="0"/>
                  </a:lnTo>
                  <a:lnTo>
                    <a:pt x="14555754" y="0"/>
                  </a:lnTo>
                  <a:lnTo>
                    <a:pt x="14555754" y="1893999"/>
                  </a:lnTo>
                  <a:close/>
                </a:path>
              </a:pathLst>
            </a:custGeom>
            <a:blipFill>
              <a:blip r:embed="rId4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93306" y="-878329"/>
            <a:ext cx="5636712" cy="4114800"/>
          </a:xfrm>
          <a:custGeom>
            <a:avLst/>
            <a:gdLst/>
            <a:ahLst/>
            <a:cxnLst/>
            <a:rect l="l" t="t" r="r" b="b"/>
            <a:pathLst>
              <a:path w="5636712" h="4114800">
                <a:moveTo>
                  <a:pt x="0" y="4114800"/>
                </a:moveTo>
                <a:lnTo>
                  <a:pt x="5636712" y="4114800"/>
                </a:lnTo>
                <a:lnTo>
                  <a:pt x="563671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856522" y="7077586"/>
            <a:ext cx="1713045" cy="2542553"/>
          </a:xfrm>
          <a:custGeom>
            <a:avLst/>
            <a:gdLst/>
            <a:ahLst/>
            <a:cxnLst/>
            <a:rect l="l" t="t" r="r" b="b"/>
            <a:pathLst>
              <a:path w="1713045" h="2542553">
                <a:moveTo>
                  <a:pt x="0" y="0"/>
                </a:moveTo>
                <a:lnTo>
                  <a:pt x="1713044" y="0"/>
                </a:lnTo>
                <a:lnTo>
                  <a:pt x="1713044" y="2542553"/>
                </a:lnTo>
                <a:lnTo>
                  <a:pt x="0" y="25425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7259300" y="1793236"/>
            <a:ext cx="1713045" cy="2542553"/>
          </a:xfrm>
          <a:custGeom>
            <a:avLst/>
            <a:gdLst/>
            <a:ahLst/>
            <a:cxnLst/>
            <a:rect l="l" t="t" r="r" b="b"/>
            <a:pathLst>
              <a:path w="1713045" h="2542553">
                <a:moveTo>
                  <a:pt x="0" y="0"/>
                </a:moveTo>
                <a:lnTo>
                  <a:pt x="1713045" y="0"/>
                </a:lnTo>
                <a:lnTo>
                  <a:pt x="1713045" y="2542552"/>
                </a:lnTo>
                <a:lnTo>
                  <a:pt x="0" y="25425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8" name="Freeform 8"/>
          <p:cNvSpPr/>
          <p:nvPr/>
        </p:nvSpPr>
        <p:spPr>
          <a:xfrm rot="-793920">
            <a:off x="17431478" y="6288759"/>
            <a:ext cx="1713045" cy="2542553"/>
          </a:xfrm>
          <a:custGeom>
            <a:avLst/>
            <a:gdLst/>
            <a:ahLst/>
            <a:cxnLst/>
            <a:rect l="l" t="t" r="r" b="b"/>
            <a:pathLst>
              <a:path w="1713045" h="2542553">
                <a:moveTo>
                  <a:pt x="0" y="0"/>
                </a:moveTo>
                <a:lnTo>
                  <a:pt x="1713044" y="0"/>
                </a:lnTo>
                <a:lnTo>
                  <a:pt x="1713044" y="2542552"/>
                </a:lnTo>
                <a:lnTo>
                  <a:pt x="0" y="25425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6724915" y="207293"/>
            <a:ext cx="1068770" cy="1068770"/>
            <a:chOff x="0" y="0"/>
            <a:chExt cx="1425027" cy="142502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425027" cy="142502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372" tIns="44372" rIns="44372" bIns="44372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10207" y="16960"/>
              <a:ext cx="1284523" cy="1391108"/>
            </a:xfrm>
            <a:custGeom>
              <a:avLst/>
              <a:gdLst/>
              <a:ahLst/>
              <a:cxnLst/>
              <a:rect l="l" t="t" r="r" b="b"/>
              <a:pathLst>
                <a:path w="1284523" h="1391108">
                  <a:moveTo>
                    <a:pt x="0" y="0"/>
                  </a:moveTo>
                  <a:lnTo>
                    <a:pt x="1284523" y="0"/>
                  </a:lnTo>
                  <a:lnTo>
                    <a:pt x="1284523" y="1391108"/>
                  </a:lnTo>
                  <a:lnTo>
                    <a:pt x="0" y="139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9756" r="-23404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pic>
        <p:nvPicPr>
          <p:cNvPr id="14" name="Picture 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828800" y="1438164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4042102">
            <a:off x="7059365" y="-5792177"/>
            <a:ext cx="17316476" cy="16668271"/>
            <a:chOff x="0" y="0"/>
            <a:chExt cx="4559807" cy="43891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807" cy="4389120"/>
            </a:xfrm>
            <a:custGeom>
              <a:avLst/>
              <a:gdLst/>
              <a:ahLst/>
              <a:cxnLst/>
              <a:rect l="l" t="t" r="r" b="b"/>
              <a:pathLst>
                <a:path w="4559807" h="4389120">
                  <a:moveTo>
                    <a:pt x="4559807" y="4389120"/>
                  </a:moveTo>
                  <a:lnTo>
                    <a:pt x="0" y="4389120"/>
                  </a:lnTo>
                  <a:lnTo>
                    <a:pt x="0" y="0"/>
                  </a:lnTo>
                  <a:lnTo>
                    <a:pt x="4559807" y="0"/>
                  </a:lnTo>
                  <a:lnTo>
                    <a:pt x="4559807" y="4389120"/>
                  </a:lnTo>
                  <a:close/>
                </a:path>
              </a:pathLst>
            </a:custGeom>
            <a:blipFill>
              <a:blip r:embed="rId2"/>
              <a:stretch>
                <a:fillRect l="-3" r="-3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4043180">
              <a:off x="325537" y="290821"/>
              <a:ext cx="4523024" cy="4446211"/>
            </a:xfrm>
            <a:custGeom>
              <a:avLst/>
              <a:gdLst/>
              <a:ahLst/>
              <a:cxnLst/>
              <a:rect l="l" t="t" r="r" b="b"/>
              <a:pathLst>
                <a:path w="4523024" h="4446211">
                  <a:moveTo>
                    <a:pt x="3969304" y="1926773"/>
                  </a:moveTo>
                  <a:cubicBezTo>
                    <a:pt x="4171636" y="1770508"/>
                    <a:pt x="4381350" y="1621860"/>
                    <a:pt x="4454399" y="1358845"/>
                  </a:cubicBezTo>
                  <a:cubicBezTo>
                    <a:pt x="4523024" y="1111747"/>
                    <a:pt x="4472108" y="834307"/>
                    <a:pt x="4320213" y="627672"/>
                  </a:cubicBezTo>
                  <a:cubicBezTo>
                    <a:pt x="4098740" y="326385"/>
                    <a:pt x="3704032" y="203714"/>
                    <a:pt x="3330835" y="180257"/>
                  </a:cubicBezTo>
                  <a:cubicBezTo>
                    <a:pt x="2957638" y="156800"/>
                    <a:pt x="2582447" y="213510"/>
                    <a:pt x="2209671" y="184103"/>
                  </a:cubicBezTo>
                  <a:cubicBezTo>
                    <a:pt x="1775857" y="149881"/>
                    <a:pt x="1338204" y="0"/>
                    <a:pt x="914747" y="100229"/>
                  </a:cubicBezTo>
                  <a:cubicBezTo>
                    <a:pt x="572704" y="181186"/>
                    <a:pt x="275282" y="431911"/>
                    <a:pt x="137641" y="755324"/>
                  </a:cubicBezTo>
                  <a:cubicBezTo>
                    <a:pt x="0" y="1078736"/>
                    <a:pt x="25517" y="1466902"/>
                    <a:pt x="204313" y="1769522"/>
                  </a:cubicBezTo>
                  <a:cubicBezTo>
                    <a:pt x="457261" y="2197651"/>
                    <a:pt x="966929" y="2421621"/>
                    <a:pt x="1228350" y="2844631"/>
                  </a:cubicBezTo>
                  <a:cubicBezTo>
                    <a:pt x="1484262" y="3258727"/>
                    <a:pt x="1479012" y="3826644"/>
                    <a:pt x="1836483" y="4157078"/>
                  </a:cubicBezTo>
                  <a:cubicBezTo>
                    <a:pt x="2149271" y="4446211"/>
                    <a:pt x="2697446" y="4423626"/>
                    <a:pt x="2985371" y="4109743"/>
                  </a:cubicBezTo>
                  <a:cubicBezTo>
                    <a:pt x="3239717" y="3832467"/>
                    <a:pt x="3270286" y="3424784"/>
                    <a:pt x="3318048" y="3051563"/>
                  </a:cubicBezTo>
                  <a:cubicBezTo>
                    <a:pt x="3348280" y="2815320"/>
                    <a:pt x="3439350" y="2582258"/>
                    <a:pt x="3554901" y="2375302"/>
                  </a:cubicBezTo>
                  <a:cubicBezTo>
                    <a:pt x="3634779" y="2232236"/>
                    <a:pt x="3745814" y="2108189"/>
                    <a:pt x="3871739" y="2004188"/>
                  </a:cubicBezTo>
                  <a:cubicBezTo>
                    <a:pt x="3903651" y="1977831"/>
                    <a:pt x="3936379" y="1952201"/>
                    <a:pt x="3969304" y="1926773"/>
                  </a:cubicBezTo>
                  <a:close/>
                </a:path>
              </a:pathLst>
            </a:custGeom>
            <a:blipFill>
              <a:blip r:embed="rId3"/>
              <a:stretch>
                <a:fillRect t="-5220" r="-10427" b="-8821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934963" flipH="1">
            <a:off x="12139823" y="4743626"/>
            <a:ext cx="1932838" cy="8138264"/>
          </a:xfrm>
          <a:custGeom>
            <a:avLst/>
            <a:gdLst/>
            <a:ahLst/>
            <a:cxnLst/>
            <a:rect l="l" t="t" r="r" b="b"/>
            <a:pathLst>
              <a:path w="1932838" h="8138264">
                <a:moveTo>
                  <a:pt x="1932838" y="0"/>
                </a:moveTo>
                <a:lnTo>
                  <a:pt x="0" y="0"/>
                </a:lnTo>
                <a:lnTo>
                  <a:pt x="0" y="8138264"/>
                </a:lnTo>
                <a:lnTo>
                  <a:pt x="1932838" y="8138264"/>
                </a:lnTo>
                <a:lnTo>
                  <a:pt x="19328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07740" y="809813"/>
            <a:ext cx="9341428" cy="1732145"/>
            <a:chOff x="0" y="0"/>
            <a:chExt cx="874722" cy="1621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4722" cy="162196"/>
            </a:xfrm>
            <a:custGeom>
              <a:avLst/>
              <a:gdLst/>
              <a:ahLst/>
              <a:cxnLst/>
              <a:rect l="l" t="t" r="r" b="b"/>
              <a:pathLst>
                <a:path w="874722" h="162196">
                  <a:moveTo>
                    <a:pt x="81098" y="0"/>
                  </a:moveTo>
                  <a:lnTo>
                    <a:pt x="793624" y="0"/>
                  </a:lnTo>
                  <a:cubicBezTo>
                    <a:pt x="838413" y="0"/>
                    <a:pt x="874722" y="36309"/>
                    <a:pt x="874722" y="81098"/>
                  </a:cubicBezTo>
                  <a:lnTo>
                    <a:pt x="874722" y="81098"/>
                  </a:lnTo>
                  <a:cubicBezTo>
                    <a:pt x="874722" y="125887"/>
                    <a:pt x="838413" y="162196"/>
                    <a:pt x="793624" y="162196"/>
                  </a:cubicBezTo>
                  <a:lnTo>
                    <a:pt x="81098" y="162196"/>
                  </a:lnTo>
                  <a:cubicBezTo>
                    <a:pt x="36309" y="162196"/>
                    <a:pt x="0" y="125887"/>
                    <a:pt x="0" y="81098"/>
                  </a:cubicBezTo>
                  <a:lnTo>
                    <a:pt x="0" y="81098"/>
                  </a:lnTo>
                  <a:cubicBezTo>
                    <a:pt x="0" y="36309"/>
                    <a:pt x="36309" y="0"/>
                    <a:pt x="81098" y="0"/>
                  </a:cubicBezTo>
                  <a:close/>
                </a:path>
              </a:pathLst>
            </a:custGeom>
            <a:solidFill>
              <a:srgbClr val="E3B246"/>
            </a:solidFill>
          </p:spPr>
          <p:txBody>
            <a:bodyPr/>
            <a:lstStyle/>
            <a:p>
              <a:endParaRPr lang="en-US" sz="2000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74722" cy="2002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 sz="2000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6767" y="998975"/>
            <a:ext cx="9603373" cy="135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000" b="1" dirty="0"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 </a:t>
            </a:r>
            <a:r>
              <a:rPr sz="4000" b="1" dirty="0"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  <a:sym typeface="+mn-ea"/>
              </a:rPr>
              <a:t>一杯红茶=6颗苹果！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瑞典研究发现惊人功效 (2019-01-21)</a:t>
            </a:r>
            <a:br>
              <a:rPr sz="2000" dirty="0"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</a:br>
            <a:r>
              <a:rPr lang="en-US" sz="2000" dirty="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~https://youtu.be/yUHm8uIsSz4</a:t>
            </a:r>
          </a:p>
        </p:txBody>
      </p:sp>
      <p:sp>
        <p:nvSpPr>
          <p:cNvPr id="10" name="Freeform 10"/>
          <p:cNvSpPr/>
          <p:nvPr/>
        </p:nvSpPr>
        <p:spPr>
          <a:xfrm rot="-5400000" flipV="1">
            <a:off x="-5877716" y="4118343"/>
            <a:ext cx="10916815" cy="1420499"/>
          </a:xfrm>
          <a:custGeom>
            <a:avLst/>
            <a:gdLst/>
            <a:ahLst/>
            <a:cxnLst/>
            <a:rect l="l" t="t" r="r" b="b"/>
            <a:pathLst>
              <a:path w="10916815" h="1420499">
                <a:moveTo>
                  <a:pt x="0" y="1420499"/>
                </a:moveTo>
                <a:lnTo>
                  <a:pt x="10916815" y="1420499"/>
                </a:lnTo>
                <a:lnTo>
                  <a:pt x="10916815" y="0"/>
                </a:lnTo>
                <a:lnTo>
                  <a:pt x="0" y="0"/>
                </a:lnTo>
                <a:lnTo>
                  <a:pt x="0" y="1420499"/>
                </a:lnTo>
                <a:close/>
              </a:path>
            </a:pathLst>
          </a:custGeom>
          <a:blipFill>
            <a:blip r:embed="rId6"/>
            <a:stretch>
              <a:fillRect t="-2000" b="-2000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71186" y="3017483"/>
            <a:ext cx="9761846" cy="491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55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一杯红茶=6颗苹果！ 瑞典研究发现惊人功效。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655" dirty="0">
              <a:solidFill>
                <a:schemeClr val="bg1"/>
              </a:solidFill>
              <a:latin typeface="FZLanTingHeiT-R-GB" panose="02000000000000000000" charset="-122"/>
              <a:ea typeface="FZLanTingHeiT-R-GB" panose="02000000000000000000" charset="-122"/>
              <a:cs typeface="FZLanTingHeiT-R-GB" panose="020000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55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爱喝茶的人有福了！ 根据瑞典卡罗琳医学院研究发现，每天喝4杯红茶的人，发生脑血栓及脑血管阻塞的机率降低了21%左右。 由于茶叶中的多酚具有抗氧化作用，能够抑制容易引发癌症或脑中风等各种疾病的活性氧。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655" dirty="0">
              <a:solidFill>
                <a:schemeClr val="bg1"/>
              </a:solidFill>
              <a:latin typeface="FZLanTingHeiT-R-GB" panose="02000000000000000000" charset="-122"/>
              <a:ea typeface="FZLanTingHeiT-R-GB" panose="02000000000000000000" charset="-122"/>
              <a:cs typeface="FZLanTingHeiT-R-GB" panose="020000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55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而且与绿茶或乌龙茶相比，红茶含有的单宁酸特别多，单宁酸是一种会产生苦味的多酚类，可分解三酸甘油酯，并降低胆固醇和血糖值。</a:t>
            </a:r>
          </a:p>
        </p:txBody>
      </p:sp>
      <p:sp>
        <p:nvSpPr>
          <p:cNvPr id="12" name="Freeform 12"/>
          <p:cNvSpPr/>
          <p:nvPr/>
        </p:nvSpPr>
        <p:spPr>
          <a:xfrm rot="9817127">
            <a:off x="12014542" y="8218109"/>
            <a:ext cx="1297014" cy="1925068"/>
          </a:xfrm>
          <a:custGeom>
            <a:avLst/>
            <a:gdLst/>
            <a:ahLst/>
            <a:cxnLst/>
            <a:rect l="l" t="t" r="r" b="b"/>
            <a:pathLst>
              <a:path w="1297014" h="1925068">
                <a:moveTo>
                  <a:pt x="0" y="0"/>
                </a:moveTo>
                <a:lnTo>
                  <a:pt x="1297014" y="0"/>
                </a:lnTo>
                <a:lnTo>
                  <a:pt x="1297014" y="1925067"/>
                </a:lnTo>
                <a:lnTo>
                  <a:pt x="0" y="19250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3" name="Freeform 13"/>
          <p:cNvSpPr/>
          <p:nvPr/>
        </p:nvSpPr>
        <p:spPr>
          <a:xfrm rot="4149086">
            <a:off x="7086056" y="-882444"/>
            <a:ext cx="1297014" cy="1925068"/>
          </a:xfrm>
          <a:custGeom>
            <a:avLst/>
            <a:gdLst/>
            <a:ahLst/>
            <a:cxnLst/>
            <a:rect l="l" t="t" r="r" b="b"/>
            <a:pathLst>
              <a:path w="1297014" h="1925068">
                <a:moveTo>
                  <a:pt x="0" y="0"/>
                </a:moveTo>
                <a:lnTo>
                  <a:pt x="1297014" y="0"/>
                </a:lnTo>
                <a:lnTo>
                  <a:pt x="1297014" y="1925067"/>
                </a:lnTo>
                <a:lnTo>
                  <a:pt x="0" y="19250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6724915" y="207293"/>
            <a:ext cx="1068770" cy="1068770"/>
            <a:chOff x="0" y="0"/>
            <a:chExt cx="1425027" cy="142502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425027" cy="142502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372" tIns="44372" rIns="44372" bIns="44372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110207" y="16960"/>
              <a:ext cx="1284523" cy="1391108"/>
            </a:xfrm>
            <a:custGeom>
              <a:avLst/>
              <a:gdLst/>
              <a:ahLst/>
              <a:cxnLst/>
              <a:rect l="l" t="t" r="r" b="b"/>
              <a:pathLst>
                <a:path w="1284523" h="1391108">
                  <a:moveTo>
                    <a:pt x="0" y="0"/>
                  </a:moveTo>
                  <a:lnTo>
                    <a:pt x="1284523" y="0"/>
                  </a:lnTo>
                  <a:lnTo>
                    <a:pt x="1284523" y="1391108"/>
                  </a:lnTo>
                  <a:lnTo>
                    <a:pt x="0" y="139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9756" r="-23404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9415"/>
            <a:ext cx="18361947" cy="10446415"/>
          </a:xfrm>
          <a:custGeom>
            <a:avLst/>
            <a:gdLst/>
            <a:ahLst/>
            <a:cxnLst/>
            <a:rect l="l" t="t" r="r" b="b"/>
            <a:pathLst>
              <a:path w="18361947" h="10446415">
                <a:moveTo>
                  <a:pt x="0" y="0"/>
                </a:moveTo>
                <a:lnTo>
                  <a:pt x="18361947" y="0"/>
                </a:lnTo>
                <a:lnTo>
                  <a:pt x="18361947" y="10446415"/>
                </a:lnTo>
                <a:lnTo>
                  <a:pt x="0" y="10446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198485" y="1165860"/>
            <a:ext cx="9448165" cy="7576820"/>
            <a:chOff x="0" y="0"/>
            <a:chExt cx="884732" cy="8166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4732" cy="816633"/>
            </a:xfrm>
            <a:custGeom>
              <a:avLst/>
              <a:gdLst/>
              <a:ahLst/>
              <a:cxnLst/>
              <a:rect l="l" t="t" r="r" b="b"/>
              <a:pathLst>
                <a:path w="884732" h="816633">
                  <a:moveTo>
                    <a:pt x="116354" y="0"/>
                  </a:moveTo>
                  <a:lnTo>
                    <a:pt x="768378" y="0"/>
                  </a:lnTo>
                  <a:cubicBezTo>
                    <a:pt x="832638" y="0"/>
                    <a:pt x="884732" y="52094"/>
                    <a:pt x="884732" y="116354"/>
                  </a:cubicBezTo>
                  <a:lnTo>
                    <a:pt x="884732" y="700279"/>
                  </a:lnTo>
                  <a:cubicBezTo>
                    <a:pt x="884732" y="764539"/>
                    <a:pt x="832638" y="816633"/>
                    <a:pt x="768378" y="816633"/>
                  </a:cubicBezTo>
                  <a:lnTo>
                    <a:pt x="116354" y="816633"/>
                  </a:lnTo>
                  <a:cubicBezTo>
                    <a:pt x="52094" y="816633"/>
                    <a:pt x="0" y="764539"/>
                    <a:pt x="0" y="700279"/>
                  </a:cubicBezTo>
                  <a:lnTo>
                    <a:pt x="0" y="116354"/>
                  </a:lnTo>
                  <a:cubicBezTo>
                    <a:pt x="0" y="52094"/>
                    <a:pt x="52094" y="0"/>
                    <a:pt x="116354" y="0"/>
                  </a:cubicBezTo>
                  <a:close/>
                </a:path>
              </a:pathLst>
            </a:custGeom>
            <a:solidFill>
              <a:srgbClr val="000000">
                <a:alpha val="57647"/>
              </a:srgbClr>
            </a:solid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84732" cy="85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282430" y="2161540"/>
            <a:ext cx="6964680" cy="5170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另外，研究指出，红茶中还有天门冬醯胺、海藻酸、麸醯胺酸等胺基酸，具有击退霍乱、肠炎等病原菌，并抑制感冒病毒的效用；此外，红茶中含有的氟还 能预防蛀牙；提醒别在茶中加入过多糖或奶精，否则可能增加糖份及热量摄取，适得其反。</a:t>
            </a:r>
          </a:p>
          <a:p>
            <a:pPr>
              <a:lnSpc>
                <a:spcPct val="150000"/>
              </a:lnSpc>
            </a:pPr>
            <a:endParaRPr lang="zh-TW" altLang="en-US" sz="2800" dirty="0">
              <a:solidFill>
                <a:schemeClr val="bg1"/>
              </a:solidFill>
              <a:latin typeface="FZLanTingHeiT-R-GB" panose="02000000000000000000" charset="-122"/>
              <a:ea typeface="FZLanTingHeiT-R-GB" panose="02000000000000000000" charset="-122"/>
              <a:cs typeface="FZLanTingHeiT-R-GB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bg1"/>
                </a:solidFill>
                <a:latin typeface="FZLanTingHeiT-R-GB" panose="02000000000000000000" charset="-122"/>
                <a:ea typeface="FZLanTingHeiT-R-GB" panose="02000000000000000000" charset="-122"/>
                <a:cs typeface="FZLanTingHeiT-R-GB" panose="02000000000000000000" charset="-122"/>
              </a:rPr>
              <a:t>(文章摘自...中时电子报)</a:t>
            </a:r>
          </a:p>
        </p:txBody>
      </p:sp>
      <p:sp>
        <p:nvSpPr>
          <p:cNvPr id="7" name="Freeform 7"/>
          <p:cNvSpPr/>
          <p:nvPr/>
        </p:nvSpPr>
        <p:spPr>
          <a:xfrm rot="-5400000" flipV="1">
            <a:off x="13284289" y="4118343"/>
            <a:ext cx="10916815" cy="1420499"/>
          </a:xfrm>
          <a:custGeom>
            <a:avLst/>
            <a:gdLst/>
            <a:ahLst/>
            <a:cxnLst/>
            <a:rect l="l" t="t" r="r" b="b"/>
            <a:pathLst>
              <a:path w="10916815" h="1420499">
                <a:moveTo>
                  <a:pt x="0" y="1420499"/>
                </a:moveTo>
                <a:lnTo>
                  <a:pt x="10916815" y="1420499"/>
                </a:lnTo>
                <a:lnTo>
                  <a:pt x="10916815" y="0"/>
                </a:lnTo>
                <a:lnTo>
                  <a:pt x="0" y="0"/>
                </a:lnTo>
                <a:lnTo>
                  <a:pt x="0" y="1420499"/>
                </a:lnTo>
                <a:close/>
              </a:path>
            </a:pathLst>
          </a:custGeom>
          <a:blipFill>
            <a:blip r:embed="rId3"/>
            <a:stretch>
              <a:fillRect t="-2000" b="-2000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8" name="Freeform 8"/>
          <p:cNvSpPr/>
          <p:nvPr/>
        </p:nvSpPr>
        <p:spPr>
          <a:xfrm flipV="1">
            <a:off x="-306385" y="6687659"/>
            <a:ext cx="5056590" cy="4114800"/>
          </a:xfrm>
          <a:custGeom>
            <a:avLst/>
            <a:gdLst/>
            <a:ahLst/>
            <a:cxnLst/>
            <a:rect l="l" t="t" r="r" b="b"/>
            <a:pathLst>
              <a:path w="5056590" h="4114800">
                <a:moveTo>
                  <a:pt x="0" y="4114800"/>
                </a:moveTo>
                <a:lnTo>
                  <a:pt x="5056590" y="4114800"/>
                </a:lnTo>
                <a:lnTo>
                  <a:pt x="50565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9" name="Freeform 9"/>
          <p:cNvSpPr/>
          <p:nvPr/>
        </p:nvSpPr>
        <p:spPr>
          <a:xfrm rot="-2210360">
            <a:off x="14931367" y="7238530"/>
            <a:ext cx="1754812" cy="2604545"/>
          </a:xfrm>
          <a:custGeom>
            <a:avLst/>
            <a:gdLst/>
            <a:ahLst/>
            <a:cxnLst/>
            <a:rect l="l" t="t" r="r" b="b"/>
            <a:pathLst>
              <a:path w="1754812" h="2604545">
                <a:moveTo>
                  <a:pt x="0" y="0"/>
                </a:moveTo>
                <a:lnTo>
                  <a:pt x="1754813" y="0"/>
                </a:lnTo>
                <a:lnTo>
                  <a:pt x="1754813" y="2604545"/>
                </a:lnTo>
                <a:lnTo>
                  <a:pt x="0" y="26045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6724915" y="207293"/>
            <a:ext cx="1068770" cy="1068770"/>
            <a:chOff x="0" y="0"/>
            <a:chExt cx="1425027" cy="1425027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425027" cy="1425027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372" tIns="44372" rIns="44372" bIns="44372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110207" y="16960"/>
              <a:ext cx="1284523" cy="1391108"/>
            </a:xfrm>
            <a:custGeom>
              <a:avLst/>
              <a:gdLst/>
              <a:ahLst/>
              <a:cxnLst/>
              <a:rect l="l" t="t" r="r" b="b"/>
              <a:pathLst>
                <a:path w="1284523" h="1391108">
                  <a:moveTo>
                    <a:pt x="0" y="0"/>
                  </a:moveTo>
                  <a:lnTo>
                    <a:pt x="1284523" y="0"/>
                  </a:lnTo>
                  <a:lnTo>
                    <a:pt x="1284523" y="1391108"/>
                  </a:lnTo>
                  <a:lnTo>
                    <a:pt x="0" y="139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9756" r="-23404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67218"/>
            <a:ext cx="19592543" cy="1420499"/>
            <a:chOff x="0" y="0"/>
            <a:chExt cx="26123391" cy="1893999"/>
          </a:xfrm>
        </p:grpSpPr>
        <p:sp>
          <p:nvSpPr>
            <p:cNvPr id="3" name="Freeform 3"/>
            <p:cNvSpPr/>
            <p:nvPr/>
          </p:nvSpPr>
          <p:spPr>
            <a:xfrm rot="-10800000" flipV="1">
              <a:off x="0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0" y="1893999"/>
                  </a:moveTo>
                  <a:lnTo>
                    <a:pt x="14555753" y="1893999"/>
                  </a:lnTo>
                  <a:lnTo>
                    <a:pt x="14555753" y="0"/>
                  </a:lnTo>
                  <a:lnTo>
                    <a:pt x="0" y="0"/>
                  </a:lnTo>
                  <a:lnTo>
                    <a:pt x="0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-10800000" flipH="1" flipV="1">
              <a:off x="11567637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14555754" y="1893999"/>
                  </a:moveTo>
                  <a:lnTo>
                    <a:pt x="0" y="1893999"/>
                  </a:lnTo>
                  <a:lnTo>
                    <a:pt x="0" y="0"/>
                  </a:lnTo>
                  <a:lnTo>
                    <a:pt x="14555754" y="0"/>
                  </a:lnTo>
                  <a:lnTo>
                    <a:pt x="14555754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07872" y="-968791"/>
            <a:ext cx="19592543" cy="1420499"/>
            <a:chOff x="0" y="0"/>
            <a:chExt cx="26123391" cy="1893999"/>
          </a:xfrm>
        </p:grpSpPr>
        <p:sp>
          <p:nvSpPr>
            <p:cNvPr id="6" name="Freeform 6"/>
            <p:cNvSpPr/>
            <p:nvPr/>
          </p:nvSpPr>
          <p:spPr>
            <a:xfrm rot="-10800000" flipV="1">
              <a:off x="0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0" y="1893999"/>
                  </a:moveTo>
                  <a:lnTo>
                    <a:pt x="14555753" y="1893999"/>
                  </a:lnTo>
                  <a:lnTo>
                    <a:pt x="14555753" y="0"/>
                  </a:lnTo>
                  <a:lnTo>
                    <a:pt x="0" y="0"/>
                  </a:lnTo>
                  <a:lnTo>
                    <a:pt x="0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H="1" flipV="1">
              <a:off x="11567637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14555754" y="1893999"/>
                  </a:moveTo>
                  <a:lnTo>
                    <a:pt x="0" y="1893999"/>
                  </a:lnTo>
                  <a:lnTo>
                    <a:pt x="0" y="0"/>
                  </a:lnTo>
                  <a:lnTo>
                    <a:pt x="14555754" y="0"/>
                  </a:lnTo>
                  <a:lnTo>
                    <a:pt x="14555754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055896" y="-1439774"/>
            <a:ext cx="9373977" cy="11246668"/>
          </a:xfrm>
          <a:custGeom>
            <a:avLst/>
            <a:gdLst/>
            <a:ahLst/>
            <a:cxnLst/>
            <a:rect l="l" t="t" r="r" b="b"/>
            <a:pathLst>
              <a:path w="10360322" h="12311566">
                <a:moveTo>
                  <a:pt x="0" y="0"/>
                </a:moveTo>
                <a:lnTo>
                  <a:pt x="10360322" y="0"/>
                </a:lnTo>
                <a:lnTo>
                  <a:pt x="10360322" y="12311566"/>
                </a:lnTo>
                <a:lnTo>
                  <a:pt x="0" y="12311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16" r="-9416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407872" y="2931780"/>
            <a:ext cx="8139384" cy="8000336"/>
          </a:xfrm>
          <a:custGeom>
            <a:avLst/>
            <a:gdLst/>
            <a:ahLst/>
            <a:cxnLst/>
            <a:rect l="l" t="t" r="r" b="b"/>
            <a:pathLst>
              <a:path w="8139384" h="8000336">
                <a:moveTo>
                  <a:pt x="0" y="0"/>
                </a:moveTo>
                <a:lnTo>
                  <a:pt x="8139384" y="0"/>
                </a:lnTo>
                <a:lnTo>
                  <a:pt x="8139384" y="8000336"/>
                </a:lnTo>
                <a:lnTo>
                  <a:pt x="0" y="80003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76200" y="5753100"/>
            <a:ext cx="2602366" cy="3708451"/>
          </a:xfrm>
          <a:custGeom>
            <a:avLst/>
            <a:gdLst/>
            <a:ahLst/>
            <a:cxnLst/>
            <a:rect l="l" t="t" r="r" b="b"/>
            <a:pathLst>
              <a:path w="2602366" h="3708451">
                <a:moveTo>
                  <a:pt x="0" y="0"/>
                </a:moveTo>
                <a:lnTo>
                  <a:pt x="2602366" y="0"/>
                </a:lnTo>
                <a:lnTo>
                  <a:pt x="2602366" y="3708451"/>
                </a:lnTo>
                <a:lnTo>
                  <a:pt x="0" y="37084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2764" t="-16630" r="-92087" b="-16630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996938" y="5928528"/>
            <a:ext cx="3058455" cy="4358392"/>
          </a:xfrm>
          <a:custGeom>
            <a:avLst/>
            <a:gdLst/>
            <a:ahLst/>
            <a:cxnLst/>
            <a:rect l="l" t="t" r="r" b="b"/>
            <a:pathLst>
              <a:path w="3058455" h="4358392">
                <a:moveTo>
                  <a:pt x="0" y="0"/>
                </a:moveTo>
                <a:lnTo>
                  <a:pt x="3058455" y="0"/>
                </a:lnTo>
                <a:lnTo>
                  <a:pt x="3058455" y="4358392"/>
                </a:lnTo>
                <a:lnTo>
                  <a:pt x="0" y="43583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2764" t="-16630" r="-92087" b="-16630"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13707353" y="-471338"/>
            <a:ext cx="5056590" cy="4114800"/>
          </a:xfrm>
          <a:custGeom>
            <a:avLst/>
            <a:gdLst/>
            <a:ahLst/>
            <a:cxnLst/>
            <a:rect l="l" t="t" r="r" b="b"/>
            <a:pathLst>
              <a:path w="5056590" h="4114800">
                <a:moveTo>
                  <a:pt x="5056590" y="0"/>
                </a:moveTo>
                <a:lnTo>
                  <a:pt x="0" y="0"/>
                </a:lnTo>
                <a:lnTo>
                  <a:pt x="0" y="4114800"/>
                </a:lnTo>
                <a:lnTo>
                  <a:pt x="5056590" y="4114800"/>
                </a:lnTo>
                <a:lnTo>
                  <a:pt x="505659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2632046" y="8691536"/>
            <a:ext cx="2817596" cy="1595464"/>
          </a:xfrm>
          <a:custGeom>
            <a:avLst/>
            <a:gdLst/>
            <a:ahLst/>
            <a:cxnLst/>
            <a:rect l="l" t="t" r="r" b="b"/>
            <a:pathLst>
              <a:path w="2817596" h="1595464">
                <a:moveTo>
                  <a:pt x="0" y="0"/>
                </a:moveTo>
                <a:lnTo>
                  <a:pt x="2817596" y="0"/>
                </a:lnTo>
                <a:lnTo>
                  <a:pt x="2817596" y="1595464"/>
                </a:lnTo>
                <a:lnTo>
                  <a:pt x="0" y="15954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16724915" y="207293"/>
            <a:ext cx="1068770" cy="1068770"/>
            <a:chOff x="0" y="0"/>
            <a:chExt cx="1425027" cy="1425027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1425027" cy="1425027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372" tIns="44372" rIns="44372" bIns="44372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110207" y="16960"/>
              <a:ext cx="1284523" cy="1391108"/>
            </a:xfrm>
            <a:custGeom>
              <a:avLst/>
              <a:gdLst/>
              <a:ahLst/>
              <a:cxnLst/>
              <a:rect l="l" t="t" r="r" b="b"/>
              <a:pathLst>
                <a:path w="1284523" h="1391108">
                  <a:moveTo>
                    <a:pt x="0" y="0"/>
                  </a:moveTo>
                  <a:lnTo>
                    <a:pt x="1284523" y="0"/>
                  </a:lnTo>
                  <a:lnTo>
                    <a:pt x="1284523" y="1391108"/>
                  </a:lnTo>
                  <a:lnTo>
                    <a:pt x="0" y="139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9756" r="-23404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32" name="矩形 5"/>
          <p:cNvSpPr/>
          <p:nvPr/>
        </p:nvSpPr>
        <p:spPr>
          <a:xfrm>
            <a:off x="10134600" y="1133579"/>
            <a:ext cx="5245454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ZLanTingHeiS-R-GB" panose="02000000000000000000" charset="-122"/>
              </a:rPr>
              <a:t>当「茶」进入身体后</a:t>
            </a:r>
          </a:p>
        </p:txBody>
      </p:sp>
      <p:sp>
        <p:nvSpPr>
          <p:cNvPr id="8" name="Freeform 8"/>
          <p:cNvSpPr/>
          <p:nvPr/>
        </p:nvSpPr>
        <p:spPr>
          <a:xfrm>
            <a:off x="8944358" y="2044594"/>
            <a:ext cx="5705911" cy="7213706"/>
          </a:xfrm>
          <a:custGeom>
            <a:avLst/>
            <a:gdLst/>
            <a:ahLst/>
            <a:cxnLst/>
            <a:rect l="l" t="t" r="r" b="b"/>
            <a:pathLst>
              <a:path w="5705911" h="7213706">
                <a:moveTo>
                  <a:pt x="0" y="0"/>
                </a:moveTo>
                <a:lnTo>
                  <a:pt x="5705911" y="0"/>
                </a:lnTo>
                <a:lnTo>
                  <a:pt x="5705911" y="7213706"/>
                </a:lnTo>
                <a:lnTo>
                  <a:pt x="0" y="72137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430" t="-1519" r="-27784" b="-57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886992" y="3539896"/>
            <a:ext cx="465426" cy="465426"/>
          </a:xfrm>
          <a:custGeom>
            <a:avLst/>
            <a:gdLst/>
            <a:ahLst/>
            <a:cxnLst/>
            <a:rect l="l" t="t" r="r" b="b"/>
            <a:pathLst>
              <a:path w="465426" h="465426">
                <a:moveTo>
                  <a:pt x="0" y="0"/>
                </a:moveTo>
                <a:lnTo>
                  <a:pt x="465426" y="0"/>
                </a:lnTo>
                <a:lnTo>
                  <a:pt x="465426" y="465425"/>
                </a:lnTo>
                <a:lnTo>
                  <a:pt x="0" y="4654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475505" y="6129927"/>
            <a:ext cx="465426" cy="465426"/>
          </a:xfrm>
          <a:custGeom>
            <a:avLst/>
            <a:gdLst/>
            <a:ahLst/>
            <a:cxnLst/>
            <a:rect l="l" t="t" r="r" b="b"/>
            <a:pathLst>
              <a:path w="465426" h="465426">
                <a:moveTo>
                  <a:pt x="0" y="0"/>
                </a:moveTo>
                <a:lnTo>
                  <a:pt x="465425" y="0"/>
                </a:lnTo>
                <a:lnTo>
                  <a:pt x="465425" y="465426"/>
                </a:lnTo>
                <a:lnTo>
                  <a:pt x="0" y="4654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184678" y="8306615"/>
            <a:ext cx="465426" cy="465426"/>
          </a:xfrm>
          <a:custGeom>
            <a:avLst/>
            <a:gdLst/>
            <a:ahLst/>
            <a:cxnLst/>
            <a:rect l="l" t="t" r="r" b="b"/>
            <a:pathLst>
              <a:path w="465426" h="465426">
                <a:moveTo>
                  <a:pt x="0" y="0"/>
                </a:moveTo>
                <a:lnTo>
                  <a:pt x="465425" y="0"/>
                </a:lnTo>
                <a:lnTo>
                  <a:pt x="465425" y="465426"/>
                </a:lnTo>
                <a:lnTo>
                  <a:pt x="0" y="4654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3493115" y="3695700"/>
            <a:ext cx="3331845" cy="264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zh-CN" altLang="en-US" sz="240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</a:rPr>
              <a:t>乘坐</a:t>
            </a:r>
            <a:r>
              <a:rPr lang="en-US" altLang="zh-CN" sz="240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</a:rPr>
              <a:t>“</a:t>
            </a:r>
            <a:r>
              <a:rPr lang="zh-CN" altLang="en-US" sz="2400">
                <a:solidFill>
                  <a:srgbClr val="FF0000"/>
                </a:solidFill>
                <a:latin typeface="FZLanTingHeiT-R-GB" panose="02000000000000000000" charset="-122"/>
                <a:ea typeface="FZLanTingHeiT-R-GB" panose="02000000000000000000" charset="-122"/>
              </a:rPr>
              <a:t>食道轻轨</a:t>
            </a:r>
            <a:r>
              <a:rPr lang="en-US" altLang="zh-CN" sz="2400">
                <a:solidFill>
                  <a:srgbClr val="000000"/>
                </a:solidFill>
                <a:latin typeface="FZLanTingHeiT-R-GB" panose="02000000000000000000" charset="-122"/>
                <a:ea typeface="FZLanTingHeiT-R-GB" panose="02000000000000000000" charset="-122"/>
              </a:rPr>
              <a:t>”</a:t>
            </a:r>
          </a:p>
        </p:txBody>
      </p:sp>
      <p:sp>
        <p:nvSpPr>
          <p:cNvPr id="12" name="Freeform 12"/>
          <p:cNvSpPr/>
          <p:nvPr/>
        </p:nvSpPr>
        <p:spPr>
          <a:xfrm>
            <a:off x="8597064" y="5008027"/>
            <a:ext cx="454433" cy="454433"/>
          </a:xfrm>
          <a:custGeom>
            <a:avLst/>
            <a:gdLst/>
            <a:ahLst/>
            <a:cxnLst/>
            <a:rect l="l" t="t" r="r" b="b"/>
            <a:pathLst>
              <a:path w="454433" h="454433">
                <a:moveTo>
                  <a:pt x="0" y="0"/>
                </a:moveTo>
                <a:lnTo>
                  <a:pt x="454434" y="0"/>
                </a:lnTo>
                <a:lnTo>
                  <a:pt x="454434" y="454433"/>
                </a:lnTo>
                <a:lnTo>
                  <a:pt x="0" y="4544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9232546" y="6098176"/>
            <a:ext cx="1225454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0"/>
              </a:lnSpc>
            </a:pPr>
            <a:r>
              <a:rPr lang="zh-CN" altLang="en-US" sz="1600">
                <a:latin typeface="FZLanTingHeiT-R-GB" panose="02000000000000000000" charset="-122"/>
                <a:ea typeface="FZLanTingHeiT-R-GB" panose="02000000000000000000" charset="-122"/>
                <a:sym typeface="+mn-ea"/>
              </a:rPr>
              <a:t>安检处</a:t>
            </a:r>
          </a:p>
        </p:txBody>
      </p:sp>
      <p:sp>
        <p:nvSpPr>
          <p:cNvPr id="36" name="TextBox 14"/>
          <p:cNvSpPr txBox="1"/>
          <p:nvPr/>
        </p:nvSpPr>
        <p:spPr>
          <a:xfrm>
            <a:off x="14097000" y="6286500"/>
            <a:ext cx="3331845" cy="264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zh-CN" altLang="en-US" sz="2400">
                <a:solidFill>
                  <a:schemeClr val="tx1"/>
                </a:solidFill>
                <a:latin typeface="FZLanTingHeiT-R-GB" panose="02000000000000000000" charset="-122"/>
                <a:ea typeface="FZLanTingHeiT-R-GB" panose="02000000000000000000" charset="-122"/>
              </a:rPr>
              <a:t>到达</a:t>
            </a:r>
            <a:r>
              <a:rPr lang="zh-CN" altLang="en-US" sz="2400">
                <a:solidFill>
                  <a:srgbClr val="FF0000"/>
                </a:solidFill>
                <a:latin typeface="FZLanTingHeiT-R-GB" panose="02000000000000000000" charset="-122"/>
                <a:ea typeface="FZLanTingHeiT-R-GB" panose="02000000000000000000" charset="-122"/>
              </a:rPr>
              <a:t>胃部</a:t>
            </a:r>
            <a:r>
              <a:rPr lang="zh-CN" altLang="en-US" sz="2400">
                <a:solidFill>
                  <a:schemeClr val="tx1"/>
                </a:solidFill>
                <a:latin typeface="FZLanTingHeiT-R-GB" panose="02000000000000000000" charset="-122"/>
                <a:ea typeface="FZLanTingHeiT-R-GB" panose="02000000000000000000" charset="-122"/>
              </a:rPr>
              <a:t>和</a:t>
            </a:r>
            <a:r>
              <a:rPr lang="zh-CN" altLang="en-US" sz="2400">
                <a:solidFill>
                  <a:srgbClr val="FF0000"/>
                </a:solidFill>
                <a:latin typeface="FZLanTingHeiT-R-GB" panose="02000000000000000000" charset="-122"/>
                <a:ea typeface="FZLanTingHeiT-R-GB" panose="02000000000000000000" charset="-122"/>
              </a:rPr>
              <a:t>小肠</a:t>
            </a:r>
          </a:p>
        </p:txBody>
      </p:sp>
      <p:sp>
        <p:nvSpPr>
          <p:cNvPr id="37" name="TextBox 14"/>
          <p:cNvSpPr txBox="1"/>
          <p:nvPr/>
        </p:nvSpPr>
        <p:spPr>
          <a:xfrm>
            <a:off x="9152890" y="5143500"/>
            <a:ext cx="3331845" cy="264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zh-CN" altLang="en-US" sz="2400">
                <a:solidFill>
                  <a:schemeClr val="tx1"/>
                </a:solidFill>
                <a:latin typeface="FZLanTingHeiT-R-GB" panose="02000000000000000000" charset="-122"/>
                <a:ea typeface="FZLanTingHeiT-R-GB" panose="02000000000000000000" charset="-122"/>
              </a:rPr>
              <a:t>进入</a:t>
            </a:r>
            <a:r>
              <a:rPr lang="zh-CN" altLang="en-US" sz="2400">
                <a:solidFill>
                  <a:srgbClr val="FF0000"/>
                </a:solidFill>
                <a:latin typeface="FZLanTingHeiT-R-GB" panose="02000000000000000000" charset="-122"/>
                <a:ea typeface="FZLanTingHeiT-R-GB" panose="02000000000000000000" charset="-122"/>
              </a:rPr>
              <a:t>肝脏</a:t>
            </a:r>
          </a:p>
        </p:txBody>
      </p:sp>
      <p:sp>
        <p:nvSpPr>
          <p:cNvPr id="38" name="TextBox 14"/>
          <p:cNvSpPr txBox="1"/>
          <p:nvPr/>
        </p:nvSpPr>
        <p:spPr>
          <a:xfrm>
            <a:off x="11582400" y="2476500"/>
            <a:ext cx="3331845" cy="264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zh-CN" altLang="en-US" sz="2000">
                <a:solidFill>
                  <a:schemeClr val="tx1"/>
                </a:solidFill>
                <a:latin typeface="FZLanTingHeiT-R-GB" panose="02000000000000000000" charset="-122"/>
                <a:ea typeface="FZLanTingHeiT-R-GB" panose="02000000000000000000" charset="-122"/>
              </a:rPr>
              <a:t>出发</a:t>
            </a:r>
          </a:p>
        </p:txBody>
      </p:sp>
      <p:sp>
        <p:nvSpPr>
          <p:cNvPr id="39" name="TextBox 17"/>
          <p:cNvSpPr txBox="1"/>
          <p:nvPr/>
        </p:nvSpPr>
        <p:spPr>
          <a:xfrm>
            <a:off x="8944610" y="6390005"/>
            <a:ext cx="1866900" cy="264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60"/>
              </a:lnSpc>
            </a:pPr>
            <a:r>
              <a:rPr lang="zh-CN" altLang="en-US" sz="1600">
                <a:latin typeface="FZLanTingHeiT-R-GB" panose="02000000000000000000" charset="-122"/>
                <a:ea typeface="FZLanTingHeiT-R-GB" panose="02000000000000000000" charset="-122"/>
                <a:sym typeface="+mn-ea"/>
              </a:rPr>
              <a:t>安检员</a:t>
            </a:r>
            <a:r>
              <a:rPr lang="en-MY" altLang="zh-CN" sz="1600">
                <a:latin typeface="FZLanTingHeiT-R-GB" panose="02000000000000000000" charset="-122"/>
                <a:ea typeface="FZLanTingHeiT-R-GB" panose="02000000000000000000" charset="-122"/>
                <a:sym typeface="+mn-ea"/>
              </a:rPr>
              <a:t>: </a:t>
            </a:r>
            <a:r>
              <a:rPr lang="zh-CN" altLang="en-US" sz="1600">
                <a:solidFill>
                  <a:srgbClr val="FF0000"/>
                </a:solidFill>
                <a:latin typeface="FZLanTingHeiT-R-GB" panose="02000000000000000000" charset="-122"/>
                <a:ea typeface="FZLanTingHeiT-R-GB" panose="02000000000000000000" charset="-122"/>
                <a:sym typeface="+mn-ea"/>
              </a:rPr>
              <a:t>酶</a:t>
            </a:r>
          </a:p>
        </p:txBody>
      </p:sp>
      <p:sp>
        <p:nvSpPr>
          <p:cNvPr id="40" name="TextBox 14"/>
          <p:cNvSpPr txBox="1"/>
          <p:nvPr/>
        </p:nvSpPr>
        <p:spPr>
          <a:xfrm>
            <a:off x="13792200" y="8427085"/>
            <a:ext cx="3331845" cy="264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zh-CN" altLang="en-US" sz="2400">
                <a:latin typeface="FZLanTingHeiT-R-GB" panose="02000000000000000000" charset="-122"/>
                <a:ea typeface="FZLanTingHeiT-R-GB" panose="02000000000000000000" charset="-122"/>
                <a:sym typeface="+mn-ea"/>
              </a:rPr>
              <a:t>进入</a:t>
            </a:r>
            <a:r>
              <a:rPr lang="zh-CN" altLang="en-US" sz="2400">
                <a:solidFill>
                  <a:srgbClr val="FF0000"/>
                </a:solidFill>
                <a:latin typeface="FZLanTingHeiT-R-GB" panose="02000000000000000000" charset="-122"/>
                <a:ea typeface="FZLanTingHeiT-R-GB" panose="02000000000000000000" charset="-122"/>
                <a:sym typeface="+mn-ea"/>
              </a:rPr>
              <a:t>小肠毛细血管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7872" y="-968791"/>
            <a:ext cx="19592543" cy="1420499"/>
            <a:chOff x="0" y="0"/>
            <a:chExt cx="26123391" cy="1893999"/>
          </a:xfrm>
        </p:grpSpPr>
        <p:sp>
          <p:nvSpPr>
            <p:cNvPr id="3" name="Freeform 3"/>
            <p:cNvSpPr/>
            <p:nvPr/>
          </p:nvSpPr>
          <p:spPr>
            <a:xfrm rot="-10800000" flipV="1">
              <a:off x="0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0" y="1893999"/>
                  </a:moveTo>
                  <a:lnTo>
                    <a:pt x="14555753" y="1893999"/>
                  </a:lnTo>
                  <a:lnTo>
                    <a:pt x="14555753" y="0"/>
                  </a:lnTo>
                  <a:lnTo>
                    <a:pt x="0" y="0"/>
                  </a:lnTo>
                  <a:lnTo>
                    <a:pt x="0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-10800000" flipH="1" flipV="1">
              <a:off x="11567637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14555754" y="1893999"/>
                  </a:moveTo>
                  <a:lnTo>
                    <a:pt x="0" y="1893999"/>
                  </a:lnTo>
                  <a:lnTo>
                    <a:pt x="0" y="0"/>
                  </a:lnTo>
                  <a:lnTo>
                    <a:pt x="14555754" y="0"/>
                  </a:lnTo>
                  <a:lnTo>
                    <a:pt x="14555754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pic>
        <p:nvPicPr>
          <p:cNvPr id="28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5445" b="1573"/>
          <a:stretch>
            <a:fillRect/>
          </a:stretch>
        </p:blipFill>
        <p:spPr>
          <a:xfrm>
            <a:off x="1600200" y="647700"/>
            <a:ext cx="6965950" cy="8966835"/>
          </a:xfrm>
          <a:prstGeom prst="rect">
            <a:avLst/>
          </a:prstGeom>
        </p:spPr>
      </p:pic>
      <p:pic>
        <p:nvPicPr>
          <p:cNvPr id="29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t="2080" r="1707" b="3923"/>
          <a:stretch>
            <a:fillRect/>
          </a:stretch>
        </p:blipFill>
        <p:spPr>
          <a:xfrm>
            <a:off x="9257754" y="800116"/>
            <a:ext cx="6896646" cy="8745535"/>
          </a:xfrm>
          <a:prstGeom prst="rect">
            <a:avLst/>
          </a:prstGeom>
        </p:spPr>
      </p:pic>
      <p:sp>
        <p:nvSpPr>
          <p:cNvPr id="5" name="Freeform 21"/>
          <p:cNvSpPr/>
          <p:nvPr/>
        </p:nvSpPr>
        <p:spPr>
          <a:xfrm flipH="1">
            <a:off x="12401148" y="-258541"/>
            <a:ext cx="6259832" cy="5093938"/>
          </a:xfrm>
          <a:custGeom>
            <a:avLst/>
            <a:gdLst/>
            <a:ahLst/>
            <a:cxnLst/>
            <a:rect l="l" t="t" r="r" b="b"/>
            <a:pathLst>
              <a:path w="6259832" h="5093938">
                <a:moveTo>
                  <a:pt x="6259831" y="0"/>
                </a:moveTo>
                <a:lnTo>
                  <a:pt x="0" y="0"/>
                </a:lnTo>
                <a:lnTo>
                  <a:pt x="0" y="5093938"/>
                </a:lnTo>
                <a:lnTo>
                  <a:pt x="6259831" y="5093938"/>
                </a:lnTo>
                <a:lnTo>
                  <a:pt x="62598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grpSp>
        <p:nvGrpSpPr>
          <p:cNvPr id="9" name="Group 23"/>
          <p:cNvGrpSpPr/>
          <p:nvPr/>
        </p:nvGrpSpPr>
        <p:grpSpPr>
          <a:xfrm>
            <a:off x="16724915" y="207293"/>
            <a:ext cx="1068770" cy="1068770"/>
            <a:chOff x="0" y="0"/>
            <a:chExt cx="1425027" cy="1425027"/>
          </a:xfrm>
        </p:grpSpPr>
        <p:grpSp>
          <p:nvGrpSpPr>
            <p:cNvPr id="10" name="Group 24"/>
            <p:cNvGrpSpPr/>
            <p:nvPr/>
          </p:nvGrpSpPr>
          <p:grpSpPr>
            <a:xfrm>
              <a:off x="0" y="0"/>
              <a:ext cx="1425027" cy="1425027"/>
              <a:chOff x="0" y="0"/>
              <a:chExt cx="812800" cy="812800"/>
            </a:xfrm>
          </p:grpSpPr>
          <p:sp>
            <p:nvSpPr>
              <p:cNvPr id="11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  <p:sp>
            <p:nvSpPr>
              <p:cNvPr id="12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4372" tIns="44372" rIns="44372" bIns="44372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ea typeface="FZLanTingHeiS-R-GB" panose="02000000000000000000" charset="-122"/>
                  <a:cs typeface="FZLanTingHeiS-R-GB" panose="02000000000000000000" charset="-122"/>
                </a:endParaRPr>
              </a:p>
            </p:txBody>
          </p:sp>
        </p:grpSp>
        <p:sp>
          <p:nvSpPr>
            <p:cNvPr id="13" name="Freeform 27"/>
            <p:cNvSpPr/>
            <p:nvPr/>
          </p:nvSpPr>
          <p:spPr>
            <a:xfrm>
              <a:off x="110207" y="16960"/>
              <a:ext cx="1284523" cy="1391108"/>
            </a:xfrm>
            <a:custGeom>
              <a:avLst/>
              <a:gdLst/>
              <a:ahLst/>
              <a:cxnLst/>
              <a:rect l="l" t="t" r="r" b="b"/>
              <a:pathLst>
                <a:path w="1284523" h="1391108">
                  <a:moveTo>
                    <a:pt x="0" y="0"/>
                  </a:moveTo>
                  <a:lnTo>
                    <a:pt x="1284523" y="0"/>
                  </a:lnTo>
                  <a:lnTo>
                    <a:pt x="1284523" y="1391108"/>
                  </a:lnTo>
                  <a:lnTo>
                    <a:pt x="0" y="139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9756" r="-23404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grpSp>
        <p:nvGrpSpPr>
          <p:cNvPr id="14" name="Group 6"/>
          <p:cNvGrpSpPr/>
          <p:nvPr/>
        </p:nvGrpSpPr>
        <p:grpSpPr>
          <a:xfrm>
            <a:off x="0" y="9867218"/>
            <a:ext cx="19592543" cy="1420499"/>
            <a:chOff x="0" y="0"/>
            <a:chExt cx="26123391" cy="1893999"/>
          </a:xfrm>
        </p:grpSpPr>
        <p:sp>
          <p:nvSpPr>
            <p:cNvPr id="15" name="Freeform 7"/>
            <p:cNvSpPr/>
            <p:nvPr/>
          </p:nvSpPr>
          <p:spPr>
            <a:xfrm rot="-10800000" flipV="1">
              <a:off x="0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0" y="1893999"/>
                  </a:moveTo>
                  <a:lnTo>
                    <a:pt x="14555753" y="1893999"/>
                  </a:lnTo>
                  <a:lnTo>
                    <a:pt x="14555753" y="0"/>
                  </a:lnTo>
                  <a:lnTo>
                    <a:pt x="0" y="0"/>
                  </a:lnTo>
                  <a:lnTo>
                    <a:pt x="0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  <p:sp>
          <p:nvSpPr>
            <p:cNvPr id="16" name="Freeform 8"/>
            <p:cNvSpPr/>
            <p:nvPr/>
          </p:nvSpPr>
          <p:spPr>
            <a:xfrm rot="-10800000" flipH="1" flipV="1">
              <a:off x="11567637" y="0"/>
              <a:ext cx="14555753" cy="1893999"/>
            </a:xfrm>
            <a:custGeom>
              <a:avLst/>
              <a:gdLst/>
              <a:ahLst/>
              <a:cxnLst/>
              <a:rect l="l" t="t" r="r" b="b"/>
              <a:pathLst>
                <a:path w="14555753" h="1893999">
                  <a:moveTo>
                    <a:pt x="14555754" y="1893999"/>
                  </a:moveTo>
                  <a:lnTo>
                    <a:pt x="0" y="1893999"/>
                  </a:lnTo>
                  <a:lnTo>
                    <a:pt x="0" y="0"/>
                  </a:lnTo>
                  <a:lnTo>
                    <a:pt x="14555754" y="0"/>
                  </a:lnTo>
                  <a:lnTo>
                    <a:pt x="14555754" y="1893999"/>
                  </a:lnTo>
                  <a:close/>
                </a:path>
              </a:pathLst>
            </a:custGeom>
            <a:blipFill>
              <a:blip r:embed="rId2"/>
              <a:stretch>
                <a:fillRect t="-2000" b="-2000"/>
              </a:stretch>
            </a:blipFill>
          </p:spPr>
          <p:txBody>
            <a:bodyPr/>
            <a:lstStyle/>
            <a:p>
              <a:endParaRPr lang="en-US">
                <a:ea typeface="FZLanTingHeiS-R-GB" panose="02000000000000000000" charset="-122"/>
                <a:cs typeface="FZLanTingHeiS-R-GB" panose="02000000000000000000" charset="-122"/>
              </a:endParaRPr>
            </a:p>
          </p:txBody>
        </p:sp>
      </p:grpSp>
      <p:sp>
        <p:nvSpPr>
          <p:cNvPr id="17" name="Freeform 22"/>
          <p:cNvSpPr/>
          <p:nvPr/>
        </p:nvSpPr>
        <p:spPr>
          <a:xfrm flipV="1">
            <a:off x="-407872" y="-1337350"/>
            <a:ext cx="4814346" cy="4732101"/>
          </a:xfrm>
          <a:custGeom>
            <a:avLst/>
            <a:gdLst/>
            <a:ahLst/>
            <a:cxnLst/>
            <a:rect l="l" t="t" r="r" b="b"/>
            <a:pathLst>
              <a:path w="4814346" h="4732101">
                <a:moveTo>
                  <a:pt x="0" y="4732100"/>
                </a:moveTo>
                <a:lnTo>
                  <a:pt x="4814346" y="4732100"/>
                </a:lnTo>
                <a:lnTo>
                  <a:pt x="4814346" y="0"/>
                </a:lnTo>
                <a:lnTo>
                  <a:pt x="0" y="0"/>
                </a:lnTo>
                <a:lnTo>
                  <a:pt x="0" y="47321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a typeface="FZLanTingHeiS-R-GB" panose="02000000000000000000" charset="-122"/>
              <a:cs typeface="FZLanTingHeiS-R-GB" panose="02000000000000000000" charset="-122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1752600" y="7429500"/>
            <a:ext cx="6770370" cy="2039620"/>
          </a:xfrm>
          <a:prstGeom prst="rect">
            <a:avLst/>
          </a:prstGeom>
          <a:solidFill>
            <a:srgbClr val="F2F2E6"/>
          </a:solidFill>
        </p:spPr>
        <p:txBody>
          <a:bodyPr wrap="square" rtlCol="0">
            <a:noAutofit/>
          </a:bodyPr>
          <a:lstStyle/>
          <a:p>
            <a:r>
              <a:rPr lang="en-US" sz="2800"/>
              <a:t>茶汤入口后, 茶多酚、茶氨酸、咖啡碱、芳香物质等呈味物质, 让舌尖感受到茶汤的甘甜、顺滑、两颊生津, 甚至有舌v底鸣泉之感。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384030" y="7429500"/>
            <a:ext cx="6770370" cy="2039620"/>
          </a:xfrm>
          <a:prstGeom prst="rect">
            <a:avLst/>
          </a:prstGeom>
          <a:solidFill>
            <a:srgbClr val="F2F2E6"/>
          </a:solidFill>
        </p:spPr>
        <p:txBody>
          <a:bodyPr wrap="square" rtlCol="0">
            <a:noAutofit/>
          </a:bodyPr>
          <a:lstStyle/>
          <a:p>
            <a:r>
              <a:rPr lang="en-US" sz="2800"/>
              <a:t>之后, 经食道进入胃部和小肠, 从小肠粘膜违入小肠毛细血管, 抵达肝脏后, 由酶分配茶内的物质去往各自的位置, 发挥各自的作用。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FZLanTingHeiT-R-GB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FZLanTingHeiT-R-GB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FZLanTingHeiS-R-GB"/>
        <a:font script="Hebr" typeface="FZLanTingHeiS-R-GB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FZLanTingHeiS-R-GB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ZLanTingHeiT-R-GB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FZLanTingHeiS-R-GB"/>
        <a:font script="Hebr" typeface="FZLanTingHeiS-R-GB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FZLanTingHeiS-R-GB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ZLanTingHeiT-R-GB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FZLanTingHeiS-R-GB"/>
        <a:font script="Hebr" typeface="FZLanTingHeiS-R-GB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FZLanTingHeiS-R-GB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811</Words>
  <Application>Microsoft Office PowerPoint</Application>
  <PresentationFormat>自訂</PresentationFormat>
  <Paragraphs>120</Paragraphs>
  <Slides>18</Slides>
  <Notes>1</Notes>
  <HiddenSlides>0</HiddenSlides>
  <MMClips>2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4" baseType="lpstr">
      <vt:lpstr>FZLanTingHeiS-R-GB</vt:lpstr>
      <vt:lpstr>Montserrat Bold</vt:lpstr>
      <vt:lpstr>FZLanTingHeiT-H-GB</vt:lpstr>
      <vt:lpstr>FZLanTingHeiT-R-GB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Tengpin Tea Presentation Slides</dc:title>
  <dc:creator/>
  <cp:lastModifiedBy>pei yu chiang</cp:lastModifiedBy>
  <cp:revision>14</cp:revision>
  <dcterms:created xsi:type="dcterms:W3CDTF">2006-08-16T00:00:00Z</dcterms:created>
  <dcterms:modified xsi:type="dcterms:W3CDTF">2025-02-14T09:19:15Z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C4309D30B3254C72A7EB1FE76A51EE1B_12</vt:lpwstr>
  </property>
  <property fmtid="{D5CDD505-2E9C-101B-9397-08002B2CF9AE}" pid="3" name="KSOProductBuildVer">
    <vt:lpwstr>1033-12.2.0.16731</vt:lpwstr>
  </property>
</Properties>
</file>