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63" r:id="rId3"/>
    <p:sldId id="264" r:id="rId4"/>
    <p:sldId id="265" r:id="rId5"/>
    <p:sldId id="266" r:id="rId6"/>
    <p:sldId id="267" r:id="rId7"/>
    <p:sldId id="268" r:id="rId8"/>
  </p:sldIdLst>
  <p:sldSz cx="9363075" cy="7196138"/>
  <p:notesSz cx="6858000" cy="9144000"/>
  <p:defaultTextStyle>
    <a:defPPr>
      <a:defRPr lang="ja-JP"/>
    </a:defPPr>
    <a:lvl1pPr marL="0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73087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46174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419260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92347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65434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838521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311607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784694" algn="l" defTabSz="47308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 showGuides="1">
      <p:cViewPr>
        <p:scale>
          <a:sx n="100" d="100"/>
          <a:sy n="100" d="100"/>
        </p:scale>
        <p:origin x="-1656" y="-256"/>
      </p:cViewPr>
      <p:guideLst>
        <p:guide orient="horz" pos="2267"/>
        <p:guide pos="29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9AD0B-FF2F-AE48-88D0-A1F819F75FA9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85800"/>
            <a:ext cx="4460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15E00-2598-FD49-B5DB-65F0800CC2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2248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73087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46174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419260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92347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365434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838521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311607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784694" algn="l" defTabSz="47308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98563" y="685800"/>
            <a:ext cx="4460875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5E00-2598-FD49-B5DB-65F0800CC24C}" type="slidenum">
              <a:rPr lang="ja-JP" altLang="en-US" smtClean="0"/>
              <a:pPr/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02231" y="2235469"/>
            <a:ext cx="7958615" cy="154250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04462" y="4077812"/>
            <a:ext cx="6554153" cy="183901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9619" y="4624185"/>
            <a:ext cx="7958615" cy="1429233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39619" y="3050032"/>
            <a:ext cx="7958615" cy="1574154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08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461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192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54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85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16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46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51115" y="2238800"/>
            <a:ext cx="3082013" cy="63316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89180" y="2238800"/>
            <a:ext cx="3082013" cy="63316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155" y="288179"/>
            <a:ext cx="8426767" cy="119935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8154" y="1610803"/>
            <a:ext cx="4136984" cy="67130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87" indent="0">
              <a:buNone/>
              <a:defRPr sz="2100" b="1"/>
            </a:lvl2pPr>
            <a:lvl3pPr marL="946174" indent="0">
              <a:buNone/>
              <a:defRPr sz="1800" b="1"/>
            </a:lvl3pPr>
            <a:lvl4pPr marL="1419260" indent="0">
              <a:buNone/>
              <a:defRPr sz="1600" b="1"/>
            </a:lvl4pPr>
            <a:lvl5pPr marL="1892347" indent="0">
              <a:buNone/>
              <a:defRPr sz="1600" b="1"/>
            </a:lvl5pPr>
            <a:lvl6pPr marL="2365434" indent="0">
              <a:buNone/>
              <a:defRPr sz="1600" b="1"/>
            </a:lvl6pPr>
            <a:lvl7pPr marL="2838521" indent="0">
              <a:buNone/>
              <a:defRPr sz="1600" b="1"/>
            </a:lvl7pPr>
            <a:lvl8pPr marL="3311607" indent="0">
              <a:buNone/>
              <a:defRPr sz="1600" b="1"/>
            </a:lvl8pPr>
            <a:lvl9pPr marL="3784694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8154" y="2282109"/>
            <a:ext cx="4136984" cy="414610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756313" y="1610803"/>
            <a:ext cx="4138608" cy="67130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87" indent="0">
              <a:buNone/>
              <a:defRPr sz="2100" b="1"/>
            </a:lvl2pPr>
            <a:lvl3pPr marL="946174" indent="0">
              <a:buNone/>
              <a:defRPr sz="1800" b="1"/>
            </a:lvl3pPr>
            <a:lvl4pPr marL="1419260" indent="0">
              <a:buNone/>
              <a:defRPr sz="1600" b="1"/>
            </a:lvl4pPr>
            <a:lvl5pPr marL="1892347" indent="0">
              <a:buNone/>
              <a:defRPr sz="1600" b="1"/>
            </a:lvl5pPr>
            <a:lvl6pPr marL="2365434" indent="0">
              <a:buNone/>
              <a:defRPr sz="1600" b="1"/>
            </a:lvl6pPr>
            <a:lvl7pPr marL="2838521" indent="0">
              <a:buNone/>
              <a:defRPr sz="1600" b="1"/>
            </a:lvl7pPr>
            <a:lvl8pPr marL="3311607" indent="0">
              <a:buNone/>
              <a:defRPr sz="1600" b="1"/>
            </a:lvl8pPr>
            <a:lvl9pPr marL="3784694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56313" y="2282109"/>
            <a:ext cx="4138608" cy="414610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155" y="286514"/>
            <a:ext cx="3080387" cy="1219346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660702" y="286514"/>
            <a:ext cx="5234220" cy="6141705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68155" y="1505860"/>
            <a:ext cx="3080387" cy="4922359"/>
          </a:xfrm>
        </p:spPr>
        <p:txBody>
          <a:bodyPr/>
          <a:lstStyle>
            <a:lvl1pPr marL="0" indent="0">
              <a:buNone/>
              <a:defRPr sz="1400"/>
            </a:lvl1pPr>
            <a:lvl2pPr marL="473087" indent="0">
              <a:buNone/>
              <a:defRPr sz="1200"/>
            </a:lvl2pPr>
            <a:lvl3pPr marL="946174" indent="0">
              <a:buNone/>
              <a:defRPr sz="1100"/>
            </a:lvl3pPr>
            <a:lvl4pPr marL="1419260" indent="0">
              <a:buNone/>
              <a:defRPr sz="1000"/>
            </a:lvl4pPr>
            <a:lvl5pPr marL="1892347" indent="0">
              <a:buNone/>
              <a:defRPr sz="1000"/>
            </a:lvl5pPr>
            <a:lvl6pPr marL="2365434" indent="0">
              <a:buNone/>
              <a:defRPr sz="1000"/>
            </a:lvl6pPr>
            <a:lvl7pPr marL="2838521" indent="0">
              <a:buNone/>
              <a:defRPr sz="1000"/>
            </a:lvl7pPr>
            <a:lvl8pPr marL="3311607" indent="0">
              <a:buNone/>
              <a:defRPr sz="1000"/>
            </a:lvl8pPr>
            <a:lvl9pPr marL="3784694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35230" y="5037298"/>
            <a:ext cx="5617845" cy="59468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835230" y="642988"/>
            <a:ext cx="5617845" cy="4317683"/>
          </a:xfrm>
        </p:spPr>
        <p:txBody>
          <a:bodyPr/>
          <a:lstStyle>
            <a:lvl1pPr marL="0" indent="0">
              <a:buNone/>
              <a:defRPr sz="3400"/>
            </a:lvl1pPr>
            <a:lvl2pPr marL="473087" indent="0">
              <a:buNone/>
              <a:defRPr sz="2900"/>
            </a:lvl2pPr>
            <a:lvl3pPr marL="946174" indent="0">
              <a:buNone/>
              <a:defRPr sz="2500"/>
            </a:lvl3pPr>
            <a:lvl4pPr marL="1419260" indent="0">
              <a:buNone/>
              <a:defRPr sz="2100"/>
            </a:lvl4pPr>
            <a:lvl5pPr marL="1892347" indent="0">
              <a:buNone/>
              <a:defRPr sz="2100"/>
            </a:lvl5pPr>
            <a:lvl6pPr marL="2365434" indent="0">
              <a:buNone/>
              <a:defRPr sz="2100"/>
            </a:lvl6pPr>
            <a:lvl7pPr marL="2838521" indent="0">
              <a:buNone/>
              <a:defRPr sz="2100"/>
            </a:lvl7pPr>
            <a:lvl8pPr marL="3311607" indent="0">
              <a:buNone/>
              <a:defRPr sz="2100"/>
            </a:lvl8pPr>
            <a:lvl9pPr marL="3784694" indent="0">
              <a:buNone/>
              <a:defRPr sz="21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835230" y="5631979"/>
            <a:ext cx="5617845" cy="844546"/>
          </a:xfrm>
        </p:spPr>
        <p:txBody>
          <a:bodyPr/>
          <a:lstStyle>
            <a:lvl1pPr marL="0" indent="0">
              <a:buNone/>
              <a:defRPr sz="1400"/>
            </a:lvl1pPr>
            <a:lvl2pPr marL="473087" indent="0">
              <a:buNone/>
              <a:defRPr sz="1200"/>
            </a:lvl2pPr>
            <a:lvl3pPr marL="946174" indent="0">
              <a:buNone/>
              <a:defRPr sz="1100"/>
            </a:lvl3pPr>
            <a:lvl4pPr marL="1419260" indent="0">
              <a:buNone/>
              <a:defRPr sz="1000"/>
            </a:lvl4pPr>
            <a:lvl5pPr marL="1892347" indent="0">
              <a:buNone/>
              <a:defRPr sz="1000"/>
            </a:lvl5pPr>
            <a:lvl6pPr marL="2365434" indent="0">
              <a:buNone/>
              <a:defRPr sz="1000"/>
            </a:lvl6pPr>
            <a:lvl7pPr marL="2838521" indent="0">
              <a:buNone/>
              <a:defRPr sz="1000"/>
            </a:lvl7pPr>
            <a:lvl8pPr marL="3311607" indent="0">
              <a:buNone/>
              <a:defRPr sz="1000"/>
            </a:lvl8pPr>
            <a:lvl9pPr marL="3784694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091172" y="384795"/>
            <a:ext cx="1580019" cy="8185607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51115" y="384795"/>
            <a:ext cx="4584006" cy="8185607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68155" y="288179"/>
            <a:ext cx="8426767" cy="1199357"/>
          </a:xfrm>
          <a:prstGeom prst="rect">
            <a:avLst/>
          </a:prstGeom>
        </p:spPr>
        <p:txBody>
          <a:bodyPr vert="horz" lIns="94617" tIns="47309" rIns="94617" bIns="47309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8155" y="1679100"/>
            <a:ext cx="8426767" cy="4749118"/>
          </a:xfrm>
          <a:prstGeom prst="rect">
            <a:avLst/>
          </a:prstGeom>
        </p:spPr>
        <p:txBody>
          <a:bodyPr vert="horz" lIns="94617" tIns="47309" rIns="94617" bIns="47309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68156" y="6669755"/>
            <a:ext cx="2184718" cy="383128"/>
          </a:xfrm>
          <a:prstGeom prst="rect">
            <a:avLst/>
          </a:prstGeom>
        </p:spPr>
        <p:txBody>
          <a:bodyPr vert="horz" lIns="94617" tIns="47309" rIns="94617" bIns="473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7DA67-DA4C-CD4A-822C-F1A2A05523E3}" type="datetimeFigureOut">
              <a:rPr lang="ja-JP" altLang="en-US" smtClean="0"/>
              <a:pPr/>
              <a:t>2014/02/18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99051" y="6669755"/>
            <a:ext cx="2964975" cy="383128"/>
          </a:xfrm>
          <a:prstGeom prst="rect">
            <a:avLst/>
          </a:prstGeom>
        </p:spPr>
        <p:txBody>
          <a:bodyPr vert="horz" lIns="94617" tIns="47309" rIns="94617" bIns="473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710205" y="6669755"/>
            <a:ext cx="2184718" cy="383128"/>
          </a:xfrm>
          <a:prstGeom prst="rect">
            <a:avLst/>
          </a:prstGeom>
        </p:spPr>
        <p:txBody>
          <a:bodyPr vert="horz" lIns="94617" tIns="47309" rIns="94617" bIns="473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31E3-C7C0-1141-94B6-FB0D5243031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3087" rtl="0" eaLnBrk="1" latinLnBrk="0" hangingPunct="1">
        <a:spcBef>
          <a:spcPct val="0"/>
        </a:spcBef>
        <a:buNone/>
        <a:defRPr kumimoji="1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815" indent="-354815" algn="l" defTabSz="473087" rtl="0" eaLnBrk="1" latinLnBrk="0" hangingPunct="1">
        <a:spcBef>
          <a:spcPct val="20000"/>
        </a:spcBef>
        <a:buFont typeface="Arial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68766" indent="-295679" algn="l" defTabSz="473087" rtl="0" eaLnBrk="1" latinLnBrk="0" hangingPunct="1">
        <a:spcBef>
          <a:spcPct val="20000"/>
        </a:spcBef>
        <a:buFont typeface="Arial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2717" indent="-236543" algn="l" defTabSz="473087" rtl="0" eaLnBrk="1" latinLnBrk="0" hangingPunct="1">
        <a:spcBef>
          <a:spcPct val="20000"/>
        </a:spcBef>
        <a:buFont typeface="Arial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5804" indent="-236543" algn="l" defTabSz="473087" rtl="0" eaLnBrk="1" latinLnBrk="0" hangingPunct="1">
        <a:spcBef>
          <a:spcPct val="20000"/>
        </a:spcBef>
        <a:buFont typeface="Arial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8891" indent="-236543" algn="l" defTabSz="473087" rtl="0" eaLnBrk="1" latinLnBrk="0" hangingPunct="1">
        <a:spcBef>
          <a:spcPct val="20000"/>
        </a:spcBef>
        <a:buFont typeface="Arial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1977" indent="-236543" algn="l" defTabSz="473087" rtl="0" eaLnBrk="1" latinLnBrk="0" hangingPunct="1">
        <a:spcBef>
          <a:spcPct val="20000"/>
        </a:spcBef>
        <a:buFont typeface="Arial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5064" indent="-236543" algn="l" defTabSz="473087" rtl="0" eaLnBrk="1" latinLnBrk="0" hangingPunct="1">
        <a:spcBef>
          <a:spcPct val="20000"/>
        </a:spcBef>
        <a:buFont typeface="Arial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8151" indent="-236543" algn="l" defTabSz="473087" rtl="0" eaLnBrk="1" latinLnBrk="0" hangingPunct="1">
        <a:spcBef>
          <a:spcPct val="20000"/>
        </a:spcBef>
        <a:buFont typeface="Arial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1238" indent="-236543" algn="l" defTabSz="473087" rtl="0" eaLnBrk="1" latinLnBrk="0" hangingPunct="1">
        <a:spcBef>
          <a:spcPct val="20000"/>
        </a:spcBef>
        <a:buFont typeface="Arial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3087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6174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260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347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65434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38521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11607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84694" algn="l" defTabSz="47308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.jpe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タイトル 1"/>
          <p:cNvSpPr txBox="1">
            <a:spLocks/>
          </p:cNvSpPr>
          <p:nvPr/>
        </p:nvSpPr>
        <p:spPr>
          <a:xfrm>
            <a:off x="237540" y="3464506"/>
            <a:ext cx="6957320" cy="1803701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4617" tIns="47309" rIns="94617" bIns="47309" rtlCol="0" anchor="t">
            <a:no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5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　</a:t>
            </a:r>
            <a:endParaRPr lang="ja-JP" altLang="en-US" sz="1100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1" name="タイトル 1"/>
          <p:cNvSpPr txBox="1">
            <a:spLocks/>
          </p:cNvSpPr>
          <p:nvPr/>
        </p:nvSpPr>
        <p:spPr>
          <a:xfrm>
            <a:off x="237542" y="1753378"/>
            <a:ext cx="6247736" cy="1576130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4617" tIns="47309" rIns="94617" bIns="47309" rtlCol="0" anchor="t">
            <a:no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5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　</a:t>
            </a:r>
            <a:endParaRPr lang="ja-JP" altLang="en-US" sz="1100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179904"/>
            <a:ext cx="9452733" cy="35980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・サイト分析</a:t>
            </a:r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 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サービスプラン</a:t>
            </a:r>
            <a:endParaRPr lang="ja-JP" altLang="en-US" sz="25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237542" y="709141"/>
            <a:ext cx="6247735" cy="915841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4617" tIns="47309" rIns="94617" bIns="47309" rtlCol="0" anchor="t">
            <a:no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5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　</a:t>
            </a:r>
            <a:endParaRPr lang="ja-JP" altLang="en-US" sz="1100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25542" y="729221"/>
            <a:ext cx="4196525" cy="895761"/>
          </a:xfrm>
          <a:prstGeom prst="rect">
            <a:avLst/>
          </a:prstGeom>
          <a:noFill/>
        </p:spPr>
        <p:txBody>
          <a:bodyPr wrap="square" lIns="94617" tIns="47309" rIns="94617" bIns="47309" rtlCol="0">
            <a:sp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月額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5,000</a:t>
            </a: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ja-JP" altLang="ja-JP" sz="2400" b="1" dirty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</a:t>
            </a:r>
            <a:endParaRPr lang="en-US" altLang="ja-JP" sz="24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</a:pP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※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原則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6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ヶ月以上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〜</a:t>
            </a:r>
          </a:p>
          <a:p>
            <a:pPr lvl="0">
              <a:spcBef>
                <a:spcPct val="0"/>
              </a:spcBef>
            </a:pP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</a:pP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（クラウド会員様マージン　月額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1,000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円）</a:t>
            </a:r>
            <a:endParaRPr lang="en-US" altLang="ja-JP" sz="10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87166" y="727314"/>
            <a:ext cx="3961458" cy="92653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>
                <a:alpha val="90000"/>
              </a:srgb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4617" tIns="47309" rIns="94617" bIns="47309" rtlCol="0" anchor="ctr">
            <a:spAutoFit/>
          </a:bodyPr>
          <a:lstStyle/>
          <a:p>
            <a:r>
              <a:rPr lang="en-US" altLang="ja-JP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●</a:t>
            </a:r>
            <a:r>
              <a:rPr lang="ja-JP" altLang="en-US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簡易分析レポートご提出</a:t>
            </a:r>
            <a:endParaRPr lang="en-US" altLang="ja-JP" sz="16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endParaRPr lang="en-US" altLang="ja-JP" sz="600" dirty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100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　　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ご経営者が最低限把握すべきウェブサイトの指標を</a:t>
            </a:r>
            <a:endParaRPr lang="en-US" altLang="ja-JP" sz="1100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まとめて、毎月１回レポート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を提出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。</a:t>
            </a:r>
            <a:endParaRPr lang="en-US" altLang="ja-JP" sz="1100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endParaRPr lang="en-US" altLang="ja-JP" sz="1000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2025542" y="1844889"/>
            <a:ext cx="4681538" cy="1449759"/>
          </a:xfrm>
          <a:prstGeom prst="rect">
            <a:avLst/>
          </a:prstGeom>
        </p:spPr>
        <p:txBody>
          <a:bodyPr lIns="94617" tIns="47309" rIns="94617" bIns="47309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月額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10,000</a:t>
            </a: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~</a:t>
            </a:r>
          </a:p>
          <a:p>
            <a:pPr lvl="0">
              <a:spcBef>
                <a:spcPct val="0"/>
              </a:spcBef>
              <a:defRPr/>
            </a:pP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※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広告実費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5,000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円＋代行手数料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5,000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~</a:t>
            </a:r>
          </a:p>
          <a:p>
            <a:pPr lvl="0">
              <a:spcBef>
                <a:spcPct val="0"/>
              </a:spcBef>
              <a:defRPr/>
            </a:pPr>
            <a:r>
              <a:rPr lang="ja-JP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代行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手数料は広告実費に応じて変動します。</a:t>
            </a:r>
            <a:endParaRPr lang="en-US" altLang="ja-JP" sz="900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　</a:t>
            </a:r>
            <a:r>
              <a:rPr lang="ja-JP" altLang="en-US" sz="9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２ページ</a:t>
            </a:r>
            <a:r>
              <a:rPr lang="ja-JP" altLang="en-US" sz="900" dirty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の料金表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をご参照下さい。</a:t>
            </a: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Yahoo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!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と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Google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両方出稿の場合は別途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手数料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が必要</a:t>
            </a: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※1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ヶ月未満からご対応可能。</a:t>
            </a: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ただし継続３ヶ月以下の場合は初期設定費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5,000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円必要</a:t>
            </a:r>
            <a:endParaRPr lang="en-US" altLang="ja-JP" sz="10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（クラウド会員様マージン　月額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1,000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〜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）</a:t>
            </a:r>
            <a:endParaRPr lang="en-US" altLang="ja-JP" sz="10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2018584" y="3614896"/>
            <a:ext cx="4681538" cy="1449759"/>
          </a:xfrm>
          <a:prstGeom prst="rect">
            <a:avLst/>
          </a:prstGeom>
        </p:spPr>
        <p:txBody>
          <a:bodyPr lIns="94617" tIns="47309" rIns="94617" bIns="47309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月額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29,000</a:t>
            </a: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~</a:t>
            </a: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※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広告実費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10,000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＋代行手数料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19,000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〜</a:t>
            </a: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</a:t>
            </a: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代行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手数料は広告実費に応じて変動します。</a:t>
            </a: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　　</a:t>
            </a:r>
            <a:r>
              <a:rPr lang="ja-JP" altLang="en-US" sz="9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３ページの料金表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をご参照下さい。</a:t>
            </a: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endParaRPr lang="en-US" altLang="ja-JP" sz="9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b="1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Yahoo</a:t>
            </a:r>
            <a:r>
              <a:rPr lang="en-US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!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と</a:t>
            </a:r>
            <a:r>
              <a:rPr lang="en-US" altLang="ja-JP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Google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両方出稿</a:t>
            </a:r>
            <a:r>
              <a:rPr lang="ja-JP" altLang="en-US" sz="9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の</a:t>
            </a:r>
            <a:r>
              <a:rPr lang="ja-JP" altLang="en-US" sz="9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場合、別途手数料が必要</a:t>
            </a:r>
            <a:endParaRPr lang="en-US" altLang="ja-JP" sz="900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900" dirty="0" smtClean="0">
                <a:latin typeface="メイリオ"/>
                <a:ea typeface="メイリオ"/>
                <a:cs typeface="メイリオ"/>
              </a:rPr>
              <a:t>　　</a:t>
            </a:r>
            <a:r>
              <a:rPr lang="en-US" altLang="ja-JP" sz="900" dirty="0" smtClean="0">
                <a:latin typeface="メイリオ"/>
                <a:ea typeface="メイリオ"/>
                <a:cs typeface="メイリオ"/>
              </a:rPr>
              <a:t>※</a:t>
            </a:r>
            <a:r>
              <a:rPr lang="ja-JP" altLang="en-US" sz="900" dirty="0" smtClean="0">
                <a:latin typeface="メイリオ"/>
                <a:ea typeface="メイリオ"/>
                <a:cs typeface="メイリオ"/>
              </a:rPr>
              <a:t>原則</a:t>
            </a:r>
            <a:r>
              <a:rPr lang="en-US" altLang="ja-JP" sz="900" dirty="0" smtClean="0">
                <a:latin typeface="メイリオ"/>
                <a:ea typeface="メイリオ"/>
                <a:cs typeface="メイリオ"/>
              </a:rPr>
              <a:t>6</a:t>
            </a:r>
            <a:r>
              <a:rPr lang="ja-JP" altLang="en-US" sz="900" dirty="0" smtClean="0">
                <a:latin typeface="メイリオ"/>
                <a:ea typeface="メイリオ"/>
                <a:cs typeface="メイリオ"/>
              </a:rPr>
              <a:t>ヶ月以上</a:t>
            </a:r>
            <a:r>
              <a:rPr lang="en-US" altLang="ja-JP" sz="900" dirty="0" smtClean="0">
                <a:latin typeface="メイリオ"/>
                <a:ea typeface="メイリオ"/>
                <a:cs typeface="メイリオ"/>
              </a:rPr>
              <a:t>〜</a:t>
            </a:r>
          </a:p>
          <a:p>
            <a:pPr lvl="0">
              <a:spcBef>
                <a:spcPct val="0"/>
              </a:spcBef>
              <a:defRPr/>
            </a:pPr>
            <a:endParaRPr lang="en-US" altLang="ja-JP" sz="900" dirty="0" smtClean="0"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  <a:defRPr/>
            </a:pP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（クラウド会員様マージン　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一律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月額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5,000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円）</a:t>
            </a:r>
            <a:endParaRPr lang="en-US" altLang="ja-JP" sz="10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5400599" y="1748944"/>
            <a:ext cx="3961458" cy="160364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>
                <a:alpha val="90000"/>
              </a:srgb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4617" tIns="47309" rIns="94617" bIns="47309" rtlCol="0" anchor="ctr">
            <a:spAutoFit/>
          </a:bodyPr>
          <a:lstStyle/>
          <a:p>
            <a:r>
              <a:rPr lang="en-US" altLang="ja-JP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●PPC</a:t>
            </a:r>
            <a:r>
              <a:rPr lang="ja-JP" altLang="en-US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広告買付け代行</a:t>
            </a:r>
            <a:endParaRPr lang="en-US" altLang="ja-JP" sz="1600" b="1" dirty="0" smtClean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キーワード５パターン・広告文各２パターン程度の</a:t>
            </a:r>
            <a:endParaRPr lang="en-US" altLang="ja-JP" sz="1100" dirty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買付と基本編集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。</a:t>
            </a:r>
            <a:endParaRPr lang="en-US" altLang="ja-JP" sz="800" dirty="0" smtClean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en-US" altLang="ja-JP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●</a:t>
            </a:r>
            <a:r>
              <a:rPr lang="ja-JP" altLang="en-US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簡易分析レポート</a:t>
            </a:r>
            <a:endParaRPr lang="en-US" altLang="ja-JP" sz="1600" b="1" dirty="0" smtClean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600" b="1" dirty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　　＋簡易</a:t>
            </a:r>
            <a:r>
              <a:rPr lang="en-US" altLang="ja-JP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広告レポート</a:t>
            </a:r>
            <a:endParaRPr lang="en-US" altLang="ja-JP" sz="1600" b="1" dirty="0" smtClean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最低限</a:t>
            </a:r>
            <a:r>
              <a:rPr lang="ja-JP" altLang="en-US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把握すべきウェブサイトの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指標と</a:t>
            </a:r>
            <a:r>
              <a:rPr lang="en-US" altLang="ja-JP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広告の</a:t>
            </a:r>
            <a:endParaRPr lang="en-US" altLang="ja-JP" sz="1100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　クリック結果をまとめて</a:t>
            </a:r>
            <a:r>
              <a:rPr lang="ja-JP" altLang="en-US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、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毎月１回</a:t>
            </a:r>
            <a:r>
              <a:rPr lang="ja-JP" altLang="en-US" sz="1100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レポート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を提出</a:t>
            </a:r>
            <a:r>
              <a:rPr lang="ja-JP" altLang="en-US" sz="1100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。</a:t>
            </a:r>
            <a:endParaRPr lang="en-US" altLang="ja-JP" sz="1100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endParaRPr lang="en-US" altLang="ja-JP" sz="600" dirty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9162" y="1765395"/>
            <a:ext cx="2006380" cy="15641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②</a:t>
            </a:r>
          </a:p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代行プラン</a:t>
            </a:r>
            <a:endParaRPr lang="en-US" altLang="ja-JP" sz="14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PPC </a:t>
            </a:r>
            <a:r>
              <a:rPr lang="en-US" altLang="ja-JP" sz="1400" b="1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 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Service</a:t>
            </a:r>
            <a:endParaRPr lang="en-US" altLang="ja-JP" sz="1400" b="1" dirty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99" name="正方形/長方形 98"/>
          <p:cNvSpPr/>
          <p:nvPr/>
        </p:nvSpPr>
        <p:spPr>
          <a:xfrm>
            <a:off x="8508" y="3454053"/>
            <a:ext cx="2006380" cy="18037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③</a:t>
            </a:r>
          </a:p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分析プラン</a:t>
            </a:r>
            <a:endParaRPr lang="en-US" altLang="ja-JP" sz="14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PPC Marketing</a:t>
            </a:r>
            <a:r>
              <a:rPr lang="ja-JP" altLang="en-US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Analysis</a:t>
            </a:r>
            <a:endParaRPr lang="en-US" altLang="ja-JP" sz="1400" b="1" dirty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5400599" y="3464506"/>
            <a:ext cx="3961458" cy="180370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>
                <a:alpha val="90000"/>
              </a:srgb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4617" tIns="47309" rIns="94617" bIns="47309" rtlCol="0" anchor="ctr">
            <a:spAutoFit/>
          </a:bodyPr>
          <a:lstStyle/>
          <a:p>
            <a:r>
              <a:rPr lang="en-US" altLang="ja-JP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●PPC</a:t>
            </a:r>
            <a:r>
              <a:rPr lang="ja-JP" altLang="en-US" sz="1600" b="1" dirty="0" smtClean="0">
                <a:solidFill>
                  <a:schemeClr val="tx1"/>
                </a:solidFill>
                <a:latin typeface="メイリオ"/>
                <a:ea typeface="メイリオ"/>
                <a:cs typeface="メイリオ"/>
              </a:rPr>
              <a:t>広告運用代行</a:t>
            </a:r>
            <a:endParaRPr lang="en-US" altLang="ja-JP" sz="1600" b="1" dirty="0" smtClean="0">
              <a:solidFill>
                <a:schemeClr val="tx1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キーワード</a:t>
            </a:r>
            <a:r>
              <a:rPr lang="en-US" altLang="ja-JP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10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種類以上・広告文各３パターンで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効果測定を行いながら設定編集・分析を実施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endParaRPr lang="en-US" altLang="ja-JP" sz="800" b="1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en-US" altLang="ja-JP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●</a:t>
            </a:r>
            <a:r>
              <a:rPr lang="ja-JP" altLang="en-US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正規分析レポート</a:t>
            </a:r>
            <a:endParaRPr lang="en-US" altLang="ja-JP" sz="16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lvl="1"/>
            <a:r>
              <a:rPr lang="ja-JP" altLang="ja-JP" sz="1600" b="1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＋正規</a:t>
            </a:r>
            <a:r>
              <a:rPr lang="en-US" altLang="ja-JP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広告分析レポート</a:t>
            </a:r>
            <a:endParaRPr lang="en-US" altLang="ja-JP" sz="16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アクセス解析ソフトによる広告の効果測定、</a:t>
            </a:r>
            <a:r>
              <a:rPr lang="en-US" altLang="ja-JP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SEO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状況、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コンテンツの分析をもとにサイトの改善ポイントを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まとめて、毎月</a:t>
            </a:r>
            <a:r>
              <a:rPr lang="en-US" altLang="ja-JP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1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回レポート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を提出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。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01" name="タイトル 1"/>
          <p:cNvSpPr txBox="1">
            <a:spLocks/>
          </p:cNvSpPr>
          <p:nvPr/>
        </p:nvSpPr>
        <p:spPr>
          <a:xfrm>
            <a:off x="227262" y="5491136"/>
            <a:ext cx="6247735" cy="1111206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4617" tIns="47309" rIns="94617" bIns="47309" rtlCol="0" anchor="t">
            <a:no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5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　</a:t>
            </a:r>
            <a:endParaRPr lang="ja-JP" altLang="en-US" sz="1100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2018584" y="5697302"/>
            <a:ext cx="4196525" cy="926539"/>
          </a:xfrm>
          <a:prstGeom prst="rect">
            <a:avLst/>
          </a:prstGeom>
          <a:noFill/>
        </p:spPr>
        <p:txBody>
          <a:bodyPr wrap="square" lIns="94617" tIns="47309" rIns="94617" bIns="47309" rtlCol="0">
            <a:spAutoFit/>
          </a:bodyPr>
          <a:lstStyle/>
          <a:p>
            <a:pPr lvl="0">
              <a:spcBef>
                <a:spcPct val="0"/>
              </a:spcBef>
            </a:pP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１回</a:t>
            </a:r>
            <a:r>
              <a:rPr lang="en-US" altLang="ja-JP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 50,000</a:t>
            </a:r>
            <a:r>
              <a:rPr lang="ja-JP" altLang="en-US" sz="24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</a:t>
            </a:r>
            <a:r>
              <a:rPr lang="ja-JP" altLang="ja-JP" sz="2400" b="1" dirty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</a:t>
            </a:r>
            <a:endParaRPr lang="en-US" altLang="ja-JP" sz="24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</a:pPr>
            <a:r>
              <a:rPr lang="ja-JP" altLang="en-US" sz="9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900" dirty="0" smtClean="0">
                <a:latin typeface="メイリオ"/>
                <a:ea typeface="メイリオ"/>
                <a:cs typeface="メイリオ"/>
              </a:rPr>
              <a:t>※</a:t>
            </a:r>
            <a:r>
              <a:rPr lang="ja-JP" altLang="en-US" sz="900" dirty="0">
                <a:latin typeface="メイリオ"/>
                <a:ea typeface="メイリオ"/>
                <a:cs typeface="メイリオ"/>
              </a:rPr>
              <a:t>アクセス解析は</a:t>
            </a:r>
            <a:r>
              <a:rPr lang="en-US" altLang="ja-JP" sz="900" dirty="0">
                <a:latin typeface="メイリオ"/>
                <a:ea typeface="メイリオ"/>
                <a:cs typeface="メイリオ"/>
              </a:rPr>
              <a:t>Google</a:t>
            </a:r>
            <a:r>
              <a:rPr lang="ja-JP" altLang="en-US" sz="900" dirty="0">
                <a:latin typeface="メイリオ"/>
                <a:ea typeface="メイリオ"/>
                <a:cs typeface="メイリオ"/>
              </a:rPr>
              <a:t>アナリティクスを用い、</a:t>
            </a:r>
            <a:endParaRPr lang="en-US" altLang="ja-JP" sz="900" dirty="0"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</a:pPr>
            <a:r>
              <a:rPr lang="ja-JP" altLang="ja-JP" sz="900" dirty="0"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900" dirty="0" smtClean="0">
                <a:latin typeface="メイリオ"/>
                <a:ea typeface="メイリオ"/>
                <a:cs typeface="メイリオ"/>
              </a:rPr>
              <a:t>過去</a:t>
            </a:r>
            <a:r>
              <a:rPr lang="ja-JP" altLang="en-US" sz="900" dirty="0">
                <a:latin typeface="メイリオ"/>
                <a:ea typeface="メイリオ"/>
                <a:cs typeface="メイリオ"/>
              </a:rPr>
              <a:t>半年分のデータをさかのぼって分析します。</a:t>
            </a:r>
            <a:endParaRPr lang="en-US" altLang="ja-JP" sz="9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  <a:p>
            <a:pPr lvl="0">
              <a:spcBef>
                <a:spcPct val="0"/>
              </a:spcBef>
            </a:pP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（クラウド会員様マージン　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1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回</a:t>
            </a:r>
            <a:r>
              <a:rPr lang="en-US" altLang="ja-JP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 5,000</a:t>
            </a:r>
            <a:r>
              <a:rPr lang="ja-JP" altLang="en-US" sz="1000" b="1" dirty="0" smtClean="0">
                <a:solidFill>
                  <a:srgbClr val="FF6600"/>
                </a:solidFill>
                <a:latin typeface="メイリオ"/>
                <a:ea typeface="メイリオ"/>
                <a:cs typeface="メイリオ"/>
              </a:rPr>
              <a:t>円）</a:t>
            </a:r>
            <a:endParaRPr lang="en-US" altLang="ja-JP" sz="1000" b="1" dirty="0" smtClean="0">
              <a:solidFill>
                <a:srgbClr val="FF66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5376886" y="5491136"/>
            <a:ext cx="3961458" cy="11112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>
                <a:alpha val="90000"/>
              </a:srgb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4617" tIns="47309" rIns="94617" bIns="47309" rtlCol="0" anchor="ctr">
            <a:spAutoFit/>
          </a:bodyPr>
          <a:lstStyle/>
          <a:p>
            <a:r>
              <a:rPr lang="en-US" altLang="ja-JP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●</a:t>
            </a:r>
            <a:r>
              <a:rPr lang="ja-JP" altLang="en-US" sz="16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オリジナル分析レポート</a:t>
            </a:r>
            <a:endParaRPr lang="en-US" altLang="ja-JP" sz="16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endParaRPr lang="en-US" altLang="ja-JP" sz="600" dirty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　アクセス解析ソフトによる多面的なデータ分析により、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現状のサイトの問題点や即時改善すべきポイントと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今後のサイト戦略アドバイスをまとめて、オリジナル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ja-JP" sz="1100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レポート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を提出</a:t>
            </a:r>
            <a:r>
              <a:rPr lang="ja-JP" altLang="en-US" sz="1100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。</a:t>
            </a:r>
            <a:endParaRPr lang="en-US" altLang="ja-JP" sz="1100" dirty="0" smtClean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5" name="図 104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-10691" y="5506271"/>
            <a:ext cx="2006380" cy="111613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④</a:t>
            </a:r>
          </a:p>
          <a:p>
            <a:pPr algn="ctr"/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戦略的サイト</a:t>
            </a:r>
            <a:endParaRPr lang="en-US" altLang="ja-JP" sz="14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分析プラン</a:t>
            </a:r>
            <a:endParaRPr lang="en-US" altLang="ja-JP" sz="14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Website Analysis</a:t>
            </a:r>
            <a:endParaRPr lang="en-US" altLang="ja-JP" sz="1400" b="1" dirty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8508" y="709141"/>
            <a:ext cx="2006380" cy="9158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①</a:t>
            </a:r>
          </a:p>
          <a:p>
            <a:pPr algn="ctr"/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簡易サイト分析プラン</a:t>
            </a:r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Simple Analysis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671749" y="6783000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latin typeface="メイリオ"/>
                <a:ea typeface="メイリオ"/>
                <a:cs typeface="メイリオ"/>
              </a:rPr>
              <a:t>※</a:t>
            </a:r>
            <a:r>
              <a:rPr kumimoji="1" lang="ja-JP" altLang="en-US" sz="1200" b="1" dirty="0" smtClean="0">
                <a:latin typeface="メイリオ"/>
                <a:ea typeface="メイリオ"/>
                <a:cs typeface="メイリオ"/>
              </a:rPr>
              <a:t>料金は全て税別です</a:t>
            </a:r>
            <a:endParaRPr kumimoji="1" lang="ja-JP" altLang="en-US" sz="1200" b="1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1097" y="6747026"/>
            <a:ext cx="4896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　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プラン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別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のレポートの違い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は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4〜</a:t>
            </a:r>
            <a:r>
              <a:rPr lang="en-US" altLang="ja-JP" sz="1400" dirty="0">
                <a:latin typeface="メイリオ"/>
                <a:ea typeface="メイリオ"/>
                <a:cs typeface="メイリオ"/>
              </a:rPr>
              <a:t>7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ページ</a:t>
            </a:r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をご覧ください</a:t>
            </a:r>
            <a:endParaRPr kumimoji="1" lang="ja-JP" altLang="en-US" sz="14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8" name="二等辺三角形 7"/>
          <p:cNvSpPr/>
          <p:nvPr/>
        </p:nvSpPr>
        <p:spPr>
          <a:xfrm rot="5400000">
            <a:off x="604038" y="6792078"/>
            <a:ext cx="312973" cy="22287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211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241594" y="626134"/>
            <a:ext cx="2006380" cy="166475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②</a:t>
            </a:r>
          </a:p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400" b="1" dirty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代行プラン</a:t>
            </a:r>
            <a:endParaRPr lang="en-US" altLang="ja-JP" sz="14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PPC  Service</a:t>
            </a:r>
          </a:p>
          <a:p>
            <a:pPr algn="ctr"/>
            <a:r>
              <a:rPr lang="ja-JP" altLang="en-US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料金表</a:t>
            </a:r>
            <a:endParaRPr lang="en-US" altLang="ja-JP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5486" y="258995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メイリオ"/>
                <a:ea typeface="メイリオ"/>
                <a:cs typeface="メイリオ"/>
              </a:rPr>
              <a:t>PPC</a:t>
            </a:r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広告の運用代行と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簡易サイト分析を行うプランです。</a:t>
            </a:r>
            <a:endParaRPr kumimoji="1" lang="ja-JP" altLang="en-US" sz="1200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2" name="図 1" descr="スクリーンショット 2012-05-14 11.18.3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89" y="626134"/>
            <a:ext cx="6662595" cy="621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3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241594" y="626134"/>
            <a:ext cx="2006380" cy="166475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③</a:t>
            </a:r>
          </a:p>
          <a:p>
            <a:pPr algn="ctr"/>
            <a:r>
              <a:rPr lang="en-US" altLang="ja-JP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4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分析プラン</a:t>
            </a:r>
            <a:endParaRPr lang="en-US" altLang="ja-JP" sz="14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PPC Marketing</a:t>
            </a:r>
            <a:r>
              <a:rPr lang="ja-JP" altLang="en-US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　</a:t>
            </a:r>
            <a:r>
              <a:rPr lang="en-US" altLang="ja-JP" sz="1400" b="1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Analysis</a:t>
            </a:r>
          </a:p>
          <a:p>
            <a:pPr algn="ctr"/>
            <a:r>
              <a:rPr lang="ja-JP" altLang="en-US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料金表</a:t>
            </a:r>
            <a:endParaRPr lang="en-US" altLang="ja-JP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588" y="637867"/>
            <a:ext cx="6337669" cy="620364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85486" y="2589957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メイリオ"/>
                <a:ea typeface="メイリオ"/>
                <a:cs typeface="メイリオ"/>
              </a:rPr>
              <a:t>PPC</a:t>
            </a:r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広告の運用代行に加えて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200" dirty="0" smtClean="0">
                <a:latin typeface="メイリオ"/>
                <a:ea typeface="メイリオ"/>
                <a:cs typeface="メイリオ"/>
              </a:rPr>
              <a:t>サイト改善の詳細分析を</a:t>
            </a:r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行う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サービスです。</a:t>
            </a:r>
            <a:endParaRPr kumimoji="1" lang="ja-JP" altLang="en-US" sz="1200" dirty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1755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/>
          <p:cNvSpPr/>
          <p:nvPr/>
        </p:nvSpPr>
        <p:spPr>
          <a:xfrm>
            <a:off x="226885" y="626134"/>
            <a:ext cx="1843146" cy="2802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4617" tIns="47309" rIns="94617" bIns="47309" anchor="ctr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簡易分析レポート</a:t>
            </a:r>
            <a:endParaRPr lang="en-US" altLang="ja-JP" sz="12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5" name="図 104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9049" y="6503789"/>
            <a:ext cx="43204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メイリオ"/>
                <a:ea typeface="メイリオ"/>
                <a:cs typeface="メイリオ"/>
              </a:rPr>
              <a:t>サイト訪問者数、直帰率、平均滞在時間、流入経路、</a:t>
            </a:r>
            <a:r>
              <a:rPr kumimoji="1" lang="en-US" altLang="ja-JP" sz="1100" dirty="0" smtClean="0">
                <a:latin typeface="メイリオ"/>
                <a:ea typeface="メイリオ"/>
                <a:cs typeface="メイリオ"/>
              </a:rPr>
              <a:t>SEO</a:t>
            </a:r>
            <a:r>
              <a:rPr kumimoji="1" lang="ja-JP" altLang="en-US" sz="1100" dirty="0" smtClean="0">
                <a:latin typeface="メイリオ"/>
                <a:ea typeface="メイリオ"/>
                <a:cs typeface="メイリオ"/>
              </a:rPr>
              <a:t>順位、上位アクセスキーワード、</a:t>
            </a:r>
            <a:r>
              <a:rPr lang="ja-JP" altLang="en-US" sz="1100" dirty="0" smtClean="0">
                <a:latin typeface="メイリオ"/>
                <a:ea typeface="メイリオ"/>
                <a:cs typeface="メイリオ"/>
              </a:rPr>
              <a:t>上位閲覧コンテンツ、コンバージョンキーワードの定点観測レポートです</a:t>
            </a:r>
            <a:endParaRPr kumimoji="1" lang="ja-JP" altLang="en-US" sz="1100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9" y="1029421"/>
            <a:ext cx="4030000" cy="5112568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17" name="タイトル 1"/>
          <p:cNvSpPr>
            <a:spLocks noGrp="1"/>
          </p:cNvSpPr>
          <p:nvPr>
            <p:ph type="ctrTitle"/>
          </p:nvPr>
        </p:nvSpPr>
        <p:spPr>
          <a:xfrm>
            <a:off x="0" y="179904"/>
            <a:ext cx="9452733" cy="35980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①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簡易分析プラン</a:t>
            </a:r>
            <a:endParaRPr lang="ja-JP" altLang="en-US" sz="25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242644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/>
          <p:cNvSpPr/>
          <p:nvPr/>
        </p:nvSpPr>
        <p:spPr>
          <a:xfrm>
            <a:off x="226885" y="626134"/>
            <a:ext cx="1843146" cy="2802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4617" tIns="47309" rIns="94617" bIns="47309" anchor="ctr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簡易分析レポート</a:t>
            </a:r>
            <a:endParaRPr lang="en-US" altLang="ja-JP" sz="12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185593" y="582352"/>
            <a:ext cx="2264552" cy="3239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簡易</a:t>
            </a:r>
            <a:r>
              <a:rPr lang="en-US" altLang="ja-JP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広告レポート</a:t>
            </a:r>
            <a:endParaRPr lang="en-US" altLang="ja-JP" sz="12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5" name="図 104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177" y="1017936"/>
            <a:ext cx="3631063" cy="5460453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289049" y="6503789"/>
            <a:ext cx="43204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メイリオ"/>
                <a:ea typeface="メイリオ"/>
                <a:cs typeface="メイリオ"/>
              </a:rPr>
              <a:t>サイト訪問者数、直帰率、平均滞在時間、流入経路、</a:t>
            </a:r>
            <a:r>
              <a:rPr kumimoji="1" lang="en-US" altLang="ja-JP" sz="1100" dirty="0" smtClean="0">
                <a:latin typeface="メイリオ"/>
                <a:ea typeface="メイリオ"/>
                <a:cs typeface="メイリオ"/>
              </a:rPr>
              <a:t>SEO</a:t>
            </a:r>
            <a:r>
              <a:rPr kumimoji="1" lang="ja-JP" altLang="en-US" sz="1100" dirty="0" smtClean="0">
                <a:latin typeface="メイリオ"/>
                <a:ea typeface="メイリオ"/>
                <a:cs typeface="メイリオ"/>
              </a:rPr>
              <a:t>順位、上位アクセスキーワード、</a:t>
            </a:r>
            <a:r>
              <a:rPr lang="ja-JP" altLang="en-US" sz="1100" dirty="0" smtClean="0">
                <a:latin typeface="メイリオ"/>
                <a:ea typeface="メイリオ"/>
                <a:cs typeface="メイリオ"/>
              </a:rPr>
              <a:t>上位閲覧コンテンツ、コンバージョンキーワードの定点観測レポートです</a:t>
            </a:r>
            <a:endParaRPr kumimoji="1" lang="ja-JP" altLang="en-US" sz="11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4969569" y="6486805"/>
            <a:ext cx="43935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メイリオ"/>
                <a:ea typeface="メイリオ"/>
                <a:cs typeface="メイリオ"/>
              </a:rPr>
              <a:t>キーワード、広告文別のインプレッション数（表示回数）、クリック数、クリック率、平均クリック単価の定点観測レポートです。</a:t>
            </a:r>
            <a:endParaRPr kumimoji="1" lang="en-US" altLang="ja-JP" sz="11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100" dirty="0" smtClean="0">
                <a:latin typeface="メイリオ"/>
                <a:ea typeface="メイリオ"/>
                <a:cs typeface="メイリオ"/>
              </a:rPr>
              <a:t>キーワードや広告文の追加・変更は行いません。</a:t>
            </a:r>
            <a:endParaRPr kumimoji="1" lang="ja-JP" altLang="en-US" sz="1100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049" y="1029421"/>
            <a:ext cx="4030000" cy="5112568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16" name="タイトル 1"/>
          <p:cNvSpPr>
            <a:spLocks noGrp="1"/>
          </p:cNvSpPr>
          <p:nvPr>
            <p:ph type="ctrTitle"/>
          </p:nvPr>
        </p:nvSpPr>
        <p:spPr>
          <a:xfrm>
            <a:off x="0" y="179904"/>
            <a:ext cx="9452733" cy="35980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②PPC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代行プラン</a:t>
            </a:r>
            <a:endParaRPr lang="ja-JP" altLang="en-US" sz="25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355002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/>
          <p:cNvSpPr/>
          <p:nvPr/>
        </p:nvSpPr>
        <p:spPr>
          <a:xfrm>
            <a:off x="226885" y="626134"/>
            <a:ext cx="1843146" cy="2802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4617" tIns="47309" rIns="94617" bIns="47309" anchor="ctr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分析レポート</a:t>
            </a:r>
            <a:endParaRPr lang="en-US" altLang="ja-JP" sz="1200" b="1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964957" y="621298"/>
            <a:ext cx="2485188" cy="3850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PPC</a:t>
            </a:r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広告分析レポート</a:t>
            </a:r>
            <a:endParaRPr lang="en-US" altLang="ja-JP" sz="12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5" name="図 104" descr="クラウドマネージメント協会ロコ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669" y="1293813"/>
            <a:ext cx="3665134" cy="3454053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614" y="2589957"/>
            <a:ext cx="2729068" cy="3598068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885" y="1149797"/>
            <a:ext cx="2815089" cy="4102125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3185" y="2301925"/>
            <a:ext cx="2784325" cy="4174132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228522" y="6463357"/>
            <a:ext cx="4394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簡易レポートの項目に加えて</a:t>
            </a:r>
            <a:r>
              <a:rPr kumimoji="1" lang="en-US" altLang="ja-JP" sz="1200" dirty="0" smtClean="0">
                <a:latin typeface="メイリオ"/>
                <a:ea typeface="メイリオ"/>
                <a:cs typeface="メイリオ"/>
              </a:rPr>
              <a:t>Google</a:t>
            </a:r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アナリティクスを用いて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ユーザーの動きから重要指標分析とサイト改善ポイントを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提案するレポートです。</a:t>
            </a:r>
            <a:endParaRPr kumimoji="1" lang="ja-JP" altLang="en-US" sz="12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826271" y="6437712"/>
            <a:ext cx="4626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メイリオ"/>
                <a:ea typeface="メイリオ"/>
                <a:cs typeface="メイリオ"/>
              </a:rPr>
              <a:t>PPC</a:t>
            </a:r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広告の掲載結果を分析し、サイトに最適な集客キーワードと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200" dirty="0" smtClean="0">
                <a:latin typeface="メイリオ"/>
                <a:ea typeface="メイリオ"/>
                <a:cs typeface="メイリオ"/>
              </a:rPr>
              <a:t>効果の高い広告文を分析し集客戦略を立案するレポートです。</a:t>
            </a:r>
            <a:endParaRPr kumimoji="1" lang="en-US" altLang="ja-JP" sz="12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200" dirty="0" smtClean="0">
                <a:latin typeface="メイリオ"/>
                <a:ea typeface="メイリオ"/>
                <a:cs typeface="メイリオ"/>
              </a:rPr>
              <a:t>買付けキーワードと広告文のメンテナンスも行います。</a:t>
            </a:r>
            <a:endParaRPr kumimoji="1" lang="ja-JP" altLang="en-US" sz="12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19" name="タイトル 1"/>
          <p:cNvSpPr>
            <a:spLocks noGrp="1"/>
          </p:cNvSpPr>
          <p:nvPr>
            <p:ph type="ctrTitle"/>
          </p:nvPr>
        </p:nvSpPr>
        <p:spPr>
          <a:xfrm>
            <a:off x="0" y="179904"/>
            <a:ext cx="9452733" cy="35980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③PPC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分析プラン</a:t>
            </a:r>
            <a:endParaRPr lang="ja-JP" altLang="en-US" sz="25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394906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33" y="3382045"/>
            <a:ext cx="3326191" cy="359339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179904"/>
            <a:ext cx="9452733" cy="35980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ja-JP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④</a:t>
            </a:r>
            <a:r>
              <a:rPr lang="ja-JP" altLang="en-US" sz="25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戦略的サイト分析プラン</a:t>
            </a:r>
            <a:endParaRPr lang="ja-JP" altLang="en-US" sz="25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5" name="図 104" descr="クラウドマネージメント協会ロゴ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145" y="237085"/>
            <a:ext cx="1632908" cy="389049"/>
          </a:xfrm>
          <a:prstGeom prst="rect">
            <a:avLst/>
          </a:prstGeom>
        </p:spPr>
      </p:pic>
      <p:sp>
        <p:nvSpPr>
          <p:cNvPr id="106" name="正方形/長方形 105"/>
          <p:cNvSpPr/>
          <p:nvPr/>
        </p:nvSpPr>
        <p:spPr>
          <a:xfrm>
            <a:off x="0" y="0"/>
            <a:ext cx="2540000" cy="1411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2539999" y="0"/>
            <a:ext cx="6823075" cy="1411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正方形/長方形 107"/>
          <p:cNvSpPr/>
          <p:nvPr/>
        </p:nvSpPr>
        <p:spPr>
          <a:xfrm>
            <a:off x="-1" y="7085580"/>
            <a:ext cx="9363075" cy="112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3265" y="621347"/>
            <a:ext cx="7074185" cy="3647791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35173" y="3238029"/>
            <a:ext cx="648072" cy="425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1767" y="4534173"/>
            <a:ext cx="5845079" cy="1872208"/>
          </a:xfrm>
          <a:prstGeom prst="rect">
            <a:avLst/>
          </a:prstGeom>
        </p:spPr>
      </p:pic>
      <p:sp>
        <p:nvSpPr>
          <p:cNvPr id="18" name="正方形/長方形 17"/>
          <p:cNvSpPr/>
          <p:nvPr/>
        </p:nvSpPr>
        <p:spPr>
          <a:xfrm>
            <a:off x="35173" y="774862"/>
            <a:ext cx="2414116" cy="3850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オリジナル広告分析レポート</a:t>
            </a:r>
            <a:endParaRPr lang="en-US" altLang="ja-JP" sz="1200" b="1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330989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320</Words>
  <Application>Microsoft Macintosh PowerPoint</Application>
  <PresentationFormat>ユーザー設定</PresentationFormat>
  <Paragraphs>109</Paragraphs>
  <Slides>7</Slides>
  <Notes>7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テーマ</vt:lpstr>
      <vt:lpstr>PPC・サイト分析 サービスプラン</vt:lpstr>
      <vt:lpstr>PowerPoint プレゼンテーション</vt:lpstr>
      <vt:lpstr>PowerPoint プレゼンテーション</vt:lpstr>
      <vt:lpstr>①簡易分析プラン</vt:lpstr>
      <vt:lpstr>②PPC代行プラン</vt:lpstr>
      <vt:lpstr>③PPC分析プラン</vt:lpstr>
      <vt:lpstr>④戦略的サイト分析プラン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GATEWAY PACKAGE メニュー別付属サービス</dc:title>
  <dc:creator>松浦 Tetsuya.Matsuura</dc:creator>
  <cp:lastModifiedBy>Yokota Aya</cp:lastModifiedBy>
  <cp:revision>74</cp:revision>
  <cp:lastPrinted>2011-10-14T07:03:54Z</cp:lastPrinted>
  <dcterms:created xsi:type="dcterms:W3CDTF">2011-08-31T08:24:22Z</dcterms:created>
  <dcterms:modified xsi:type="dcterms:W3CDTF">2014-02-18T01:52:37Z</dcterms:modified>
</cp:coreProperties>
</file>