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1" r:id="rId4"/>
    <p:sldId id="272" r:id="rId5"/>
    <p:sldId id="273" r:id="rId6"/>
    <p:sldId id="287" r:id="rId7"/>
    <p:sldId id="275" r:id="rId8"/>
    <p:sldId id="276" r:id="rId9"/>
    <p:sldId id="258" r:id="rId10"/>
    <p:sldId id="259" r:id="rId11"/>
    <p:sldId id="260" r:id="rId12"/>
    <p:sldId id="261" r:id="rId13"/>
    <p:sldId id="263" r:id="rId14"/>
    <p:sldId id="262" r:id="rId15"/>
    <p:sldId id="288" r:id="rId16"/>
    <p:sldId id="289"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6"/>
    <p:restoredTop sz="94643"/>
  </p:normalViewPr>
  <p:slideViewPr>
    <p:cSldViewPr snapToGrid="0" snapToObjects="1" showGuides="1">
      <p:cViewPr>
        <p:scale>
          <a:sx n="84" d="100"/>
          <a:sy n="84" d="100"/>
        </p:scale>
        <p:origin x="824" y="95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5C6DC-B86A-2247-B2E5-431D19BEA170}" type="datetimeFigureOut">
              <a:rPr kumimoji="1" lang="ja-JP" altLang="en-US" smtClean="0"/>
              <a:t>2019/3/13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6882-EA7E-7741-8482-19046FFE590A}" type="slidenum">
              <a:rPr kumimoji="1" lang="ja-JP" altLang="en-US" smtClean="0"/>
              <a:t>‹#›</a:t>
            </a:fld>
            <a:endParaRPr kumimoji="1" lang="ja-JP" altLang="en-US"/>
          </a:p>
        </p:txBody>
      </p:sp>
    </p:spTree>
    <p:extLst>
      <p:ext uri="{BB962C8B-B14F-4D97-AF65-F5344CB8AC3E}">
        <p14:creationId xmlns:p14="http://schemas.microsoft.com/office/powerpoint/2010/main" val="6061414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E8856-8497-6D47-9267-1C4DC19670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BB762E1-5ADB-0349-A499-AE63410F6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E1F2D7-4DE2-EB46-A96D-E2C3706090B6}"/>
              </a:ext>
            </a:extLst>
          </p:cNvPr>
          <p:cNvSpPr>
            <a:spLocks noGrp="1"/>
          </p:cNvSpPr>
          <p:nvPr>
            <p:ph type="dt" sz="half" idx="10"/>
          </p:nvPr>
        </p:nvSpPr>
        <p:spPr/>
        <p:txBody>
          <a:bodyPr/>
          <a:lstStyle/>
          <a:p>
            <a:fld id="{D9099A28-0285-6445-95EB-9D41EBAAF7DC}"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5839E258-9AD9-F94E-B771-7D88A3C2FF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FEB761-B283-5B42-A307-4338C9A7D43B}"/>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81860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B5008-0BD8-C54C-AADD-62F0E8120F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AB5DC1-89DC-5D43-8613-C65A57B834EA}"/>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52C453-C802-3F46-A601-1FB57B3A563B}"/>
              </a:ext>
            </a:extLst>
          </p:cNvPr>
          <p:cNvSpPr>
            <a:spLocks noGrp="1"/>
          </p:cNvSpPr>
          <p:nvPr>
            <p:ph type="dt" sz="half" idx="10"/>
          </p:nvPr>
        </p:nvSpPr>
        <p:spPr/>
        <p:txBody>
          <a:bodyPr/>
          <a:lstStyle/>
          <a:p>
            <a:fld id="{4F348EC9-569F-AA43-AFBF-78C9F17E5000}"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32B77B1F-1DBE-F34C-B953-06FEC937A9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8AEC1B-6357-3440-889B-9FA7AD4B5273}"/>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38327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2078F9-C39D-AF4B-B881-AD9DD2F83C9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E05B76-36F3-304A-816A-4540B4E4783C}"/>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AB073A-21D7-4341-80C6-35BFEC72F9B9}"/>
              </a:ext>
            </a:extLst>
          </p:cNvPr>
          <p:cNvSpPr>
            <a:spLocks noGrp="1"/>
          </p:cNvSpPr>
          <p:nvPr>
            <p:ph type="dt" sz="half" idx="10"/>
          </p:nvPr>
        </p:nvSpPr>
        <p:spPr/>
        <p:txBody>
          <a:bodyPr/>
          <a:lstStyle/>
          <a:p>
            <a:fld id="{0ED449FB-A8F5-BB4F-B6EA-3B811B1630F1}"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AEFFBE1C-396D-B64A-9F30-AF7BFF964B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02548-8A69-AA4F-864B-D10B513F0DBE}"/>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31422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15A4-731F-5548-823C-F225A416C9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D0411-74F5-3841-BD40-0BE528CB2FFA}"/>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8FF50A-5815-9E47-9B29-1CF60EDBB2C6}"/>
              </a:ext>
            </a:extLst>
          </p:cNvPr>
          <p:cNvSpPr>
            <a:spLocks noGrp="1"/>
          </p:cNvSpPr>
          <p:nvPr>
            <p:ph type="dt" sz="half" idx="10"/>
          </p:nvPr>
        </p:nvSpPr>
        <p:spPr/>
        <p:txBody>
          <a:bodyPr/>
          <a:lstStyle/>
          <a:p>
            <a:fld id="{5EA9D93E-FC1E-8040-AAD8-4158FAA85660}"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3A1C03F1-1A82-CA42-A837-4C2543F50C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C73DE8-E68F-FB41-A033-7B2228213277}"/>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2501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B9E0F-9CDD-0D4E-BB02-A363B725610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A231C1-87A1-E94D-9A71-016781DB3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848380-B322-9043-A43A-70F149A5EA7B}"/>
              </a:ext>
            </a:extLst>
          </p:cNvPr>
          <p:cNvSpPr>
            <a:spLocks noGrp="1"/>
          </p:cNvSpPr>
          <p:nvPr>
            <p:ph type="dt" sz="half" idx="10"/>
          </p:nvPr>
        </p:nvSpPr>
        <p:spPr/>
        <p:txBody>
          <a:bodyPr/>
          <a:lstStyle/>
          <a:p>
            <a:fld id="{98B78FF9-ACD7-B04A-BE9A-916D766B082D}"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AC4A6401-A12F-6B42-9C73-82C96B0241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6BF9E5-AE9E-CB4A-8614-86C25C5F4A3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74003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5271C-211C-9949-90D8-A88C5A99EC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717B15-B9BB-2642-98A4-8D6405FCAC40}"/>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BD8A4E-9931-B14A-8C46-EA43A0377DFF}"/>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4838D2-0300-5849-AED2-F5FC291909DF}"/>
              </a:ext>
            </a:extLst>
          </p:cNvPr>
          <p:cNvSpPr>
            <a:spLocks noGrp="1"/>
          </p:cNvSpPr>
          <p:nvPr>
            <p:ph type="dt" sz="half" idx="10"/>
          </p:nvPr>
        </p:nvSpPr>
        <p:spPr/>
        <p:txBody>
          <a:bodyPr/>
          <a:lstStyle/>
          <a:p>
            <a:fld id="{04764399-6C5F-7348-B899-9E31A2D1438F}" type="datetime1">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C761CE3F-D78C-164F-B2F4-AE071C3A27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27C557-0B39-FB43-A437-AE18327F196C}"/>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62987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B3B9EC-C606-DE4A-ACC8-213D2DC964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F6FED8-F380-A244-93F5-A17795DC9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7D8A6F-4D00-6442-8418-021DC436F592}"/>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5C8CC03-DDCD-D049-8BDD-B839ECDF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74F77A1B-DEEE-F246-8AE5-863D42900BE1}"/>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492A6CC-C8F0-2A4A-8E20-7C57F2C1CD74}"/>
              </a:ext>
            </a:extLst>
          </p:cNvPr>
          <p:cNvSpPr>
            <a:spLocks noGrp="1"/>
          </p:cNvSpPr>
          <p:nvPr>
            <p:ph type="dt" sz="half" idx="10"/>
          </p:nvPr>
        </p:nvSpPr>
        <p:spPr/>
        <p:txBody>
          <a:bodyPr/>
          <a:lstStyle/>
          <a:p>
            <a:fld id="{975D1379-9F54-FA4F-8A3D-34C55866DD2B}" type="datetime1">
              <a:rPr kumimoji="1" lang="ja-JP" altLang="en-US" smtClean="0"/>
              <a:t>2019/3/13</a:t>
            </a:fld>
            <a:endParaRPr kumimoji="1" lang="ja-JP" altLang="en-US"/>
          </a:p>
        </p:txBody>
      </p:sp>
      <p:sp>
        <p:nvSpPr>
          <p:cNvPr id="8" name="フッター プレースホルダー 7">
            <a:extLst>
              <a:ext uri="{FF2B5EF4-FFF2-40B4-BE49-F238E27FC236}">
                <a16:creationId xmlns:a16="http://schemas.microsoft.com/office/drawing/2014/main" id="{AE9CE344-B8E4-0042-9EA8-3458BBAB3FB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9C76FCA-1228-1D4F-9AFC-5487F8AD5D4E}"/>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19959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4295F-E0CF-0C4F-864B-09CF3FB1766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73D0BD5-9EC7-134C-B159-442B07A7727F}"/>
              </a:ext>
            </a:extLst>
          </p:cNvPr>
          <p:cNvSpPr>
            <a:spLocks noGrp="1"/>
          </p:cNvSpPr>
          <p:nvPr>
            <p:ph type="dt" sz="half" idx="10"/>
          </p:nvPr>
        </p:nvSpPr>
        <p:spPr/>
        <p:txBody>
          <a:bodyPr/>
          <a:lstStyle/>
          <a:p>
            <a:fld id="{865980F9-E461-CD4E-98B3-53DABA7BB4F5}" type="datetime1">
              <a:rPr kumimoji="1" lang="ja-JP" altLang="en-US" smtClean="0"/>
              <a:t>2019/3/13</a:t>
            </a:fld>
            <a:endParaRPr kumimoji="1" lang="ja-JP" altLang="en-US"/>
          </a:p>
        </p:txBody>
      </p:sp>
      <p:sp>
        <p:nvSpPr>
          <p:cNvPr id="4" name="フッター プレースホルダー 3">
            <a:extLst>
              <a:ext uri="{FF2B5EF4-FFF2-40B4-BE49-F238E27FC236}">
                <a16:creationId xmlns:a16="http://schemas.microsoft.com/office/drawing/2014/main" id="{96A65017-F5DB-8D46-BD5A-7FF0D16AE88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1C012C-1DD1-984B-A143-FE2D2AAEDC0D}"/>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06062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1BFD02-12A8-0648-9B1F-62A4C5482A6F}"/>
              </a:ext>
            </a:extLst>
          </p:cNvPr>
          <p:cNvSpPr>
            <a:spLocks noGrp="1"/>
          </p:cNvSpPr>
          <p:nvPr>
            <p:ph type="dt" sz="half" idx="10"/>
          </p:nvPr>
        </p:nvSpPr>
        <p:spPr/>
        <p:txBody>
          <a:bodyPr/>
          <a:lstStyle/>
          <a:p>
            <a:fld id="{6ACF89F8-DEA0-5B4A-AEDC-11E0BFF7AE03}" type="datetime1">
              <a:rPr kumimoji="1" lang="ja-JP" altLang="en-US" smtClean="0"/>
              <a:t>2019/3/13</a:t>
            </a:fld>
            <a:endParaRPr kumimoji="1" lang="ja-JP" altLang="en-US"/>
          </a:p>
        </p:txBody>
      </p:sp>
      <p:sp>
        <p:nvSpPr>
          <p:cNvPr id="3" name="フッター プレースホルダー 2">
            <a:extLst>
              <a:ext uri="{FF2B5EF4-FFF2-40B4-BE49-F238E27FC236}">
                <a16:creationId xmlns:a16="http://schemas.microsoft.com/office/drawing/2014/main" id="{D31F907A-6212-3143-8B0A-D8C88FE7046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6E32E6-9A57-BB4C-9AAE-2580B9D0FE4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3436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2EBBB-314A-444F-B5ED-315FF1C6C5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BA228B-09E2-6147-AFFC-0230A77AB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A41B55-D69B-A047-B2C2-228577A1E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085B2-1A62-8F44-9867-AB5531BB4A8B}"/>
              </a:ext>
            </a:extLst>
          </p:cNvPr>
          <p:cNvSpPr>
            <a:spLocks noGrp="1"/>
          </p:cNvSpPr>
          <p:nvPr>
            <p:ph type="dt" sz="half" idx="10"/>
          </p:nvPr>
        </p:nvSpPr>
        <p:spPr/>
        <p:txBody>
          <a:bodyPr/>
          <a:lstStyle/>
          <a:p>
            <a:fld id="{90206996-F312-2348-864D-07FF930488C6}" type="datetime1">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5BF71023-7132-6448-B7E7-7DA74BC809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602DB5-B284-0A45-BED8-089B81AC5B3B}"/>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34097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1094EF-5E3F-624E-AFA9-C9186FE8A3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DF443C-6D04-AB45-9C98-8D785BF70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0612A24-D98B-EB48-9F4F-351BA2B5D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C0BA560-9A37-1943-9B49-BCD617DC3130}"/>
              </a:ext>
            </a:extLst>
          </p:cNvPr>
          <p:cNvSpPr>
            <a:spLocks noGrp="1"/>
          </p:cNvSpPr>
          <p:nvPr>
            <p:ph type="dt" sz="half" idx="10"/>
          </p:nvPr>
        </p:nvSpPr>
        <p:spPr/>
        <p:txBody>
          <a:bodyPr/>
          <a:lstStyle/>
          <a:p>
            <a:fld id="{BDD0A1EB-7477-6645-90B9-5746432A70A6}" type="datetime1">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ECD8A581-7356-0043-BBE3-49BEA017D9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7D9360-260E-6A45-9F84-8732B0547EA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59310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9CEE523-264C-714C-99A7-BDB68488A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5BEFD8-1337-4A44-9500-F5F46F491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52AFA4-93F8-4B4D-A5A8-24E603E68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32B68-4A83-1E42-A899-DE7E145148BD}" type="datetime1">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B74BBC51-27D7-8F4C-B7F6-C6BEF6891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339A9DA-72C4-C942-85A5-F0717337F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637079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cruit.interlogic.jp/wp-content/uploads/2018/12/009.png" TargetMode="External"/><Relationship Id="rId2" Type="http://schemas.openxmlformats.org/officeDocument/2006/relationships/hyperlink" Target="http://recruit.interlogic.jp/wp-content/uploads/2019/01/ilmv21090130.mp4"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recruit.interlogic.jp/wp-content/uploads/2018/12/011.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iris-jp/leadtap-view"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ris-jp.github.io/leadtap-view/dist/" TargetMode="External"/><Relationship Id="rId5" Type="http://schemas.openxmlformats.org/officeDocument/2006/relationships/hyperlink" Target="https://iris-jp.github.io/leadtap-generator/dist/index.html" TargetMode="External"/><Relationship Id="rId4" Type="http://schemas.openxmlformats.org/officeDocument/2006/relationships/hyperlink" Target="https://github.com/iris-jp/leadtap-generato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3F17933-E448-9441-979C-8466E8446846}"/>
              </a:ext>
            </a:extLst>
          </p:cNvPr>
          <p:cNvSpPr txBox="1"/>
          <p:nvPr/>
        </p:nvSpPr>
        <p:spPr>
          <a:xfrm>
            <a:off x="3050043" y="1200009"/>
            <a:ext cx="5579220" cy="646331"/>
          </a:xfrm>
          <a:prstGeom prst="rect">
            <a:avLst/>
          </a:prstGeom>
          <a:noFill/>
        </p:spPr>
        <p:txBody>
          <a:bodyPr wrap="none" rtlCol="0">
            <a:spAutoFit/>
          </a:bodyPr>
          <a:lstStyle/>
          <a:p>
            <a:r>
              <a:rPr lang="en-US" altLang="ja-JP" sz="3600" b="1" dirty="0" err="1">
                <a:latin typeface="Meiryo" panose="020B0604030504040204" pitchFamily="34" charset="-128"/>
                <a:ea typeface="Meiryo" panose="020B0604030504040204" pitchFamily="34" charset="-128"/>
              </a:rPr>
              <a:t>LeadTap</a:t>
            </a:r>
            <a:r>
              <a:rPr lang="en-US"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制作マニュアル</a:t>
            </a:r>
            <a:endParaRPr kumimoji="1" lang="ja-JP" altLang="en-US" sz="3600" b="1">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3A94154A-1673-A048-93DC-FDFA585D554D}"/>
              </a:ext>
            </a:extLst>
          </p:cNvPr>
          <p:cNvPicPr>
            <a:picLocks noChangeAspect="1"/>
          </p:cNvPicPr>
          <p:nvPr/>
        </p:nvPicPr>
        <p:blipFill>
          <a:blip r:embed="rId2"/>
          <a:stretch>
            <a:fillRect/>
          </a:stretch>
        </p:blipFill>
        <p:spPr>
          <a:xfrm>
            <a:off x="3790795" y="2218341"/>
            <a:ext cx="4559379" cy="1310822"/>
          </a:xfrm>
          <a:prstGeom prst="rect">
            <a:avLst/>
          </a:prstGeom>
        </p:spPr>
      </p:pic>
      <p:sp>
        <p:nvSpPr>
          <p:cNvPr id="10" name="テキスト ボックス 9">
            <a:extLst>
              <a:ext uri="{FF2B5EF4-FFF2-40B4-BE49-F238E27FC236}">
                <a16:creationId xmlns:a16="http://schemas.microsoft.com/office/drawing/2014/main" id="{CB7DFB68-7923-6045-8ABC-AAD5E533E62B}"/>
              </a:ext>
            </a:extLst>
          </p:cNvPr>
          <p:cNvSpPr txBox="1"/>
          <p:nvPr/>
        </p:nvSpPr>
        <p:spPr>
          <a:xfrm>
            <a:off x="5395519" y="4407808"/>
            <a:ext cx="2954655" cy="646331"/>
          </a:xfrm>
          <a:prstGeom prst="rect">
            <a:avLst/>
          </a:prstGeom>
          <a:noFill/>
        </p:spPr>
        <p:txBody>
          <a:bodyPr wrap="none" rtlCol="0">
            <a:spAutoFit/>
          </a:bodyPr>
          <a:lstStyle/>
          <a:p>
            <a:r>
              <a:rPr lang="en-US" altLang="ja-JP" dirty="0">
                <a:latin typeface="Meiryo" panose="020B0604030504040204" pitchFamily="34" charset="-128"/>
                <a:ea typeface="Meiryo" panose="020B0604030504040204" pitchFamily="34" charset="-128"/>
              </a:rPr>
              <a:t>IRIS</a:t>
            </a:r>
            <a:r>
              <a:rPr lang="ja-JP" altLang="en-US">
                <a:latin typeface="Meiryo" panose="020B0604030504040204" pitchFamily="34" charset="-128"/>
                <a:ea typeface="Meiryo" panose="020B0604030504040204" pitchFamily="34" charset="-128"/>
              </a:rPr>
              <a:t>グループ</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株式会社インターロジック</a:t>
            </a:r>
          </a:p>
        </p:txBody>
      </p:sp>
      <p:pic>
        <p:nvPicPr>
          <p:cNvPr id="12" name="図 11">
            <a:extLst>
              <a:ext uri="{FF2B5EF4-FFF2-40B4-BE49-F238E27FC236}">
                <a16:creationId xmlns:a16="http://schemas.microsoft.com/office/drawing/2014/main" id="{DE82B2B9-2D99-BC4D-8CA7-EDA9CAA7BECB}"/>
              </a:ext>
            </a:extLst>
          </p:cNvPr>
          <p:cNvPicPr>
            <a:picLocks noChangeAspect="1"/>
          </p:cNvPicPr>
          <p:nvPr/>
        </p:nvPicPr>
        <p:blipFill>
          <a:blip r:embed="rId3"/>
          <a:stretch>
            <a:fillRect/>
          </a:stretch>
        </p:blipFill>
        <p:spPr>
          <a:xfrm>
            <a:off x="4085719" y="3901164"/>
            <a:ext cx="1309800" cy="1283603"/>
          </a:xfrm>
          <a:prstGeom prst="rect">
            <a:avLst/>
          </a:prstGeom>
        </p:spPr>
      </p:pic>
      <p:sp>
        <p:nvSpPr>
          <p:cNvPr id="2" name="スライド番号プレースホルダー 1">
            <a:extLst>
              <a:ext uri="{FF2B5EF4-FFF2-40B4-BE49-F238E27FC236}">
                <a16:creationId xmlns:a16="http://schemas.microsoft.com/office/drawing/2014/main" id="{9B7F4EE8-4E60-2D47-AF8F-BE3AC5882023}"/>
              </a:ext>
            </a:extLst>
          </p:cNvPr>
          <p:cNvSpPr>
            <a:spLocks noGrp="1"/>
          </p:cNvSpPr>
          <p:nvPr>
            <p:ph type="sldNum" sz="quarter" idx="12"/>
          </p:nvPr>
        </p:nvSpPr>
        <p:spPr/>
        <p:txBody>
          <a:bodyPr/>
          <a:lstStyle/>
          <a:p>
            <a:fld id="{7504D8DF-F4BA-9044-95E0-2FF6F73D9D69}" type="slidenum">
              <a:rPr kumimoji="1" lang="ja-JP" altLang="en-US" smtClean="0"/>
              <a:t>1</a:t>
            </a:fld>
            <a:endParaRPr kumimoji="1" lang="ja-JP" altLang="en-US"/>
          </a:p>
        </p:txBody>
      </p:sp>
    </p:spTree>
    <p:extLst>
      <p:ext uri="{BB962C8B-B14F-4D97-AF65-F5344CB8AC3E}">
        <p14:creationId xmlns:p14="http://schemas.microsoft.com/office/powerpoint/2010/main" val="227591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a:extLst>
              <a:ext uri="{FF2B5EF4-FFF2-40B4-BE49-F238E27FC236}">
                <a16:creationId xmlns:a16="http://schemas.microsoft.com/office/drawing/2014/main" id="{0F7AD622-2A83-5441-A3C8-34D34D68C6BC}"/>
              </a:ext>
            </a:extLst>
          </p:cNvPr>
          <p:cNvPicPr>
            <a:picLocks noGrp="1" noChangeAspect="1"/>
          </p:cNvPicPr>
          <p:nvPr>
            <p:ph idx="1"/>
          </p:nvPr>
        </p:nvPicPr>
        <p:blipFill>
          <a:blip r:embed="rId2"/>
          <a:stretch>
            <a:fillRect/>
          </a:stretch>
        </p:blipFill>
        <p:spPr>
          <a:xfrm>
            <a:off x="1653483" y="870949"/>
            <a:ext cx="9197941" cy="5695851"/>
          </a:xfrm>
        </p:spPr>
      </p:pic>
      <p:sp>
        <p:nvSpPr>
          <p:cNvPr id="7" name="正方形/長方形 6">
            <a:extLst>
              <a:ext uri="{FF2B5EF4-FFF2-40B4-BE49-F238E27FC236}">
                <a16:creationId xmlns:a16="http://schemas.microsoft.com/office/drawing/2014/main" id="{DF741368-24F1-1144-A413-4068B8986EB3}"/>
              </a:ext>
            </a:extLst>
          </p:cNvPr>
          <p:cNvSpPr/>
          <p:nvPr/>
        </p:nvSpPr>
        <p:spPr>
          <a:xfrm>
            <a:off x="4890756" y="2984631"/>
            <a:ext cx="6955750" cy="1569660"/>
          </a:xfrm>
          <a:prstGeom prst="rect">
            <a:avLst/>
          </a:prstGeom>
          <a:solidFill>
            <a:schemeClr val="bg1">
              <a:alpha val="58000"/>
            </a:schemeClr>
          </a:solidFill>
        </p:spPr>
        <p:txBody>
          <a:bodyPr wrap="none" lIns="91440" tIns="45720" rIns="91440" bIns="45720">
            <a:spAutoFit/>
          </a:bodyPr>
          <a:lstStyle/>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こちらをクリックボタンの設定を行います。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ボタンの画像の設定</a:t>
            </a:r>
            <a:r>
              <a:rPr lang="en-US" altLang="ja-JP" sz="2400" b="1" dirty="0">
                <a:ln w="6600">
                  <a:solidFill>
                    <a:schemeClr val="accent2"/>
                  </a:solidFill>
                  <a:prstDash val="solid"/>
                </a:ln>
                <a:solidFill>
                  <a:srgbClr val="FFFFFF"/>
                </a:solidFill>
                <a:effectLst>
                  <a:outerShdw dist="38100" dir="2700000" algn="tl" rotWithShape="0">
                    <a:schemeClr val="accent2"/>
                  </a:outerShdw>
                </a:effectLst>
              </a:rPr>
              <a:t>(</a:t>
            </a:r>
            <a:r>
              <a:rPr lang="ja-JP" altLang="en-US" sz="2400" b="1">
                <a:ln w="6600">
                  <a:solidFill>
                    <a:schemeClr val="accent2"/>
                  </a:solidFill>
                  <a:prstDash val="solid"/>
                </a:ln>
                <a:solidFill>
                  <a:srgbClr val="FFFFFF"/>
                </a:solidFill>
                <a:effectLst>
                  <a:outerShdw dist="38100" dir="2700000" algn="tl" rotWithShape="0">
                    <a:schemeClr val="accent2"/>
                  </a:outerShdw>
                </a:effectLst>
              </a:rPr>
              <a:t>相対パスまたは絶対パス</a:t>
            </a:r>
            <a:r>
              <a:rPr lang="en-US" altLang="ja-JP" sz="2400" b="1" dirty="0">
                <a:ln w="6600">
                  <a:solidFill>
                    <a:schemeClr val="accent2"/>
                  </a:solidFill>
                  <a:prstDash val="solid"/>
                </a:ln>
                <a:solidFill>
                  <a:srgbClr val="FFFFFF"/>
                </a:solidFill>
                <a:effectLst>
                  <a:outerShdw dist="38100" dir="2700000" algn="tl" rotWithShape="0">
                    <a:schemeClr val="accent2"/>
                  </a:outerShdw>
                </a:effectLst>
              </a:rPr>
              <a:t>)</a:t>
            </a: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左と上に値を入れると表示位置を調整できます。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トラッキングコードの設定が行えます。</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フレーム 8">
            <a:extLst>
              <a:ext uri="{FF2B5EF4-FFF2-40B4-BE49-F238E27FC236}">
                <a16:creationId xmlns:a16="http://schemas.microsoft.com/office/drawing/2014/main" id="{A472C27B-2B7A-8A48-9FB1-259FA5E8A661}"/>
              </a:ext>
            </a:extLst>
          </p:cNvPr>
          <p:cNvSpPr/>
          <p:nvPr/>
        </p:nvSpPr>
        <p:spPr>
          <a:xfrm>
            <a:off x="2728684" y="3696840"/>
            <a:ext cx="1604009" cy="357367"/>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24E7943C-8242-D745-BB0A-D783B38D9FAC}"/>
              </a:ext>
            </a:extLst>
          </p:cNvPr>
          <p:cNvSpPr/>
          <p:nvPr/>
        </p:nvSpPr>
        <p:spPr>
          <a:xfrm>
            <a:off x="6607717" y="4624244"/>
            <a:ext cx="4243707" cy="19425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87EFEFA-F37C-A140-A1E9-120690518F80}"/>
              </a:ext>
            </a:extLst>
          </p:cNvPr>
          <p:cNvSpPr txBox="1"/>
          <p:nvPr/>
        </p:nvSpPr>
        <p:spPr>
          <a:xfrm>
            <a:off x="232230" y="145146"/>
            <a:ext cx="5341527"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ーこちらをクリックボタンの追加</a:t>
            </a:r>
          </a:p>
        </p:txBody>
      </p:sp>
      <p:cxnSp>
        <p:nvCxnSpPr>
          <p:cNvPr id="15" name="直線コネクタ 14">
            <a:extLst>
              <a:ext uri="{FF2B5EF4-FFF2-40B4-BE49-F238E27FC236}">
                <a16:creationId xmlns:a16="http://schemas.microsoft.com/office/drawing/2014/main" id="{FD1C5C91-7AA0-8340-BF9B-981F5509AEA8}"/>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9C49EFAA-673F-6342-BE09-5B2946D72FA5}"/>
              </a:ext>
            </a:extLst>
          </p:cNvPr>
          <p:cNvPicPr>
            <a:picLocks noChangeAspect="1"/>
          </p:cNvPicPr>
          <p:nvPr/>
        </p:nvPicPr>
        <p:blipFill>
          <a:blip r:embed="rId3"/>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61134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9AF9A463-D4FB-6944-B579-518C40CDF098}"/>
              </a:ext>
            </a:extLst>
          </p:cNvPr>
          <p:cNvPicPr>
            <a:picLocks noGrp="1" noChangeAspect="1"/>
          </p:cNvPicPr>
          <p:nvPr>
            <p:ph idx="1"/>
          </p:nvPr>
        </p:nvPicPr>
        <p:blipFill>
          <a:blip r:embed="rId2"/>
          <a:stretch>
            <a:fillRect/>
          </a:stretch>
        </p:blipFill>
        <p:spPr>
          <a:xfrm>
            <a:off x="2807993" y="803055"/>
            <a:ext cx="7074085" cy="5819417"/>
          </a:xfrm>
        </p:spPr>
      </p:pic>
      <p:sp>
        <p:nvSpPr>
          <p:cNvPr id="7" name="正方形/長方形 6">
            <a:extLst>
              <a:ext uri="{FF2B5EF4-FFF2-40B4-BE49-F238E27FC236}">
                <a16:creationId xmlns:a16="http://schemas.microsoft.com/office/drawing/2014/main" id="{DF741368-24F1-1144-A413-4068B8986EB3}"/>
              </a:ext>
            </a:extLst>
          </p:cNvPr>
          <p:cNvSpPr/>
          <p:nvPr/>
        </p:nvSpPr>
        <p:spPr>
          <a:xfrm>
            <a:off x="472907" y="886183"/>
            <a:ext cx="7443708" cy="1938992"/>
          </a:xfrm>
          <a:prstGeom prst="rect">
            <a:avLst/>
          </a:prstGeom>
          <a:solidFill>
            <a:schemeClr val="bg1">
              <a:alpha val="58000"/>
            </a:schemeClr>
          </a:solidFill>
        </p:spPr>
        <p:txBody>
          <a:bodyPr wrap="square" lIns="91440" tIns="45720" rIns="91440" bIns="45720">
            <a:spAutoFit/>
          </a:bodyPr>
          <a:lstStyle/>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ポップアップの設定を行います。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指定の時間に任意の画像を強制的に表示ができます。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ボタンクリックした場合のリンク先</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URL</a:t>
            </a: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ボタンクリックした場合のスキップ時間</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トラッキングコードの設定が行えます。</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フレーム 8">
            <a:extLst>
              <a:ext uri="{FF2B5EF4-FFF2-40B4-BE49-F238E27FC236}">
                <a16:creationId xmlns:a16="http://schemas.microsoft.com/office/drawing/2014/main" id="{A472C27B-2B7A-8A48-9FB1-259FA5E8A661}"/>
              </a:ext>
            </a:extLst>
          </p:cNvPr>
          <p:cNvSpPr/>
          <p:nvPr/>
        </p:nvSpPr>
        <p:spPr>
          <a:xfrm>
            <a:off x="4784331" y="2971057"/>
            <a:ext cx="977492" cy="35603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24E7943C-8242-D745-BB0A-D783B38D9FAC}"/>
              </a:ext>
            </a:extLst>
          </p:cNvPr>
          <p:cNvSpPr/>
          <p:nvPr/>
        </p:nvSpPr>
        <p:spPr>
          <a:xfrm>
            <a:off x="6574897" y="5235617"/>
            <a:ext cx="3307181" cy="13868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45031B9-C269-CF46-9876-E9CC958B2BED}"/>
              </a:ext>
            </a:extLst>
          </p:cNvPr>
          <p:cNvSpPr txBox="1"/>
          <p:nvPr/>
        </p:nvSpPr>
        <p:spPr>
          <a:xfrm>
            <a:off x="232230" y="145146"/>
            <a:ext cx="4187365"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ーポップアップの追加</a:t>
            </a:r>
          </a:p>
        </p:txBody>
      </p:sp>
      <p:cxnSp>
        <p:nvCxnSpPr>
          <p:cNvPr id="14" name="直線コネクタ 13">
            <a:extLst>
              <a:ext uri="{FF2B5EF4-FFF2-40B4-BE49-F238E27FC236}">
                <a16:creationId xmlns:a16="http://schemas.microsoft.com/office/drawing/2014/main" id="{27D477B1-06E3-1F43-AF70-8CEB49E315F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0D7C0247-866A-A14D-8060-3B3159E1BD84}"/>
              </a:ext>
            </a:extLst>
          </p:cNvPr>
          <p:cNvPicPr>
            <a:picLocks noChangeAspect="1"/>
          </p:cNvPicPr>
          <p:nvPr/>
        </p:nvPicPr>
        <p:blipFill>
          <a:blip r:embed="rId3"/>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235497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FF574DFD-ADA7-3449-97B1-A91A42F05B17}"/>
              </a:ext>
            </a:extLst>
          </p:cNvPr>
          <p:cNvPicPr>
            <a:picLocks noGrp="1" noChangeAspect="1"/>
          </p:cNvPicPr>
          <p:nvPr>
            <p:ph idx="1"/>
          </p:nvPr>
        </p:nvPicPr>
        <p:blipFill>
          <a:blip r:embed="rId2"/>
          <a:stretch>
            <a:fillRect/>
          </a:stretch>
        </p:blipFill>
        <p:spPr>
          <a:xfrm>
            <a:off x="2847040" y="732504"/>
            <a:ext cx="7211359" cy="5929916"/>
          </a:xfrm>
        </p:spPr>
      </p:pic>
      <p:sp>
        <p:nvSpPr>
          <p:cNvPr id="7" name="正方形/長方形 6">
            <a:extLst>
              <a:ext uri="{FF2B5EF4-FFF2-40B4-BE49-F238E27FC236}">
                <a16:creationId xmlns:a16="http://schemas.microsoft.com/office/drawing/2014/main" id="{DF741368-24F1-1144-A413-4068B8986EB3}"/>
              </a:ext>
            </a:extLst>
          </p:cNvPr>
          <p:cNvSpPr/>
          <p:nvPr/>
        </p:nvSpPr>
        <p:spPr>
          <a:xfrm>
            <a:off x="1772897" y="918502"/>
            <a:ext cx="7523503" cy="1938992"/>
          </a:xfrm>
          <a:prstGeom prst="rect">
            <a:avLst/>
          </a:prstGeom>
          <a:solidFill>
            <a:schemeClr val="bg1">
              <a:alpha val="58000"/>
            </a:schemeClr>
          </a:solidFill>
        </p:spPr>
        <p:txBody>
          <a:bodyPr wrap="square" lIns="91440" tIns="45720" rIns="91440" bIns="45720">
            <a:spAutoFit/>
          </a:bodyPr>
          <a:lstStyle/>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コードを生成するボタンをクリックすると</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インタラクティブ動画用のコードを生成します。</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指定の</a:t>
            </a:r>
            <a:r>
              <a:rPr lang="en-US" altLang="ja-JP" sz="2400" b="1" dirty="0" err="1">
                <a:ln w="6600">
                  <a:solidFill>
                    <a:schemeClr val="accent2"/>
                  </a:solidFill>
                  <a:prstDash val="solid"/>
                </a:ln>
                <a:solidFill>
                  <a:srgbClr val="FFFFFF"/>
                </a:solidFill>
                <a:effectLst>
                  <a:outerShdw dist="38100" dir="2700000" algn="tl" rotWithShape="0">
                    <a:schemeClr val="accent2"/>
                  </a:outerShdw>
                </a:effectLst>
              </a:rPr>
              <a:t>css</a:t>
            </a:r>
            <a:r>
              <a:rPr lang="en-US" altLang="ja-JP" sz="2400" b="1" dirty="0">
                <a:ln w="6600">
                  <a:solidFill>
                    <a:schemeClr val="accent2"/>
                  </a:solidFill>
                  <a:prstDash val="solid"/>
                </a:ln>
                <a:solidFill>
                  <a:srgbClr val="FFFFFF"/>
                </a:solidFill>
                <a:effectLst>
                  <a:outerShdw dist="38100" dir="2700000" algn="tl" rotWithShape="0">
                    <a:schemeClr val="accent2"/>
                  </a:outerShdw>
                </a:effectLst>
              </a:rPr>
              <a:t>/</a:t>
            </a:r>
            <a:r>
              <a:rPr lang="en-US" altLang="ja-JP" sz="2400" b="1" dirty="0" err="1">
                <a:ln w="6600">
                  <a:solidFill>
                    <a:schemeClr val="accent2"/>
                  </a:solidFill>
                  <a:prstDash val="solid"/>
                </a:ln>
                <a:solidFill>
                  <a:srgbClr val="FFFFFF"/>
                </a:solidFill>
                <a:effectLst>
                  <a:outerShdw dist="38100" dir="2700000" algn="tl" rotWithShape="0">
                    <a:schemeClr val="accent2"/>
                  </a:outerShdw>
                </a:effectLst>
              </a:rPr>
              <a:t>js</a:t>
            </a:r>
            <a:r>
              <a:rPr lang="ja-JP" altLang="en-US" sz="2400" b="1">
                <a:ln w="6600">
                  <a:solidFill>
                    <a:schemeClr val="accent2"/>
                  </a:solidFill>
                  <a:prstDash val="solid"/>
                </a:ln>
                <a:solidFill>
                  <a:srgbClr val="FFFFFF"/>
                </a:solidFill>
                <a:effectLst>
                  <a:outerShdw dist="38100" dir="2700000" algn="tl" rotWithShape="0">
                    <a:schemeClr val="accent2"/>
                  </a:outerShdw>
                </a:effectLst>
              </a:rPr>
              <a:t>を配置して、</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出力されたコードを貼り付けると</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インタラクティブ動画を生成できます。</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正方形/長方形 10">
            <a:extLst>
              <a:ext uri="{FF2B5EF4-FFF2-40B4-BE49-F238E27FC236}">
                <a16:creationId xmlns:a16="http://schemas.microsoft.com/office/drawing/2014/main" id="{24E7943C-8242-D745-BB0A-D783B38D9FAC}"/>
              </a:ext>
            </a:extLst>
          </p:cNvPr>
          <p:cNvSpPr/>
          <p:nvPr/>
        </p:nvSpPr>
        <p:spPr>
          <a:xfrm>
            <a:off x="2847040" y="3905926"/>
            <a:ext cx="3895283" cy="13601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24BD6C4-F2D8-B44F-B6E5-4A833AEFFE9B}"/>
              </a:ext>
            </a:extLst>
          </p:cNvPr>
          <p:cNvSpPr txBox="1"/>
          <p:nvPr/>
        </p:nvSpPr>
        <p:spPr>
          <a:xfrm>
            <a:off x="232230" y="145146"/>
            <a:ext cx="3621504"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ーコードを追加</a:t>
            </a:r>
          </a:p>
        </p:txBody>
      </p:sp>
      <p:cxnSp>
        <p:nvCxnSpPr>
          <p:cNvPr id="10" name="直線コネクタ 9">
            <a:extLst>
              <a:ext uri="{FF2B5EF4-FFF2-40B4-BE49-F238E27FC236}">
                <a16:creationId xmlns:a16="http://schemas.microsoft.com/office/drawing/2014/main" id="{F5AE7366-63E6-EA45-AC36-9F1C64064639}"/>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F177D752-CD10-BF49-89B2-95C6F1EFF31C}"/>
              </a:ext>
            </a:extLst>
          </p:cNvPr>
          <p:cNvPicPr>
            <a:picLocks noChangeAspect="1"/>
          </p:cNvPicPr>
          <p:nvPr/>
        </p:nvPicPr>
        <p:blipFill>
          <a:blip r:embed="rId3"/>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303310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B0C30CB-E084-B648-A593-792AEA2C8E23}"/>
              </a:ext>
            </a:extLst>
          </p:cNvPr>
          <p:cNvPicPr>
            <a:picLocks noChangeAspect="1"/>
          </p:cNvPicPr>
          <p:nvPr/>
        </p:nvPicPr>
        <p:blipFill>
          <a:blip r:embed="rId2"/>
          <a:stretch>
            <a:fillRect/>
          </a:stretch>
        </p:blipFill>
        <p:spPr>
          <a:xfrm>
            <a:off x="2034411" y="5925083"/>
            <a:ext cx="1073088" cy="476928"/>
          </a:xfrm>
          <a:prstGeom prst="rect">
            <a:avLst/>
          </a:prstGeom>
        </p:spPr>
      </p:pic>
      <p:sp>
        <p:nvSpPr>
          <p:cNvPr id="13" name="テキスト ボックス 12">
            <a:extLst>
              <a:ext uri="{FF2B5EF4-FFF2-40B4-BE49-F238E27FC236}">
                <a16:creationId xmlns:a16="http://schemas.microsoft.com/office/drawing/2014/main" id="{95F8D1FE-A7B6-EC4A-AD83-50C41C58D6F9}"/>
              </a:ext>
            </a:extLst>
          </p:cNvPr>
          <p:cNvSpPr txBox="1"/>
          <p:nvPr/>
        </p:nvSpPr>
        <p:spPr>
          <a:xfrm>
            <a:off x="316775" y="885466"/>
            <a:ext cx="6417141" cy="4801314"/>
          </a:xfrm>
          <a:prstGeom prst="rect">
            <a:avLst/>
          </a:prstGeom>
          <a:noFill/>
        </p:spPr>
        <p:txBody>
          <a:bodyPr wrap="none" rtlCol="0">
            <a:spAutoFit/>
          </a:bodyPr>
          <a:lstStyle/>
          <a:p>
            <a:r>
              <a:rPr kumimoji="1" lang="ja-JP" altLang="en-US"/>
              <a:t>コードを貼り付けると下記のようなボタンが表示されます。</a:t>
            </a:r>
            <a:endParaRPr kumimoji="1" lang="en-US" altLang="ja-JP" dirty="0"/>
          </a:p>
          <a:p>
            <a:r>
              <a:rPr kumimoji="1" lang="ja-JP" altLang="en-US"/>
              <a:t>このボタンをクリックすると動画が再生されます。</a:t>
            </a:r>
            <a:endParaRPr kumimoji="1" lang="en-US" altLang="ja-JP" dirty="0"/>
          </a:p>
          <a:p>
            <a:r>
              <a:rPr lang="ja-JP" altLang="en-US"/>
              <a:t>または任意の要素に</a:t>
            </a:r>
            <a:endParaRPr lang="en-US" altLang="ja-JP" dirty="0"/>
          </a:p>
          <a:p>
            <a:r>
              <a:rPr lang="en-US" altLang="ja-JP" dirty="0"/>
              <a:t>class="</a:t>
            </a:r>
            <a:r>
              <a:rPr lang="en-US" altLang="ja-JP" dirty="0" err="1"/>
              <a:t>show_mirumaker_player</a:t>
            </a:r>
            <a:r>
              <a:rPr lang="en-US" altLang="ja-JP" dirty="0"/>
              <a:t>”</a:t>
            </a:r>
          </a:p>
          <a:p>
            <a:r>
              <a:rPr kumimoji="1" lang="ja-JP" altLang="en-US"/>
              <a:t>を追加することで再生させることができます。</a:t>
            </a:r>
            <a:endParaRPr kumimoji="1" lang="en-US" altLang="ja-JP" dirty="0"/>
          </a:p>
          <a:p>
            <a:r>
              <a:rPr kumimoji="1" lang="ja-JP" altLang="en-US"/>
              <a:t>画面全体を覆うようなレイアウトになるので、</a:t>
            </a:r>
            <a:endParaRPr kumimoji="1" lang="en-US" altLang="ja-JP" dirty="0"/>
          </a:p>
          <a:p>
            <a:r>
              <a:rPr kumimoji="1" lang="ja-JP" altLang="en-US"/>
              <a:t>ボタンが表示できればどのようなレイアウトでも</a:t>
            </a:r>
            <a:endParaRPr lang="en-US" altLang="ja-JP" dirty="0"/>
          </a:p>
          <a:p>
            <a:r>
              <a:rPr kumimoji="1" lang="ja-JP" altLang="en-US"/>
              <a:t>インタラクティブ動画の設置が可能です。</a:t>
            </a:r>
            <a:endParaRPr kumimoji="1" lang="en-US" altLang="ja-JP" dirty="0"/>
          </a:p>
          <a:p>
            <a:endParaRPr kumimoji="1" lang="en-US" altLang="ja-JP" dirty="0"/>
          </a:p>
          <a:p>
            <a:r>
              <a:rPr lang="en-US" altLang="ja-JP" dirty="0"/>
              <a:t>※</a:t>
            </a:r>
            <a:r>
              <a:rPr lang="en-US" altLang="ja-JP" dirty="0" err="1"/>
              <a:t>js</a:t>
            </a:r>
            <a:r>
              <a:rPr lang="ja-JP" altLang="en-US"/>
              <a:t>の指定方法などはマニュアル内の</a:t>
            </a:r>
            <a:endParaRPr lang="en-US" altLang="ja-JP" dirty="0"/>
          </a:p>
          <a:p>
            <a:r>
              <a:rPr lang="ja-JP" altLang="en-US"/>
              <a:t>　動画制作方法 ー 作成の流れについて</a:t>
            </a:r>
            <a:endParaRPr lang="en-US" altLang="ja-JP" dirty="0"/>
          </a:p>
          <a:p>
            <a:r>
              <a:rPr lang="ja-JP" altLang="en-US"/>
              <a:t>　参照してください。</a:t>
            </a:r>
            <a:endParaRPr lang="en-US" altLang="ja-JP" dirty="0"/>
          </a:p>
          <a:p>
            <a:endParaRPr lang="en-US" altLang="ja-JP" dirty="0"/>
          </a:p>
          <a:p>
            <a:r>
              <a:rPr lang="en-US" altLang="ja-JP" dirty="0"/>
              <a:t>※</a:t>
            </a:r>
            <a:r>
              <a:rPr lang="ja-JP" altLang="en-US"/>
              <a:t>同一ページ内で複数のインタラクティブ動画の</a:t>
            </a:r>
            <a:endParaRPr lang="en-US" altLang="ja-JP" dirty="0"/>
          </a:p>
          <a:p>
            <a:r>
              <a:rPr lang="ja-JP" altLang="en-US"/>
              <a:t>　再生は行えないので、</a:t>
            </a:r>
            <a:endParaRPr lang="en-US" altLang="ja-JP" dirty="0"/>
          </a:p>
          <a:p>
            <a:r>
              <a:rPr lang="ja-JP" altLang="en-US"/>
              <a:t>　複数の複数のインタラクティブ動画の設置は</a:t>
            </a:r>
            <a:endParaRPr lang="en-US" altLang="ja-JP" dirty="0"/>
          </a:p>
          <a:p>
            <a:r>
              <a:rPr lang="ja-JP" altLang="en-US"/>
              <a:t>　行わないようにお願いします。</a:t>
            </a:r>
            <a:endParaRPr kumimoji="1" lang="ja-JP" altLang="en-US"/>
          </a:p>
        </p:txBody>
      </p:sp>
      <p:pic>
        <p:nvPicPr>
          <p:cNvPr id="14" name="図 13">
            <a:extLst>
              <a:ext uri="{FF2B5EF4-FFF2-40B4-BE49-F238E27FC236}">
                <a16:creationId xmlns:a16="http://schemas.microsoft.com/office/drawing/2014/main" id="{EEC852FE-DD32-3143-A15F-E5B98B16FF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7208" y="2617754"/>
            <a:ext cx="6419597" cy="3921594"/>
          </a:xfrm>
          <a:prstGeom prst="rect">
            <a:avLst/>
          </a:prstGeom>
        </p:spPr>
      </p:pic>
      <p:sp>
        <p:nvSpPr>
          <p:cNvPr id="15" name="正方形/長方形 14">
            <a:extLst>
              <a:ext uri="{FF2B5EF4-FFF2-40B4-BE49-F238E27FC236}">
                <a16:creationId xmlns:a16="http://schemas.microsoft.com/office/drawing/2014/main" id="{02838071-4334-F44B-AD4C-8735359DAFCD}"/>
              </a:ext>
            </a:extLst>
          </p:cNvPr>
          <p:cNvSpPr/>
          <p:nvPr/>
        </p:nvSpPr>
        <p:spPr>
          <a:xfrm>
            <a:off x="1082526" y="5787747"/>
            <a:ext cx="2976858" cy="7516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2E9E184-D032-D640-B9EC-20280B3EBFA0}"/>
              </a:ext>
            </a:extLst>
          </p:cNvPr>
          <p:cNvSpPr/>
          <p:nvPr/>
        </p:nvSpPr>
        <p:spPr>
          <a:xfrm>
            <a:off x="6173262" y="5638800"/>
            <a:ext cx="5359837" cy="33250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7F2632B-EE3D-0741-B712-3059DA7F97A7}"/>
              </a:ext>
            </a:extLst>
          </p:cNvPr>
          <p:cNvSpPr/>
          <p:nvPr/>
        </p:nvSpPr>
        <p:spPr>
          <a:xfrm>
            <a:off x="6173262" y="4738528"/>
            <a:ext cx="5126183" cy="830997"/>
          </a:xfrm>
          <a:prstGeom prst="rect">
            <a:avLst/>
          </a:prstGeom>
          <a:solidFill>
            <a:schemeClr val="bg1">
              <a:alpha val="58000"/>
            </a:schemeClr>
          </a:solidFill>
        </p:spPr>
        <p:txBody>
          <a:bodyPr wrap="square" lIns="91440" tIns="45720" rIns="91440" bIns="45720">
            <a:spAutoFit/>
          </a:bodyPr>
          <a:lstStyle/>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インタラクティブ要素がある箇所は</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黄色の点が表示されます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テキスト ボックス 15">
            <a:extLst>
              <a:ext uri="{FF2B5EF4-FFF2-40B4-BE49-F238E27FC236}">
                <a16:creationId xmlns:a16="http://schemas.microsoft.com/office/drawing/2014/main" id="{A55979F4-56F0-4846-A8A4-A1C4B8945720}"/>
              </a:ext>
            </a:extLst>
          </p:cNvPr>
          <p:cNvSpPr txBox="1"/>
          <p:nvPr/>
        </p:nvSpPr>
        <p:spPr>
          <a:xfrm>
            <a:off x="232230" y="145146"/>
            <a:ext cx="3725700"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ー動画を再生する</a:t>
            </a:r>
          </a:p>
        </p:txBody>
      </p:sp>
      <p:cxnSp>
        <p:nvCxnSpPr>
          <p:cNvPr id="17" name="直線コネクタ 16">
            <a:extLst>
              <a:ext uri="{FF2B5EF4-FFF2-40B4-BE49-F238E27FC236}">
                <a16:creationId xmlns:a16="http://schemas.microsoft.com/office/drawing/2014/main" id="{57B047E7-AAC7-ED4D-8E8C-3EB68AF754A0}"/>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DD8DE9BF-210D-064B-A434-CE2C6D2323B4}"/>
              </a:ext>
            </a:extLst>
          </p:cNvPr>
          <p:cNvPicPr>
            <a:picLocks noChangeAspect="1"/>
          </p:cNvPicPr>
          <p:nvPr/>
        </p:nvPicPr>
        <p:blipFill>
          <a:blip r:embed="rId4"/>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58095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D57733B-5E2F-B547-9AA0-4C4572FC15B0}"/>
              </a:ext>
            </a:extLst>
          </p:cNvPr>
          <p:cNvPicPr>
            <a:picLocks noChangeAspect="1"/>
          </p:cNvPicPr>
          <p:nvPr/>
        </p:nvPicPr>
        <p:blipFill>
          <a:blip r:embed="rId2"/>
          <a:stretch>
            <a:fillRect/>
          </a:stretch>
        </p:blipFill>
        <p:spPr>
          <a:xfrm>
            <a:off x="2133600" y="1966290"/>
            <a:ext cx="7952509" cy="4549879"/>
          </a:xfrm>
          <a:prstGeom prst="rect">
            <a:avLst/>
          </a:prstGeom>
        </p:spPr>
      </p:pic>
      <p:sp>
        <p:nvSpPr>
          <p:cNvPr id="18" name="テキスト ボックス 17">
            <a:extLst>
              <a:ext uri="{FF2B5EF4-FFF2-40B4-BE49-F238E27FC236}">
                <a16:creationId xmlns:a16="http://schemas.microsoft.com/office/drawing/2014/main" id="{732466DC-547E-B940-9DF4-A1D8260422E0}"/>
              </a:ext>
            </a:extLst>
          </p:cNvPr>
          <p:cNvSpPr txBox="1"/>
          <p:nvPr/>
        </p:nvSpPr>
        <p:spPr>
          <a:xfrm>
            <a:off x="1616766" y="818663"/>
            <a:ext cx="5493812" cy="646331"/>
          </a:xfrm>
          <a:prstGeom prst="rect">
            <a:avLst/>
          </a:prstGeom>
          <a:noFill/>
        </p:spPr>
        <p:txBody>
          <a:bodyPr wrap="none" rtlCol="0">
            <a:spAutoFit/>
          </a:bodyPr>
          <a:lstStyle/>
          <a:p>
            <a:r>
              <a:rPr kumimoji="1" lang="ja-JP" altLang="en-US"/>
              <a:t>インタラクティブ要素がある箇所まで再生すると、</a:t>
            </a:r>
            <a:endParaRPr kumimoji="1" lang="en-US" altLang="ja-JP" dirty="0"/>
          </a:p>
          <a:p>
            <a:r>
              <a:rPr lang="ja-JP" altLang="en-US"/>
              <a:t>指定したインタラクティブ要素が現れます。</a:t>
            </a:r>
            <a:endParaRPr kumimoji="1" lang="en-US" altLang="ja-JP" dirty="0"/>
          </a:p>
        </p:txBody>
      </p:sp>
      <p:sp>
        <p:nvSpPr>
          <p:cNvPr id="5" name="テキスト ボックス 4">
            <a:extLst>
              <a:ext uri="{FF2B5EF4-FFF2-40B4-BE49-F238E27FC236}">
                <a16:creationId xmlns:a16="http://schemas.microsoft.com/office/drawing/2014/main" id="{E8DBAA42-1863-A641-BA7E-C2C58DE9A201}"/>
              </a:ext>
            </a:extLst>
          </p:cNvPr>
          <p:cNvSpPr txBox="1"/>
          <p:nvPr/>
        </p:nvSpPr>
        <p:spPr>
          <a:xfrm>
            <a:off x="232230" y="145146"/>
            <a:ext cx="3725700"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ー動画を再生する</a:t>
            </a:r>
          </a:p>
        </p:txBody>
      </p:sp>
      <p:cxnSp>
        <p:nvCxnSpPr>
          <p:cNvPr id="7" name="直線コネクタ 6">
            <a:extLst>
              <a:ext uri="{FF2B5EF4-FFF2-40B4-BE49-F238E27FC236}">
                <a16:creationId xmlns:a16="http://schemas.microsoft.com/office/drawing/2014/main" id="{47CEFDE8-C3E0-8145-84BB-1D3B43EEB89A}"/>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6C6BC65-CDF0-AD4D-9CD4-E6D161152D7D}"/>
              </a:ext>
            </a:extLst>
          </p:cNvPr>
          <p:cNvPicPr>
            <a:picLocks noChangeAspect="1"/>
          </p:cNvPicPr>
          <p:nvPr/>
        </p:nvPicPr>
        <p:blipFill>
          <a:blip r:embed="rId3"/>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305424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DBAA42-1863-A641-BA7E-C2C58DE9A201}"/>
              </a:ext>
            </a:extLst>
          </p:cNvPr>
          <p:cNvSpPr txBox="1"/>
          <p:nvPr/>
        </p:nvSpPr>
        <p:spPr>
          <a:xfrm>
            <a:off x="232230" y="145146"/>
            <a:ext cx="3494867"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ー素材について</a:t>
            </a:r>
          </a:p>
        </p:txBody>
      </p:sp>
      <p:cxnSp>
        <p:nvCxnSpPr>
          <p:cNvPr id="7" name="直線コネクタ 6">
            <a:extLst>
              <a:ext uri="{FF2B5EF4-FFF2-40B4-BE49-F238E27FC236}">
                <a16:creationId xmlns:a16="http://schemas.microsoft.com/office/drawing/2014/main" id="{47CEFDE8-C3E0-8145-84BB-1D3B43EEB89A}"/>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6C6BC65-CDF0-AD4D-9CD4-E6D161152D7D}"/>
              </a:ext>
            </a:extLst>
          </p:cNvPr>
          <p:cNvPicPr>
            <a:picLocks noChangeAspect="1"/>
          </p:cNvPicPr>
          <p:nvPr/>
        </p:nvPicPr>
        <p:blipFill>
          <a:blip r:embed="rId2"/>
          <a:stretch>
            <a:fillRect/>
          </a:stretch>
        </p:blipFill>
        <p:spPr>
          <a:xfrm>
            <a:off x="10522857" y="77259"/>
            <a:ext cx="1513948" cy="435260"/>
          </a:xfrm>
          <a:prstGeom prst="rect">
            <a:avLst/>
          </a:prstGeom>
        </p:spPr>
      </p:pic>
      <p:sp>
        <p:nvSpPr>
          <p:cNvPr id="6" name="テキスト ボックス 5">
            <a:extLst>
              <a:ext uri="{FF2B5EF4-FFF2-40B4-BE49-F238E27FC236}">
                <a16:creationId xmlns:a16="http://schemas.microsoft.com/office/drawing/2014/main" id="{E4666666-617B-7545-97A7-4D9C5983DFAE}"/>
              </a:ext>
            </a:extLst>
          </p:cNvPr>
          <p:cNvSpPr txBox="1"/>
          <p:nvPr/>
        </p:nvSpPr>
        <p:spPr>
          <a:xfrm>
            <a:off x="484243" y="870375"/>
            <a:ext cx="11495455" cy="286232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素材について</a:t>
            </a:r>
            <a:endParaRPr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lang="ja-JP" altLang="en-US" b="1">
                <a:latin typeface="Meiryo" panose="020B0604030504040204" pitchFamily="34" charset="-128"/>
                <a:ea typeface="Meiryo" panose="020B0604030504040204" pitchFamily="34" charset="-128"/>
              </a:rPr>
              <a:t>動画</a:t>
            </a:r>
            <a:endParaRPr lang="en-US" altLang="ja-JP" b="1"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動画を圧縮せずにアップロードを行うと動画を読み込む前にユーザーが離脱をしてしまう可能性が高いです。</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可能であれば</a:t>
            </a:r>
            <a:r>
              <a:rPr kumimoji="1" lang="en-US" altLang="ja-JP" dirty="0">
                <a:latin typeface="Meiryo" panose="020B0604030504040204" pitchFamily="34" charset="-128"/>
                <a:ea typeface="Meiryo" panose="020B0604030504040204" pitchFamily="34" charset="-128"/>
              </a:rPr>
              <a:t>20MB</a:t>
            </a:r>
            <a:r>
              <a:rPr kumimoji="1" lang="ja-JP" altLang="en-US">
                <a:latin typeface="Meiryo" panose="020B0604030504040204" pitchFamily="34" charset="-128"/>
                <a:ea typeface="Meiryo" panose="020B0604030504040204" pitchFamily="34" charset="-128"/>
              </a:rPr>
              <a:t>以内に収まるように圧縮をしてください。</a:t>
            </a:r>
            <a:endParaRPr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kumimoji="1" lang="ja-JP" altLang="en-US" b="1">
                <a:latin typeface="Meiryo" panose="020B0604030504040204" pitchFamily="34" charset="-128"/>
                <a:ea typeface="Meiryo" panose="020B0604030504040204" pitchFamily="34" charset="-128"/>
              </a:rPr>
              <a:t>画像</a:t>
            </a:r>
            <a:endParaRPr kumimoji="1" lang="en-US" altLang="ja-JP" b="1"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ボタンに関しては</a:t>
            </a:r>
            <a:r>
              <a:rPr lang="en-US" altLang="ja-JP" dirty="0">
                <a:latin typeface="Meiryo" panose="020B0604030504040204" pitchFamily="34" charset="-128"/>
                <a:ea typeface="Meiryo" panose="020B0604030504040204" pitchFamily="34" charset="-128"/>
              </a:rPr>
              <a:t>300px</a:t>
            </a:r>
            <a:r>
              <a:rPr lang="ja-JP" altLang="en-US">
                <a:latin typeface="Meiryo" panose="020B0604030504040204" pitchFamily="34" charset="-128"/>
                <a:ea typeface="Meiryo" panose="020B0604030504040204" pitchFamily="34" charset="-128"/>
              </a:rPr>
              <a:t>以上を目安で作成するようにお願いします。</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自動的に縮小はかかりますが、なるべく大きすぎない画像を使用してください。</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実際にインタラクティブ動画を再生をして、大きさの調整を行って頂いても良いです。</a:t>
            </a:r>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83617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732466DC-547E-B940-9DF4-A1D8260422E0}"/>
              </a:ext>
            </a:extLst>
          </p:cNvPr>
          <p:cNvSpPr txBox="1"/>
          <p:nvPr/>
        </p:nvSpPr>
        <p:spPr>
          <a:xfrm>
            <a:off x="298954" y="2297840"/>
            <a:ext cx="8278228" cy="2862322"/>
          </a:xfrm>
          <a:prstGeom prst="rect">
            <a:avLst/>
          </a:prstGeom>
          <a:noFill/>
        </p:spPr>
        <p:txBody>
          <a:bodyPr wrap="none" rtlCol="0">
            <a:spAutoFit/>
          </a:bodyPr>
          <a:lstStyle/>
          <a:p>
            <a:r>
              <a:rPr kumimoji="1" lang="ja-JP" altLang="en-US" b="1"/>
              <a:t>動画</a:t>
            </a:r>
            <a:r>
              <a:rPr lang="en-US" altLang="ja-JP" b="1" dirty="0"/>
              <a:t>URL</a:t>
            </a:r>
          </a:p>
          <a:p>
            <a:r>
              <a:rPr lang="en-US" altLang="ja-JP" dirty="0">
                <a:hlinkClick r:id="rId2"/>
              </a:rPr>
              <a:t>http://recruit.interlogic.jp/wp-content/uploads/2019/01/ilmv21090130.mp4</a:t>
            </a:r>
            <a:endParaRPr lang="en-US" altLang="ja-JP" dirty="0"/>
          </a:p>
          <a:p>
            <a:endParaRPr kumimoji="1" lang="en-US" altLang="ja-JP" b="1" dirty="0"/>
          </a:p>
          <a:p>
            <a:endParaRPr lang="en-US" altLang="ja-JP" b="1" dirty="0"/>
          </a:p>
          <a:p>
            <a:r>
              <a:rPr lang="ja-JP" altLang="en-US" b="1"/>
              <a:t>画像</a:t>
            </a:r>
            <a:r>
              <a:rPr lang="en-US" altLang="ja-JP" b="1" dirty="0"/>
              <a:t>URL</a:t>
            </a:r>
          </a:p>
          <a:p>
            <a:r>
              <a:rPr lang="ja-JP" altLang="en-US"/>
              <a:t>スタッフインタビュー</a:t>
            </a:r>
            <a:endParaRPr lang="en-US" altLang="ja-JP" dirty="0"/>
          </a:p>
          <a:p>
            <a:r>
              <a:rPr lang="en-US" altLang="ja-JP" dirty="0">
                <a:hlinkClick r:id="rId3"/>
              </a:rPr>
              <a:t>https://recruit.interlogic.jp/wp-content/uploads/2018/12/009.png</a:t>
            </a:r>
            <a:endParaRPr lang="en-US" altLang="ja-JP" dirty="0"/>
          </a:p>
          <a:p>
            <a:r>
              <a:rPr kumimoji="1" lang="ja-JP" altLang="en-US"/>
              <a:t>このまま続きを見る</a:t>
            </a:r>
            <a:endParaRPr kumimoji="1" lang="en-US" altLang="ja-JP" dirty="0"/>
          </a:p>
          <a:p>
            <a:r>
              <a:rPr lang="en-US" altLang="ja-JP" dirty="0">
                <a:hlinkClick r:id="rId4"/>
              </a:rPr>
              <a:t>https://recruit.interlogic.jp/wp-content/uploads/2018/12/011.png</a:t>
            </a:r>
            <a:endParaRPr lang="en-US" altLang="ja-JP" dirty="0"/>
          </a:p>
          <a:p>
            <a:endParaRPr kumimoji="1" lang="en-US" altLang="ja-JP" dirty="0"/>
          </a:p>
        </p:txBody>
      </p:sp>
      <p:sp>
        <p:nvSpPr>
          <p:cNvPr id="5" name="テキスト ボックス 4">
            <a:extLst>
              <a:ext uri="{FF2B5EF4-FFF2-40B4-BE49-F238E27FC236}">
                <a16:creationId xmlns:a16="http://schemas.microsoft.com/office/drawing/2014/main" id="{E8DBAA42-1863-A641-BA7E-C2C58DE9A201}"/>
              </a:ext>
            </a:extLst>
          </p:cNvPr>
          <p:cNvSpPr txBox="1"/>
          <p:nvPr/>
        </p:nvSpPr>
        <p:spPr>
          <a:xfrm>
            <a:off x="232230" y="145146"/>
            <a:ext cx="3725700"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ーサンプル用素材</a:t>
            </a:r>
          </a:p>
        </p:txBody>
      </p:sp>
      <p:cxnSp>
        <p:nvCxnSpPr>
          <p:cNvPr id="7" name="直線コネクタ 6">
            <a:extLst>
              <a:ext uri="{FF2B5EF4-FFF2-40B4-BE49-F238E27FC236}">
                <a16:creationId xmlns:a16="http://schemas.microsoft.com/office/drawing/2014/main" id="{47CEFDE8-C3E0-8145-84BB-1D3B43EEB89A}"/>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6C6BC65-CDF0-AD4D-9CD4-E6D161152D7D}"/>
              </a:ext>
            </a:extLst>
          </p:cNvPr>
          <p:cNvPicPr>
            <a:picLocks noChangeAspect="1"/>
          </p:cNvPicPr>
          <p:nvPr/>
        </p:nvPicPr>
        <p:blipFill>
          <a:blip r:embed="rId5"/>
          <a:stretch>
            <a:fillRect/>
          </a:stretch>
        </p:blipFill>
        <p:spPr>
          <a:xfrm>
            <a:off x="10522857" y="77259"/>
            <a:ext cx="1513948" cy="435260"/>
          </a:xfrm>
          <a:prstGeom prst="rect">
            <a:avLst/>
          </a:prstGeom>
        </p:spPr>
      </p:pic>
      <p:sp>
        <p:nvSpPr>
          <p:cNvPr id="9" name="テキスト ボックス 8">
            <a:extLst>
              <a:ext uri="{FF2B5EF4-FFF2-40B4-BE49-F238E27FC236}">
                <a16:creationId xmlns:a16="http://schemas.microsoft.com/office/drawing/2014/main" id="{4F18A732-8D3C-8C45-9148-120490C7D82B}"/>
              </a:ext>
            </a:extLst>
          </p:cNvPr>
          <p:cNvSpPr txBox="1"/>
          <p:nvPr/>
        </p:nvSpPr>
        <p:spPr>
          <a:xfrm>
            <a:off x="298954" y="870375"/>
            <a:ext cx="9187130" cy="923330"/>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素材について</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こちらの素材を研修で使用します。</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実作業では本番環境と同じサイト内に素材をアップロードすることが好ましいです。</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6649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646331"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目次</a:t>
            </a: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 name="テキスト ボックス 2">
            <a:extLst>
              <a:ext uri="{FF2B5EF4-FFF2-40B4-BE49-F238E27FC236}">
                <a16:creationId xmlns:a16="http://schemas.microsoft.com/office/drawing/2014/main" id="{A5407682-CD05-3845-8DEC-EE58082D774D}"/>
              </a:ext>
            </a:extLst>
          </p:cNvPr>
          <p:cNvSpPr txBox="1"/>
          <p:nvPr/>
        </p:nvSpPr>
        <p:spPr>
          <a:xfrm>
            <a:off x="756117" y="1053418"/>
            <a:ext cx="9591087" cy="2554545"/>
          </a:xfrm>
          <a:prstGeom prst="rect">
            <a:avLst/>
          </a:prstGeom>
          <a:noFill/>
        </p:spPr>
        <p:txBody>
          <a:bodyPr wrap="none" rtlCol="0">
            <a:spAutoFit/>
          </a:bodyPr>
          <a:lstStyle/>
          <a:p>
            <a:r>
              <a:rPr kumimoji="1" lang="ja-JP" altLang="en-US" sz="2000">
                <a:latin typeface="Meiryo" panose="020B0604030504040204" pitchFamily="34" charset="-128"/>
                <a:ea typeface="Meiryo" panose="020B0604030504040204" pitchFamily="34" charset="-128"/>
              </a:rPr>
              <a:t>１</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セールス方法</a:t>
            </a:r>
            <a:endParaRPr kumimoji="1" lang="en-US" altLang="ja-JP" sz="16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　　</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ー</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クライアントとの打合せ</a:t>
            </a:r>
            <a:endParaRPr lang="en-US" altLang="ja-JP" sz="20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　　</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ー</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動画構成表</a:t>
            </a:r>
            <a:endParaRPr kumimoji="1" lang="en-US" altLang="ja-JP" sz="20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　　</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ー</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撮影方法（ライトプランで受注し、クライアントに案内する場合に使用）</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２</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動画制作方法</a:t>
            </a:r>
            <a:endParaRPr kumimoji="1" lang="en-US" altLang="ja-JP" sz="16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　　</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ー</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撮影方法</a:t>
            </a:r>
            <a:endParaRPr kumimoji="1" lang="en-US" altLang="ja-JP" sz="20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　　</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ー</a:t>
            </a:r>
            <a:r>
              <a:rPr lang="en-US" altLang="ja-JP"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インタラクティブ機能埋め込み</a:t>
            </a:r>
            <a:endParaRPr lang="en-US" altLang="ja-JP" sz="2000" dirty="0">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7DEF0E73-28A6-FC40-ABE6-32486B0437EA}"/>
              </a:ext>
            </a:extLst>
          </p:cNvPr>
          <p:cNvSpPr>
            <a:spLocks noGrp="1"/>
          </p:cNvSpPr>
          <p:nvPr>
            <p:ph type="sldNum" sz="quarter" idx="12"/>
          </p:nvPr>
        </p:nvSpPr>
        <p:spPr/>
        <p:txBody>
          <a:bodyPr/>
          <a:lstStyle/>
          <a:p>
            <a:fld id="{7504D8DF-F4BA-9044-95E0-2FF6F73D9D69}" type="slidenum">
              <a:rPr kumimoji="1" lang="ja-JP" altLang="en-US" smtClean="0"/>
              <a:t>2</a:t>
            </a:fld>
            <a:endParaRPr kumimoji="1" lang="ja-JP" altLang="en-US"/>
          </a:p>
        </p:txBody>
      </p:sp>
    </p:spTree>
    <p:extLst>
      <p:ext uri="{BB962C8B-B14F-4D97-AF65-F5344CB8AC3E}">
        <p14:creationId xmlns:p14="http://schemas.microsoft.com/office/powerpoint/2010/main" val="24930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4879862"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セールス方法　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クライアントとの打合せ　</a:t>
            </a:r>
            <a:endParaRPr kumimoji="1" lang="ja-JP" altLang="en-US">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15" name="テキスト ボックス 14">
            <a:extLst>
              <a:ext uri="{FF2B5EF4-FFF2-40B4-BE49-F238E27FC236}">
                <a16:creationId xmlns:a16="http://schemas.microsoft.com/office/drawing/2014/main" id="{97489A69-3026-2340-A4C6-28DB871647A8}"/>
              </a:ext>
            </a:extLst>
          </p:cNvPr>
          <p:cNvSpPr txBox="1"/>
          <p:nvPr/>
        </p:nvSpPr>
        <p:spPr>
          <a:xfrm>
            <a:off x="1350601" y="3495864"/>
            <a:ext cx="5862502" cy="95410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インタビュー型　　</a:t>
            </a:r>
            <a:r>
              <a:rPr lang="ja-JP" altLang="en-US" sz="1400">
                <a:latin typeface="Meiryo" panose="020B0604030504040204" pitchFamily="34" charset="-128"/>
                <a:ea typeface="Meiryo" panose="020B0604030504040204" pitchFamily="34" charset="-128"/>
              </a:rPr>
              <a:t>社長や</a:t>
            </a:r>
            <a:r>
              <a:rPr lang="en-US" altLang="ja-JP" sz="1400" dirty="0">
                <a:latin typeface="Meiryo" panose="020B0604030504040204" pitchFamily="34" charset="-128"/>
                <a:ea typeface="Meiryo" panose="020B0604030504040204" pitchFamily="34" charset="-128"/>
              </a:rPr>
              <a:t>1</a:t>
            </a:r>
            <a:r>
              <a:rPr lang="ja-JP" altLang="en-US" sz="1400">
                <a:latin typeface="Meiryo" panose="020B0604030504040204" pitchFamily="34" charset="-128"/>
                <a:ea typeface="Meiryo" panose="020B0604030504040204" pitchFamily="34" charset="-128"/>
              </a:rPr>
              <a:t>名の社員のインタビューを中心として構成</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ダイジェスト型　　多数の社員のインタビューを集約</a:t>
            </a:r>
            <a:endParaRPr lang="en-US" altLang="ja-JP" sz="1400" dirty="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ブロック構成型　　</a:t>
            </a:r>
            <a:r>
              <a:rPr lang="ja-JP" altLang="en-US" sz="1400">
                <a:latin typeface="Meiryo" panose="020B0604030504040204" pitchFamily="34" charset="-128"/>
                <a:ea typeface="Meiryo" panose="020B0604030504040204" pitchFamily="34" charset="-128"/>
              </a:rPr>
              <a:t>会社概要や事業などをそれぞれ区切って紹介</a:t>
            </a:r>
            <a:endParaRPr kumimoji="1"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エンタメ型　　　　一風変わった企画で求職者の興味を引く</a:t>
            </a:r>
            <a:endParaRPr lang="en-US" altLang="ja-JP" sz="1400" dirty="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6659C240-CF7A-8D47-AC2F-9BB33EAE24BF}"/>
              </a:ext>
            </a:extLst>
          </p:cNvPr>
          <p:cNvSpPr txBox="1"/>
          <p:nvPr/>
        </p:nvSpPr>
        <p:spPr>
          <a:xfrm>
            <a:off x="1007515" y="3232450"/>
            <a:ext cx="2159566" cy="30777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企業宣伝動画・採用動画</a:t>
            </a:r>
          </a:p>
        </p:txBody>
      </p:sp>
      <p:sp>
        <p:nvSpPr>
          <p:cNvPr id="17" name="テキスト ボックス 16">
            <a:extLst>
              <a:ext uri="{FF2B5EF4-FFF2-40B4-BE49-F238E27FC236}">
                <a16:creationId xmlns:a16="http://schemas.microsoft.com/office/drawing/2014/main" id="{7FF1A846-8651-FE49-8D54-B3FE0ABFDE00}"/>
              </a:ext>
            </a:extLst>
          </p:cNvPr>
          <p:cNvSpPr txBox="1"/>
          <p:nvPr/>
        </p:nvSpPr>
        <p:spPr>
          <a:xfrm>
            <a:off x="1007515" y="4420819"/>
            <a:ext cx="774571"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EC</a:t>
            </a:r>
            <a:r>
              <a:rPr kumimoji="1" lang="ja-JP" altLang="en-US" sz="1400">
                <a:latin typeface="Meiryo" panose="020B0604030504040204" pitchFamily="34" charset="-128"/>
                <a:ea typeface="Meiryo" panose="020B0604030504040204" pitchFamily="34" charset="-128"/>
              </a:rPr>
              <a:t>動画</a:t>
            </a:r>
          </a:p>
        </p:txBody>
      </p:sp>
      <p:sp>
        <p:nvSpPr>
          <p:cNvPr id="19" name="テキスト ボックス 18">
            <a:extLst>
              <a:ext uri="{FF2B5EF4-FFF2-40B4-BE49-F238E27FC236}">
                <a16:creationId xmlns:a16="http://schemas.microsoft.com/office/drawing/2014/main" id="{F22C8F45-2D59-4A4D-A379-04410A929B2D}"/>
              </a:ext>
            </a:extLst>
          </p:cNvPr>
          <p:cNvSpPr txBox="1"/>
          <p:nvPr/>
        </p:nvSpPr>
        <p:spPr>
          <a:xfrm>
            <a:off x="1383313" y="4713619"/>
            <a:ext cx="4314001" cy="523220"/>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プロモーション型　商品紹介と利用イメージを集約</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ストーリー型　　　ストーリー分岐で商品を紹介</a:t>
            </a:r>
            <a:endParaRPr lang="en-US" altLang="ja-JP" sz="1400"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918CB9EA-8EAB-734E-A70E-ECF77315099D}"/>
              </a:ext>
            </a:extLst>
          </p:cNvPr>
          <p:cNvSpPr txBox="1"/>
          <p:nvPr/>
        </p:nvSpPr>
        <p:spPr>
          <a:xfrm>
            <a:off x="484243" y="1121835"/>
            <a:ext cx="6417141"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クライアントのニーズをヒアリングして構成を決定します。</a:t>
            </a:r>
          </a:p>
        </p:txBody>
      </p:sp>
      <p:sp>
        <p:nvSpPr>
          <p:cNvPr id="3" name="スライド番号プレースホルダー 2">
            <a:extLst>
              <a:ext uri="{FF2B5EF4-FFF2-40B4-BE49-F238E27FC236}">
                <a16:creationId xmlns:a16="http://schemas.microsoft.com/office/drawing/2014/main" id="{E720464E-54E5-7248-AF38-33239408DA2B}"/>
              </a:ext>
            </a:extLst>
          </p:cNvPr>
          <p:cNvSpPr>
            <a:spLocks noGrp="1"/>
          </p:cNvSpPr>
          <p:nvPr>
            <p:ph type="sldNum" sz="quarter" idx="12"/>
          </p:nvPr>
        </p:nvSpPr>
        <p:spPr/>
        <p:txBody>
          <a:bodyPr/>
          <a:lstStyle/>
          <a:p>
            <a:fld id="{7504D8DF-F4BA-9044-95E0-2FF6F73D9D69}" type="slidenum">
              <a:rPr kumimoji="1" lang="ja-JP" altLang="en-US" smtClean="0"/>
              <a:t>3</a:t>
            </a:fld>
            <a:endParaRPr kumimoji="1" lang="ja-JP" altLang="en-US"/>
          </a:p>
        </p:txBody>
      </p:sp>
      <p:sp>
        <p:nvSpPr>
          <p:cNvPr id="12" name="テキスト ボックス 11">
            <a:extLst>
              <a:ext uri="{FF2B5EF4-FFF2-40B4-BE49-F238E27FC236}">
                <a16:creationId xmlns:a16="http://schemas.microsoft.com/office/drawing/2014/main" id="{AF0A06BE-CA42-4D4D-9A14-C812BB58FF8E}"/>
              </a:ext>
            </a:extLst>
          </p:cNvPr>
          <p:cNvSpPr txBox="1"/>
          <p:nvPr/>
        </p:nvSpPr>
        <p:spPr>
          <a:xfrm>
            <a:off x="628470" y="5557902"/>
            <a:ext cx="1826141"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③リンク</a:t>
            </a:r>
            <a:r>
              <a:rPr kumimoji="1" lang="ja-JP" altLang="en-US" sz="1600">
                <a:latin typeface="Meiryo" panose="020B0604030504040204" pitchFamily="34" charset="-128"/>
                <a:ea typeface="Meiryo" panose="020B0604030504040204" pitchFamily="34" charset="-128"/>
              </a:rPr>
              <a:t>先の確認</a:t>
            </a:r>
          </a:p>
        </p:txBody>
      </p:sp>
      <p:sp>
        <p:nvSpPr>
          <p:cNvPr id="18" name="テキスト ボックス 17">
            <a:extLst>
              <a:ext uri="{FF2B5EF4-FFF2-40B4-BE49-F238E27FC236}">
                <a16:creationId xmlns:a16="http://schemas.microsoft.com/office/drawing/2014/main" id="{EBF57AE1-42BA-B24C-BB1E-D7CB65CE5C36}"/>
              </a:ext>
            </a:extLst>
          </p:cNvPr>
          <p:cNvSpPr txBox="1"/>
          <p:nvPr/>
        </p:nvSpPr>
        <p:spPr>
          <a:xfrm>
            <a:off x="1004268" y="5838924"/>
            <a:ext cx="11469807"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インタラクティブ機能で設定するリンク先（動画内のジャンプ可能、外部サイトへのリンク可能）を確認しておきます。</a:t>
            </a:r>
            <a:endParaRPr lang="en-US" altLang="ja-JP" sz="16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D2E372B2-FAA2-604E-A6E0-CAA15D6D602C}"/>
              </a:ext>
            </a:extLst>
          </p:cNvPr>
          <p:cNvSpPr txBox="1"/>
          <p:nvPr/>
        </p:nvSpPr>
        <p:spPr>
          <a:xfrm>
            <a:off x="722193" y="2203616"/>
            <a:ext cx="11674991" cy="584775"/>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ライトプラン</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：動画の企画から撮影まではクライアントが行い、提供された動画にインタラクティブ機能を追加する。</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スタンダードプラン：動画の企画、撮影、インタラクティブ機能の追加を一貫して受注する。</a:t>
            </a:r>
            <a:endParaRPr lang="en-US" altLang="ja-JP" sz="16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7CC550D-D11F-594E-9C28-8AD318608D1A}"/>
              </a:ext>
            </a:extLst>
          </p:cNvPr>
          <p:cNvSpPr txBox="1"/>
          <p:nvPr/>
        </p:nvSpPr>
        <p:spPr>
          <a:xfrm>
            <a:off x="628470" y="1852715"/>
            <a:ext cx="2031325" cy="338554"/>
          </a:xfrm>
          <a:prstGeom prst="rect">
            <a:avLst/>
          </a:prstGeom>
          <a:noFill/>
        </p:spPr>
        <p:txBody>
          <a:bodyPr wrap="none" rtlCol="0">
            <a:spAutoFit/>
          </a:bodyPr>
          <a:lstStyle/>
          <a:p>
            <a:r>
              <a:rPr kumimoji="1" lang="en-US" altLang="ja-JP" sz="1600" dirty="0">
                <a:latin typeface="Meiryo" panose="020B0604030504040204" pitchFamily="34" charset="-128"/>
                <a:ea typeface="Meiryo" panose="020B0604030504040204" pitchFamily="34" charset="-128"/>
              </a:rPr>
              <a:t>①</a:t>
            </a:r>
            <a:r>
              <a:rPr kumimoji="1" lang="ja-JP" altLang="en-US" sz="1600">
                <a:latin typeface="Meiryo" panose="020B0604030504040204" pitchFamily="34" charset="-128"/>
                <a:ea typeface="Meiryo" panose="020B0604030504040204" pitchFamily="34" charset="-128"/>
              </a:rPr>
              <a:t>料金プランの確認</a:t>
            </a:r>
          </a:p>
        </p:txBody>
      </p:sp>
      <p:sp>
        <p:nvSpPr>
          <p:cNvPr id="22" name="テキスト ボックス 21">
            <a:extLst>
              <a:ext uri="{FF2B5EF4-FFF2-40B4-BE49-F238E27FC236}">
                <a16:creationId xmlns:a16="http://schemas.microsoft.com/office/drawing/2014/main" id="{5EBAD28B-6FC1-A14F-ACF5-54B68E3A31B1}"/>
              </a:ext>
            </a:extLst>
          </p:cNvPr>
          <p:cNvSpPr txBox="1"/>
          <p:nvPr/>
        </p:nvSpPr>
        <p:spPr>
          <a:xfrm>
            <a:off x="628470" y="2929107"/>
            <a:ext cx="1826141"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②</a:t>
            </a:r>
            <a:r>
              <a:rPr kumimoji="1" lang="ja-JP" altLang="en-US" sz="1600">
                <a:latin typeface="Meiryo" panose="020B0604030504040204" pitchFamily="34" charset="-128"/>
                <a:ea typeface="Meiryo" panose="020B0604030504040204" pitchFamily="34" charset="-128"/>
              </a:rPr>
              <a:t>動画形式の確認</a:t>
            </a:r>
          </a:p>
        </p:txBody>
      </p:sp>
    </p:spTree>
    <p:extLst>
      <p:ext uri="{BB962C8B-B14F-4D97-AF65-F5344CB8AC3E}">
        <p14:creationId xmlns:p14="http://schemas.microsoft.com/office/powerpoint/2010/main" val="222747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3264035"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セールス方法　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動画構成表</a:t>
            </a:r>
            <a:endParaRPr kumimoji="1" lang="ja-JP" altLang="en-US">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22" name="テキスト ボックス 21">
            <a:extLst>
              <a:ext uri="{FF2B5EF4-FFF2-40B4-BE49-F238E27FC236}">
                <a16:creationId xmlns:a16="http://schemas.microsoft.com/office/drawing/2014/main" id="{A4956C4A-450A-AD49-A3AE-C1969AB404A9}"/>
              </a:ext>
            </a:extLst>
          </p:cNvPr>
          <p:cNvSpPr txBox="1"/>
          <p:nvPr/>
        </p:nvSpPr>
        <p:spPr>
          <a:xfrm>
            <a:off x="386575" y="1112699"/>
            <a:ext cx="4108817"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動画構成表を元に詳細を決定します。</a:t>
            </a:r>
          </a:p>
        </p:txBody>
      </p:sp>
      <p:sp>
        <p:nvSpPr>
          <p:cNvPr id="3" name="スライド番号プレースホルダー 2">
            <a:extLst>
              <a:ext uri="{FF2B5EF4-FFF2-40B4-BE49-F238E27FC236}">
                <a16:creationId xmlns:a16="http://schemas.microsoft.com/office/drawing/2014/main" id="{AA4B6EED-9CB6-7D4C-BADC-A31F7A8D11D9}"/>
              </a:ext>
            </a:extLst>
          </p:cNvPr>
          <p:cNvSpPr>
            <a:spLocks noGrp="1"/>
          </p:cNvSpPr>
          <p:nvPr>
            <p:ph type="sldNum" sz="quarter" idx="12"/>
          </p:nvPr>
        </p:nvSpPr>
        <p:spPr/>
        <p:txBody>
          <a:bodyPr/>
          <a:lstStyle/>
          <a:p>
            <a:fld id="{7504D8DF-F4BA-9044-95E0-2FF6F73D9D69}" type="slidenum">
              <a:rPr kumimoji="1" lang="ja-JP" altLang="en-US" smtClean="0"/>
              <a:t>4</a:t>
            </a:fld>
            <a:endParaRPr kumimoji="1" lang="ja-JP" altLang="en-US"/>
          </a:p>
        </p:txBody>
      </p:sp>
      <p:sp>
        <p:nvSpPr>
          <p:cNvPr id="8" name="テキスト ボックス 7">
            <a:extLst>
              <a:ext uri="{FF2B5EF4-FFF2-40B4-BE49-F238E27FC236}">
                <a16:creationId xmlns:a16="http://schemas.microsoft.com/office/drawing/2014/main" id="{CBD36C30-EDE1-594E-948B-AE456646749A}"/>
              </a:ext>
            </a:extLst>
          </p:cNvPr>
          <p:cNvSpPr txBox="1"/>
          <p:nvPr/>
        </p:nvSpPr>
        <p:spPr>
          <a:xfrm>
            <a:off x="802887" y="1516371"/>
            <a:ext cx="4071756" cy="30777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ファイル名：</a:t>
            </a:r>
            <a:r>
              <a:rPr lang="en" altLang="ja-JP" sz="1400" dirty="0" err="1">
                <a:latin typeface="Meiryo" panose="020B0604030504040204" pitchFamily="34" charset="-128"/>
                <a:ea typeface="Meiryo" panose="020B0604030504040204" pitchFamily="34" charset="-128"/>
              </a:rPr>
              <a:t>LeadTap</a:t>
            </a:r>
            <a:r>
              <a:rPr lang="en" altLang="ja-JP" sz="1400" dirty="0">
                <a:latin typeface="Meiryo" panose="020B0604030504040204" pitchFamily="34" charset="-128"/>
                <a:ea typeface="Meiryo" panose="020B0604030504040204" pitchFamily="34" charset="-128"/>
              </a:rPr>
              <a:t>_</a:t>
            </a:r>
            <a:r>
              <a:rPr lang="ja-JP" altLang="en-US" sz="1400">
                <a:latin typeface="Meiryo" panose="020B0604030504040204" pitchFamily="34" charset="-128"/>
                <a:ea typeface="Meiryo" panose="020B0604030504040204" pitchFamily="34" charset="-128"/>
              </a:rPr>
              <a:t>動画構成表フォーマット</a:t>
            </a:r>
            <a:endParaRPr kumimoji="1" lang="ja-JP" altLang="en-US" sz="140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9D2F39EF-835E-C44D-9D73-10FDF802885D}"/>
              </a:ext>
            </a:extLst>
          </p:cNvPr>
          <p:cNvPicPr>
            <a:picLocks noChangeAspect="1"/>
          </p:cNvPicPr>
          <p:nvPr/>
        </p:nvPicPr>
        <p:blipFill>
          <a:blip r:embed="rId3"/>
          <a:stretch>
            <a:fillRect/>
          </a:stretch>
        </p:blipFill>
        <p:spPr>
          <a:xfrm>
            <a:off x="386575" y="2440381"/>
            <a:ext cx="11262436" cy="3821278"/>
          </a:xfrm>
          <a:prstGeom prst="rect">
            <a:avLst/>
          </a:prstGeom>
        </p:spPr>
      </p:pic>
    </p:spTree>
    <p:extLst>
      <p:ext uri="{BB962C8B-B14F-4D97-AF65-F5344CB8AC3E}">
        <p14:creationId xmlns:p14="http://schemas.microsoft.com/office/powerpoint/2010/main" val="426793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9727343"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撮影方法（ライトプランで受注し、クライアントに案内する場合に使用）</a:t>
            </a:r>
            <a:endParaRPr lang="en-US" altLang="ja-JP" dirty="0">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 name="テキスト ボックス 2">
            <a:extLst>
              <a:ext uri="{FF2B5EF4-FFF2-40B4-BE49-F238E27FC236}">
                <a16:creationId xmlns:a16="http://schemas.microsoft.com/office/drawing/2014/main" id="{73A48765-1063-514E-B1A2-2AB80F0C9465}"/>
              </a:ext>
            </a:extLst>
          </p:cNvPr>
          <p:cNvSpPr txBox="1"/>
          <p:nvPr/>
        </p:nvSpPr>
        <p:spPr>
          <a:xfrm>
            <a:off x="345688" y="869795"/>
            <a:ext cx="8032968"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ライトプランは動画の企画から撮影までをクライアントに行って頂きます。</a:t>
            </a:r>
            <a:endParaRPr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8A64AC3-EABC-1744-AA83-B28B8471B9BC}"/>
              </a:ext>
            </a:extLst>
          </p:cNvPr>
          <p:cNvSpPr txBox="1"/>
          <p:nvPr/>
        </p:nvSpPr>
        <p:spPr>
          <a:xfrm>
            <a:off x="200719" y="1930503"/>
            <a:ext cx="5862502" cy="3539430"/>
          </a:xfrm>
          <a:prstGeom prst="rect">
            <a:avLst/>
          </a:prstGeom>
          <a:noFill/>
        </p:spPr>
        <p:txBody>
          <a:bodyPr wrap="none" rtlCol="0">
            <a:spAutoFit/>
          </a:bodyPr>
          <a:lstStyle/>
          <a:p>
            <a:r>
              <a:rPr lang="ja-JP" altLang="en-US" sz="1400">
                <a:latin typeface="Meiryo" panose="020B0604030504040204" pitchFamily="34" charset="-128"/>
                <a:ea typeface="Meiryo" panose="020B0604030504040204" pitchFamily="34" charset="-128"/>
              </a:rPr>
              <a:t>・撮影は必ず</a:t>
            </a:r>
            <a:r>
              <a:rPr lang="ja-JP" altLang="en-US" sz="1400">
                <a:solidFill>
                  <a:srgbClr val="FF0000"/>
                </a:solidFill>
                <a:latin typeface="Meiryo" panose="020B0604030504040204" pitchFamily="34" charset="-128"/>
                <a:ea typeface="Meiryo" panose="020B0604030504040204" pitchFamily="34" charset="-128"/>
              </a:rPr>
              <a:t>横向き</a:t>
            </a:r>
            <a:r>
              <a:rPr lang="ja-JP" altLang="en-US" sz="1400">
                <a:latin typeface="Meiryo" panose="020B0604030504040204" pitchFamily="34" charset="-128"/>
                <a:ea typeface="Meiryo" panose="020B0604030504040204" pitchFamily="34" charset="-128"/>
              </a:rPr>
              <a:t>でお願いいたします</a:t>
            </a:r>
          </a:p>
          <a:p>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・静かな環境で撮影して下さい</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→特にインタビュー動画は無音な環境での撮影を推奨</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（空調や車の騒音なども音声には入ります）　</a:t>
            </a:r>
            <a:br>
              <a:rPr lang="ja-JP" altLang="en-US" sz="1400">
                <a:latin typeface="Meiryo" panose="020B0604030504040204" pitchFamily="34" charset="-128"/>
                <a:ea typeface="Meiryo" panose="020B0604030504040204" pitchFamily="34" charset="-128"/>
              </a:rPr>
            </a:br>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・音声用と動画用でスマホ</a:t>
            </a:r>
            <a:r>
              <a:rPr lang="en-US" altLang="ja-JP" sz="1400" dirty="0">
                <a:latin typeface="Meiryo" panose="020B0604030504040204" pitchFamily="34" charset="-128"/>
                <a:ea typeface="Meiryo" panose="020B0604030504040204" pitchFamily="34" charset="-128"/>
              </a:rPr>
              <a:t>2</a:t>
            </a:r>
            <a:r>
              <a:rPr lang="ja-JP" altLang="en-US" sz="1400">
                <a:latin typeface="Meiryo" panose="020B0604030504040204" pitchFamily="34" charset="-128"/>
                <a:ea typeface="Meiryo" panose="020B0604030504040204" pitchFamily="34" charset="-128"/>
              </a:rPr>
              <a:t>台ご用意して撮影を推奨。</a:t>
            </a:r>
          </a:p>
          <a:p>
            <a:r>
              <a:rPr lang="ja-JP" altLang="en-US" sz="1400">
                <a:latin typeface="Meiryo" panose="020B0604030504040204" pitchFamily="34" charset="-128"/>
                <a:ea typeface="Meiryo" panose="020B0604030504040204" pitchFamily="34" charset="-128"/>
              </a:rPr>
              <a:t>　→</a:t>
            </a:r>
            <a:r>
              <a:rPr lang="en-US" altLang="ja-JP" sz="1400" dirty="0">
                <a:latin typeface="Meiryo" panose="020B0604030504040204" pitchFamily="34" charset="-128"/>
                <a:ea typeface="Meiryo" panose="020B0604030504040204" pitchFamily="34" charset="-128"/>
              </a:rPr>
              <a:t>2</a:t>
            </a:r>
            <a:r>
              <a:rPr lang="ja-JP" altLang="en-US" sz="1400">
                <a:latin typeface="Meiryo" panose="020B0604030504040204" pitchFamily="34" charset="-128"/>
                <a:ea typeface="Meiryo" panose="020B0604030504040204" pitchFamily="34" charset="-128"/>
              </a:rPr>
              <a:t>台ご用意していただくことで音声が明瞭な状態で編集することが</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可能です</a:t>
            </a:r>
          </a:p>
          <a:p>
            <a:r>
              <a:rPr lang="ja-JP" altLang="en-US" sz="1400">
                <a:latin typeface="Meiryo" panose="020B0604030504040204" pitchFamily="34" charset="-128"/>
                <a:ea typeface="Meiryo" panose="020B0604030504040204" pitchFamily="34" charset="-128"/>
              </a:rPr>
              <a:t>　　スマホの代わりにボイスレコーダー等での代用も可能です</a:t>
            </a:r>
            <a:br>
              <a:rPr lang="ja-JP" altLang="en-US" sz="1400">
                <a:latin typeface="Meiryo" panose="020B0604030504040204" pitchFamily="34" charset="-128"/>
                <a:ea typeface="Meiryo" panose="020B0604030504040204" pitchFamily="34" charset="-128"/>
              </a:rPr>
            </a:br>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・喋り始めと喋り終わりは</a:t>
            </a:r>
            <a:r>
              <a:rPr lang="en-US" altLang="ja-JP" sz="1400" dirty="0">
                <a:latin typeface="Meiryo" panose="020B0604030504040204" pitchFamily="34" charset="-128"/>
                <a:ea typeface="Meiryo" panose="020B0604030504040204" pitchFamily="34" charset="-128"/>
              </a:rPr>
              <a:t>2</a:t>
            </a:r>
            <a:r>
              <a:rPr lang="ja-JP" altLang="en-US" sz="1400">
                <a:latin typeface="Meiryo" panose="020B0604030504040204" pitchFamily="34" charset="-128"/>
                <a:ea typeface="Meiryo" panose="020B0604030504040204" pitchFamily="34" charset="-128"/>
              </a:rPr>
              <a:t>秒ずつ開けて下さい</a:t>
            </a:r>
            <a:br>
              <a:rPr lang="ja-JP" altLang="en-US" sz="1400">
                <a:latin typeface="Meiryo" panose="020B0604030504040204" pitchFamily="34" charset="-128"/>
                <a:ea typeface="Meiryo" panose="020B0604030504040204" pitchFamily="34" charset="-128"/>
              </a:rPr>
            </a:br>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・撮影対象から少し後方に引いた場所から撮影して下さい</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a:t>
            </a:r>
            <a:r>
              <a:rPr lang="en-US" altLang="ja-JP" sz="1400" dirty="0">
                <a:latin typeface="Meiryo" panose="020B0604030504040204" pitchFamily="34" charset="-128"/>
                <a:ea typeface="Meiryo" panose="020B0604030504040204" pitchFamily="34" charset="-128"/>
              </a:rPr>
              <a:t>2</a:t>
            </a:r>
            <a:r>
              <a:rPr lang="ja-JP" altLang="en-US" sz="1400">
                <a:latin typeface="Meiryo" panose="020B0604030504040204" pitchFamily="34" charset="-128"/>
                <a:ea typeface="Meiryo" panose="020B0604030504040204" pitchFamily="34" charset="-128"/>
              </a:rPr>
              <a:t>メートルを目処に離す）</a:t>
            </a:r>
          </a:p>
          <a:p>
            <a:r>
              <a:rPr lang="ja-JP" altLang="en-US" sz="1400">
                <a:latin typeface="Meiryo" panose="020B0604030504040204" pitchFamily="34" charset="-128"/>
                <a:ea typeface="Meiryo" panose="020B0604030504040204" pitchFamily="34" charset="-128"/>
              </a:rPr>
              <a:t>　→後からテロップ等の編集をするため</a:t>
            </a:r>
          </a:p>
        </p:txBody>
      </p:sp>
      <p:sp>
        <p:nvSpPr>
          <p:cNvPr id="11" name="テキスト ボックス 10">
            <a:extLst>
              <a:ext uri="{FF2B5EF4-FFF2-40B4-BE49-F238E27FC236}">
                <a16:creationId xmlns:a16="http://schemas.microsoft.com/office/drawing/2014/main" id="{A49A9877-539E-354D-910C-F20440632D7F}"/>
              </a:ext>
            </a:extLst>
          </p:cNvPr>
          <p:cNvSpPr txBox="1"/>
          <p:nvPr/>
        </p:nvSpPr>
        <p:spPr>
          <a:xfrm>
            <a:off x="6379928" y="1930503"/>
            <a:ext cx="5929828" cy="3539430"/>
          </a:xfrm>
          <a:prstGeom prst="rect">
            <a:avLst/>
          </a:prstGeom>
          <a:noFill/>
        </p:spPr>
        <p:txBody>
          <a:bodyPr wrap="none" rtlCol="0">
            <a:spAutoFit/>
          </a:bodyPr>
          <a:lstStyle/>
          <a:p>
            <a:r>
              <a:rPr lang="ja-JP" altLang="en-US" sz="1400">
                <a:latin typeface="Meiryo" panose="020B0604030504040204" pitchFamily="34" charset="-128"/>
                <a:ea typeface="Meiryo" panose="020B0604030504040204" pitchFamily="34" charset="-128"/>
              </a:rPr>
              <a:t>・編集する動画の長さは</a:t>
            </a:r>
            <a:r>
              <a:rPr lang="en-US" altLang="ja-JP" sz="1400" dirty="0">
                <a:latin typeface="Meiryo" panose="020B0604030504040204" pitchFamily="34" charset="-128"/>
                <a:ea typeface="Meiryo" panose="020B0604030504040204" pitchFamily="34" charset="-128"/>
              </a:rPr>
              <a:t>3~5</a:t>
            </a:r>
            <a:r>
              <a:rPr lang="ja-JP" altLang="en-US" sz="1400">
                <a:latin typeface="Meiryo" panose="020B0604030504040204" pitchFamily="34" charset="-128"/>
                <a:ea typeface="Meiryo" panose="020B0604030504040204" pitchFamily="34" charset="-128"/>
              </a:rPr>
              <a:t>分でお願いいたします</a:t>
            </a:r>
          </a:p>
          <a:p>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a:t>
            </a:r>
            <a:r>
              <a:rPr lang="en" altLang="ja-JP" sz="1400" dirty="0">
                <a:latin typeface="Meiryo" panose="020B0604030504040204" pitchFamily="34" charset="-128"/>
                <a:ea typeface="Meiryo" panose="020B0604030504040204" pitchFamily="34" charset="-128"/>
              </a:rPr>
              <a:t>Insert</a:t>
            </a:r>
            <a:r>
              <a:rPr lang="ja-JP" altLang="en" sz="140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職場風景、仕事風景）を撮影して下さい</a:t>
            </a:r>
          </a:p>
          <a:p>
            <a:r>
              <a:rPr lang="ja-JP" altLang="en-US" sz="1400">
                <a:latin typeface="Meiryo" panose="020B0604030504040204" pitchFamily="34" charset="-128"/>
                <a:ea typeface="Meiryo" panose="020B0604030504040204" pitchFamily="34" charset="-128"/>
              </a:rPr>
              <a:t>　</a:t>
            </a:r>
            <a:r>
              <a:rPr lang="en-US" altLang="ja-JP" sz="1400" dirty="0">
                <a:latin typeface="Meiryo" panose="020B0604030504040204" pitchFamily="34" charset="-128"/>
                <a:ea typeface="Meiryo" panose="020B0604030504040204" pitchFamily="34" charset="-128"/>
              </a:rPr>
              <a:t>※</a:t>
            </a:r>
            <a:r>
              <a:rPr lang="en" altLang="ja-JP" sz="1400" dirty="0">
                <a:latin typeface="Meiryo" panose="020B0604030504040204" pitchFamily="34" charset="-128"/>
                <a:ea typeface="Meiryo" panose="020B0604030504040204" pitchFamily="34" charset="-128"/>
              </a:rPr>
              <a:t>Insert</a:t>
            </a:r>
            <a:r>
              <a:rPr lang="ja-JP" altLang="en-US" sz="1400">
                <a:latin typeface="Meiryo" panose="020B0604030504040204" pitchFamily="34" charset="-128"/>
                <a:ea typeface="Meiryo" panose="020B0604030504040204" pitchFamily="34" charset="-128"/>
              </a:rPr>
              <a:t>とはインタビューカットの間に職場風景や仕事風景を</a:t>
            </a:r>
            <a:endParaRPr lang="en-US" altLang="ja-JP" sz="1400" dirty="0">
              <a:latin typeface="Meiryo" panose="020B0604030504040204" pitchFamily="34" charset="-128"/>
              <a:ea typeface="Meiryo" panose="020B0604030504040204" pitchFamily="34" charset="-128"/>
            </a:endParaRPr>
          </a:p>
          <a:p>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差し込むこと</a:t>
            </a:r>
          </a:p>
          <a:p>
            <a:r>
              <a:rPr lang="ja-JP" altLang="en-US" sz="1400">
                <a:latin typeface="Meiryo" panose="020B0604030504040204" pitchFamily="34" charset="-128"/>
                <a:ea typeface="Meiryo" panose="020B0604030504040204" pitchFamily="34" charset="-128"/>
              </a:rPr>
              <a:t>　　→</a:t>
            </a:r>
            <a:r>
              <a:rPr lang="en-US" altLang="ja-JP" sz="1400" dirty="0">
                <a:latin typeface="Meiryo" panose="020B0604030504040204" pitchFamily="34" charset="-128"/>
                <a:ea typeface="Meiryo" panose="020B0604030504040204" pitchFamily="34" charset="-128"/>
              </a:rPr>
              <a:t>10</a:t>
            </a:r>
            <a:r>
              <a:rPr lang="ja-JP" altLang="en-US" sz="1400">
                <a:latin typeface="Meiryo" panose="020B0604030504040204" pitchFamily="34" charset="-128"/>
                <a:ea typeface="Meiryo" panose="020B0604030504040204" pitchFamily="34" charset="-128"/>
              </a:rPr>
              <a:t>秒くらいを</a:t>
            </a:r>
            <a:r>
              <a:rPr lang="en-US" altLang="ja-JP" sz="1400" dirty="0">
                <a:latin typeface="Meiryo" panose="020B0604030504040204" pitchFamily="34" charset="-128"/>
                <a:ea typeface="Meiryo" panose="020B0604030504040204" pitchFamily="34" charset="-128"/>
              </a:rPr>
              <a:t>20</a:t>
            </a:r>
            <a:r>
              <a:rPr lang="ja-JP" altLang="en-US" sz="1400">
                <a:latin typeface="Meiryo" panose="020B0604030504040204" pitchFamily="34" charset="-128"/>
                <a:ea typeface="Meiryo" panose="020B0604030504040204" pitchFamily="34" charset="-128"/>
              </a:rPr>
              <a:t>本程度撮影して下さい</a:t>
            </a:r>
          </a:p>
          <a:p>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・オフィス内・工場内の撮影はは社内規定を守って撮影して下さい　</a:t>
            </a:r>
          </a:p>
          <a:p>
            <a:r>
              <a:rPr lang="ja-JP" altLang="en-US" sz="1400">
                <a:latin typeface="Meiryo" panose="020B0604030504040204" pitchFamily="34" charset="-128"/>
                <a:ea typeface="Meiryo" panose="020B0604030504040204" pitchFamily="34" charset="-128"/>
              </a:rPr>
              <a:t>　（例）撮影に参加する人はヘルメットを被る</a:t>
            </a:r>
          </a:p>
          <a:p>
            <a:r>
              <a:rPr lang="ja-JP" altLang="en-US" sz="1400">
                <a:latin typeface="Meiryo" panose="020B0604030504040204" pitchFamily="34" charset="-128"/>
                <a:ea typeface="Meiryo" panose="020B0604030504040204" pitchFamily="34" charset="-128"/>
              </a:rPr>
              <a:t>　　　　機密情報に関わるものを映さない</a:t>
            </a:r>
            <a:endParaRPr lang="en-US" altLang="ja-JP" sz="1400" dirty="0">
              <a:latin typeface="Meiryo" panose="020B0604030504040204" pitchFamily="34" charset="-128"/>
              <a:ea typeface="Meiryo" panose="020B0604030504040204" pitchFamily="34" charset="-128"/>
            </a:endParaRPr>
          </a:p>
          <a:p>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・テキストが入るスペースを空けて撮影することを推奨しております。</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↓下記のようなイメージです。</a:t>
            </a:r>
          </a:p>
          <a:p>
            <a:r>
              <a:rPr lang="ja-JP" altLang="en-US" sz="1400">
                <a:latin typeface="Meiryo" panose="020B0604030504040204" pitchFamily="34" charset="-128"/>
                <a:ea typeface="Meiryo" panose="020B0604030504040204" pitchFamily="34" charset="-128"/>
              </a:rPr>
              <a:t>　</a:t>
            </a:r>
          </a:p>
          <a:p>
            <a:endParaRPr lang="ja-JP" altLang="en-US" sz="140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　</a:t>
            </a:r>
          </a:p>
        </p:txBody>
      </p:sp>
      <p:sp>
        <p:nvSpPr>
          <p:cNvPr id="9" name="テキスト ボックス 8">
            <a:extLst>
              <a:ext uri="{FF2B5EF4-FFF2-40B4-BE49-F238E27FC236}">
                <a16:creationId xmlns:a16="http://schemas.microsoft.com/office/drawing/2014/main" id="{9D450ADF-A0D6-3D4B-8864-60ED28FC65DD}"/>
              </a:ext>
            </a:extLst>
          </p:cNvPr>
          <p:cNvSpPr txBox="1"/>
          <p:nvPr/>
        </p:nvSpPr>
        <p:spPr>
          <a:xfrm>
            <a:off x="0" y="1517628"/>
            <a:ext cx="2492990" cy="369332"/>
          </a:xfrm>
          <a:prstGeom prst="rect">
            <a:avLst/>
          </a:prstGeom>
          <a:noFill/>
        </p:spPr>
        <p:txBody>
          <a:bodyPr wrap="none" rtlCol="0">
            <a:spAutoFit/>
          </a:bodyPr>
          <a:lstStyle/>
          <a:p>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動画撮影の注意点</a:t>
            </a:r>
            <a:r>
              <a:rPr kumimoji="1" lang="en-US" altLang="ja-JP" dirty="0">
                <a:latin typeface="Meiryo" panose="020B0604030504040204" pitchFamily="34" charset="-128"/>
                <a:ea typeface="Meiryo" panose="020B0604030504040204" pitchFamily="34" charset="-128"/>
              </a:rPr>
              <a:t>〉</a:t>
            </a:r>
            <a:endParaRPr kumimoji="1" lang="ja-JP" altLang="en-US">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2C3BA657-FDF5-F247-9971-32191D4E985B}"/>
              </a:ext>
            </a:extLst>
          </p:cNvPr>
          <p:cNvSpPr>
            <a:spLocks noGrp="1"/>
          </p:cNvSpPr>
          <p:nvPr>
            <p:ph type="sldNum" sz="quarter" idx="12"/>
          </p:nvPr>
        </p:nvSpPr>
        <p:spPr/>
        <p:txBody>
          <a:bodyPr/>
          <a:lstStyle/>
          <a:p>
            <a:fld id="{7504D8DF-F4BA-9044-95E0-2FF6F73D9D69}" type="slidenum">
              <a:rPr kumimoji="1" lang="ja-JP" altLang="en-US" smtClean="0"/>
              <a:t>5</a:t>
            </a:fld>
            <a:endParaRPr kumimoji="1" lang="ja-JP" altLang="en-US"/>
          </a:p>
        </p:txBody>
      </p:sp>
      <p:pic>
        <p:nvPicPr>
          <p:cNvPr id="8" name="図 7">
            <a:extLst>
              <a:ext uri="{FF2B5EF4-FFF2-40B4-BE49-F238E27FC236}">
                <a16:creationId xmlns:a16="http://schemas.microsoft.com/office/drawing/2014/main" id="{A6F4032F-6CBB-2F45-B478-B05A01BB200E}"/>
              </a:ext>
            </a:extLst>
          </p:cNvPr>
          <p:cNvPicPr>
            <a:picLocks noChangeAspect="1"/>
          </p:cNvPicPr>
          <p:nvPr/>
        </p:nvPicPr>
        <p:blipFill>
          <a:blip r:embed="rId3"/>
          <a:stretch>
            <a:fillRect/>
          </a:stretch>
        </p:blipFill>
        <p:spPr>
          <a:xfrm>
            <a:off x="6517991" y="4738739"/>
            <a:ext cx="1819658" cy="1485349"/>
          </a:xfrm>
          <a:prstGeom prst="rect">
            <a:avLst/>
          </a:prstGeom>
        </p:spPr>
      </p:pic>
      <p:pic>
        <p:nvPicPr>
          <p:cNvPr id="13" name="図 12">
            <a:extLst>
              <a:ext uri="{FF2B5EF4-FFF2-40B4-BE49-F238E27FC236}">
                <a16:creationId xmlns:a16="http://schemas.microsoft.com/office/drawing/2014/main" id="{723FC17B-4B86-A64C-93AD-B5102D2C9B48}"/>
              </a:ext>
            </a:extLst>
          </p:cNvPr>
          <p:cNvPicPr>
            <a:picLocks noChangeAspect="1"/>
          </p:cNvPicPr>
          <p:nvPr/>
        </p:nvPicPr>
        <p:blipFill>
          <a:blip r:embed="rId4"/>
          <a:stretch>
            <a:fillRect/>
          </a:stretch>
        </p:blipFill>
        <p:spPr>
          <a:xfrm>
            <a:off x="8291305" y="4715777"/>
            <a:ext cx="3745500" cy="1508311"/>
          </a:xfrm>
          <a:prstGeom prst="rect">
            <a:avLst/>
          </a:prstGeom>
        </p:spPr>
      </p:pic>
    </p:spTree>
    <p:extLst>
      <p:ext uri="{BB962C8B-B14F-4D97-AF65-F5344CB8AC3E}">
        <p14:creationId xmlns:p14="http://schemas.microsoft.com/office/powerpoint/2010/main" val="252021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4265911"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作成の流れについて</a:t>
            </a:r>
            <a:endParaRPr lang="en-US" altLang="ja-JP" dirty="0">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 name="スライド番号プレースホルダー 2">
            <a:extLst>
              <a:ext uri="{FF2B5EF4-FFF2-40B4-BE49-F238E27FC236}">
                <a16:creationId xmlns:a16="http://schemas.microsoft.com/office/drawing/2014/main" id="{319870B9-FE2A-454B-99CC-2FC24193D355}"/>
              </a:ext>
            </a:extLst>
          </p:cNvPr>
          <p:cNvSpPr>
            <a:spLocks noGrp="1"/>
          </p:cNvSpPr>
          <p:nvPr>
            <p:ph type="sldNum" sz="quarter" idx="12"/>
          </p:nvPr>
        </p:nvSpPr>
        <p:spPr/>
        <p:txBody>
          <a:bodyPr/>
          <a:lstStyle/>
          <a:p>
            <a:fld id="{7504D8DF-F4BA-9044-95E0-2FF6F73D9D69}" type="slidenum">
              <a:rPr kumimoji="1" lang="ja-JP" altLang="en-US" smtClean="0"/>
              <a:t>6</a:t>
            </a:fld>
            <a:endParaRPr kumimoji="1" lang="ja-JP" altLang="en-US"/>
          </a:p>
        </p:txBody>
      </p:sp>
      <p:sp>
        <p:nvSpPr>
          <p:cNvPr id="20" name="テキスト ボックス 19">
            <a:extLst>
              <a:ext uri="{FF2B5EF4-FFF2-40B4-BE49-F238E27FC236}">
                <a16:creationId xmlns:a16="http://schemas.microsoft.com/office/drawing/2014/main" id="{4C3BD32B-E6F5-FE4E-B049-0FFDC5B1A635}"/>
              </a:ext>
            </a:extLst>
          </p:cNvPr>
          <p:cNvSpPr txBox="1"/>
          <p:nvPr/>
        </p:nvSpPr>
        <p:spPr>
          <a:xfrm>
            <a:off x="628470" y="2493766"/>
            <a:ext cx="8736687"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②</a:t>
            </a:r>
            <a:r>
              <a:rPr lang="en-US" altLang="ja-JP" sz="1600" dirty="0">
                <a:latin typeface="Meiryo" panose="020B0604030504040204" pitchFamily="34" charset="-128"/>
                <a:ea typeface="Meiryo" panose="020B0604030504040204" pitchFamily="34" charset="-128"/>
              </a:rPr>
              <a:t> GitHub</a:t>
            </a:r>
            <a:r>
              <a:rPr lang="ja-JP" altLang="en-US" sz="1600">
                <a:latin typeface="Meiryo" panose="020B0604030504040204" pitchFamily="34" charset="-128"/>
                <a:ea typeface="Meiryo" panose="020B0604030504040204" pitchFamily="34" charset="-128"/>
              </a:rPr>
              <a:t>のページへ移動して、インタラクティブ動画の</a:t>
            </a:r>
            <a:r>
              <a:rPr kumimoji="1" lang="ja-JP" altLang="en-US" sz="1600">
                <a:latin typeface="Meiryo" panose="020B0604030504040204" pitchFamily="34" charset="-128"/>
                <a:ea typeface="Meiryo" panose="020B0604030504040204" pitchFamily="34" charset="-128"/>
              </a:rPr>
              <a:t>ジェネレーター利用して編集する。</a:t>
            </a:r>
          </a:p>
        </p:txBody>
      </p:sp>
      <p:sp>
        <p:nvSpPr>
          <p:cNvPr id="22" name="テキスト ボックス 21">
            <a:extLst>
              <a:ext uri="{FF2B5EF4-FFF2-40B4-BE49-F238E27FC236}">
                <a16:creationId xmlns:a16="http://schemas.microsoft.com/office/drawing/2014/main" id="{70E9FC63-C9E6-9C4D-BDEA-18C7F22B7C4E}"/>
              </a:ext>
            </a:extLst>
          </p:cNvPr>
          <p:cNvSpPr txBox="1"/>
          <p:nvPr/>
        </p:nvSpPr>
        <p:spPr>
          <a:xfrm>
            <a:off x="484243" y="870375"/>
            <a:ext cx="4801314"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インタラクティブ動画の作成の流れについて</a:t>
            </a:r>
            <a:endParaRPr kumimoji="1" lang="ja-JP" altLang="en-US">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318254B1-29E8-624F-81A0-5CD9AB0895D1}"/>
              </a:ext>
            </a:extLst>
          </p:cNvPr>
          <p:cNvSpPr txBox="1"/>
          <p:nvPr/>
        </p:nvSpPr>
        <p:spPr>
          <a:xfrm>
            <a:off x="628470" y="1552061"/>
            <a:ext cx="7223452" cy="830997"/>
          </a:xfrm>
          <a:prstGeom prst="rect">
            <a:avLst/>
          </a:prstGeom>
          <a:noFill/>
        </p:spPr>
        <p:txBody>
          <a:bodyPr wrap="none" rtlCol="0">
            <a:spAutoFit/>
          </a:bodyPr>
          <a:lstStyle/>
          <a:p>
            <a:r>
              <a:rPr kumimoji="1" lang="en-US" altLang="ja-JP" sz="1600" dirty="0">
                <a:latin typeface="Meiryo" panose="020B0604030504040204" pitchFamily="34" charset="-128"/>
                <a:ea typeface="Meiryo" panose="020B0604030504040204" pitchFamily="34" charset="-128"/>
              </a:rPr>
              <a:t>①</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任意のサイトに素材</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動画と画像</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のアップロードを行う。</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　</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アップロードを行ったら</a:t>
            </a:r>
            <a:r>
              <a:rPr lang="ja-JP" altLang="en-US" sz="1600">
                <a:latin typeface="Meiryo" panose="020B0604030504040204" pitchFamily="34" charset="-128"/>
                <a:ea typeface="Meiryo" panose="020B0604030504040204" pitchFamily="34" charset="-128"/>
              </a:rPr>
              <a:t>動画と画像を設置している</a:t>
            </a:r>
            <a:r>
              <a:rPr lang="en-US" altLang="ja-JP" sz="1600" dirty="0">
                <a:latin typeface="Meiryo" panose="020B0604030504040204" pitchFamily="34" charset="-128"/>
                <a:ea typeface="Meiryo" panose="020B0604030504040204" pitchFamily="34" charset="-128"/>
              </a:rPr>
              <a:t>URL</a:t>
            </a:r>
            <a:r>
              <a:rPr lang="ja-JP" altLang="en-US" sz="1600">
                <a:latin typeface="Meiryo" panose="020B0604030504040204" pitchFamily="34" charset="-128"/>
                <a:ea typeface="Meiryo" panose="020B0604030504040204" pitchFamily="34" charset="-128"/>
              </a:rPr>
              <a:t>を書き控える。</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　</a:t>
            </a:r>
            <a:r>
              <a:rPr kumimoji="1" lang="en-US" altLang="ja-JP" sz="1600" dirty="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インタラクティブ動画を設置するサイトと同じ場所が好ましいです。</a:t>
            </a:r>
            <a:endParaRPr kumimoji="1" lang="ja-JP" altLang="en-US" sz="16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1D1C31A3-C64C-6847-8F95-21EAD7E61092}"/>
              </a:ext>
            </a:extLst>
          </p:cNvPr>
          <p:cNvSpPr txBox="1"/>
          <p:nvPr/>
        </p:nvSpPr>
        <p:spPr>
          <a:xfrm>
            <a:off x="628469" y="3096073"/>
            <a:ext cx="6410729" cy="338554"/>
          </a:xfrm>
          <a:prstGeom prst="rect">
            <a:avLst/>
          </a:prstGeom>
          <a:noFill/>
        </p:spPr>
        <p:txBody>
          <a:bodyPr wrap="none" rtlCol="0">
            <a:spAutoFit/>
          </a:bodyPr>
          <a:lstStyle/>
          <a:p>
            <a:r>
              <a:rPr lang="en-US" altLang="ja-JP" sz="1600" dirty="0">
                <a:latin typeface="Meiryo" panose="020B0604030504040204" pitchFamily="34" charset="-128"/>
                <a:ea typeface="Meiryo" panose="020B0604030504040204" pitchFamily="34" charset="-128"/>
              </a:rPr>
              <a:t>③</a:t>
            </a:r>
            <a:r>
              <a:rPr lang="ja-JP" altLang="en-US" sz="1600">
                <a:latin typeface="Meiryo" panose="020B0604030504040204" pitchFamily="34" charset="-128"/>
                <a:ea typeface="Meiryo" panose="020B0604030504040204" pitchFamily="34" charset="-128"/>
              </a:rPr>
              <a:t> 動画の</a:t>
            </a:r>
            <a:r>
              <a:rPr kumimoji="1" lang="ja-JP" altLang="en-US" sz="1600">
                <a:latin typeface="Meiryo" panose="020B0604030504040204" pitchFamily="34" charset="-128"/>
                <a:ea typeface="Meiryo" panose="020B0604030504040204" pitchFamily="34" charset="-128"/>
              </a:rPr>
              <a:t>編集が終了したら、ソースコードを生成して控えておく。</a:t>
            </a:r>
          </a:p>
        </p:txBody>
      </p:sp>
      <p:sp>
        <p:nvSpPr>
          <p:cNvPr id="16" name="テキスト ボックス 15">
            <a:extLst>
              <a:ext uri="{FF2B5EF4-FFF2-40B4-BE49-F238E27FC236}">
                <a16:creationId xmlns:a16="http://schemas.microsoft.com/office/drawing/2014/main" id="{B57FA5FD-83FC-6749-8CBA-9518755DA44C}"/>
              </a:ext>
            </a:extLst>
          </p:cNvPr>
          <p:cNvSpPr txBox="1"/>
          <p:nvPr/>
        </p:nvSpPr>
        <p:spPr>
          <a:xfrm>
            <a:off x="644901" y="3785963"/>
            <a:ext cx="6375463" cy="584775"/>
          </a:xfrm>
          <a:prstGeom prst="rect">
            <a:avLst/>
          </a:prstGeom>
          <a:noFill/>
        </p:spPr>
        <p:txBody>
          <a:bodyPr wrap="none" rtlCol="0">
            <a:spAutoFit/>
          </a:bodyPr>
          <a:lstStyle/>
          <a:p>
            <a:r>
              <a:rPr lang="en-US" altLang="ja-JP" sz="1600" dirty="0">
                <a:latin typeface="Meiryo" panose="020B0604030504040204" pitchFamily="34" charset="-128"/>
                <a:ea typeface="Meiryo" panose="020B0604030504040204" pitchFamily="34" charset="-128"/>
              </a:rPr>
              <a:t>④ </a:t>
            </a:r>
            <a:r>
              <a:rPr lang="ja-JP" altLang="en-US" sz="1600">
                <a:latin typeface="Meiryo" panose="020B0604030504040204" pitchFamily="34" charset="-128"/>
                <a:ea typeface="Meiryo" panose="020B0604030504040204" pitchFamily="34" charset="-128"/>
              </a:rPr>
              <a:t>インタラクティブ動画のビューワー用</a:t>
            </a:r>
            <a:r>
              <a:rPr lang="en-US" altLang="ja-JP" sz="1600" dirty="0" err="1">
                <a:latin typeface="Meiryo" panose="020B0604030504040204" pitchFamily="34" charset="-128"/>
                <a:ea typeface="Meiryo" panose="020B0604030504040204" pitchFamily="34" charset="-128"/>
              </a:rPr>
              <a:t>js</a:t>
            </a:r>
            <a:r>
              <a:rPr lang="ja-JP" altLang="en-US" sz="1600">
                <a:latin typeface="Meiryo" panose="020B0604030504040204" pitchFamily="34" charset="-128"/>
                <a:ea typeface="Meiryo" panose="020B0604030504040204" pitchFamily="34" charset="-128"/>
              </a:rPr>
              <a:t>のダウンロードを行う。</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ジェネレーターとは別の</a:t>
            </a:r>
            <a:r>
              <a:rPr lang="en-US" altLang="ja-JP" sz="1600" dirty="0">
                <a:latin typeface="Meiryo" panose="020B0604030504040204" pitchFamily="34" charset="-128"/>
                <a:ea typeface="Meiryo" panose="020B0604030504040204" pitchFamily="34" charset="-128"/>
              </a:rPr>
              <a:t>URL</a:t>
            </a:r>
            <a:r>
              <a:rPr lang="ja-JP" altLang="en-US" sz="1600">
                <a:latin typeface="Meiryo" panose="020B0604030504040204" pitchFamily="34" charset="-128"/>
                <a:ea typeface="Meiryo" panose="020B0604030504040204" pitchFamily="34" charset="-128"/>
              </a:rPr>
              <a:t>です。</a:t>
            </a:r>
          </a:p>
        </p:txBody>
      </p:sp>
      <p:sp>
        <p:nvSpPr>
          <p:cNvPr id="17" name="テキスト ボックス 16">
            <a:extLst>
              <a:ext uri="{FF2B5EF4-FFF2-40B4-BE49-F238E27FC236}">
                <a16:creationId xmlns:a16="http://schemas.microsoft.com/office/drawing/2014/main" id="{BCE40D00-D139-FF44-881E-F1D69E125DF8}"/>
              </a:ext>
            </a:extLst>
          </p:cNvPr>
          <p:cNvSpPr txBox="1"/>
          <p:nvPr/>
        </p:nvSpPr>
        <p:spPr>
          <a:xfrm>
            <a:off x="628469" y="4532656"/>
            <a:ext cx="9324347" cy="584775"/>
          </a:xfrm>
          <a:prstGeom prst="rect">
            <a:avLst/>
          </a:prstGeom>
          <a:noFill/>
        </p:spPr>
        <p:txBody>
          <a:bodyPr wrap="none" rtlCol="0">
            <a:spAutoFit/>
          </a:bodyPr>
          <a:lstStyle/>
          <a:p>
            <a:r>
              <a:rPr lang="en-US" altLang="ja-JP" sz="1600" dirty="0">
                <a:latin typeface="Meiryo" panose="020B0604030504040204" pitchFamily="34" charset="-128"/>
                <a:ea typeface="Meiryo" panose="020B0604030504040204" pitchFamily="34" charset="-128"/>
              </a:rPr>
              <a:t>⑤ </a:t>
            </a:r>
            <a:r>
              <a:rPr lang="en-US" altLang="ja-JP" sz="1600" dirty="0" err="1">
                <a:latin typeface="Meiryo" panose="020B0604030504040204" pitchFamily="34" charset="-128"/>
                <a:ea typeface="Meiryo" panose="020B0604030504040204" pitchFamily="34" charset="-128"/>
              </a:rPr>
              <a:t>dist</a:t>
            </a:r>
            <a:r>
              <a:rPr lang="ja-JP" altLang="en-US" sz="1600">
                <a:latin typeface="Meiryo" panose="020B0604030504040204" pitchFamily="34" charset="-128"/>
                <a:ea typeface="Meiryo" panose="020B0604030504040204" pitchFamily="34" charset="-128"/>
              </a:rPr>
              <a:t>内の</a:t>
            </a:r>
            <a:r>
              <a:rPr lang="en-US" altLang="ja-JP" sz="1600" dirty="0">
                <a:latin typeface="Meiryo" panose="020B0604030504040204" pitchFamily="34" charset="-128"/>
                <a:ea typeface="Meiryo" panose="020B0604030504040204" pitchFamily="34" charset="-128"/>
              </a:rPr>
              <a:t>assets</a:t>
            </a:r>
            <a:r>
              <a:rPr lang="ja-JP" altLang="en-US" sz="1600">
                <a:latin typeface="Meiryo" panose="020B0604030504040204" pitchFamily="34" charset="-128"/>
                <a:ea typeface="Meiryo" panose="020B0604030504040204" pitchFamily="34" charset="-128"/>
              </a:rPr>
              <a:t>の</a:t>
            </a:r>
            <a:r>
              <a:rPr lang="en-US" altLang="ja-JP" sz="1600" dirty="0" err="1">
                <a:latin typeface="Meiryo" panose="020B0604030504040204" pitchFamily="34" charset="-128"/>
                <a:ea typeface="Meiryo" panose="020B0604030504040204" pitchFamily="34" charset="-128"/>
              </a:rPr>
              <a:t>mirumaker.js</a:t>
            </a:r>
            <a:r>
              <a:rPr lang="ja-JP" altLang="en-US" sz="1600">
                <a:latin typeface="Meiryo" panose="020B0604030504040204" pitchFamily="34" charset="-128"/>
                <a:ea typeface="Meiryo" panose="020B0604030504040204" pitchFamily="34" charset="-128"/>
              </a:rPr>
              <a:t>と</a:t>
            </a:r>
            <a:r>
              <a:rPr lang="en-US" altLang="ja-JP" sz="1600" dirty="0" err="1">
                <a:latin typeface="Meiryo" panose="020B0604030504040204" pitchFamily="34" charset="-128"/>
                <a:ea typeface="Meiryo" panose="020B0604030504040204" pitchFamily="34" charset="-128"/>
              </a:rPr>
              <a:t>mirumaker.css</a:t>
            </a:r>
            <a:r>
              <a:rPr lang="ja-JP" altLang="en-US" sz="1600">
                <a:latin typeface="Meiryo" panose="020B0604030504040204" pitchFamily="34" charset="-128"/>
                <a:ea typeface="Meiryo" panose="020B0604030504040204" pitchFamily="34" charset="-128"/>
              </a:rPr>
              <a:t>ををサイトの任意の場所アップロードを行う。</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この際</a:t>
            </a:r>
            <a:r>
              <a:rPr lang="en-US" altLang="ja-JP" sz="1600" dirty="0" err="1">
                <a:latin typeface="Meiryo" panose="020B0604030504040204" pitchFamily="34" charset="-128"/>
                <a:ea typeface="Meiryo" panose="020B0604030504040204" pitchFamily="34" charset="-128"/>
              </a:rPr>
              <a:t>js</a:t>
            </a:r>
            <a:r>
              <a:rPr lang="ja-JP" altLang="en-US" sz="1600">
                <a:latin typeface="Meiryo" panose="020B0604030504040204" pitchFamily="34" charset="-128"/>
                <a:ea typeface="Meiryo" panose="020B0604030504040204" pitchFamily="34" charset="-128"/>
              </a:rPr>
              <a:t>と</a:t>
            </a:r>
            <a:r>
              <a:rPr lang="en-US" altLang="ja-JP" sz="1600" dirty="0" err="1">
                <a:latin typeface="Meiryo" panose="020B0604030504040204" pitchFamily="34" charset="-128"/>
                <a:ea typeface="Meiryo" panose="020B0604030504040204" pitchFamily="34" charset="-128"/>
              </a:rPr>
              <a:t>css</a:t>
            </a:r>
            <a:r>
              <a:rPr lang="ja-JP" altLang="en-US" sz="1600">
                <a:latin typeface="Meiryo" panose="020B0604030504040204" pitchFamily="34" charset="-128"/>
                <a:ea typeface="Meiryo" panose="020B0604030504040204" pitchFamily="34" charset="-128"/>
              </a:rPr>
              <a:t>は同一階層に設置します。</a:t>
            </a:r>
            <a:endParaRPr lang="en-US" altLang="ja-JP" sz="16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77CFCF5E-B8A2-FD4F-97F4-037C2E63E30D}"/>
              </a:ext>
            </a:extLst>
          </p:cNvPr>
          <p:cNvSpPr txBox="1"/>
          <p:nvPr/>
        </p:nvSpPr>
        <p:spPr>
          <a:xfrm>
            <a:off x="626735" y="5279349"/>
            <a:ext cx="8257389" cy="830997"/>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⑥</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インタラクティブ動画を設置するページへ控えておいたソースコードを貼り付ける。</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生成されたソースコードで</a:t>
            </a:r>
            <a:r>
              <a:rPr lang="en-US" altLang="ja-JP" sz="1600" dirty="0" err="1">
                <a:latin typeface="Meiryo" panose="020B0604030504040204" pitchFamily="34" charset="-128"/>
                <a:ea typeface="Meiryo" panose="020B0604030504040204" pitchFamily="34" charset="-128"/>
              </a:rPr>
              <a:t>mirumaker.js</a:t>
            </a:r>
            <a:r>
              <a:rPr lang="ja-JP" altLang="en-US" sz="1600">
                <a:latin typeface="Meiryo" panose="020B0604030504040204" pitchFamily="34" charset="-128"/>
                <a:ea typeface="Meiryo" panose="020B0604030504040204" pitchFamily="34" charset="-128"/>
              </a:rPr>
              <a:t>の相対パスで読み込んでいますが、</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 </a:t>
            </a:r>
            <a:r>
              <a:rPr lang="en-US" altLang="ja-JP" sz="1600" dirty="0" err="1">
                <a:latin typeface="Meiryo" panose="020B0604030504040204" pitchFamily="34" charset="-128"/>
                <a:ea typeface="Meiryo" panose="020B0604030504040204" pitchFamily="34" charset="-128"/>
              </a:rPr>
              <a:t>js</a:t>
            </a:r>
            <a:r>
              <a:rPr lang="ja-JP" altLang="en-US" sz="1600">
                <a:latin typeface="Meiryo" panose="020B0604030504040204" pitchFamily="34" charset="-128"/>
                <a:ea typeface="Meiryo" panose="020B0604030504040204" pitchFamily="34" charset="-128"/>
              </a:rPr>
              <a:t>を正しく読み込むように任意のパスに変更します。</a:t>
            </a:r>
            <a:endParaRPr lang="en-US" altLang="ja-JP" sz="16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5807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6652783"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インタラクティブ動画</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スクリプトについて</a:t>
            </a:r>
            <a:endParaRPr lang="en-US" altLang="ja-JP" dirty="0">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 name="スライド番号プレースホルダー 2">
            <a:extLst>
              <a:ext uri="{FF2B5EF4-FFF2-40B4-BE49-F238E27FC236}">
                <a16:creationId xmlns:a16="http://schemas.microsoft.com/office/drawing/2014/main" id="{319870B9-FE2A-454B-99CC-2FC24193D355}"/>
              </a:ext>
            </a:extLst>
          </p:cNvPr>
          <p:cNvSpPr>
            <a:spLocks noGrp="1"/>
          </p:cNvSpPr>
          <p:nvPr>
            <p:ph type="sldNum" sz="quarter" idx="12"/>
          </p:nvPr>
        </p:nvSpPr>
        <p:spPr/>
        <p:txBody>
          <a:bodyPr/>
          <a:lstStyle/>
          <a:p>
            <a:fld id="{7504D8DF-F4BA-9044-95E0-2FF6F73D9D69}" type="slidenum">
              <a:rPr kumimoji="1" lang="ja-JP" altLang="en-US" smtClean="0"/>
              <a:t>7</a:t>
            </a:fld>
            <a:endParaRPr kumimoji="1" lang="ja-JP" altLang="en-US"/>
          </a:p>
        </p:txBody>
      </p:sp>
      <p:sp>
        <p:nvSpPr>
          <p:cNvPr id="13" name="テキスト ボックス 12">
            <a:extLst>
              <a:ext uri="{FF2B5EF4-FFF2-40B4-BE49-F238E27FC236}">
                <a16:creationId xmlns:a16="http://schemas.microsoft.com/office/drawing/2014/main" id="{9E35344C-1AD2-C146-A5F2-8B7AF47C604A}"/>
              </a:ext>
            </a:extLst>
          </p:cNvPr>
          <p:cNvSpPr txBox="1"/>
          <p:nvPr/>
        </p:nvSpPr>
        <p:spPr>
          <a:xfrm>
            <a:off x="1004268" y="3482129"/>
            <a:ext cx="5929828" cy="954107"/>
          </a:xfrm>
          <a:prstGeom prst="rect">
            <a:avLst/>
          </a:prstGeom>
          <a:noFill/>
        </p:spPr>
        <p:txBody>
          <a:bodyPr wrap="none" rtlCol="0">
            <a:spAutoFit/>
          </a:bodyPr>
          <a:lstStyle/>
          <a:p>
            <a:r>
              <a:rPr lang="ja-JP" altLang="en-US" sz="1400">
                <a:latin typeface="Meiryo" panose="020B0604030504040204" pitchFamily="34" charset="-128"/>
                <a:ea typeface="Meiryo" panose="020B0604030504040204" pitchFamily="34" charset="-128"/>
              </a:rPr>
              <a:t>下記の</a:t>
            </a:r>
            <a:r>
              <a:rPr lang="en-US" altLang="ja-JP" sz="1400" dirty="0">
                <a:latin typeface="Meiryo" panose="020B0604030504040204" pitchFamily="34" charset="-128"/>
                <a:ea typeface="Meiryo" panose="020B0604030504040204" pitchFamily="34" charset="-128"/>
              </a:rPr>
              <a:t>URL</a:t>
            </a:r>
            <a:r>
              <a:rPr lang="ja-JP" altLang="en-US" sz="1400">
                <a:latin typeface="Meiryo" panose="020B0604030504040204" pitchFamily="34" charset="-128"/>
                <a:ea typeface="Meiryo" panose="020B0604030504040204" pitchFamily="34" charset="-128"/>
              </a:rPr>
              <a:t>から</a:t>
            </a:r>
            <a:r>
              <a:rPr lang="en-US" altLang="ja-JP" sz="1400" dirty="0">
                <a:latin typeface="Meiryo" panose="020B0604030504040204" pitchFamily="34" charset="-128"/>
                <a:ea typeface="Meiryo" panose="020B0604030504040204" pitchFamily="34" charset="-128"/>
              </a:rPr>
              <a:t>CSS</a:t>
            </a:r>
            <a:r>
              <a:rPr lang="ja-JP" altLang="en-US" sz="1400">
                <a:latin typeface="Meiryo" panose="020B0604030504040204" pitchFamily="34" charset="-128"/>
                <a:ea typeface="Meiryo" panose="020B0604030504040204" pitchFamily="34" charset="-128"/>
              </a:rPr>
              <a:t>と</a:t>
            </a:r>
            <a:r>
              <a:rPr lang="en-US" altLang="ja-JP" sz="1400" dirty="0" err="1">
                <a:latin typeface="Meiryo" panose="020B0604030504040204" pitchFamily="34" charset="-128"/>
                <a:ea typeface="Meiryo" panose="020B0604030504040204" pitchFamily="34" charset="-128"/>
              </a:rPr>
              <a:t>js</a:t>
            </a:r>
            <a:r>
              <a:rPr lang="ja-JP" altLang="en-US" sz="1400">
                <a:latin typeface="Meiryo" panose="020B0604030504040204" pitchFamily="34" charset="-128"/>
                <a:ea typeface="Meiryo" panose="020B0604030504040204" pitchFamily="34" charset="-128"/>
              </a:rPr>
              <a:t>をダウンロードを行います。</a:t>
            </a:r>
            <a:endParaRPr lang="en-US" altLang="ja-JP" sz="1400" dirty="0">
              <a:latin typeface="Meiryo" panose="020B0604030504040204" pitchFamily="34" charset="-128"/>
              <a:ea typeface="Meiryo" panose="020B0604030504040204" pitchFamily="34" charset="-128"/>
            </a:endParaRPr>
          </a:p>
          <a:p>
            <a:r>
              <a:rPr lang="en-US" altLang="ja-JP" sz="1400" dirty="0">
                <a:latin typeface="Meiryo" panose="020B0604030504040204" pitchFamily="34" charset="-128"/>
                <a:ea typeface="Meiryo" panose="020B0604030504040204" pitchFamily="34" charset="-128"/>
                <a:hlinkClick r:id="rId3"/>
              </a:rPr>
              <a:t>https://github.com/iris-jp/leadtap-view</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設置したページにジェネレーターから生成したコードの貼り付けます。</a:t>
            </a:r>
            <a:endParaRPr lang="en-US" altLang="ja-JP" sz="1400" dirty="0">
              <a:latin typeface="Meiryo" panose="020B0604030504040204" pitchFamily="34" charset="-128"/>
              <a:ea typeface="Meiryo" panose="020B0604030504040204" pitchFamily="34" charset="-128"/>
            </a:endParaRPr>
          </a:p>
          <a:p>
            <a:r>
              <a:rPr lang="ja-JP" altLang="en-US" sz="1400">
                <a:latin typeface="Meiryo" panose="020B0604030504040204" pitchFamily="34" charset="-128"/>
                <a:ea typeface="Meiryo" panose="020B0604030504040204" pitchFamily="34" charset="-128"/>
              </a:rPr>
              <a:t>動画と画像はジェネレーターから指定したパスに配置をします。</a:t>
            </a:r>
            <a:endParaRPr lang="en-US" altLang="ja-JP" sz="1400" dirty="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6679F1FF-D750-7B48-866B-AD7CD5B66453}"/>
              </a:ext>
            </a:extLst>
          </p:cNvPr>
          <p:cNvSpPr txBox="1"/>
          <p:nvPr/>
        </p:nvSpPr>
        <p:spPr>
          <a:xfrm>
            <a:off x="971556" y="2061129"/>
            <a:ext cx="5519460" cy="1077218"/>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下記の</a:t>
            </a:r>
            <a:r>
              <a:rPr lang="en-US" altLang="ja-JP" sz="1600" dirty="0">
                <a:latin typeface="Meiryo" panose="020B0604030504040204" pitchFamily="34" charset="-128"/>
                <a:ea typeface="Meiryo" panose="020B0604030504040204" pitchFamily="34" charset="-128"/>
              </a:rPr>
              <a:t>URL</a:t>
            </a:r>
            <a:r>
              <a:rPr lang="ja-JP" altLang="en-US" sz="1600">
                <a:latin typeface="Meiryo" panose="020B0604030504040204" pitchFamily="34" charset="-128"/>
                <a:ea typeface="Meiryo" panose="020B0604030504040204" pitchFamily="34" charset="-128"/>
              </a:rPr>
              <a:t>からインタラクティブ動画を編集します。</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こちらはダウンロードを行わずそのまま利用が可能です。</a:t>
            </a:r>
            <a:endParaRPr lang="en-US" altLang="ja-JP" sz="1600" dirty="0">
              <a:latin typeface="Meiryo" panose="020B0604030504040204" pitchFamily="34" charset="-128"/>
              <a:ea typeface="Meiryo" panose="020B0604030504040204" pitchFamily="34" charset="-128"/>
            </a:endParaRPr>
          </a:p>
          <a:p>
            <a:r>
              <a:rPr lang="en-US" altLang="ja-JP" sz="1600" dirty="0">
                <a:latin typeface="Meiryo" panose="020B0604030504040204" pitchFamily="34" charset="-128"/>
                <a:ea typeface="Meiryo" panose="020B0604030504040204" pitchFamily="34" charset="-128"/>
                <a:hlinkClick r:id="rId4"/>
              </a:rPr>
              <a:t>https://github.com/iris-jp/leadtap-generator</a:t>
            </a:r>
            <a:endParaRPr lang="en-US" altLang="ja-JP" sz="1600" dirty="0">
              <a:latin typeface="Meiryo" panose="020B0604030504040204" pitchFamily="34" charset="-128"/>
              <a:ea typeface="Meiryo" panose="020B0604030504040204" pitchFamily="34" charset="-128"/>
            </a:endParaRPr>
          </a:p>
          <a:p>
            <a:endParaRPr lang="en-US" altLang="ja-JP" sz="1600" dirty="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4C3BD32B-E6F5-FE4E-B049-0FFDC5B1A635}"/>
              </a:ext>
            </a:extLst>
          </p:cNvPr>
          <p:cNvSpPr txBox="1"/>
          <p:nvPr/>
        </p:nvSpPr>
        <p:spPr>
          <a:xfrm>
            <a:off x="628470" y="1717705"/>
            <a:ext cx="6750566"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前ページ</a:t>
            </a:r>
            <a:r>
              <a:rPr kumimoji="1" lang="en-US" altLang="ja-JP" sz="1600" dirty="0">
                <a:latin typeface="Meiryo" panose="020B0604030504040204" pitchFamily="34" charset="-128"/>
                <a:ea typeface="Meiryo" panose="020B0604030504040204" pitchFamily="34" charset="-128"/>
              </a:rPr>
              <a:t>②〜</a:t>
            </a:r>
            <a:r>
              <a:rPr kumimoji="1" lang="ja-JP" altLang="en-US" sz="1600">
                <a:latin typeface="Meiryo" panose="020B0604030504040204" pitchFamily="34" charset="-128"/>
                <a:ea typeface="Meiryo" panose="020B0604030504040204" pitchFamily="34" charset="-128"/>
              </a:rPr>
              <a:t>③：ジェネレーター利用してインタラクティブ動画を編集</a:t>
            </a:r>
          </a:p>
        </p:txBody>
      </p:sp>
      <p:sp>
        <p:nvSpPr>
          <p:cNvPr id="21" name="テキスト ボックス 20">
            <a:extLst>
              <a:ext uri="{FF2B5EF4-FFF2-40B4-BE49-F238E27FC236}">
                <a16:creationId xmlns:a16="http://schemas.microsoft.com/office/drawing/2014/main" id="{22EB0EFD-106B-524C-9E5E-39250C65BEBA}"/>
              </a:ext>
            </a:extLst>
          </p:cNvPr>
          <p:cNvSpPr txBox="1"/>
          <p:nvPr/>
        </p:nvSpPr>
        <p:spPr>
          <a:xfrm>
            <a:off x="628470" y="3111316"/>
            <a:ext cx="7981672"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前ページ</a:t>
            </a:r>
            <a:r>
              <a:rPr lang="en-US" altLang="ja-JP" sz="1600" dirty="0">
                <a:latin typeface="Meiryo" panose="020B0604030504040204" pitchFamily="34" charset="-128"/>
                <a:ea typeface="Meiryo" panose="020B0604030504040204" pitchFamily="34" charset="-128"/>
              </a:rPr>
              <a:t>④〜</a:t>
            </a:r>
            <a:r>
              <a:rPr lang="ja-JP" altLang="en-US" sz="1600">
                <a:latin typeface="Meiryo" panose="020B0604030504040204" pitchFamily="34" charset="-128"/>
                <a:ea typeface="Meiryo" panose="020B0604030504040204" pitchFamily="34" charset="-128"/>
              </a:rPr>
              <a:t>⑥：</a:t>
            </a:r>
            <a:r>
              <a:rPr kumimoji="1" lang="ja-JP" altLang="en-US" sz="1600">
                <a:latin typeface="Meiryo" panose="020B0604030504040204" pitchFamily="34" charset="-128"/>
                <a:ea typeface="Meiryo" panose="020B0604030504040204" pitchFamily="34" charset="-128"/>
              </a:rPr>
              <a:t>ジェネレーターから生成したコードをビューワーに貼り付けを行う</a:t>
            </a:r>
          </a:p>
        </p:txBody>
      </p:sp>
      <p:sp>
        <p:nvSpPr>
          <p:cNvPr id="22" name="テキスト ボックス 21">
            <a:extLst>
              <a:ext uri="{FF2B5EF4-FFF2-40B4-BE49-F238E27FC236}">
                <a16:creationId xmlns:a16="http://schemas.microsoft.com/office/drawing/2014/main" id="{70E9FC63-C9E6-9C4D-BDEA-18C7F22B7C4E}"/>
              </a:ext>
            </a:extLst>
          </p:cNvPr>
          <p:cNvSpPr txBox="1"/>
          <p:nvPr/>
        </p:nvSpPr>
        <p:spPr>
          <a:xfrm>
            <a:off x="484243" y="870375"/>
            <a:ext cx="6034024" cy="646331"/>
          </a:xfrm>
          <a:prstGeom prst="rect">
            <a:avLst/>
          </a:prstGeom>
          <a:noFill/>
        </p:spPr>
        <p:txBody>
          <a:bodyPr wrap="none" rtlCol="0">
            <a:spAutoFit/>
          </a:bodyPr>
          <a:lstStyle/>
          <a:p>
            <a:r>
              <a:rPr lang="en-US" altLang="ja-JP" dirty="0">
                <a:latin typeface="Meiryo" panose="020B0604030504040204" pitchFamily="34" charset="-128"/>
                <a:ea typeface="Meiryo" panose="020B0604030504040204" pitchFamily="34" charset="-128"/>
              </a:rPr>
              <a:t>GitHub</a:t>
            </a:r>
            <a:r>
              <a:rPr lang="ja-JP" altLang="en-US">
                <a:latin typeface="Meiryo" panose="020B0604030504040204" pitchFamily="34" charset="-128"/>
                <a:ea typeface="Meiryo" panose="020B0604030504040204" pitchFamily="34" charset="-128"/>
              </a:rPr>
              <a:t>から編集を行います。</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スクリプトも同様に</a:t>
            </a:r>
            <a:r>
              <a:rPr lang="en-US" altLang="ja-JP" dirty="0">
                <a:latin typeface="Meiryo" panose="020B0604030504040204" pitchFamily="34" charset="-128"/>
                <a:ea typeface="Meiryo" panose="020B0604030504040204" pitchFamily="34" charset="-128"/>
              </a:rPr>
              <a:t>GitHub</a:t>
            </a:r>
            <a:r>
              <a:rPr lang="ja-JP" altLang="en-US">
                <a:latin typeface="Meiryo" panose="020B0604030504040204" pitchFamily="34" charset="-128"/>
                <a:ea typeface="Meiryo" panose="020B0604030504040204" pitchFamily="34" charset="-128"/>
              </a:rPr>
              <a:t>からダウンロードを行います</a:t>
            </a:r>
            <a:endParaRPr kumimoji="1" lang="ja-JP" altLang="en-US">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FF2A6298-F42F-0D4C-A16B-ABBDB938819C}"/>
              </a:ext>
            </a:extLst>
          </p:cNvPr>
          <p:cNvSpPr txBox="1"/>
          <p:nvPr/>
        </p:nvSpPr>
        <p:spPr>
          <a:xfrm>
            <a:off x="593899" y="4875203"/>
            <a:ext cx="6029023" cy="1569660"/>
          </a:xfrm>
          <a:prstGeom prst="rect">
            <a:avLst/>
          </a:prstGeom>
          <a:noFill/>
        </p:spPr>
        <p:txBody>
          <a:bodyPr wrap="none" rtlCol="0">
            <a:spAutoFit/>
          </a:bodyPr>
          <a:lstStyle/>
          <a:p>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動画の編集は下記の</a:t>
            </a:r>
            <a:r>
              <a:rPr lang="en-US" altLang="ja-JP" sz="1600" dirty="0">
                <a:latin typeface="Meiryo" panose="020B0604030504040204" pitchFamily="34" charset="-128"/>
                <a:ea typeface="Meiryo" panose="020B0604030504040204" pitchFamily="34" charset="-128"/>
              </a:rPr>
              <a:t>URL</a:t>
            </a:r>
            <a:r>
              <a:rPr lang="ja-JP" altLang="en-US" sz="1600">
                <a:latin typeface="Meiryo" panose="020B0604030504040204" pitchFamily="34" charset="-128"/>
                <a:ea typeface="Meiryo" panose="020B0604030504040204" pitchFamily="34" charset="-128"/>
              </a:rPr>
              <a:t>から行えます。</a:t>
            </a:r>
            <a:endParaRPr lang="en-US" altLang="ja-JP" sz="1600" dirty="0">
              <a:latin typeface="Meiryo" panose="020B0604030504040204" pitchFamily="34" charset="-128"/>
              <a:ea typeface="Meiryo" panose="020B0604030504040204" pitchFamily="34" charset="-128"/>
            </a:endParaRPr>
          </a:p>
          <a:p>
            <a:r>
              <a:rPr lang="en-US" altLang="ja-JP" sz="1600" dirty="0">
                <a:latin typeface="Meiryo" panose="020B0604030504040204" pitchFamily="34" charset="-128"/>
                <a:ea typeface="Meiryo" panose="020B0604030504040204" pitchFamily="34" charset="-128"/>
                <a:hlinkClick r:id="rId5"/>
              </a:rPr>
              <a:t>https://iris-jp.github.io/leadtap-generator/dist/index.html</a:t>
            </a:r>
            <a:endParaRPr lang="en-US" altLang="ja-JP" sz="1600" dirty="0">
              <a:latin typeface="Meiryo" panose="020B0604030504040204" pitchFamily="34" charset="-128"/>
              <a:ea typeface="Meiryo" panose="020B0604030504040204" pitchFamily="34" charset="-128"/>
            </a:endParaRPr>
          </a:p>
          <a:p>
            <a:endParaRPr kumimoji="1" lang="en-US" altLang="ja-JP" sz="1600" dirty="0">
              <a:latin typeface="Meiryo" panose="020B0604030504040204" pitchFamily="34" charset="-128"/>
              <a:ea typeface="Meiryo" panose="020B0604030504040204" pitchFamily="34" charset="-128"/>
            </a:endParaRPr>
          </a:p>
          <a:p>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簡易的な動画のサンプルは下記から確認が行えます。</a:t>
            </a:r>
            <a:endParaRPr lang="en-US" altLang="ja-JP" sz="1600" dirty="0">
              <a:latin typeface="Meiryo" panose="020B0604030504040204" pitchFamily="34" charset="-128"/>
              <a:ea typeface="Meiryo" panose="020B0604030504040204" pitchFamily="34" charset="-128"/>
            </a:endParaRPr>
          </a:p>
          <a:p>
            <a:r>
              <a:rPr lang="en-US" altLang="ja-JP" sz="1600" dirty="0">
                <a:latin typeface="Meiryo" panose="020B0604030504040204" pitchFamily="34" charset="-128"/>
                <a:ea typeface="Meiryo" panose="020B0604030504040204" pitchFamily="34" charset="-128"/>
                <a:hlinkClick r:id="rId6"/>
              </a:rPr>
              <a:t>https://iris-jp.github.io/leadtap-view/dist/</a:t>
            </a:r>
            <a:endParaRPr lang="en-US" altLang="ja-JP" sz="1600" dirty="0">
              <a:latin typeface="Meiryo" panose="020B0604030504040204" pitchFamily="34" charset="-128"/>
              <a:ea typeface="Meiryo" panose="020B0604030504040204" pitchFamily="34" charset="-128"/>
            </a:endParaRPr>
          </a:p>
          <a:p>
            <a:endParaRPr lang="en-US" altLang="ja-JP" sz="16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439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0629E3E-86BE-F34E-8440-CA9A0093CD35}"/>
              </a:ext>
            </a:extLst>
          </p:cNvPr>
          <p:cNvPicPr>
            <a:picLocks noGrp="1" noChangeAspect="1"/>
          </p:cNvPicPr>
          <p:nvPr>
            <p:ph idx="1"/>
          </p:nvPr>
        </p:nvPicPr>
        <p:blipFill>
          <a:blip r:embed="rId2"/>
          <a:stretch>
            <a:fillRect/>
          </a:stretch>
        </p:blipFill>
        <p:spPr>
          <a:xfrm>
            <a:off x="1219200" y="970895"/>
            <a:ext cx="8006091" cy="5613974"/>
          </a:xfrm>
        </p:spPr>
      </p:pic>
      <p:sp>
        <p:nvSpPr>
          <p:cNvPr id="7" name="正方形/長方形 6">
            <a:extLst>
              <a:ext uri="{FF2B5EF4-FFF2-40B4-BE49-F238E27FC236}">
                <a16:creationId xmlns:a16="http://schemas.microsoft.com/office/drawing/2014/main" id="{DF741368-24F1-1144-A413-4068B8986EB3}"/>
              </a:ext>
            </a:extLst>
          </p:cNvPr>
          <p:cNvSpPr/>
          <p:nvPr/>
        </p:nvSpPr>
        <p:spPr>
          <a:xfrm>
            <a:off x="1035043" y="5248183"/>
            <a:ext cx="8956298" cy="1200329"/>
          </a:xfrm>
          <a:prstGeom prst="rect">
            <a:avLst/>
          </a:prstGeom>
          <a:noFill/>
        </p:spPr>
        <p:txBody>
          <a:bodyPr wrap="none" lIns="91440" tIns="45720" rIns="91440" bIns="45720">
            <a:spAutoFit/>
          </a:bodyPr>
          <a:lstStyle/>
          <a:p>
            <a:r>
              <a:rPr lang="ja-JP" altLang="en-US" sz="3600" b="1" cap="none" spc="0">
                <a:ln w="6600">
                  <a:solidFill>
                    <a:schemeClr val="accent2"/>
                  </a:solidFill>
                  <a:prstDash val="solid"/>
                </a:ln>
                <a:solidFill>
                  <a:srgbClr val="FFFFFF"/>
                </a:solidFill>
                <a:effectLst>
                  <a:outerShdw dist="38100" dir="2700000" algn="tl" rotWithShape="0">
                    <a:schemeClr val="accent2"/>
                  </a:outerShdw>
                </a:effectLst>
              </a:rPr>
              <a:t>インタラクティブ要素を追加するボタンと</a:t>
            </a:r>
            <a:endParaRPr lang="en-US" altLang="ja-JP" sz="36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3600" b="1" cap="none" spc="0">
                <a:ln w="6600">
                  <a:solidFill>
                    <a:schemeClr val="accent2"/>
                  </a:solidFill>
                  <a:prstDash val="solid"/>
                </a:ln>
                <a:solidFill>
                  <a:srgbClr val="FFFFFF"/>
                </a:solidFill>
                <a:effectLst>
                  <a:outerShdw dist="38100" dir="2700000" algn="tl" rotWithShape="0">
                    <a:schemeClr val="accent2"/>
                  </a:outerShdw>
                </a:effectLst>
              </a:rPr>
              <a:t>コードを生成するボタンがあります</a:t>
            </a:r>
          </a:p>
        </p:txBody>
      </p:sp>
      <p:sp>
        <p:nvSpPr>
          <p:cNvPr id="9" name="フレーム 8">
            <a:extLst>
              <a:ext uri="{FF2B5EF4-FFF2-40B4-BE49-F238E27FC236}">
                <a16:creationId xmlns:a16="http://schemas.microsoft.com/office/drawing/2014/main" id="{A472C27B-2B7A-8A48-9FB1-259FA5E8A661}"/>
              </a:ext>
            </a:extLst>
          </p:cNvPr>
          <p:cNvSpPr/>
          <p:nvPr/>
        </p:nvSpPr>
        <p:spPr>
          <a:xfrm>
            <a:off x="1230562" y="4318461"/>
            <a:ext cx="5170238" cy="793365"/>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2086C7C8-C388-0441-AA3F-5928E3B56C4A}"/>
              </a:ext>
            </a:extLst>
          </p:cNvPr>
          <p:cNvSpPr txBox="1"/>
          <p:nvPr/>
        </p:nvSpPr>
        <p:spPr>
          <a:xfrm>
            <a:off x="232230" y="145146"/>
            <a:ext cx="3342582"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最初の画面</a:t>
            </a:r>
            <a:endParaRPr lang="en-US" altLang="ja-JP" dirty="0">
              <a:latin typeface="Meiryo" panose="020B0604030504040204" pitchFamily="34" charset="-128"/>
              <a:ea typeface="Meiryo" panose="020B0604030504040204" pitchFamily="34" charset="-128"/>
            </a:endParaRPr>
          </a:p>
        </p:txBody>
      </p:sp>
      <p:cxnSp>
        <p:nvCxnSpPr>
          <p:cNvPr id="13" name="直線コネクタ 12">
            <a:extLst>
              <a:ext uri="{FF2B5EF4-FFF2-40B4-BE49-F238E27FC236}">
                <a16:creationId xmlns:a16="http://schemas.microsoft.com/office/drawing/2014/main" id="{4795F491-7919-9A4D-838C-CE2F983F7373}"/>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FF173814-FE9C-074E-B8EA-E2E38B31CE80}"/>
              </a:ext>
            </a:extLst>
          </p:cNvPr>
          <p:cNvPicPr>
            <a:picLocks noChangeAspect="1"/>
          </p:cNvPicPr>
          <p:nvPr/>
        </p:nvPicPr>
        <p:blipFill>
          <a:blip r:embed="rId3"/>
          <a:stretch>
            <a:fillRect/>
          </a:stretch>
        </p:blipFill>
        <p:spPr>
          <a:xfrm>
            <a:off x="10522857" y="77259"/>
            <a:ext cx="1513948" cy="435260"/>
          </a:xfrm>
          <a:prstGeom prst="rect">
            <a:avLst/>
          </a:prstGeom>
        </p:spPr>
      </p:pic>
      <p:sp>
        <p:nvSpPr>
          <p:cNvPr id="2" name="正方形/長方形 1">
            <a:extLst>
              <a:ext uri="{FF2B5EF4-FFF2-40B4-BE49-F238E27FC236}">
                <a16:creationId xmlns:a16="http://schemas.microsoft.com/office/drawing/2014/main" id="{AE8492DF-DFEE-D041-83B2-7833D311F64C}"/>
              </a:ext>
            </a:extLst>
          </p:cNvPr>
          <p:cNvSpPr/>
          <p:nvPr/>
        </p:nvSpPr>
        <p:spPr>
          <a:xfrm>
            <a:off x="1219200" y="601563"/>
            <a:ext cx="8913493" cy="369332"/>
          </a:xfrm>
          <a:prstGeom prst="rect">
            <a:avLst/>
          </a:prstGeom>
        </p:spPr>
        <p:txBody>
          <a:bodyPr wrap="square">
            <a:spAutoFit/>
          </a:bodyPr>
          <a:lstStyle/>
          <a:p>
            <a:endParaRPr lang="ja-JP" altLang="en-US"/>
          </a:p>
        </p:txBody>
      </p:sp>
      <p:sp>
        <p:nvSpPr>
          <p:cNvPr id="15" name="フレーム 14">
            <a:extLst>
              <a:ext uri="{FF2B5EF4-FFF2-40B4-BE49-F238E27FC236}">
                <a16:creationId xmlns:a16="http://schemas.microsoft.com/office/drawing/2014/main" id="{00C19C35-B7F3-AF4F-B181-7E85E2C8D856}"/>
              </a:ext>
            </a:extLst>
          </p:cNvPr>
          <p:cNvSpPr/>
          <p:nvPr/>
        </p:nvSpPr>
        <p:spPr>
          <a:xfrm>
            <a:off x="1230561" y="989771"/>
            <a:ext cx="7994730" cy="68111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E7990C95-DBD8-7040-8564-F94A9D71BFB9}"/>
              </a:ext>
            </a:extLst>
          </p:cNvPr>
          <p:cNvSpPr/>
          <p:nvPr/>
        </p:nvSpPr>
        <p:spPr>
          <a:xfrm>
            <a:off x="1192323" y="1717055"/>
            <a:ext cx="8032968" cy="646331"/>
          </a:xfrm>
          <a:prstGeom prst="rect">
            <a:avLst/>
          </a:prstGeom>
          <a:noFill/>
        </p:spPr>
        <p:txBody>
          <a:bodyPr wrap="none" lIns="91440" tIns="45720" rIns="91440" bIns="45720">
            <a:spAutoFit/>
          </a:bodyPr>
          <a:lstStyle/>
          <a:p>
            <a:r>
              <a:rPr lang="ja-JP" altLang="en-US" sz="3600" b="1" cap="none" spc="0">
                <a:ln w="6600">
                  <a:solidFill>
                    <a:schemeClr val="accent2"/>
                  </a:solidFill>
                  <a:prstDash val="solid"/>
                </a:ln>
                <a:solidFill>
                  <a:srgbClr val="FFFFFF"/>
                </a:solidFill>
                <a:effectLst>
                  <a:outerShdw dist="38100" dir="2700000" algn="tl" rotWithShape="0">
                    <a:schemeClr val="accent2"/>
                  </a:outerShdw>
                </a:effectLst>
              </a:rPr>
              <a:t>動画を読み込み後に編集を行います。</a:t>
            </a:r>
            <a:endParaRPr lang="en-US" altLang="ja-JP"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9181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A5A9ADA1-4709-9748-88B0-EE8C4165AECC}"/>
              </a:ext>
            </a:extLst>
          </p:cNvPr>
          <p:cNvPicPr>
            <a:picLocks noGrp="1" noChangeAspect="1"/>
          </p:cNvPicPr>
          <p:nvPr>
            <p:ph idx="1"/>
          </p:nvPr>
        </p:nvPicPr>
        <p:blipFill>
          <a:blip r:embed="rId2"/>
          <a:stretch>
            <a:fillRect/>
          </a:stretch>
        </p:blipFill>
        <p:spPr>
          <a:xfrm>
            <a:off x="1616764" y="840223"/>
            <a:ext cx="8958469" cy="4472191"/>
          </a:xfrm>
        </p:spPr>
      </p:pic>
      <p:sp>
        <p:nvSpPr>
          <p:cNvPr id="7" name="正方形/長方形 6">
            <a:extLst>
              <a:ext uri="{FF2B5EF4-FFF2-40B4-BE49-F238E27FC236}">
                <a16:creationId xmlns:a16="http://schemas.microsoft.com/office/drawing/2014/main" id="{DF741368-24F1-1144-A413-4068B8986EB3}"/>
              </a:ext>
            </a:extLst>
          </p:cNvPr>
          <p:cNvSpPr/>
          <p:nvPr/>
        </p:nvSpPr>
        <p:spPr>
          <a:xfrm>
            <a:off x="4545831" y="4902153"/>
            <a:ext cx="7202613" cy="1938992"/>
          </a:xfrm>
          <a:prstGeom prst="rect">
            <a:avLst/>
          </a:prstGeom>
          <a:noFill/>
        </p:spPr>
        <p:txBody>
          <a:bodyPr wrap="none" lIns="91440" tIns="45720" rIns="91440" bIns="45720">
            <a:spAutoFit/>
          </a:bodyPr>
          <a:lstStyle/>
          <a:p>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A/B</a:t>
            </a:r>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ボタンの設定を行います。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ボタンの画像の設定</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a:t>
            </a:r>
            <a:r>
              <a:rPr lang="ja-JP" altLang="en-US" sz="2400" b="1">
                <a:ln w="6600">
                  <a:solidFill>
                    <a:schemeClr val="accent2"/>
                  </a:solidFill>
                  <a:prstDash val="solid"/>
                </a:ln>
                <a:solidFill>
                  <a:srgbClr val="FFFFFF"/>
                </a:solidFill>
                <a:effectLst>
                  <a:outerShdw dist="38100" dir="2700000" algn="tl" rotWithShape="0">
                    <a:schemeClr val="accent2"/>
                  </a:outerShdw>
                </a:effectLst>
              </a:rPr>
              <a:t>相対パスまたは絶対パス</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a:t>
            </a: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ボタンクリックした場合のリンク先</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URL</a:t>
            </a: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ボタンクリックした場合のスキップ時間</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a:t>
            </a:r>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秒で指定</a:t>
            </a:r>
            <a:r>
              <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rPr>
              <a:t>)</a:t>
            </a: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トラッキングコードの設定が行えます。</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フレーム 8">
            <a:extLst>
              <a:ext uri="{FF2B5EF4-FFF2-40B4-BE49-F238E27FC236}">
                <a16:creationId xmlns:a16="http://schemas.microsoft.com/office/drawing/2014/main" id="{A472C27B-2B7A-8A48-9FB1-259FA5E8A661}"/>
              </a:ext>
            </a:extLst>
          </p:cNvPr>
          <p:cNvSpPr/>
          <p:nvPr/>
        </p:nvSpPr>
        <p:spPr>
          <a:xfrm>
            <a:off x="1616764" y="3534769"/>
            <a:ext cx="1181027" cy="35484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24E7943C-8242-D745-BB0A-D783B38D9FAC}"/>
              </a:ext>
            </a:extLst>
          </p:cNvPr>
          <p:cNvSpPr/>
          <p:nvPr/>
        </p:nvSpPr>
        <p:spPr>
          <a:xfrm>
            <a:off x="6364243" y="842984"/>
            <a:ext cx="4243707" cy="38942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D360BB2-0457-0A43-BBDE-4B659D47E858}"/>
              </a:ext>
            </a:extLst>
          </p:cNvPr>
          <p:cNvSpPr/>
          <p:nvPr/>
        </p:nvSpPr>
        <p:spPr>
          <a:xfrm>
            <a:off x="3076387" y="3232870"/>
            <a:ext cx="316809" cy="22739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C2DC49F-8DBA-0549-8DB1-2FF93415E523}"/>
              </a:ext>
            </a:extLst>
          </p:cNvPr>
          <p:cNvSpPr/>
          <p:nvPr/>
        </p:nvSpPr>
        <p:spPr>
          <a:xfrm>
            <a:off x="1784281" y="1875990"/>
            <a:ext cx="4185761" cy="1200329"/>
          </a:xfrm>
          <a:prstGeom prst="rect">
            <a:avLst/>
          </a:prstGeom>
          <a:noFill/>
        </p:spPr>
        <p:txBody>
          <a:bodyPr wrap="none" lIns="91440" tIns="45720" rIns="91440" bIns="45720">
            <a:spAutoFit/>
          </a:bodyPr>
          <a:lstStyle/>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シークバーを移動して</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cap="none" spc="0">
                <a:ln w="6600">
                  <a:solidFill>
                    <a:schemeClr val="accent2"/>
                  </a:solidFill>
                  <a:prstDash val="solid"/>
                </a:ln>
                <a:solidFill>
                  <a:srgbClr val="FFFFFF"/>
                </a:solidFill>
                <a:effectLst>
                  <a:outerShdw dist="38100" dir="2700000" algn="tl" rotWithShape="0">
                    <a:schemeClr val="accent2"/>
                  </a:outerShdw>
                </a:effectLst>
              </a:rPr>
              <a:t>要素を表示させたい場所で</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2400" b="1">
                <a:ln w="6600">
                  <a:solidFill>
                    <a:schemeClr val="accent2"/>
                  </a:solidFill>
                  <a:prstDash val="solid"/>
                </a:ln>
                <a:solidFill>
                  <a:srgbClr val="FFFFFF"/>
                </a:solidFill>
                <a:effectLst>
                  <a:outerShdw dist="38100" dir="2700000" algn="tl" rotWithShape="0">
                    <a:schemeClr val="accent2"/>
                  </a:outerShdw>
                </a:effectLst>
              </a:rPr>
              <a:t>登録ボタンをクリックします</a:t>
            </a:r>
            <a:endParaRPr lang="en-US" altLang="ja-JP"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テキスト ボックス 9">
            <a:extLst>
              <a:ext uri="{FF2B5EF4-FFF2-40B4-BE49-F238E27FC236}">
                <a16:creationId xmlns:a16="http://schemas.microsoft.com/office/drawing/2014/main" id="{F7F9D988-7F6C-8F4B-8A1E-772BB34E6EF1}"/>
              </a:ext>
            </a:extLst>
          </p:cNvPr>
          <p:cNvSpPr txBox="1"/>
          <p:nvPr/>
        </p:nvSpPr>
        <p:spPr>
          <a:xfrm>
            <a:off x="232230" y="145146"/>
            <a:ext cx="4012637"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動画制作方法　</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ー</a:t>
            </a:r>
            <a:r>
              <a:rPr lang="en-US" altLang="ja-JP" dirty="0">
                <a:latin typeface="Meiryo" panose="020B0604030504040204" pitchFamily="34" charset="-128"/>
                <a:ea typeface="Meiryo" panose="020B0604030504040204" pitchFamily="34" charset="-128"/>
              </a:rPr>
              <a:t> AB</a:t>
            </a:r>
            <a:r>
              <a:rPr lang="ja-JP" altLang="en-US">
                <a:latin typeface="Meiryo" panose="020B0604030504040204" pitchFamily="34" charset="-128"/>
                <a:ea typeface="Meiryo" panose="020B0604030504040204" pitchFamily="34" charset="-128"/>
              </a:rPr>
              <a:t>ボタンの追加</a:t>
            </a:r>
            <a:endParaRPr lang="en-US" altLang="ja-JP" dirty="0">
              <a:latin typeface="Meiryo" panose="020B0604030504040204" pitchFamily="34" charset="-128"/>
              <a:ea typeface="Meiryo" panose="020B0604030504040204" pitchFamily="34" charset="-128"/>
            </a:endParaRPr>
          </a:p>
        </p:txBody>
      </p:sp>
      <p:cxnSp>
        <p:nvCxnSpPr>
          <p:cNvPr id="12" name="直線コネクタ 11">
            <a:extLst>
              <a:ext uri="{FF2B5EF4-FFF2-40B4-BE49-F238E27FC236}">
                <a16:creationId xmlns:a16="http://schemas.microsoft.com/office/drawing/2014/main" id="{6FEC7F88-252D-C64F-B32C-9A1DB649B474}"/>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2834E75E-8CB3-E949-A7D1-BC6F165FC464}"/>
              </a:ext>
            </a:extLst>
          </p:cNvPr>
          <p:cNvPicPr>
            <a:picLocks noChangeAspect="1"/>
          </p:cNvPicPr>
          <p:nvPr/>
        </p:nvPicPr>
        <p:blipFill>
          <a:blip r:embed="rId3"/>
          <a:stretch>
            <a:fillRect/>
          </a:stretch>
        </p:blipFill>
        <p:spPr>
          <a:xfrm>
            <a:off x="10522857" y="77259"/>
            <a:ext cx="1513948" cy="435260"/>
          </a:xfrm>
          <a:prstGeom prst="rect">
            <a:avLst/>
          </a:prstGeom>
        </p:spPr>
      </p:pic>
    </p:spTree>
    <p:extLst>
      <p:ext uri="{BB962C8B-B14F-4D97-AF65-F5344CB8AC3E}">
        <p14:creationId xmlns:p14="http://schemas.microsoft.com/office/powerpoint/2010/main" val="3375297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3373</TotalTime>
  <Words>973</Words>
  <Application>Microsoft Macintosh PowerPoint</Application>
  <PresentationFormat>ワイド画面</PresentationFormat>
  <Paragraphs>178</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Meiryo</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137</cp:revision>
  <dcterms:created xsi:type="dcterms:W3CDTF">2019-01-05T05:24:00Z</dcterms:created>
  <dcterms:modified xsi:type="dcterms:W3CDTF">2019-03-13T04:18:32Z</dcterms:modified>
</cp:coreProperties>
</file>