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9"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4"/>
    <p:restoredTop sz="94643"/>
  </p:normalViewPr>
  <p:slideViewPr>
    <p:cSldViewPr snapToGrid="0" snapToObjects="1" showGuides="1">
      <p:cViewPr varScale="1">
        <p:scale>
          <a:sx n="101" d="100"/>
          <a:sy n="101" d="100"/>
        </p:scale>
        <p:origin x="200" y="5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FAA61-20C5-1445-B3E5-F32B27C0429B}" type="datetimeFigureOut">
              <a:rPr kumimoji="1" lang="ja-JP" altLang="en-US" smtClean="0"/>
              <a:t>2019/3/13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600D1-670E-A244-AB4C-DD198838B081}" type="slidenum">
              <a:rPr kumimoji="1" lang="ja-JP" altLang="en-US" smtClean="0"/>
              <a:t>‹#›</a:t>
            </a:fld>
            <a:endParaRPr kumimoji="1" lang="ja-JP" altLang="en-US"/>
          </a:p>
        </p:txBody>
      </p:sp>
    </p:spTree>
    <p:extLst>
      <p:ext uri="{BB962C8B-B14F-4D97-AF65-F5344CB8AC3E}">
        <p14:creationId xmlns:p14="http://schemas.microsoft.com/office/powerpoint/2010/main" val="1002232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B600D1-670E-A244-AB4C-DD198838B081}" type="slidenum">
              <a:rPr kumimoji="1" lang="ja-JP" altLang="en-US" smtClean="0"/>
              <a:t>2</a:t>
            </a:fld>
            <a:endParaRPr kumimoji="1" lang="ja-JP" altLang="en-US"/>
          </a:p>
        </p:txBody>
      </p:sp>
    </p:spTree>
    <p:extLst>
      <p:ext uri="{BB962C8B-B14F-4D97-AF65-F5344CB8AC3E}">
        <p14:creationId xmlns:p14="http://schemas.microsoft.com/office/powerpoint/2010/main" val="388730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E8856-8497-6D47-9267-1C4DC19670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BB762E1-5ADB-0349-A499-AE63410F6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E1F2D7-4DE2-EB46-A96D-E2C3706090B6}"/>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5839E258-9AD9-F94E-B771-7D88A3C2FF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FEB761-B283-5B42-A307-4338C9A7D43B}"/>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81860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B5008-0BD8-C54C-AADD-62F0E8120F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AB5DC1-89DC-5D43-8613-C65A57B834EA}"/>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52C453-C802-3F46-A601-1FB57B3A563B}"/>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32B77B1F-1DBE-F34C-B953-06FEC937A9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8AEC1B-6357-3440-889B-9FA7AD4B5273}"/>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38327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2078F9-C39D-AF4B-B881-AD9DD2F83C9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E05B76-36F3-304A-816A-4540B4E4783C}"/>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AB073A-21D7-4341-80C6-35BFEC72F9B9}"/>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AEFFBE1C-396D-B64A-9F30-AF7BFF964B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02548-8A69-AA4F-864B-D10B513F0DBE}"/>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31422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15A4-731F-5548-823C-F225A416C9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D0411-74F5-3841-BD40-0BE528CB2FFA}"/>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8FF50A-5815-9E47-9B29-1CF60EDBB2C6}"/>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3A1C03F1-1A82-CA42-A837-4C2543F50C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C73DE8-E68F-FB41-A033-7B2228213277}"/>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2501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B9E0F-9CDD-0D4E-BB02-A363B725610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A231C1-87A1-E94D-9A71-016781DB3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848380-B322-9043-A43A-70F149A5EA7B}"/>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AC4A6401-A12F-6B42-9C73-82C96B0241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6BF9E5-AE9E-CB4A-8614-86C25C5F4A3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74003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5271C-211C-9949-90D8-A88C5A99EC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717B15-B9BB-2642-98A4-8D6405FCAC40}"/>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BD8A4E-9931-B14A-8C46-EA43A0377DFF}"/>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4838D2-0300-5849-AED2-F5FC291909DF}"/>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C761CE3F-D78C-164F-B2F4-AE071C3A27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27C557-0B39-FB43-A437-AE18327F196C}"/>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62987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B3B9EC-C606-DE4A-ACC8-213D2DC964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F6FED8-F380-A244-93F5-A17795DC9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7D8A6F-4D00-6442-8418-021DC436F592}"/>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5C8CC03-DDCD-D049-8BDD-B839ECDF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74F77A1B-DEEE-F246-8AE5-863D42900BE1}"/>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492A6CC-C8F0-2A4A-8E20-7C57F2C1CD74}"/>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8" name="フッター プレースホルダー 7">
            <a:extLst>
              <a:ext uri="{FF2B5EF4-FFF2-40B4-BE49-F238E27FC236}">
                <a16:creationId xmlns:a16="http://schemas.microsoft.com/office/drawing/2014/main" id="{AE9CE344-B8E4-0042-9EA8-3458BBAB3FB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9C76FCA-1228-1D4F-9AFC-5487F8AD5D4E}"/>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19959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4295F-E0CF-0C4F-864B-09CF3FB1766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73D0BD5-9EC7-134C-B159-442B07A7727F}"/>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4" name="フッター プレースホルダー 3">
            <a:extLst>
              <a:ext uri="{FF2B5EF4-FFF2-40B4-BE49-F238E27FC236}">
                <a16:creationId xmlns:a16="http://schemas.microsoft.com/office/drawing/2014/main" id="{96A65017-F5DB-8D46-BD5A-7FF0D16AE88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1C012C-1DD1-984B-A143-FE2D2AAEDC0D}"/>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06062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1BFD02-12A8-0648-9B1F-62A4C5482A6F}"/>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3" name="フッター プレースホルダー 2">
            <a:extLst>
              <a:ext uri="{FF2B5EF4-FFF2-40B4-BE49-F238E27FC236}">
                <a16:creationId xmlns:a16="http://schemas.microsoft.com/office/drawing/2014/main" id="{D31F907A-6212-3143-8B0A-D8C88FE7046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6E32E6-9A57-BB4C-9AAE-2580B9D0FE4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23436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2EBBB-314A-444F-B5ED-315FF1C6C5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BA228B-09E2-6147-AFFC-0230A77AB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A41B55-D69B-A047-B2C2-228577A1E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085B2-1A62-8F44-9867-AB5531BB4A8B}"/>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5BF71023-7132-6448-B7E7-7DA74BC809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602DB5-B284-0A45-BED8-089B81AC5B3B}"/>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34097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1094EF-5E3F-624E-AFA9-C9186FE8A3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DF443C-6D04-AB45-9C98-8D785BF70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0612A24-D98B-EB48-9F4F-351BA2B5D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C0BA560-9A37-1943-9B49-BCD617DC3130}"/>
              </a:ext>
            </a:extLst>
          </p:cNvPr>
          <p:cNvSpPr>
            <a:spLocks noGrp="1"/>
          </p:cNvSpPr>
          <p:nvPr>
            <p:ph type="dt" sz="half" idx="10"/>
          </p:nvPr>
        </p:nvSpPr>
        <p:spPr/>
        <p:txBody>
          <a:bodyPr/>
          <a:lstStyle/>
          <a:p>
            <a:fld id="{65BD0E95-FF94-B14E-9D6D-E0F886A2A8DF}" type="datetimeFigureOut">
              <a:rPr kumimoji="1" lang="ja-JP" altLang="en-US" smtClean="0"/>
              <a:t>2019/3/13</a:t>
            </a:fld>
            <a:endParaRPr kumimoji="1" lang="ja-JP" altLang="en-US"/>
          </a:p>
        </p:txBody>
      </p:sp>
      <p:sp>
        <p:nvSpPr>
          <p:cNvPr id="6" name="フッター プレースホルダー 5">
            <a:extLst>
              <a:ext uri="{FF2B5EF4-FFF2-40B4-BE49-F238E27FC236}">
                <a16:creationId xmlns:a16="http://schemas.microsoft.com/office/drawing/2014/main" id="{ECD8A581-7356-0043-BBE3-49BEA017D9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7D9360-260E-6A45-9F84-8732B0547EA0}"/>
              </a:ext>
            </a:extLst>
          </p:cNvPr>
          <p:cNvSpPr>
            <a:spLocks noGrp="1"/>
          </p:cNvSpPr>
          <p:nvPr>
            <p:ph type="sldNum" sz="quarter" idx="12"/>
          </p:nvPr>
        </p:nvSpPr>
        <p:spPr/>
        <p:txBody>
          <a:body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159310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9CEE523-264C-714C-99A7-BDB68488A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5BEFD8-1337-4A44-9500-F5F46F491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52AFA4-93F8-4B4D-A5A8-24E603E68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D0E95-FF94-B14E-9D6D-E0F886A2A8DF}" type="datetimeFigureOut">
              <a:rPr kumimoji="1" lang="ja-JP" altLang="en-US" smtClean="0"/>
              <a:t>2019/3/13</a:t>
            </a:fld>
            <a:endParaRPr kumimoji="1" lang="ja-JP" altLang="en-US"/>
          </a:p>
        </p:txBody>
      </p:sp>
      <p:sp>
        <p:nvSpPr>
          <p:cNvPr id="5" name="フッター プレースホルダー 4">
            <a:extLst>
              <a:ext uri="{FF2B5EF4-FFF2-40B4-BE49-F238E27FC236}">
                <a16:creationId xmlns:a16="http://schemas.microsoft.com/office/drawing/2014/main" id="{B74BBC51-27D7-8F4C-B7F6-C6BEF6891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339A9DA-72C4-C942-85A5-F0717337F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4D8DF-F4BA-9044-95E0-2FF6F73D9D69}" type="slidenum">
              <a:rPr kumimoji="1" lang="ja-JP" altLang="en-US" smtClean="0"/>
              <a:t>‹#›</a:t>
            </a:fld>
            <a:endParaRPr kumimoji="1" lang="ja-JP" altLang="en-US"/>
          </a:p>
        </p:txBody>
      </p:sp>
    </p:spTree>
    <p:extLst>
      <p:ext uri="{BB962C8B-B14F-4D97-AF65-F5344CB8AC3E}">
        <p14:creationId xmlns:p14="http://schemas.microsoft.com/office/powerpoint/2010/main" val="637079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tiff"/><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tif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D4C499F-178D-3046-B4DA-634247BA319E}"/>
              </a:ext>
            </a:extLst>
          </p:cNvPr>
          <p:cNvSpPr txBox="1"/>
          <p:nvPr/>
        </p:nvSpPr>
        <p:spPr>
          <a:xfrm>
            <a:off x="2656597" y="2015390"/>
            <a:ext cx="6878806" cy="646331"/>
          </a:xfrm>
          <a:prstGeom prst="rect">
            <a:avLst/>
          </a:prstGeom>
          <a:noFill/>
        </p:spPr>
        <p:txBody>
          <a:bodyPr wrap="none" rtlCol="0">
            <a:spAutoFit/>
          </a:bodyPr>
          <a:lstStyle/>
          <a:p>
            <a:pPr algn="ctr"/>
            <a:r>
              <a:rPr kumimoji="1" lang="ja-JP" altLang="en-US">
                <a:latin typeface="Meiryo" panose="020B0604030504040204" pitchFamily="34" charset="-128"/>
                <a:ea typeface="Meiryo" panose="020B0604030504040204" pitchFamily="34" charset="-128"/>
              </a:rPr>
              <a:t>インタラクティブ動画という、新しいマーケティングサービス</a:t>
            </a:r>
            <a:r>
              <a:rPr lang="ja-JP" altLang="en-US">
                <a:latin typeface="Meiryo" panose="020B0604030504040204" pitchFamily="34" charset="-128"/>
                <a:ea typeface="Meiryo" panose="020B0604030504040204" pitchFamily="34" charset="-128"/>
              </a:rPr>
              <a:t>で</a:t>
            </a:r>
            <a:endParaRPr lang="en-US" altLang="ja-JP" dirty="0">
              <a:latin typeface="Meiryo" panose="020B0604030504040204" pitchFamily="34" charset="-128"/>
              <a:ea typeface="Meiryo" panose="020B0604030504040204" pitchFamily="34" charset="-128"/>
            </a:endParaRPr>
          </a:p>
          <a:p>
            <a:pPr algn="ctr"/>
            <a:r>
              <a:rPr kumimoji="1" lang="ja-JP" altLang="en-US">
                <a:latin typeface="Meiryo" panose="020B0604030504040204" pitchFamily="34" charset="-128"/>
                <a:ea typeface="Meiryo" panose="020B0604030504040204" pitchFamily="34" charset="-128"/>
              </a:rPr>
              <a:t>販促・宣伝・採用の問題を解決します。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33F17933-E448-9441-979C-8466E8446846}"/>
              </a:ext>
            </a:extLst>
          </p:cNvPr>
          <p:cNvSpPr txBox="1"/>
          <p:nvPr/>
        </p:nvSpPr>
        <p:spPr>
          <a:xfrm>
            <a:off x="3841825" y="1248113"/>
            <a:ext cx="4655890" cy="646331"/>
          </a:xfrm>
          <a:prstGeom prst="rect">
            <a:avLst/>
          </a:prstGeom>
          <a:noFill/>
        </p:spPr>
        <p:txBody>
          <a:bodyPr wrap="none" rtlCol="0">
            <a:spAutoFit/>
          </a:bodyPr>
          <a:lstStyle/>
          <a:p>
            <a:r>
              <a:rPr lang="en-US" altLang="ja-JP" sz="3600" b="1" dirty="0" err="1">
                <a:latin typeface="Meiryo" panose="020B0604030504040204" pitchFamily="34" charset="-128"/>
                <a:ea typeface="Meiryo" panose="020B0604030504040204" pitchFamily="34" charset="-128"/>
              </a:rPr>
              <a:t>LeadTap</a:t>
            </a:r>
            <a:r>
              <a:rPr lang="en-US"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ご提案資料</a:t>
            </a:r>
            <a:endParaRPr kumimoji="1" lang="ja-JP" altLang="en-US" sz="3600" b="1">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3A94154A-1673-A048-93DC-FDFA585D554D}"/>
              </a:ext>
            </a:extLst>
          </p:cNvPr>
          <p:cNvPicPr>
            <a:picLocks noChangeAspect="1"/>
          </p:cNvPicPr>
          <p:nvPr/>
        </p:nvPicPr>
        <p:blipFill>
          <a:blip r:embed="rId2"/>
          <a:stretch>
            <a:fillRect/>
          </a:stretch>
        </p:blipFill>
        <p:spPr>
          <a:xfrm>
            <a:off x="3790796" y="3051629"/>
            <a:ext cx="4559379" cy="1310822"/>
          </a:xfrm>
          <a:prstGeom prst="rect">
            <a:avLst/>
          </a:prstGeom>
        </p:spPr>
      </p:pic>
      <p:sp>
        <p:nvSpPr>
          <p:cNvPr id="10" name="テキスト ボックス 9">
            <a:extLst>
              <a:ext uri="{FF2B5EF4-FFF2-40B4-BE49-F238E27FC236}">
                <a16:creationId xmlns:a16="http://schemas.microsoft.com/office/drawing/2014/main" id="{CB7DFB68-7923-6045-8ABC-AAD5E533E62B}"/>
              </a:ext>
            </a:extLst>
          </p:cNvPr>
          <p:cNvSpPr txBox="1"/>
          <p:nvPr/>
        </p:nvSpPr>
        <p:spPr>
          <a:xfrm>
            <a:off x="5489914" y="5138770"/>
            <a:ext cx="2954655" cy="646331"/>
          </a:xfrm>
          <a:prstGeom prst="rect">
            <a:avLst/>
          </a:prstGeom>
          <a:noFill/>
        </p:spPr>
        <p:txBody>
          <a:bodyPr wrap="none" rtlCol="0">
            <a:spAutoFit/>
          </a:bodyPr>
          <a:lstStyle/>
          <a:p>
            <a:r>
              <a:rPr lang="en-US" altLang="ja-JP" dirty="0">
                <a:latin typeface="Meiryo" panose="020B0604030504040204" pitchFamily="34" charset="-128"/>
                <a:ea typeface="Meiryo" panose="020B0604030504040204" pitchFamily="34" charset="-128"/>
              </a:rPr>
              <a:t>IRIS</a:t>
            </a:r>
            <a:r>
              <a:rPr lang="ja-JP" altLang="en-US">
                <a:latin typeface="Meiryo" panose="020B0604030504040204" pitchFamily="34" charset="-128"/>
                <a:ea typeface="Meiryo" panose="020B0604030504040204" pitchFamily="34" charset="-128"/>
              </a:rPr>
              <a:t>グループ</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株式会社インターロジック</a:t>
            </a:r>
          </a:p>
        </p:txBody>
      </p:sp>
      <p:pic>
        <p:nvPicPr>
          <p:cNvPr id="12" name="図 11">
            <a:extLst>
              <a:ext uri="{FF2B5EF4-FFF2-40B4-BE49-F238E27FC236}">
                <a16:creationId xmlns:a16="http://schemas.microsoft.com/office/drawing/2014/main" id="{DE82B2B9-2D99-BC4D-8CA7-EDA9CAA7BECB}"/>
              </a:ext>
            </a:extLst>
          </p:cNvPr>
          <p:cNvPicPr>
            <a:picLocks noChangeAspect="1"/>
          </p:cNvPicPr>
          <p:nvPr/>
        </p:nvPicPr>
        <p:blipFill>
          <a:blip r:embed="rId3"/>
          <a:stretch>
            <a:fillRect/>
          </a:stretch>
        </p:blipFill>
        <p:spPr>
          <a:xfrm>
            <a:off x="4180114" y="4632126"/>
            <a:ext cx="1309800" cy="1283603"/>
          </a:xfrm>
          <a:prstGeom prst="rect">
            <a:avLst/>
          </a:prstGeom>
        </p:spPr>
      </p:pic>
      <p:sp>
        <p:nvSpPr>
          <p:cNvPr id="13" name="テキスト ボックス 12">
            <a:extLst>
              <a:ext uri="{FF2B5EF4-FFF2-40B4-BE49-F238E27FC236}">
                <a16:creationId xmlns:a16="http://schemas.microsoft.com/office/drawing/2014/main" id="{F9CE5D92-9BF4-2246-95BC-1E59A5F3733F}"/>
              </a:ext>
            </a:extLst>
          </p:cNvPr>
          <p:cNvSpPr txBox="1"/>
          <p:nvPr/>
        </p:nvSpPr>
        <p:spPr>
          <a:xfrm>
            <a:off x="4166527" y="6395373"/>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14" name="テキスト ボックス 13">
            <a:extLst>
              <a:ext uri="{FF2B5EF4-FFF2-40B4-BE49-F238E27FC236}">
                <a16:creationId xmlns:a16="http://schemas.microsoft.com/office/drawing/2014/main" id="{5F069BFE-7F22-A24F-9B5F-36EA9212A5B8}"/>
              </a:ext>
            </a:extLst>
          </p:cNvPr>
          <p:cNvSpPr txBox="1"/>
          <p:nvPr/>
        </p:nvSpPr>
        <p:spPr>
          <a:xfrm>
            <a:off x="10953413" y="6410068"/>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Tree>
    <p:extLst>
      <p:ext uri="{BB962C8B-B14F-4D97-AF65-F5344CB8AC3E}">
        <p14:creationId xmlns:p14="http://schemas.microsoft.com/office/powerpoint/2010/main" val="227591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3981475" cy="369332"/>
          </a:xfrm>
          <a:prstGeom prst="rect">
            <a:avLst/>
          </a:prstGeom>
          <a:noFill/>
        </p:spPr>
        <p:txBody>
          <a:bodyPr wrap="none" rtlCol="0">
            <a:spAutoFit/>
          </a:bodyPr>
          <a:lstStyle/>
          <a:p>
            <a:r>
              <a:rPr kumimoji="1" lang="en-US" altLang="ja-JP" dirty="0">
                <a:latin typeface="Meiryo" panose="020B0604030504040204" pitchFamily="34" charset="-128"/>
                <a:ea typeface="Meiryo" panose="020B0604030504040204" pitchFamily="34" charset="-128"/>
              </a:rPr>
              <a:t>FACE1 </a:t>
            </a:r>
            <a:r>
              <a:rPr kumimoji="1" lang="ja-JP" altLang="en-US">
                <a:latin typeface="Meiryo" panose="020B0604030504040204" pitchFamily="34" charset="-128"/>
                <a:ea typeface="Meiryo" panose="020B0604030504040204" pitchFamily="34" charset="-128"/>
              </a:rPr>
              <a:t>動画マーケティングの重要性</a:t>
            </a: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3"/>
          <a:stretch>
            <a:fillRect/>
          </a:stretch>
        </p:blipFill>
        <p:spPr>
          <a:xfrm>
            <a:off x="10522857" y="77259"/>
            <a:ext cx="1513948" cy="435260"/>
          </a:xfrm>
          <a:prstGeom prst="rect">
            <a:avLst/>
          </a:prstGeom>
        </p:spPr>
      </p:pic>
      <p:sp>
        <p:nvSpPr>
          <p:cNvPr id="7" name="正方形/長方形 6">
            <a:extLst>
              <a:ext uri="{FF2B5EF4-FFF2-40B4-BE49-F238E27FC236}">
                <a16:creationId xmlns:a16="http://schemas.microsoft.com/office/drawing/2014/main" id="{3D658FB2-B76B-2544-8119-9F16028F4BD6}"/>
              </a:ext>
            </a:extLst>
          </p:cNvPr>
          <p:cNvSpPr/>
          <p:nvPr/>
        </p:nvSpPr>
        <p:spPr>
          <a:xfrm>
            <a:off x="456414" y="633033"/>
            <a:ext cx="10229589" cy="1323439"/>
          </a:xfrm>
          <a:prstGeom prst="rect">
            <a:avLst/>
          </a:prstGeom>
        </p:spPr>
        <p:txBody>
          <a:bodyPr wrap="square">
            <a:spAutoFit/>
          </a:bodyPr>
          <a:lstStyle/>
          <a:p>
            <a:r>
              <a:rPr lang="ja-JP" altLang="pt-PT" sz="2400" b="0" i="0">
                <a:solidFill>
                  <a:srgbClr val="333333"/>
                </a:solidFill>
                <a:effectLst/>
                <a:latin typeface="Meiryo" panose="020B0604030504040204" pitchFamily="34" charset="-128"/>
                <a:ea typeface="Meiryo" panose="020B0604030504040204" pitchFamily="34" charset="-128"/>
              </a:rPr>
              <a:t>「</a:t>
            </a:r>
            <a:r>
              <a:rPr lang="pt-PT" altLang="ja-JP" sz="2400" b="1" i="0" dirty="0">
                <a:solidFill>
                  <a:srgbClr val="333333"/>
                </a:solidFill>
                <a:effectLst/>
                <a:latin typeface="Meiryo" panose="020B0604030504040204" pitchFamily="34" charset="-128"/>
                <a:ea typeface="Meiryo" panose="020B0604030504040204" pitchFamily="34" charset="-128"/>
              </a:rPr>
              <a:t>3V</a:t>
            </a:r>
            <a:r>
              <a:rPr lang="ja-JP" altLang="en-US" sz="2400" b="1" i="0">
                <a:solidFill>
                  <a:srgbClr val="333333"/>
                </a:solidFill>
                <a:effectLst/>
                <a:latin typeface="Meiryo" panose="020B0604030504040204" pitchFamily="34" charset="-128"/>
                <a:ea typeface="Meiryo" panose="020B0604030504040204" pitchFamily="34" charset="-128"/>
              </a:rPr>
              <a:t>の法則</a:t>
            </a:r>
            <a:r>
              <a:rPr lang="ja-JP" altLang="en-US" sz="2400" b="0" i="0">
                <a:solidFill>
                  <a:srgbClr val="333333"/>
                </a:solidFill>
                <a:effectLst/>
                <a:latin typeface="Meiryo" panose="020B0604030504040204" pitchFamily="34" charset="-128"/>
                <a:ea typeface="Meiryo" panose="020B0604030504040204" pitchFamily="34" charset="-128"/>
              </a:rPr>
              <a:t>」</a:t>
            </a:r>
            <a:endParaRPr lang="en-US" altLang="ja-JP" sz="2400" b="0" i="0" dirty="0">
              <a:solidFill>
                <a:srgbClr val="333333"/>
              </a:solidFill>
              <a:effectLst/>
              <a:latin typeface="Meiryo" panose="020B0604030504040204" pitchFamily="34" charset="-128"/>
              <a:ea typeface="Meiryo" panose="020B0604030504040204" pitchFamily="34" charset="-128"/>
            </a:endParaRPr>
          </a:p>
          <a:p>
            <a:r>
              <a:rPr lang="en-US" altLang="ja-JP" sz="1400" b="0" i="0" dirty="0">
                <a:solidFill>
                  <a:srgbClr val="333333"/>
                </a:solidFill>
                <a:effectLst/>
                <a:latin typeface="Meiryo" panose="020B0604030504040204" pitchFamily="34" charset="-128"/>
                <a:ea typeface="Meiryo" panose="020B0604030504040204" pitchFamily="34" charset="-128"/>
              </a:rPr>
              <a:t>3</a:t>
            </a:r>
            <a:r>
              <a:rPr lang="pt-PT" altLang="ja-JP" sz="1400" b="0" i="0" dirty="0">
                <a:solidFill>
                  <a:srgbClr val="333333"/>
                </a:solidFill>
                <a:effectLst/>
                <a:latin typeface="Meiryo" panose="020B0604030504040204" pitchFamily="34" charset="-128"/>
                <a:ea typeface="Meiryo" panose="020B0604030504040204" pitchFamily="34" charset="-128"/>
              </a:rPr>
              <a:t>V</a:t>
            </a:r>
            <a:r>
              <a:rPr lang="ja-JP" altLang="en-US" sz="1400" b="0" i="0">
                <a:solidFill>
                  <a:srgbClr val="333333"/>
                </a:solidFill>
                <a:effectLst/>
                <a:latin typeface="Meiryo" panose="020B0604030504040204" pitchFamily="34" charset="-128"/>
                <a:ea typeface="Meiryo" panose="020B0604030504040204" pitchFamily="34" charset="-128"/>
              </a:rPr>
              <a:t>とは「</a:t>
            </a:r>
            <a:r>
              <a:rPr lang="pt-PT" altLang="ja-JP" sz="1400" b="1" i="0" dirty="0">
                <a:solidFill>
                  <a:srgbClr val="333333"/>
                </a:solidFill>
                <a:effectLst/>
                <a:latin typeface="Meiryo" panose="020B0604030504040204" pitchFamily="34" charset="-128"/>
                <a:ea typeface="Meiryo" panose="020B0604030504040204" pitchFamily="34" charset="-128"/>
              </a:rPr>
              <a:t>Verbal</a:t>
            </a:r>
            <a:r>
              <a:rPr lang="ja-JP" altLang="pt-PT" sz="1400" b="1" i="0">
                <a:solidFill>
                  <a:srgbClr val="333333"/>
                </a:solidFill>
                <a:effectLst/>
                <a:latin typeface="Meiryo" panose="020B0604030504040204" pitchFamily="34" charset="-128"/>
                <a:ea typeface="Meiryo" panose="020B0604030504040204" pitchFamily="34" charset="-128"/>
              </a:rPr>
              <a:t>（</a:t>
            </a:r>
            <a:r>
              <a:rPr lang="ja-JP" altLang="en-US" sz="1400" b="1" i="0">
                <a:solidFill>
                  <a:srgbClr val="333333"/>
                </a:solidFill>
                <a:effectLst/>
                <a:latin typeface="Meiryo" panose="020B0604030504040204" pitchFamily="34" charset="-128"/>
                <a:ea typeface="Meiryo" panose="020B0604030504040204" pitchFamily="34" charset="-128"/>
              </a:rPr>
              <a:t>言語）</a:t>
            </a:r>
            <a:r>
              <a:rPr lang="ja-JP" altLang="en-US" sz="1400" b="0" i="0">
                <a:solidFill>
                  <a:srgbClr val="333333"/>
                </a:solidFill>
                <a:effectLst/>
                <a:latin typeface="Meiryo" panose="020B0604030504040204" pitchFamily="34" charset="-128"/>
                <a:ea typeface="Meiryo" panose="020B0604030504040204" pitchFamily="34" charset="-128"/>
              </a:rPr>
              <a:t>」「</a:t>
            </a:r>
            <a:r>
              <a:rPr lang="pt-PT" altLang="ja-JP" sz="1400" b="1" i="0" dirty="0">
                <a:solidFill>
                  <a:srgbClr val="333333"/>
                </a:solidFill>
                <a:effectLst/>
                <a:latin typeface="Meiryo" panose="020B0604030504040204" pitchFamily="34" charset="-128"/>
                <a:ea typeface="Meiryo" panose="020B0604030504040204" pitchFamily="34" charset="-128"/>
              </a:rPr>
              <a:t>Vocal</a:t>
            </a:r>
            <a:r>
              <a:rPr lang="ja-JP" altLang="pt-PT" sz="1400" b="1" i="0">
                <a:solidFill>
                  <a:srgbClr val="333333"/>
                </a:solidFill>
                <a:effectLst/>
                <a:latin typeface="Meiryo" panose="020B0604030504040204" pitchFamily="34" charset="-128"/>
                <a:ea typeface="Meiryo" panose="020B0604030504040204" pitchFamily="34" charset="-128"/>
              </a:rPr>
              <a:t>（</a:t>
            </a:r>
            <a:r>
              <a:rPr lang="ja-JP" altLang="en-US" sz="1400" b="1" i="0">
                <a:solidFill>
                  <a:srgbClr val="333333"/>
                </a:solidFill>
                <a:effectLst/>
                <a:latin typeface="Meiryo" panose="020B0604030504040204" pitchFamily="34" charset="-128"/>
                <a:ea typeface="Meiryo" panose="020B0604030504040204" pitchFamily="34" charset="-128"/>
              </a:rPr>
              <a:t>聴覚）</a:t>
            </a:r>
            <a:r>
              <a:rPr lang="ja-JP" altLang="en-US" sz="1400" b="0" i="0">
                <a:solidFill>
                  <a:srgbClr val="333333"/>
                </a:solidFill>
                <a:effectLst/>
                <a:latin typeface="Meiryo" panose="020B0604030504040204" pitchFamily="34" charset="-128"/>
                <a:ea typeface="Meiryo" panose="020B0604030504040204" pitchFamily="34" charset="-128"/>
              </a:rPr>
              <a:t>」「</a:t>
            </a:r>
            <a:r>
              <a:rPr lang="pt-PT" altLang="ja-JP" sz="1400" b="1" i="0" dirty="0">
                <a:solidFill>
                  <a:srgbClr val="333333"/>
                </a:solidFill>
                <a:effectLst/>
                <a:latin typeface="Meiryo" panose="020B0604030504040204" pitchFamily="34" charset="-128"/>
                <a:ea typeface="Meiryo" panose="020B0604030504040204" pitchFamily="34" charset="-128"/>
              </a:rPr>
              <a:t>Visual</a:t>
            </a:r>
            <a:r>
              <a:rPr lang="ja-JP" altLang="pt-PT" sz="1400" b="1" i="0">
                <a:solidFill>
                  <a:srgbClr val="333333"/>
                </a:solidFill>
                <a:effectLst/>
                <a:latin typeface="Meiryo" panose="020B0604030504040204" pitchFamily="34" charset="-128"/>
                <a:ea typeface="Meiryo" panose="020B0604030504040204" pitchFamily="34" charset="-128"/>
              </a:rPr>
              <a:t>（</a:t>
            </a:r>
            <a:r>
              <a:rPr lang="ja-JP" altLang="en-US" sz="1400" b="1" i="0">
                <a:solidFill>
                  <a:srgbClr val="333333"/>
                </a:solidFill>
                <a:effectLst/>
                <a:latin typeface="Meiryo" panose="020B0604030504040204" pitchFamily="34" charset="-128"/>
                <a:ea typeface="Meiryo" panose="020B0604030504040204" pitchFamily="34" charset="-128"/>
              </a:rPr>
              <a:t>視覚）</a:t>
            </a:r>
            <a:r>
              <a:rPr lang="ja-JP" altLang="en-US" sz="1400" b="0" i="0">
                <a:solidFill>
                  <a:srgbClr val="333333"/>
                </a:solidFill>
                <a:effectLst/>
                <a:latin typeface="Meiryo" panose="020B0604030504040204" pitchFamily="34" charset="-128"/>
                <a:ea typeface="Meiryo" panose="020B0604030504040204" pitchFamily="34" charset="-128"/>
              </a:rPr>
              <a:t>」のことで、それらは人の記憶に影響をもたらすものです。</a:t>
            </a:r>
          </a:p>
          <a:p>
            <a:r>
              <a:rPr lang="ja-JP" altLang="en-US" sz="1400" b="0" i="0">
                <a:solidFill>
                  <a:srgbClr val="333333"/>
                </a:solidFill>
                <a:effectLst/>
                <a:latin typeface="Meiryo" panose="020B0604030504040204" pitchFamily="34" charset="-128"/>
                <a:ea typeface="Meiryo" panose="020B0604030504040204" pitchFamily="34" charset="-128"/>
              </a:rPr>
              <a:t>それぞれの「</a:t>
            </a:r>
            <a:r>
              <a:rPr lang="pt-PT" altLang="ja-JP" sz="1400" b="0" i="0" dirty="0">
                <a:solidFill>
                  <a:srgbClr val="333333"/>
                </a:solidFill>
                <a:effectLst/>
                <a:latin typeface="Meiryo" panose="020B0604030504040204" pitchFamily="34" charset="-128"/>
                <a:ea typeface="Meiryo" panose="020B0604030504040204" pitchFamily="34" charset="-128"/>
              </a:rPr>
              <a:t>V</a:t>
            </a:r>
            <a:r>
              <a:rPr lang="ja-JP" altLang="pt-PT" sz="1400" b="0" i="0">
                <a:solidFill>
                  <a:srgbClr val="333333"/>
                </a:solidFill>
                <a:effectLst/>
                <a:latin typeface="Meiryo" panose="020B0604030504040204" pitchFamily="34" charset="-128"/>
                <a:ea typeface="Meiryo" panose="020B0604030504040204" pitchFamily="34" charset="-128"/>
              </a:rPr>
              <a:t>」</a:t>
            </a:r>
            <a:r>
              <a:rPr lang="ja-JP" altLang="en-US" sz="1400" b="0" i="0">
                <a:solidFill>
                  <a:srgbClr val="333333"/>
                </a:solidFill>
                <a:effectLst/>
                <a:latin typeface="Meiryo" panose="020B0604030504040204" pitchFamily="34" charset="-128"/>
                <a:ea typeface="Meiryo" panose="020B0604030504040204" pitchFamily="34" charset="-128"/>
              </a:rPr>
              <a:t>の与える影響の割合は、</a:t>
            </a:r>
            <a:r>
              <a:rPr lang="pt-PT" altLang="ja-JP" sz="1400" b="0" i="0" dirty="0">
                <a:solidFill>
                  <a:srgbClr val="333333"/>
                </a:solidFill>
                <a:effectLst/>
                <a:latin typeface="Meiryo" panose="020B0604030504040204" pitchFamily="34" charset="-128"/>
                <a:ea typeface="Meiryo" panose="020B0604030504040204" pitchFamily="34" charset="-128"/>
              </a:rPr>
              <a:t>Verbal</a:t>
            </a:r>
            <a:r>
              <a:rPr lang="ja-JP" altLang="pt-PT" sz="1400" b="0" i="0">
                <a:solidFill>
                  <a:srgbClr val="333333"/>
                </a:solidFill>
                <a:effectLst/>
                <a:latin typeface="Meiryo" panose="020B0604030504040204" pitchFamily="34" charset="-128"/>
                <a:ea typeface="Meiryo" panose="020B0604030504040204" pitchFamily="34" charset="-128"/>
              </a:rPr>
              <a:t>・・・</a:t>
            </a:r>
            <a:r>
              <a:rPr lang="pt-PT" altLang="ja-JP" sz="1400" b="0" i="0" dirty="0">
                <a:solidFill>
                  <a:srgbClr val="333333"/>
                </a:solidFill>
                <a:effectLst/>
                <a:latin typeface="Meiryo" panose="020B0604030504040204" pitchFamily="34" charset="-128"/>
                <a:ea typeface="Meiryo" panose="020B0604030504040204" pitchFamily="34" charset="-128"/>
              </a:rPr>
              <a:t>7%</a:t>
            </a:r>
            <a:r>
              <a:rPr lang="ja-JP" altLang="en-US" sz="1400" b="0" i="0">
                <a:solidFill>
                  <a:srgbClr val="333333"/>
                </a:solidFill>
                <a:effectLst/>
                <a:latin typeface="Meiryo" panose="020B0604030504040204" pitchFamily="34" charset="-128"/>
                <a:ea typeface="Meiryo" panose="020B0604030504040204" pitchFamily="34" charset="-128"/>
              </a:rPr>
              <a:t>　　</a:t>
            </a:r>
            <a:r>
              <a:rPr lang="pt-PT" altLang="ja-JP" sz="1400" b="0" i="0" dirty="0">
                <a:solidFill>
                  <a:srgbClr val="333333"/>
                </a:solidFill>
                <a:effectLst/>
                <a:latin typeface="Meiryo" panose="020B0604030504040204" pitchFamily="34" charset="-128"/>
                <a:ea typeface="Meiryo" panose="020B0604030504040204" pitchFamily="34" charset="-128"/>
              </a:rPr>
              <a:t>Vocal</a:t>
            </a:r>
            <a:r>
              <a:rPr lang="ja-JP" altLang="pt-PT" sz="1400" b="0" i="0">
                <a:solidFill>
                  <a:srgbClr val="333333"/>
                </a:solidFill>
                <a:effectLst/>
                <a:latin typeface="Meiryo" panose="020B0604030504040204" pitchFamily="34" charset="-128"/>
                <a:ea typeface="Meiryo" panose="020B0604030504040204" pitchFamily="34" charset="-128"/>
              </a:rPr>
              <a:t>・・・</a:t>
            </a:r>
            <a:r>
              <a:rPr lang="pt-PT" altLang="ja-JP" sz="1400" b="0" i="0" dirty="0">
                <a:solidFill>
                  <a:srgbClr val="333333"/>
                </a:solidFill>
                <a:effectLst/>
                <a:latin typeface="Meiryo" panose="020B0604030504040204" pitchFamily="34" charset="-128"/>
                <a:ea typeface="Meiryo" panose="020B0604030504040204" pitchFamily="34" charset="-128"/>
              </a:rPr>
              <a:t>38%</a:t>
            </a:r>
            <a:r>
              <a:rPr lang="ja-JP" altLang="en-US" sz="1400">
                <a:solidFill>
                  <a:srgbClr val="333333"/>
                </a:solidFill>
                <a:latin typeface="Meiryo" panose="020B0604030504040204" pitchFamily="34" charset="-128"/>
                <a:ea typeface="Meiryo" panose="020B0604030504040204" pitchFamily="34" charset="-128"/>
              </a:rPr>
              <a:t>　　</a:t>
            </a:r>
            <a:r>
              <a:rPr lang="pt-PT" altLang="ja-JP" sz="1400" b="0" i="0" dirty="0">
                <a:solidFill>
                  <a:srgbClr val="333333"/>
                </a:solidFill>
                <a:effectLst/>
                <a:latin typeface="Meiryo" panose="020B0604030504040204" pitchFamily="34" charset="-128"/>
                <a:ea typeface="Meiryo" panose="020B0604030504040204" pitchFamily="34" charset="-128"/>
              </a:rPr>
              <a:t>Visual</a:t>
            </a:r>
            <a:r>
              <a:rPr lang="ja-JP" altLang="pt-PT" sz="1400" b="0" i="0">
                <a:solidFill>
                  <a:srgbClr val="333333"/>
                </a:solidFill>
                <a:effectLst/>
                <a:latin typeface="Meiryo" panose="020B0604030504040204" pitchFamily="34" charset="-128"/>
                <a:ea typeface="Meiryo" panose="020B0604030504040204" pitchFamily="34" charset="-128"/>
              </a:rPr>
              <a:t>・・・</a:t>
            </a:r>
            <a:r>
              <a:rPr lang="pt-PT" altLang="ja-JP" sz="1400" b="0" i="0" dirty="0">
                <a:solidFill>
                  <a:srgbClr val="333333"/>
                </a:solidFill>
                <a:effectLst/>
                <a:latin typeface="Meiryo" panose="020B0604030504040204" pitchFamily="34" charset="-128"/>
                <a:ea typeface="Meiryo" panose="020B0604030504040204" pitchFamily="34" charset="-128"/>
              </a:rPr>
              <a:t>55%</a:t>
            </a:r>
            <a:r>
              <a:rPr lang="ja-JP" altLang="en-US" sz="1400" b="0" i="0">
                <a:solidFill>
                  <a:srgbClr val="333333"/>
                </a:solidFill>
                <a:effectLst/>
                <a:latin typeface="Meiryo" panose="020B0604030504040204" pitchFamily="34" charset="-128"/>
                <a:ea typeface="Meiryo" panose="020B0604030504040204" pitchFamily="34" charset="-128"/>
              </a:rPr>
              <a:t>　と言われています。</a:t>
            </a:r>
          </a:p>
          <a:p>
            <a:r>
              <a:rPr lang="ja-JP" altLang="en-US" sz="1400" b="0" i="0">
                <a:solidFill>
                  <a:srgbClr val="333333"/>
                </a:solidFill>
                <a:effectLst/>
                <a:latin typeface="Meiryo" panose="020B0604030504040204" pitchFamily="34" charset="-128"/>
                <a:ea typeface="Meiryo" panose="020B0604030504040204" pitchFamily="34" charset="-128"/>
              </a:rPr>
              <a:t>動画には「文字」「音（声）」「映像」、つまり上記の各「</a:t>
            </a:r>
            <a:r>
              <a:rPr lang="pt-PT" altLang="ja-JP" sz="1400" b="0" i="0" dirty="0">
                <a:solidFill>
                  <a:srgbClr val="333333"/>
                </a:solidFill>
                <a:effectLst/>
                <a:latin typeface="Meiryo" panose="020B0604030504040204" pitchFamily="34" charset="-128"/>
                <a:ea typeface="Meiryo" panose="020B0604030504040204" pitchFamily="34" charset="-128"/>
              </a:rPr>
              <a:t>V</a:t>
            </a:r>
            <a:r>
              <a:rPr lang="ja-JP" altLang="pt-PT" sz="1400" b="0" i="0">
                <a:solidFill>
                  <a:srgbClr val="333333"/>
                </a:solidFill>
                <a:effectLst/>
                <a:latin typeface="Meiryo" panose="020B0604030504040204" pitchFamily="34" charset="-128"/>
                <a:ea typeface="Meiryo" panose="020B0604030504040204" pitchFamily="34" charset="-128"/>
              </a:rPr>
              <a:t>」</a:t>
            </a:r>
            <a:r>
              <a:rPr lang="ja-JP" altLang="en-US" sz="1400" b="0" i="0">
                <a:solidFill>
                  <a:srgbClr val="333333"/>
                </a:solidFill>
                <a:effectLst/>
                <a:latin typeface="Meiryo" panose="020B0604030504040204" pitchFamily="34" charset="-128"/>
                <a:ea typeface="Meiryo" panose="020B0604030504040204" pitchFamily="34" charset="-128"/>
              </a:rPr>
              <a:t>にうったえる情報が全て入っており、その情報量は単純にテキスト、写真だけの場合の</a:t>
            </a:r>
            <a:r>
              <a:rPr lang="en-US" altLang="ja-JP" sz="1400" b="1" i="0" dirty="0">
                <a:solidFill>
                  <a:srgbClr val="333333"/>
                </a:solidFill>
                <a:effectLst/>
                <a:latin typeface="Meiryo" panose="020B0604030504040204" pitchFamily="34" charset="-128"/>
                <a:ea typeface="Meiryo" panose="020B0604030504040204" pitchFamily="34" charset="-128"/>
              </a:rPr>
              <a:t>5,000</a:t>
            </a:r>
            <a:r>
              <a:rPr lang="ja-JP" altLang="en-US" sz="1400" b="1" i="0">
                <a:solidFill>
                  <a:srgbClr val="333333"/>
                </a:solidFill>
                <a:effectLst/>
                <a:latin typeface="Meiryo" panose="020B0604030504040204" pitchFamily="34" charset="-128"/>
                <a:ea typeface="Meiryo" panose="020B0604030504040204" pitchFamily="34" charset="-128"/>
              </a:rPr>
              <a:t>倍</a:t>
            </a:r>
            <a:r>
              <a:rPr lang="ja-JP" altLang="en-US" sz="1400" b="0" i="0">
                <a:solidFill>
                  <a:srgbClr val="333333"/>
                </a:solidFill>
                <a:effectLst/>
                <a:latin typeface="Meiryo" panose="020B0604030504040204" pitchFamily="34" charset="-128"/>
                <a:ea typeface="Meiryo" panose="020B0604030504040204" pitchFamily="34" charset="-128"/>
              </a:rPr>
              <a:t>とも言われています。</a:t>
            </a:r>
          </a:p>
        </p:txBody>
      </p:sp>
      <p:sp>
        <p:nvSpPr>
          <p:cNvPr id="8" name="テキスト ボックス 7">
            <a:extLst>
              <a:ext uri="{FF2B5EF4-FFF2-40B4-BE49-F238E27FC236}">
                <a16:creationId xmlns:a16="http://schemas.microsoft.com/office/drawing/2014/main" id="{9BD3D145-BA18-9E45-B168-0D3914FF14AB}"/>
              </a:ext>
            </a:extLst>
          </p:cNvPr>
          <p:cNvSpPr txBox="1"/>
          <p:nvPr/>
        </p:nvSpPr>
        <p:spPr>
          <a:xfrm>
            <a:off x="456414" y="2075903"/>
            <a:ext cx="2954655" cy="677108"/>
          </a:xfrm>
          <a:prstGeom prst="rect">
            <a:avLst/>
          </a:prstGeom>
          <a:noFill/>
        </p:spPr>
        <p:txBody>
          <a:bodyPr wrap="none" rtlCol="0">
            <a:spAutoFit/>
          </a:bodyPr>
          <a:lstStyle/>
          <a:p>
            <a:r>
              <a:rPr kumimoji="1" lang="ja-JP" altLang="en-US" sz="2400" b="1">
                <a:latin typeface="Meiryo" panose="020B0604030504040204" pitchFamily="34" charset="-128"/>
                <a:ea typeface="Meiryo" panose="020B0604030504040204" pitchFamily="34" charset="-128"/>
              </a:rPr>
              <a:t>「動画のメリット」</a:t>
            </a:r>
            <a:endParaRPr kumimoji="1" lang="en-US" altLang="ja-JP" sz="2400" b="1" dirty="0">
              <a:latin typeface="Meiryo" panose="020B0604030504040204" pitchFamily="34" charset="-128"/>
              <a:ea typeface="Meiryo" panose="020B0604030504040204" pitchFamily="34" charset="-128"/>
            </a:endParaRPr>
          </a:p>
          <a:p>
            <a:endParaRPr kumimoji="1" lang="ja-JP" altLang="en-US" sz="1400" b="1">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33FA5B22-8140-174A-BDC4-540BC5AB80BE}"/>
              </a:ext>
            </a:extLst>
          </p:cNvPr>
          <p:cNvPicPr>
            <a:picLocks noChangeAspect="1"/>
          </p:cNvPicPr>
          <p:nvPr/>
        </p:nvPicPr>
        <p:blipFill>
          <a:blip r:embed="rId4"/>
          <a:stretch>
            <a:fillRect/>
          </a:stretch>
        </p:blipFill>
        <p:spPr>
          <a:xfrm>
            <a:off x="3946514" y="2821531"/>
            <a:ext cx="3829957" cy="3757694"/>
          </a:xfrm>
          <a:prstGeom prst="rect">
            <a:avLst/>
          </a:prstGeom>
        </p:spPr>
      </p:pic>
      <p:sp>
        <p:nvSpPr>
          <p:cNvPr id="10" name="テキスト ボックス 9">
            <a:extLst>
              <a:ext uri="{FF2B5EF4-FFF2-40B4-BE49-F238E27FC236}">
                <a16:creationId xmlns:a16="http://schemas.microsoft.com/office/drawing/2014/main" id="{61F43681-6A3E-454D-927E-2FC1C17BA789}"/>
              </a:ext>
            </a:extLst>
          </p:cNvPr>
          <p:cNvSpPr txBox="1"/>
          <p:nvPr/>
        </p:nvSpPr>
        <p:spPr>
          <a:xfrm>
            <a:off x="3043251" y="2600986"/>
            <a:ext cx="563647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a:latin typeface="Meiryo" panose="020B0604030504040204" pitchFamily="34" charset="-128"/>
                <a:ea typeface="Meiryo" panose="020B0604030504040204" pitchFamily="34" charset="-128"/>
              </a:rPr>
              <a:t>世界中で毎日</a:t>
            </a:r>
            <a:r>
              <a:rPr lang="en-US" altLang="ja-JP" b="1" dirty="0">
                <a:latin typeface="Meiryo" panose="020B0604030504040204" pitchFamily="34" charset="-128"/>
                <a:ea typeface="Meiryo" panose="020B0604030504040204" pitchFamily="34" charset="-128"/>
              </a:rPr>
              <a:t>1</a:t>
            </a:r>
            <a:r>
              <a:rPr lang="ja-JP" altLang="en-US" b="1">
                <a:latin typeface="Meiryo" panose="020B0604030504040204" pitchFamily="34" charset="-128"/>
                <a:ea typeface="Meiryo" panose="020B0604030504040204" pitchFamily="34" charset="-128"/>
              </a:rPr>
              <a:t>億人</a:t>
            </a:r>
            <a:r>
              <a:rPr lang="ja-JP" altLang="en-US">
                <a:latin typeface="Meiryo" panose="020B0604030504040204" pitchFamily="34" charset="-128"/>
                <a:ea typeface="Meiryo" panose="020B0604030504040204" pitchFamily="34" charset="-128"/>
              </a:rPr>
              <a:t>がオンライン動画を閲覧している</a:t>
            </a:r>
            <a:endParaRPr kumimoji="1" lang="ja-JP" altLang="en-US">
              <a:latin typeface="Meiryo" panose="020B0604030504040204" pitchFamily="34" charset="-128"/>
              <a:ea typeface="Meiryo" panose="020B0604030504040204" pitchFamily="34" charset="-128"/>
            </a:endParaRPr>
          </a:p>
        </p:txBody>
      </p:sp>
      <p:pic>
        <p:nvPicPr>
          <p:cNvPr id="11" name="図 10">
            <a:extLst>
              <a:ext uri="{FF2B5EF4-FFF2-40B4-BE49-F238E27FC236}">
                <a16:creationId xmlns:a16="http://schemas.microsoft.com/office/drawing/2014/main" id="{25339CD0-5BF6-AB47-BCFB-76FCCD1E50D1}"/>
              </a:ext>
            </a:extLst>
          </p:cNvPr>
          <p:cNvPicPr>
            <a:picLocks noChangeAspect="1"/>
          </p:cNvPicPr>
          <p:nvPr/>
        </p:nvPicPr>
        <p:blipFill rotWithShape="1">
          <a:blip r:embed="rId5"/>
          <a:srcRect l="8422" r="8609"/>
          <a:stretch/>
        </p:blipFill>
        <p:spPr>
          <a:xfrm>
            <a:off x="5399315" y="3053507"/>
            <a:ext cx="986970" cy="892180"/>
          </a:xfrm>
          <a:prstGeom prst="rect">
            <a:avLst/>
          </a:prstGeom>
        </p:spPr>
      </p:pic>
      <p:pic>
        <p:nvPicPr>
          <p:cNvPr id="12" name="図 11">
            <a:extLst>
              <a:ext uri="{FF2B5EF4-FFF2-40B4-BE49-F238E27FC236}">
                <a16:creationId xmlns:a16="http://schemas.microsoft.com/office/drawing/2014/main" id="{73BB9C9C-F9FD-4E4A-A084-2D5C9E7C7F5D}"/>
              </a:ext>
            </a:extLst>
          </p:cNvPr>
          <p:cNvPicPr>
            <a:picLocks noChangeAspect="1"/>
          </p:cNvPicPr>
          <p:nvPr/>
        </p:nvPicPr>
        <p:blipFill>
          <a:blip r:embed="rId6"/>
          <a:stretch>
            <a:fillRect/>
          </a:stretch>
        </p:blipFill>
        <p:spPr>
          <a:xfrm>
            <a:off x="5681605" y="3204460"/>
            <a:ext cx="446856" cy="446856"/>
          </a:xfrm>
          <a:prstGeom prst="rect">
            <a:avLst/>
          </a:prstGeom>
        </p:spPr>
      </p:pic>
      <p:pic>
        <p:nvPicPr>
          <p:cNvPr id="16" name="図 15">
            <a:extLst>
              <a:ext uri="{FF2B5EF4-FFF2-40B4-BE49-F238E27FC236}">
                <a16:creationId xmlns:a16="http://schemas.microsoft.com/office/drawing/2014/main" id="{7C75DDD2-27E8-FF4E-A415-50C6D372F2D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295" b="100000" l="9690" r="89535"/>
                    </a14:imgEffect>
                  </a14:imgLayer>
                </a14:imgProps>
              </a:ext>
            </a:extLst>
          </a:blip>
          <a:stretch>
            <a:fillRect/>
          </a:stretch>
        </p:blipFill>
        <p:spPr>
          <a:xfrm>
            <a:off x="6818133" y="4264043"/>
            <a:ext cx="939979" cy="1111215"/>
          </a:xfrm>
          <a:prstGeom prst="rect">
            <a:avLst/>
          </a:prstGeom>
        </p:spPr>
      </p:pic>
      <p:pic>
        <p:nvPicPr>
          <p:cNvPr id="18" name="図 17">
            <a:extLst>
              <a:ext uri="{FF2B5EF4-FFF2-40B4-BE49-F238E27FC236}">
                <a16:creationId xmlns:a16="http://schemas.microsoft.com/office/drawing/2014/main" id="{B866FC67-0031-D54E-AFF8-E87B378D276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10000" r="90000"/>
                    </a14:imgEffect>
                  </a14:imgLayer>
                </a14:imgProps>
              </a:ext>
            </a:extLst>
          </a:blip>
          <a:stretch>
            <a:fillRect/>
          </a:stretch>
        </p:blipFill>
        <p:spPr>
          <a:xfrm>
            <a:off x="5097132" y="4531898"/>
            <a:ext cx="817741" cy="1077930"/>
          </a:xfrm>
          <a:prstGeom prst="rect">
            <a:avLst/>
          </a:prstGeom>
        </p:spPr>
      </p:pic>
      <p:cxnSp>
        <p:nvCxnSpPr>
          <p:cNvPr id="22" name="カギ線コネクタ 21">
            <a:extLst>
              <a:ext uri="{FF2B5EF4-FFF2-40B4-BE49-F238E27FC236}">
                <a16:creationId xmlns:a16="http://schemas.microsoft.com/office/drawing/2014/main" id="{A3C85D75-EAC7-6A4C-89CB-1EAA4288F049}"/>
              </a:ext>
            </a:extLst>
          </p:cNvPr>
          <p:cNvCxnSpPr>
            <a:cxnSpLocks/>
          </p:cNvCxnSpPr>
          <p:nvPr/>
        </p:nvCxnSpPr>
        <p:spPr>
          <a:xfrm flipV="1">
            <a:off x="4355304" y="3709373"/>
            <a:ext cx="1044011" cy="576442"/>
          </a:xfrm>
          <a:prstGeom prst="bentConnector3">
            <a:avLst/>
          </a:prstGeom>
          <a:ln w="38100" cmpd="sng">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04F9968C-C789-1841-9B52-7D77988547BB}"/>
              </a:ext>
            </a:extLst>
          </p:cNvPr>
          <p:cNvCxnSpPr>
            <a:cxnSpLocks/>
            <a:stCxn id="18" idx="0"/>
          </p:cNvCxnSpPr>
          <p:nvPr/>
        </p:nvCxnSpPr>
        <p:spPr>
          <a:xfrm flipV="1">
            <a:off x="5506003" y="3832270"/>
            <a:ext cx="175602" cy="699628"/>
          </a:xfrm>
          <a:prstGeom prst="straightConnector1">
            <a:avLst/>
          </a:prstGeom>
          <a:ln w="38100" cmpd="sng">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27">
            <a:extLst>
              <a:ext uri="{FF2B5EF4-FFF2-40B4-BE49-F238E27FC236}">
                <a16:creationId xmlns:a16="http://schemas.microsoft.com/office/drawing/2014/main" id="{2A3CD542-7FA6-D84C-AF42-2656AAF0A9EF}"/>
              </a:ext>
            </a:extLst>
          </p:cNvPr>
          <p:cNvCxnSpPr>
            <a:cxnSpLocks/>
          </p:cNvCxnSpPr>
          <p:nvPr/>
        </p:nvCxnSpPr>
        <p:spPr>
          <a:xfrm rot="10800000">
            <a:off x="6492973" y="3709375"/>
            <a:ext cx="631230" cy="549929"/>
          </a:xfrm>
          <a:prstGeom prst="bentConnector3">
            <a:avLst>
              <a:gd name="adj1" fmla="val 50000"/>
            </a:avLst>
          </a:prstGeom>
          <a:ln w="38100" cmpd="sng">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76A64EA-8067-A84B-ABD4-62D5474DFB76}"/>
              </a:ext>
            </a:extLst>
          </p:cNvPr>
          <p:cNvSpPr txBox="1"/>
          <p:nvPr/>
        </p:nvSpPr>
        <p:spPr>
          <a:xfrm>
            <a:off x="1808843" y="5863454"/>
            <a:ext cx="810529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lvl="0" fontAlgn="base">
              <a:buFont typeface="Arial" panose="020B0604020202020204" pitchFamily="34" charset="0"/>
              <a:buChar char="•"/>
            </a:pPr>
            <a:r>
              <a:rPr lang="en-US" altLang="ja-JP" dirty="0">
                <a:solidFill>
                  <a:srgbClr val="363636"/>
                </a:solidFill>
                <a:latin typeface="Meiryo" panose="020B0604030504040204" pitchFamily="34" charset="-128"/>
                <a:ea typeface="Meiryo" panose="020B0604030504040204" pitchFamily="34" charset="-128"/>
              </a:rPr>
              <a:t>1</a:t>
            </a:r>
            <a:r>
              <a:rPr lang="ja-JP" altLang="en-US">
                <a:solidFill>
                  <a:srgbClr val="363636"/>
                </a:solidFill>
                <a:latin typeface="Meiryo" panose="020B0604030504040204" pitchFamily="34" charset="-128"/>
                <a:ea typeface="Meiryo" panose="020B0604030504040204" pitchFamily="34" charset="-128"/>
              </a:rPr>
              <a:t>分間の動画が伝える情報量は</a:t>
            </a:r>
            <a:r>
              <a:rPr lang="en-US" altLang="ja-JP" b="1" dirty="0">
                <a:solidFill>
                  <a:srgbClr val="363636"/>
                </a:solidFill>
                <a:latin typeface="Meiryo" panose="020B0604030504040204" pitchFamily="34" charset="-128"/>
                <a:ea typeface="Meiryo" panose="020B0604030504040204" pitchFamily="34" charset="-128"/>
              </a:rPr>
              <a:t>180</a:t>
            </a:r>
            <a:r>
              <a:rPr lang="ja-JP" altLang="en-US" b="1">
                <a:solidFill>
                  <a:srgbClr val="363636"/>
                </a:solidFill>
                <a:latin typeface="Meiryo" panose="020B0604030504040204" pitchFamily="34" charset="-128"/>
                <a:ea typeface="Meiryo" panose="020B0604030504040204" pitchFamily="34" charset="-128"/>
              </a:rPr>
              <a:t>万語、</a:t>
            </a:r>
            <a:r>
              <a:rPr lang="en-US" altLang="ja-JP" b="1" dirty="0">
                <a:solidFill>
                  <a:srgbClr val="363636"/>
                </a:solidFill>
                <a:latin typeface="Meiryo" panose="020B0604030504040204" pitchFamily="34" charset="-128"/>
                <a:ea typeface="Meiryo" panose="020B0604030504040204" pitchFamily="34" charset="-128"/>
              </a:rPr>
              <a:t>3,600</a:t>
            </a:r>
            <a:r>
              <a:rPr lang="ja-JP" altLang="en-US" b="1">
                <a:solidFill>
                  <a:srgbClr val="363636"/>
                </a:solidFill>
                <a:latin typeface="Meiryo" panose="020B0604030504040204" pitchFamily="34" charset="-128"/>
                <a:ea typeface="Meiryo" panose="020B0604030504040204" pitchFamily="34" charset="-128"/>
              </a:rPr>
              <a:t>の</a:t>
            </a:r>
            <a:r>
              <a:rPr lang="pt-PT" altLang="ja-JP" b="1" dirty="0">
                <a:solidFill>
                  <a:srgbClr val="363636"/>
                </a:solidFill>
                <a:latin typeface="Meiryo" panose="020B0604030504040204" pitchFamily="34" charset="-128"/>
                <a:ea typeface="Meiryo" panose="020B0604030504040204" pitchFamily="34" charset="-128"/>
              </a:rPr>
              <a:t>Web</a:t>
            </a:r>
            <a:r>
              <a:rPr lang="ja-JP" altLang="en-US" b="1">
                <a:solidFill>
                  <a:srgbClr val="363636"/>
                </a:solidFill>
                <a:latin typeface="Meiryo" panose="020B0604030504040204" pitchFamily="34" charset="-128"/>
                <a:ea typeface="Meiryo" panose="020B0604030504040204" pitchFamily="34" charset="-128"/>
              </a:rPr>
              <a:t>ページ</a:t>
            </a:r>
            <a:r>
              <a:rPr lang="ja-JP" altLang="en-US">
                <a:solidFill>
                  <a:srgbClr val="363636"/>
                </a:solidFill>
                <a:latin typeface="Meiryo" panose="020B0604030504040204" pitchFamily="34" charset="-128"/>
                <a:ea typeface="Meiryo" panose="020B0604030504040204" pitchFamily="34" charset="-128"/>
              </a:rPr>
              <a:t>分に匹敵する</a:t>
            </a:r>
          </a:p>
        </p:txBody>
      </p:sp>
      <p:sp>
        <p:nvSpPr>
          <p:cNvPr id="37" name="角丸四角形 36">
            <a:extLst>
              <a:ext uri="{FF2B5EF4-FFF2-40B4-BE49-F238E27FC236}">
                <a16:creationId xmlns:a16="http://schemas.microsoft.com/office/drawing/2014/main" id="{AF1F0D11-AC2F-9F43-AAD7-3EB95A076D61}"/>
              </a:ext>
            </a:extLst>
          </p:cNvPr>
          <p:cNvSpPr/>
          <p:nvPr/>
        </p:nvSpPr>
        <p:spPr>
          <a:xfrm>
            <a:off x="8214445" y="4525497"/>
            <a:ext cx="3774353" cy="96794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2">
                    <a:lumMod val="25000"/>
                  </a:schemeClr>
                </a:solidFill>
                <a:latin typeface="Meiryo" panose="020B0604030504040204" pitchFamily="34" charset="-128"/>
                <a:ea typeface="Meiryo" panose="020B0604030504040204" pitchFamily="34" charset="-128"/>
              </a:rPr>
              <a:t>動画を視た後の方が商品の購入率が</a:t>
            </a:r>
            <a:r>
              <a:rPr lang="en-US" altLang="ja-JP" b="1" dirty="0">
                <a:solidFill>
                  <a:schemeClr val="bg2">
                    <a:lumMod val="25000"/>
                  </a:schemeClr>
                </a:solidFill>
                <a:latin typeface="Meiryo" panose="020B0604030504040204" pitchFamily="34" charset="-128"/>
                <a:ea typeface="Meiryo" panose="020B0604030504040204" pitchFamily="34" charset="-128"/>
              </a:rPr>
              <a:t>64%</a:t>
            </a:r>
            <a:r>
              <a:rPr lang="ja-JP" altLang="en-US" b="1">
                <a:solidFill>
                  <a:schemeClr val="bg2">
                    <a:lumMod val="25000"/>
                  </a:schemeClr>
                </a:solidFill>
                <a:latin typeface="Meiryo" panose="020B0604030504040204" pitchFamily="34" charset="-128"/>
                <a:ea typeface="Meiryo" panose="020B0604030504040204" pitchFamily="34" charset="-128"/>
              </a:rPr>
              <a:t>アップ</a:t>
            </a:r>
            <a:endParaRPr lang="ja-JP" altLang="en-US">
              <a:solidFill>
                <a:schemeClr val="bg2">
                  <a:lumMod val="25000"/>
                </a:schemeClr>
              </a:solidFill>
              <a:latin typeface="Meiryo" panose="020B0604030504040204" pitchFamily="34" charset="-128"/>
              <a:ea typeface="Meiryo" panose="020B0604030504040204" pitchFamily="34" charset="-128"/>
            </a:endParaRPr>
          </a:p>
        </p:txBody>
      </p:sp>
      <p:sp>
        <p:nvSpPr>
          <p:cNvPr id="38" name="角丸四角形 37">
            <a:extLst>
              <a:ext uri="{FF2B5EF4-FFF2-40B4-BE49-F238E27FC236}">
                <a16:creationId xmlns:a16="http://schemas.microsoft.com/office/drawing/2014/main" id="{91B4DB1B-120F-AA4A-8E52-91964418E4EC}"/>
              </a:ext>
            </a:extLst>
          </p:cNvPr>
          <p:cNvSpPr/>
          <p:nvPr/>
        </p:nvSpPr>
        <p:spPr>
          <a:xfrm>
            <a:off x="160925" y="4707922"/>
            <a:ext cx="3774353" cy="96794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2">
                    <a:lumMod val="25000"/>
                  </a:schemeClr>
                </a:solidFill>
                <a:latin typeface="Meiryo" panose="020B0604030504040204" pitchFamily="34" charset="-128"/>
                <a:ea typeface="Meiryo" panose="020B0604030504040204" pitchFamily="34" charset="-128"/>
              </a:rPr>
              <a:t>動画を利用するとプロダクトへの</a:t>
            </a:r>
            <a:r>
              <a:rPr lang="ja-JP" altLang="en-US" b="1">
                <a:solidFill>
                  <a:schemeClr val="bg2">
                    <a:lumMod val="25000"/>
                  </a:schemeClr>
                </a:solidFill>
                <a:latin typeface="Meiryo" panose="020B0604030504040204" pitchFamily="34" charset="-128"/>
                <a:ea typeface="Meiryo" panose="020B0604030504040204" pitchFamily="34" charset="-128"/>
              </a:rPr>
              <a:t>理解が</a:t>
            </a:r>
            <a:r>
              <a:rPr lang="en-US" altLang="ja-JP" b="1" dirty="0">
                <a:solidFill>
                  <a:schemeClr val="bg2">
                    <a:lumMod val="25000"/>
                  </a:schemeClr>
                </a:solidFill>
                <a:latin typeface="Meiryo" panose="020B0604030504040204" pitchFamily="34" charset="-128"/>
                <a:ea typeface="Meiryo" panose="020B0604030504040204" pitchFamily="34" charset="-128"/>
              </a:rPr>
              <a:t>74%</a:t>
            </a:r>
            <a:r>
              <a:rPr lang="ja-JP" altLang="en-US">
                <a:solidFill>
                  <a:schemeClr val="bg2">
                    <a:lumMod val="25000"/>
                  </a:schemeClr>
                </a:solidFill>
                <a:latin typeface="Meiryo" panose="020B0604030504040204" pitchFamily="34" charset="-128"/>
                <a:ea typeface="Meiryo" panose="020B0604030504040204" pitchFamily="34" charset="-128"/>
              </a:rPr>
              <a:t>高まる</a:t>
            </a:r>
            <a:endParaRPr lang="en-US" altLang="ja-JP" dirty="0">
              <a:solidFill>
                <a:schemeClr val="bg2">
                  <a:lumMod val="25000"/>
                </a:schemeClr>
              </a:solidFill>
              <a:latin typeface="Meiryo" panose="020B0604030504040204" pitchFamily="34" charset="-128"/>
              <a:ea typeface="Meiryo" panose="020B0604030504040204" pitchFamily="34" charset="-128"/>
            </a:endParaRPr>
          </a:p>
        </p:txBody>
      </p:sp>
      <p:sp>
        <p:nvSpPr>
          <p:cNvPr id="39" name="角丸四角形 38">
            <a:extLst>
              <a:ext uri="{FF2B5EF4-FFF2-40B4-BE49-F238E27FC236}">
                <a16:creationId xmlns:a16="http://schemas.microsoft.com/office/drawing/2014/main" id="{01FDC4CD-413D-EB41-85BA-AC93EBF34146}"/>
              </a:ext>
            </a:extLst>
          </p:cNvPr>
          <p:cNvSpPr/>
          <p:nvPr/>
        </p:nvSpPr>
        <p:spPr>
          <a:xfrm>
            <a:off x="8214445" y="3183839"/>
            <a:ext cx="3774353" cy="110197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altLang="ja-JP" b="1" dirty="0">
                <a:solidFill>
                  <a:schemeClr val="bg2">
                    <a:lumMod val="25000"/>
                  </a:schemeClr>
                </a:solidFill>
                <a:latin typeface="Meiryo" panose="020B0604030504040204" pitchFamily="34" charset="-128"/>
                <a:ea typeface="Meiryo" panose="020B0604030504040204" pitchFamily="34" charset="-128"/>
              </a:rPr>
              <a:t>90%</a:t>
            </a:r>
            <a:r>
              <a:rPr lang="ja-JP" altLang="en-US" b="1">
                <a:solidFill>
                  <a:schemeClr val="bg2">
                    <a:lumMod val="25000"/>
                  </a:schemeClr>
                </a:solidFill>
                <a:latin typeface="Meiryo" panose="020B0604030504040204" pitchFamily="34" charset="-128"/>
                <a:ea typeface="Meiryo" panose="020B0604030504040204" pitchFamily="34" charset="-128"/>
              </a:rPr>
              <a:t>のユーザー</a:t>
            </a:r>
            <a:r>
              <a:rPr lang="ja-JP" altLang="en-US">
                <a:solidFill>
                  <a:schemeClr val="bg2">
                    <a:lumMod val="25000"/>
                  </a:schemeClr>
                </a:solidFill>
                <a:latin typeface="Meiryo" panose="020B0604030504040204" pitchFamily="34" charset="-128"/>
                <a:ea typeface="Meiryo" panose="020B0604030504040204" pitchFamily="34" charset="-128"/>
              </a:rPr>
              <a:t>はプロダクトに関する動画がある方が意思決定がしやすいと感じる</a:t>
            </a:r>
          </a:p>
        </p:txBody>
      </p:sp>
      <p:sp>
        <p:nvSpPr>
          <p:cNvPr id="40" name="角丸四角形 39">
            <a:extLst>
              <a:ext uri="{FF2B5EF4-FFF2-40B4-BE49-F238E27FC236}">
                <a16:creationId xmlns:a16="http://schemas.microsoft.com/office/drawing/2014/main" id="{4D6BA039-2952-CC4B-A514-27044630B893}"/>
              </a:ext>
            </a:extLst>
          </p:cNvPr>
          <p:cNvSpPr/>
          <p:nvPr/>
        </p:nvSpPr>
        <p:spPr>
          <a:xfrm>
            <a:off x="232230" y="3204460"/>
            <a:ext cx="3033484" cy="97762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2">
                    <a:lumMod val="25000"/>
                  </a:schemeClr>
                </a:solidFill>
                <a:latin typeface="Meiryo" panose="020B0604030504040204" pitchFamily="34" charset="-128"/>
                <a:ea typeface="Meiryo" panose="020B0604030504040204" pitchFamily="34" charset="-128"/>
              </a:rPr>
              <a:t>不動産サイトは動画を載せた方が問い合わせが</a:t>
            </a:r>
            <a:r>
              <a:rPr lang="en-US" altLang="ja-JP" b="1" dirty="0">
                <a:solidFill>
                  <a:schemeClr val="bg2">
                    <a:lumMod val="25000"/>
                  </a:schemeClr>
                </a:solidFill>
                <a:latin typeface="Meiryo" panose="020B0604030504040204" pitchFamily="34" charset="-128"/>
                <a:ea typeface="Meiryo" panose="020B0604030504040204" pitchFamily="34" charset="-128"/>
              </a:rPr>
              <a:t>403%</a:t>
            </a:r>
            <a:r>
              <a:rPr lang="ja-JP" altLang="en-US" b="1">
                <a:solidFill>
                  <a:schemeClr val="bg2">
                    <a:lumMod val="25000"/>
                  </a:schemeClr>
                </a:solidFill>
                <a:latin typeface="Meiryo" panose="020B0604030504040204" pitchFamily="34" charset="-128"/>
                <a:ea typeface="Meiryo" panose="020B0604030504040204" pitchFamily="34" charset="-128"/>
              </a:rPr>
              <a:t>アップ</a:t>
            </a:r>
            <a:endParaRPr lang="ja-JP" altLang="en-US">
              <a:solidFill>
                <a:schemeClr val="bg2">
                  <a:lumMod val="25000"/>
                </a:schemeClr>
              </a:solidFill>
              <a:latin typeface="Meiryo" panose="020B0604030504040204" pitchFamily="34" charset="-128"/>
              <a:ea typeface="Meiryo" panose="020B0604030504040204" pitchFamily="34" charset="-128"/>
            </a:endParaRPr>
          </a:p>
        </p:txBody>
      </p:sp>
      <p:pic>
        <p:nvPicPr>
          <p:cNvPr id="42" name="図 41">
            <a:extLst>
              <a:ext uri="{FF2B5EF4-FFF2-40B4-BE49-F238E27FC236}">
                <a16:creationId xmlns:a16="http://schemas.microsoft.com/office/drawing/2014/main" id="{81C7615B-EAE4-7041-B36B-EC2D7F3AD39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624" b="95954" l="9894" r="89753"/>
                    </a14:imgEffect>
                  </a14:imgLayer>
                </a14:imgProps>
              </a:ext>
            </a:extLst>
          </a:blip>
          <a:stretch>
            <a:fillRect/>
          </a:stretch>
        </p:blipFill>
        <p:spPr>
          <a:xfrm>
            <a:off x="3655182" y="3394309"/>
            <a:ext cx="1074917" cy="1314209"/>
          </a:xfrm>
          <a:prstGeom prst="rect">
            <a:avLst/>
          </a:prstGeom>
        </p:spPr>
      </p:pic>
      <p:sp>
        <p:nvSpPr>
          <p:cNvPr id="44" name="正方形/長方形 43">
            <a:extLst>
              <a:ext uri="{FF2B5EF4-FFF2-40B4-BE49-F238E27FC236}">
                <a16:creationId xmlns:a16="http://schemas.microsoft.com/office/drawing/2014/main" id="{55BFD5C9-6106-B64B-A8AA-C87DA77351E8}"/>
              </a:ext>
            </a:extLst>
          </p:cNvPr>
          <p:cNvSpPr/>
          <p:nvPr/>
        </p:nvSpPr>
        <p:spPr>
          <a:xfrm>
            <a:off x="10205471" y="5736496"/>
            <a:ext cx="2061783" cy="253916"/>
          </a:xfrm>
          <a:prstGeom prst="rect">
            <a:avLst/>
          </a:prstGeom>
        </p:spPr>
        <p:txBody>
          <a:bodyPr wrap="none">
            <a:spAutoFit/>
          </a:bodyPr>
          <a:lstStyle/>
          <a:p>
            <a:r>
              <a:rPr lang="ja-JP" altLang="en-US" sz="1050">
                <a:solidFill>
                  <a:schemeClr val="accent1"/>
                </a:solidFill>
                <a:latin typeface="Meiryo" panose="020B0604030504040204" pitchFamily="34" charset="-128"/>
                <a:ea typeface="Meiryo" panose="020B0604030504040204" pitchFamily="34" charset="-128"/>
              </a:rPr>
              <a:t>https://boxil.jp/mag/a3667/</a:t>
            </a:r>
          </a:p>
        </p:txBody>
      </p:sp>
      <p:sp>
        <p:nvSpPr>
          <p:cNvPr id="23" name="テキスト ボックス 22">
            <a:extLst>
              <a:ext uri="{FF2B5EF4-FFF2-40B4-BE49-F238E27FC236}">
                <a16:creationId xmlns:a16="http://schemas.microsoft.com/office/drawing/2014/main" id="{A48B20E6-4190-8D40-80F2-5156C7E7D83D}"/>
              </a:ext>
            </a:extLst>
          </p:cNvPr>
          <p:cNvSpPr txBox="1"/>
          <p:nvPr/>
        </p:nvSpPr>
        <p:spPr>
          <a:xfrm>
            <a:off x="4166527" y="6540336"/>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25" name="テキスト ボックス 24">
            <a:extLst>
              <a:ext uri="{FF2B5EF4-FFF2-40B4-BE49-F238E27FC236}">
                <a16:creationId xmlns:a16="http://schemas.microsoft.com/office/drawing/2014/main" id="{20B508F0-93B4-FE4F-A1CA-DE9220C927B8}"/>
              </a:ext>
            </a:extLst>
          </p:cNvPr>
          <p:cNvSpPr txBox="1"/>
          <p:nvPr/>
        </p:nvSpPr>
        <p:spPr>
          <a:xfrm>
            <a:off x="10953413" y="6510427"/>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Tree>
    <p:extLst>
      <p:ext uri="{BB962C8B-B14F-4D97-AF65-F5344CB8AC3E}">
        <p14:creationId xmlns:p14="http://schemas.microsoft.com/office/powerpoint/2010/main" val="24930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3750642" cy="369332"/>
          </a:xfrm>
          <a:prstGeom prst="rect">
            <a:avLst/>
          </a:prstGeom>
          <a:noFill/>
        </p:spPr>
        <p:txBody>
          <a:bodyPr wrap="none" rtlCol="0">
            <a:spAutoFit/>
          </a:bodyPr>
          <a:lstStyle/>
          <a:p>
            <a:r>
              <a:rPr kumimoji="1" lang="en-US" altLang="ja-JP" dirty="0">
                <a:latin typeface="Meiryo" panose="020B0604030504040204" pitchFamily="34" charset="-128"/>
                <a:ea typeface="Meiryo" panose="020B0604030504040204" pitchFamily="34" charset="-128"/>
              </a:rPr>
              <a:t>FACE2 </a:t>
            </a:r>
            <a:r>
              <a:rPr lang="ja-JP" altLang="en-US">
                <a:latin typeface="Meiryo" panose="020B0604030504040204" pitchFamily="34" charset="-128"/>
                <a:ea typeface="Meiryo" panose="020B0604030504040204" pitchFamily="34" charset="-128"/>
              </a:rPr>
              <a:t>インタラクティブ動画とは</a:t>
            </a:r>
            <a:endParaRPr kumimoji="1" lang="ja-JP" altLang="en-US">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23" name="テキスト ボックス 22">
            <a:extLst>
              <a:ext uri="{FF2B5EF4-FFF2-40B4-BE49-F238E27FC236}">
                <a16:creationId xmlns:a16="http://schemas.microsoft.com/office/drawing/2014/main" id="{36E6A630-4C3C-6444-8DE4-B4E557F63313}"/>
              </a:ext>
            </a:extLst>
          </p:cNvPr>
          <p:cNvSpPr txBox="1"/>
          <p:nvPr/>
        </p:nvSpPr>
        <p:spPr>
          <a:xfrm>
            <a:off x="286659" y="863600"/>
            <a:ext cx="7160935" cy="58169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◯特徴</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動画中にユーザーがアクションを起こすことが出来る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→動画離脱率の低減</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◯効果</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PR</a:t>
            </a: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効果</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ユーザーに操作をさせるので</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面白さ</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ワクワク感</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をユーザーに伝えやすい</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・印象効果</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アクションとともに動画の情報を印象づける事が出来る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・エンゲージメント効果</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印象効果によりサービス理解が高まり成果に繋がりやすい</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・動画改善効果</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　　　</a:t>
            </a:r>
            <a:r>
              <a:rPr kumimoji="1" lang="ja-JP" altLang="en-US"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ユーザーの起こしたアクションを集計・分析することで改善することが出来る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endParaRPr>
          </a:p>
        </p:txBody>
      </p:sp>
      <p:sp>
        <p:nvSpPr>
          <p:cNvPr id="25" name="テキスト ボックス 24">
            <a:extLst>
              <a:ext uri="{FF2B5EF4-FFF2-40B4-BE49-F238E27FC236}">
                <a16:creationId xmlns:a16="http://schemas.microsoft.com/office/drawing/2014/main" id="{72C407C4-07D9-C44A-B0BD-ED234387AEA0}"/>
              </a:ext>
            </a:extLst>
          </p:cNvPr>
          <p:cNvSpPr txBox="1"/>
          <p:nvPr/>
        </p:nvSpPr>
        <p:spPr>
          <a:xfrm>
            <a:off x="7710363" y="6102270"/>
            <a:ext cx="161454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34" charset="-128"/>
                <a:cs typeface="+mn-cs"/>
              </a:rPr>
              <a:t>https://</a:t>
            </a:r>
            <a:r>
              <a:rPr kumimoji="1" lang="en" altLang="ja-JP" sz="900" b="0" i="0" u="none" strike="noStrike" kern="1200" cap="none" spc="0" normalizeH="0" baseline="0" noProof="0" dirty="0" err="1">
                <a:ln>
                  <a:noFill/>
                </a:ln>
                <a:solidFill>
                  <a:srgbClr val="0070C0"/>
                </a:solidFill>
                <a:effectLst/>
                <a:uLnTx/>
                <a:uFillTx/>
                <a:latin typeface="Calibri" panose="020F0502020204030204"/>
                <a:ea typeface="メイリオ" panose="020B0604030504040204" pitchFamily="34" charset="-128"/>
                <a:cs typeface="+mn-cs"/>
              </a:rPr>
              <a:t>blog.mil.movie</a:t>
            </a:r>
            <a:r>
              <a:rPr kumimoji="1" lang="en" altLang="ja-JP" sz="9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34" charset="-128"/>
                <a:cs typeface="+mn-cs"/>
              </a:rPr>
              <a:t>/about/</a:t>
            </a:r>
            <a:endParaRPr kumimoji="1" lang="ja-JP" altLang="en-US" sz="900" b="0" i="0" u="none" strike="noStrike" kern="1200" cap="none" spc="0" normalizeH="0" baseline="0" noProof="0">
              <a:ln>
                <a:noFill/>
              </a:ln>
              <a:solidFill>
                <a:srgbClr val="0070C0"/>
              </a:solidFill>
              <a:effectLst/>
              <a:uLnTx/>
              <a:uFillTx/>
              <a:latin typeface="Calibri" panose="020F0502020204030204"/>
              <a:ea typeface="メイリオ" panose="020B0604030504040204" pitchFamily="34" charset="-128"/>
              <a:cs typeface="+mn-cs"/>
            </a:endParaRPr>
          </a:p>
        </p:txBody>
      </p:sp>
      <p:sp>
        <p:nvSpPr>
          <p:cNvPr id="26" name="テキスト ボックス 25">
            <a:extLst>
              <a:ext uri="{FF2B5EF4-FFF2-40B4-BE49-F238E27FC236}">
                <a16:creationId xmlns:a16="http://schemas.microsoft.com/office/drawing/2014/main" id="{F5FFD359-BEE5-1D4C-97CE-D28026425682}"/>
              </a:ext>
            </a:extLst>
          </p:cNvPr>
          <p:cNvSpPr txBox="1"/>
          <p:nvPr/>
        </p:nvSpPr>
        <p:spPr>
          <a:xfrm>
            <a:off x="9257043" y="3656672"/>
            <a:ext cx="147829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34" charset="-128"/>
                <a:cs typeface="+mn-cs"/>
              </a:rPr>
              <a:t>https://</a:t>
            </a:r>
            <a:r>
              <a:rPr kumimoji="1" lang="en" altLang="ja-JP" sz="900" b="0" i="0" u="none" strike="noStrike" kern="1200" cap="none" spc="0" normalizeH="0" baseline="0" noProof="0" dirty="0" err="1">
                <a:ln>
                  <a:noFill/>
                </a:ln>
                <a:solidFill>
                  <a:srgbClr val="0070C0"/>
                </a:solidFill>
                <a:effectLst/>
                <a:uLnTx/>
                <a:uFillTx/>
                <a:latin typeface="Calibri" panose="020F0502020204030204"/>
                <a:ea typeface="メイリオ" panose="020B0604030504040204" pitchFamily="34" charset="-128"/>
                <a:cs typeface="+mn-cs"/>
              </a:rPr>
              <a:t>richka.co</a:t>
            </a:r>
            <a:r>
              <a:rPr kumimoji="1" lang="en" altLang="ja-JP" sz="9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34" charset="-128"/>
                <a:cs typeface="+mn-cs"/>
              </a:rPr>
              <a:t>/lab/4393/</a:t>
            </a:r>
            <a:endParaRPr kumimoji="1" lang="ja-JP" altLang="en-US" sz="900" b="0" i="0" u="none" strike="noStrike" kern="1200" cap="none" spc="0" normalizeH="0" baseline="0" noProof="0">
              <a:ln>
                <a:noFill/>
              </a:ln>
              <a:solidFill>
                <a:srgbClr val="0070C0"/>
              </a:solidFill>
              <a:effectLst/>
              <a:uLnTx/>
              <a:uFillTx/>
              <a:latin typeface="Calibri" panose="020F0502020204030204"/>
              <a:ea typeface="メイリオ" panose="020B0604030504040204" pitchFamily="34" charset="-128"/>
              <a:cs typeface="+mn-cs"/>
            </a:endParaRPr>
          </a:p>
        </p:txBody>
      </p:sp>
      <p:pic>
        <p:nvPicPr>
          <p:cNvPr id="27" name="図 26">
            <a:extLst>
              <a:ext uri="{FF2B5EF4-FFF2-40B4-BE49-F238E27FC236}">
                <a16:creationId xmlns:a16="http://schemas.microsoft.com/office/drawing/2014/main" id="{29965B07-3DE8-644A-9F82-561CD2BBEB93}"/>
              </a:ext>
            </a:extLst>
          </p:cNvPr>
          <p:cNvPicPr>
            <a:picLocks noChangeAspect="1"/>
          </p:cNvPicPr>
          <p:nvPr/>
        </p:nvPicPr>
        <p:blipFill rotWithShape="1">
          <a:blip r:embed="rId3"/>
          <a:srcRect l="4896"/>
          <a:stretch/>
        </p:blipFill>
        <p:spPr>
          <a:xfrm>
            <a:off x="731860" y="2250259"/>
            <a:ext cx="1501228" cy="115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図 28">
            <a:extLst>
              <a:ext uri="{FF2B5EF4-FFF2-40B4-BE49-F238E27FC236}">
                <a16:creationId xmlns:a16="http://schemas.microsoft.com/office/drawing/2014/main" id="{BDC76AC9-ED55-5C4B-8AFF-57606A77D092}"/>
              </a:ext>
            </a:extLst>
          </p:cNvPr>
          <p:cNvPicPr>
            <a:picLocks noChangeAspect="1"/>
          </p:cNvPicPr>
          <p:nvPr/>
        </p:nvPicPr>
        <p:blipFill rotWithShape="1">
          <a:blip r:embed="rId4"/>
          <a:srcRect l="1932" r="3106"/>
          <a:stretch/>
        </p:blipFill>
        <p:spPr>
          <a:xfrm>
            <a:off x="2789632" y="2250258"/>
            <a:ext cx="1662280" cy="1152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図 29">
            <a:extLst>
              <a:ext uri="{FF2B5EF4-FFF2-40B4-BE49-F238E27FC236}">
                <a16:creationId xmlns:a16="http://schemas.microsoft.com/office/drawing/2014/main" id="{24534C07-5895-1242-9DCB-EE1A228563E4}"/>
              </a:ext>
            </a:extLst>
          </p:cNvPr>
          <p:cNvPicPr>
            <a:picLocks noChangeAspect="1"/>
          </p:cNvPicPr>
          <p:nvPr/>
        </p:nvPicPr>
        <p:blipFill>
          <a:blip r:embed="rId5"/>
          <a:stretch>
            <a:fillRect/>
          </a:stretch>
        </p:blipFill>
        <p:spPr>
          <a:xfrm>
            <a:off x="5124312" y="2250258"/>
            <a:ext cx="1678823" cy="1156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id="{C08C67CC-8537-A241-A701-173B7F1BDBD9}"/>
              </a:ext>
            </a:extLst>
          </p:cNvPr>
          <p:cNvPicPr>
            <a:picLocks noChangeAspect="1"/>
          </p:cNvPicPr>
          <p:nvPr/>
        </p:nvPicPr>
        <p:blipFill rotWithShape="1">
          <a:blip r:embed="rId6"/>
          <a:srcRect l="6560" r="5120"/>
          <a:stretch/>
        </p:blipFill>
        <p:spPr>
          <a:xfrm>
            <a:off x="7607808" y="2251926"/>
            <a:ext cx="1819656" cy="115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テキスト ボックス 31">
            <a:extLst>
              <a:ext uri="{FF2B5EF4-FFF2-40B4-BE49-F238E27FC236}">
                <a16:creationId xmlns:a16="http://schemas.microsoft.com/office/drawing/2014/main" id="{E63F565E-A12E-9D4C-A511-C2821FF3CDE9}"/>
              </a:ext>
            </a:extLst>
          </p:cNvPr>
          <p:cNvSpPr txBox="1"/>
          <p:nvPr/>
        </p:nvSpPr>
        <p:spPr>
          <a:xfrm>
            <a:off x="780469" y="1823299"/>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代表的な機能</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34" charset="-128"/>
                <a:cs typeface="+mn-cs"/>
              </a:rPr>
              <a:t>〉</a:t>
            </a:r>
            <a:endPar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endParaRPr>
          </a:p>
        </p:txBody>
      </p:sp>
      <p:sp>
        <p:nvSpPr>
          <p:cNvPr id="13" name="テキスト ボックス 12">
            <a:extLst>
              <a:ext uri="{FF2B5EF4-FFF2-40B4-BE49-F238E27FC236}">
                <a16:creationId xmlns:a16="http://schemas.microsoft.com/office/drawing/2014/main" id="{45D34E0D-088D-934A-A2F4-B4034A611E8A}"/>
              </a:ext>
            </a:extLst>
          </p:cNvPr>
          <p:cNvSpPr txBox="1"/>
          <p:nvPr/>
        </p:nvSpPr>
        <p:spPr>
          <a:xfrm>
            <a:off x="4166527" y="6495732"/>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14" name="テキスト ボックス 13">
            <a:extLst>
              <a:ext uri="{FF2B5EF4-FFF2-40B4-BE49-F238E27FC236}">
                <a16:creationId xmlns:a16="http://schemas.microsoft.com/office/drawing/2014/main" id="{F7AFD39D-650B-744D-AF56-F08BBDEC716B}"/>
              </a:ext>
            </a:extLst>
          </p:cNvPr>
          <p:cNvSpPr txBox="1"/>
          <p:nvPr/>
        </p:nvSpPr>
        <p:spPr>
          <a:xfrm>
            <a:off x="10953413" y="6510427"/>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Tree>
    <p:extLst>
      <p:ext uri="{BB962C8B-B14F-4D97-AF65-F5344CB8AC3E}">
        <p14:creationId xmlns:p14="http://schemas.microsoft.com/office/powerpoint/2010/main" val="16953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5116593" cy="369332"/>
          </a:xfrm>
          <a:prstGeom prst="rect">
            <a:avLst/>
          </a:prstGeom>
          <a:noFill/>
        </p:spPr>
        <p:txBody>
          <a:bodyPr wrap="none" rtlCol="0">
            <a:spAutoFit/>
          </a:bodyPr>
          <a:lstStyle/>
          <a:p>
            <a:r>
              <a:rPr kumimoji="1" lang="en-US" altLang="ja-JP" dirty="0">
                <a:latin typeface="Meiryo" panose="020B0604030504040204" pitchFamily="34" charset="-128"/>
                <a:ea typeface="Meiryo" panose="020B0604030504040204" pitchFamily="34" charset="-128"/>
              </a:rPr>
              <a:t>FACE3 </a:t>
            </a:r>
            <a:r>
              <a:rPr kumimoji="1" lang="en-US" altLang="ja-JP" dirty="0" err="1">
                <a:latin typeface="Meiryo" panose="020B0604030504040204" pitchFamily="34" charset="-128"/>
                <a:ea typeface="Meiryo" panose="020B0604030504040204" pitchFamily="34" charset="-128"/>
              </a:rPr>
              <a:t>LeadTap</a:t>
            </a:r>
            <a:r>
              <a:rPr kumimoji="1"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動画マーケティングサービス</a:t>
            </a:r>
            <a:r>
              <a:rPr lang="en-US" altLang="ja-JP" dirty="0">
                <a:latin typeface="Meiryo" panose="020B0604030504040204" pitchFamily="34" charset="-128"/>
                <a:ea typeface="Meiryo" panose="020B0604030504040204" pitchFamily="34" charset="-128"/>
              </a:rPr>
              <a:t>)</a:t>
            </a:r>
            <a:endParaRPr kumimoji="1" lang="ja-JP" altLang="en-US">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 name="テキスト ボックス 2">
            <a:extLst>
              <a:ext uri="{FF2B5EF4-FFF2-40B4-BE49-F238E27FC236}">
                <a16:creationId xmlns:a16="http://schemas.microsoft.com/office/drawing/2014/main" id="{770A12C4-E17D-C74D-A3A9-3FA061A0BF87}"/>
              </a:ext>
            </a:extLst>
          </p:cNvPr>
          <p:cNvSpPr txBox="1"/>
          <p:nvPr/>
        </p:nvSpPr>
        <p:spPr>
          <a:xfrm>
            <a:off x="275771" y="653145"/>
            <a:ext cx="2041136"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a:t>
            </a:r>
            <a:r>
              <a:rPr lang="en-US" altLang="ja-JP" dirty="0" err="1">
                <a:latin typeface="Meiryo" panose="020B0604030504040204" pitchFamily="34" charset="-128"/>
                <a:ea typeface="Meiryo" panose="020B0604030504040204" pitchFamily="34" charset="-128"/>
              </a:rPr>
              <a:t>LeadTap</a:t>
            </a:r>
            <a:r>
              <a:rPr lang="ja-JP" altLang="en-US">
                <a:latin typeface="Meiryo" panose="020B0604030504040204" pitchFamily="34" charset="-128"/>
                <a:ea typeface="Meiryo" panose="020B0604030504040204" pitchFamily="34" charset="-128"/>
              </a:rPr>
              <a:t>の機能</a:t>
            </a:r>
            <a:endParaRPr kumimoji="1" lang="ja-JP" altLang="en-US">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AA97E849-7A1F-D848-96BD-966F1F8F7A59}"/>
              </a:ext>
            </a:extLst>
          </p:cNvPr>
          <p:cNvSpPr txBox="1"/>
          <p:nvPr/>
        </p:nvSpPr>
        <p:spPr>
          <a:xfrm>
            <a:off x="754743" y="1082102"/>
            <a:ext cx="1800493"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a:latin typeface="Meiryo" panose="020B0604030504040204" pitchFamily="34" charset="-128"/>
                <a:ea typeface="Meiryo" panose="020B0604030504040204" pitchFamily="34" charset="-128"/>
              </a:rPr>
              <a:t>ストーリー分岐</a:t>
            </a:r>
          </a:p>
        </p:txBody>
      </p:sp>
      <p:sp>
        <p:nvSpPr>
          <p:cNvPr id="13" name="テキスト ボックス 12">
            <a:extLst>
              <a:ext uri="{FF2B5EF4-FFF2-40B4-BE49-F238E27FC236}">
                <a16:creationId xmlns:a16="http://schemas.microsoft.com/office/drawing/2014/main" id="{989F87B2-52EE-4A47-A0CD-CECB2EFE5227}"/>
              </a:ext>
            </a:extLst>
          </p:cNvPr>
          <p:cNvSpPr txBox="1"/>
          <p:nvPr/>
        </p:nvSpPr>
        <p:spPr>
          <a:xfrm>
            <a:off x="754743" y="1649723"/>
            <a:ext cx="232948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a:latin typeface="Meiryo" panose="020B0604030504040204" pitchFamily="34" charset="-128"/>
                <a:ea typeface="Meiryo" panose="020B0604030504040204" pitchFamily="34" charset="-128"/>
              </a:rPr>
              <a:t>商品の詳細情報表示</a:t>
            </a:r>
          </a:p>
        </p:txBody>
      </p:sp>
      <p:sp>
        <p:nvSpPr>
          <p:cNvPr id="14" name="テキスト ボックス 13">
            <a:extLst>
              <a:ext uri="{FF2B5EF4-FFF2-40B4-BE49-F238E27FC236}">
                <a16:creationId xmlns:a16="http://schemas.microsoft.com/office/drawing/2014/main" id="{FBF34178-02B6-954E-8560-9EF1878F854A}"/>
              </a:ext>
            </a:extLst>
          </p:cNvPr>
          <p:cNvSpPr txBox="1"/>
          <p:nvPr/>
        </p:nvSpPr>
        <p:spPr>
          <a:xfrm>
            <a:off x="8328408" y="1082102"/>
            <a:ext cx="2031325"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a:latin typeface="Meiryo" panose="020B0604030504040204" pitchFamily="34" charset="-128"/>
                <a:ea typeface="Meiryo" panose="020B0604030504040204" pitchFamily="34" charset="-128"/>
              </a:rPr>
              <a:t>外部リンクへ誘導</a:t>
            </a:r>
          </a:p>
        </p:txBody>
      </p:sp>
      <p:sp>
        <p:nvSpPr>
          <p:cNvPr id="15" name="テキスト ボックス 14">
            <a:extLst>
              <a:ext uri="{FF2B5EF4-FFF2-40B4-BE49-F238E27FC236}">
                <a16:creationId xmlns:a16="http://schemas.microsoft.com/office/drawing/2014/main" id="{6DC6328A-C575-2647-814A-9DFF0B36E03D}"/>
              </a:ext>
            </a:extLst>
          </p:cNvPr>
          <p:cNvSpPr txBox="1"/>
          <p:nvPr/>
        </p:nvSpPr>
        <p:spPr>
          <a:xfrm>
            <a:off x="8328408" y="1649723"/>
            <a:ext cx="2723823"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a:latin typeface="Meiryo" panose="020B0604030504040204" pitchFamily="34" charset="-128"/>
                <a:ea typeface="Meiryo" panose="020B0604030504040204" pitchFamily="34" charset="-128"/>
              </a:rPr>
              <a:t>アクションの計測・分析</a:t>
            </a:r>
          </a:p>
        </p:txBody>
      </p:sp>
      <p:sp>
        <p:nvSpPr>
          <p:cNvPr id="16" name="円/楕円 15">
            <a:extLst>
              <a:ext uri="{FF2B5EF4-FFF2-40B4-BE49-F238E27FC236}">
                <a16:creationId xmlns:a16="http://schemas.microsoft.com/office/drawing/2014/main" id="{21095B45-977B-D846-918E-3BC64BE60D3B}"/>
              </a:ext>
            </a:extLst>
          </p:cNvPr>
          <p:cNvSpPr/>
          <p:nvPr/>
        </p:nvSpPr>
        <p:spPr>
          <a:xfrm>
            <a:off x="4681165" y="1082102"/>
            <a:ext cx="1335315" cy="974025"/>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cxnSp>
        <p:nvCxnSpPr>
          <p:cNvPr id="18" name="カギ線コネクタ 17">
            <a:extLst>
              <a:ext uri="{FF2B5EF4-FFF2-40B4-BE49-F238E27FC236}">
                <a16:creationId xmlns:a16="http://schemas.microsoft.com/office/drawing/2014/main" id="{614B3883-5D86-CD41-BB4B-2D037F04C620}"/>
              </a:ext>
            </a:extLst>
          </p:cNvPr>
          <p:cNvCxnSpPr>
            <a:stCxn id="12" idx="3"/>
          </p:cNvCxnSpPr>
          <p:nvPr/>
        </p:nvCxnSpPr>
        <p:spPr>
          <a:xfrm>
            <a:off x="2555236" y="1266768"/>
            <a:ext cx="2125929" cy="302346"/>
          </a:xfrm>
          <a:prstGeom prst="bentConnector3">
            <a:avLst/>
          </a:prstGeom>
          <a:ln w="3492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3BFE96FA-EC71-CA4E-A080-0D8C3D205B2C}"/>
              </a:ext>
            </a:extLst>
          </p:cNvPr>
          <p:cNvCxnSpPr>
            <a:stCxn id="13" idx="3"/>
          </p:cNvCxnSpPr>
          <p:nvPr/>
        </p:nvCxnSpPr>
        <p:spPr>
          <a:xfrm flipV="1">
            <a:off x="3084227" y="1569114"/>
            <a:ext cx="1066859" cy="265275"/>
          </a:xfrm>
          <a:prstGeom prst="bentConnector3">
            <a:avLst/>
          </a:prstGeom>
          <a:ln w="349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カギ線コネクタ 35">
            <a:extLst>
              <a:ext uri="{FF2B5EF4-FFF2-40B4-BE49-F238E27FC236}">
                <a16:creationId xmlns:a16="http://schemas.microsoft.com/office/drawing/2014/main" id="{9D9DA39A-AF1D-5E45-91B3-B63F75698AD2}"/>
              </a:ext>
            </a:extLst>
          </p:cNvPr>
          <p:cNvCxnSpPr>
            <a:stCxn id="14" idx="1"/>
            <a:endCxn id="16" idx="6"/>
          </p:cNvCxnSpPr>
          <p:nvPr/>
        </p:nvCxnSpPr>
        <p:spPr>
          <a:xfrm rot="10800000" flipV="1">
            <a:off x="6016480" y="1266767"/>
            <a:ext cx="2311928" cy="302347"/>
          </a:xfrm>
          <a:prstGeom prst="bentConnector3">
            <a:avLst/>
          </a:prstGeom>
          <a:ln w="3492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カギ線コネクタ 37">
            <a:extLst>
              <a:ext uri="{FF2B5EF4-FFF2-40B4-BE49-F238E27FC236}">
                <a16:creationId xmlns:a16="http://schemas.microsoft.com/office/drawing/2014/main" id="{4D76BEC6-A2A0-3C42-B993-B822189C9B33}"/>
              </a:ext>
            </a:extLst>
          </p:cNvPr>
          <p:cNvCxnSpPr>
            <a:stCxn id="15" idx="1"/>
            <a:endCxn id="16" idx="6"/>
          </p:cNvCxnSpPr>
          <p:nvPr/>
        </p:nvCxnSpPr>
        <p:spPr>
          <a:xfrm rot="10800000">
            <a:off x="6016480" y="1569115"/>
            <a:ext cx="2311928" cy="265274"/>
          </a:xfrm>
          <a:prstGeom prst="bentConnector3">
            <a:avLst/>
          </a:prstGeom>
          <a:ln w="349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5FB3A83C-619A-DF4A-A63F-8B037073BB7D}"/>
              </a:ext>
            </a:extLst>
          </p:cNvPr>
          <p:cNvPicPr>
            <a:picLocks noChangeAspect="1"/>
          </p:cNvPicPr>
          <p:nvPr/>
        </p:nvPicPr>
        <p:blipFill>
          <a:blip r:embed="rId2"/>
          <a:stretch>
            <a:fillRect/>
          </a:stretch>
        </p:blipFill>
        <p:spPr>
          <a:xfrm>
            <a:off x="4884720" y="1442061"/>
            <a:ext cx="960529" cy="276152"/>
          </a:xfrm>
          <a:prstGeom prst="rect">
            <a:avLst/>
          </a:prstGeom>
        </p:spPr>
      </p:pic>
      <p:sp>
        <p:nvSpPr>
          <p:cNvPr id="41" name="テキスト ボックス 40">
            <a:extLst>
              <a:ext uri="{FF2B5EF4-FFF2-40B4-BE49-F238E27FC236}">
                <a16:creationId xmlns:a16="http://schemas.microsoft.com/office/drawing/2014/main" id="{5DD2FDA6-4397-994C-B5FA-BD82151B9F66}"/>
              </a:ext>
            </a:extLst>
          </p:cNvPr>
          <p:cNvSpPr txBox="1"/>
          <p:nvPr/>
        </p:nvSpPr>
        <p:spPr>
          <a:xfrm>
            <a:off x="290285" y="2200159"/>
            <a:ext cx="1800493"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◯ご利用シーン</a:t>
            </a:r>
          </a:p>
        </p:txBody>
      </p:sp>
      <p:sp>
        <p:nvSpPr>
          <p:cNvPr id="42" name="テキスト ボックス 41">
            <a:extLst>
              <a:ext uri="{FF2B5EF4-FFF2-40B4-BE49-F238E27FC236}">
                <a16:creationId xmlns:a16="http://schemas.microsoft.com/office/drawing/2014/main" id="{55BCBD78-D908-4D4D-B591-F00F14F4542E}"/>
              </a:ext>
            </a:extLst>
          </p:cNvPr>
          <p:cNvSpPr txBox="1"/>
          <p:nvPr/>
        </p:nvSpPr>
        <p:spPr>
          <a:xfrm>
            <a:off x="511509" y="2608230"/>
            <a:ext cx="156966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a:latin typeface="Meiryo" panose="020B0604030504040204" pitchFamily="34" charset="-128"/>
                <a:ea typeface="Meiryo" panose="020B0604030504040204" pitchFamily="34" charset="-128"/>
              </a:rPr>
              <a:t>企業宣伝動画</a:t>
            </a:r>
          </a:p>
        </p:txBody>
      </p:sp>
      <p:sp>
        <p:nvSpPr>
          <p:cNvPr id="43" name="テキスト ボックス 42">
            <a:extLst>
              <a:ext uri="{FF2B5EF4-FFF2-40B4-BE49-F238E27FC236}">
                <a16:creationId xmlns:a16="http://schemas.microsoft.com/office/drawing/2014/main" id="{AB72D7EF-1E50-EF41-AA15-FCB1155F3F88}"/>
              </a:ext>
            </a:extLst>
          </p:cNvPr>
          <p:cNvSpPr txBox="1"/>
          <p:nvPr/>
        </p:nvSpPr>
        <p:spPr>
          <a:xfrm>
            <a:off x="518707" y="3196740"/>
            <a:ext cx="209865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a:latin typeface="Meiryo" panose="020B0604030504040204" pitchFamily="34" charset="-128"/>
                <a:ea typeface="Meiryo" panose="020B0604030504040204" pitchFamily="34" charset="-128"/>
              </a:rPr>
              <a:t>商品紹介・</a:t>
            </a:r>
            <a:r>
              <a:rPr kumimoji="1" lang="en-US" altLang="ja-JP" dirty="0">
                <a:latin typeface="Meiryo" panose="020B0604030504040204" pitchFamily="34" charset="-128"/>
                <a:ea typeface="Meiryo" panose="020B0604030504040204" pitchFamily="34" charset="-128"/>
              </a:rPr>
              <a:t>EC</a:t>
            </a:r>
            <a:r>
              <a:rPr kumimoji="1" lang="ja-JP" altLang="en-US">
                <a:latin typeface="Meiryo" panose="020B0604030504040204" pitchFamily="34" charset="-128"/>
                <a:ea typeface="Meiryo" panose="020B0604030504040204" pitchFamily="34" charset="-128"/>
              </a:rPr>
              <a:t>動画</a:t>
            </a:r>
          </a:p>
        </p:txBody>
      </p:sp>
      <p:sp>
        <p:nvSpPr>
          <p:cNvPr id="44" name="テキスト ボックス 43">
            <a:extLst>
              <a:ext uri="{FF2B5EF4-FFF2-40B4-BE49-F238E27FC236}">
                <a16:creationId xmlns:a16="http://schemas.microsoft.com/office/drawing/2014/main" id="{637C1F43-CAB3-5246-BFD7-4E065C235237}"/>
              </a:ext>
            </a:extLst>
          </p:cNvPr>
          <p:cNvSpPr txBox="1"/>
          <p:nvPr/>
        </p:nvSpPr>
        <p:spPr>
          <a:xfrm>
            <a:off x="505754" y="3776140"/>
            <a:ext cx="110799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a:latin typeface="Meiryo" panose="020B0604030504040204" pitchFamily="34" charset="-128"/>
                <a:ea typeface="Meiryo" panose="020B0604030504040204" pitchFamily="34" charset="-128"/>
              </a:rPr>
              <a:t>採用動画</a:t>
            </a:r>
          </a:p>
        </p:txBody>
      </p:sp>
      <p:sp>
        <p:nvSpPr>
          <p:cNvPr id="48" name="テキスト ボックス 47">
            <a:extLst>
              <a:ext uri="{FF2B5EF4-FFF2-40B4-BE49-F238E27FC236}">
                <a16:creationId xmlns:a16="http://schemas.microsoft.com/office/drawing/2014/main" id="{DDA65A67-7FE9-DF43-9EDB-0E53FA2E2F3F}"/>
              </a:ext>
            </a:extLst>
          </p:cNvPr>
          <p:cNvSpPr txBox="1"/>
          <p:nvPr/>
        </p:nvSpPr>
        <p:spPr>
          <a:xfrm>
            <a:off x="3084227" y="2644686"/>
            <a:ext cx="6340197" cy="338554"/>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クライアント様の企業紹介を分かりやすくまとめることが出来ます</a:t>
            </a:r>
          </a:p>
        </p:txBody>
      </p:sp>
      <p:sp>
        <p:nvSpPr>
          <p:cNvPr id="50" name="テキスト ボックス 49">
            <a:extLst>
              <a:ext uri="{FF2B5EF4-FFF2-40B4-BE49-F238E27FC236}">
                <a16:creationId xmlns:a16="http://schemas.microsoft.com/office/drawing/2014/main" id="{4E4773A9-0DF0-9242-ABD2-477DA6016E30}"/>
              </a:ext>
            </a:extLst>
          </p:cNvPr>
          <p:cNvSpPr txBox="1"/>
          <p:nvPr/>
        </p:nvSpPr>
        <p:spPr>
          <a:xfrm>
            <a:off x="3084227" y="3100048"/>
            <a:ext cx="7289175" cy="584775"/>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商品を動画で紹介することで利用シーンを想像させることが出来ます</a:t>
            </a:r>
            <a:endParaRPr kumimoji="1"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商品への興味喚起から商品購入までを</a:t>
            </a:r>
            <a:r>
              <a:rPr lang="en-US" altLang="ja-JP" sz="1600" dirty="0">
                <a:latin typeface="Meiryo" panose="020B0604030504040204" pitchFamily="34" charset="-128"/>
                <a:ea typeface="Meiryo" panose="020B0604030504040204" pitchFamily="34" charset="-128"/>
              </a:rPr>
              <a:t>1</a:t>
            </a:r>
            <a:r>
              <a:rPr lang="ja-JP" altLang="en-US" sz="1600">
                <a:latin typeface="Meiryo" panose="020B0604030504040204" pitchFamily="34" charset="-128"/>
                <a:ea typeface="Meiryo" panose="020B0604030504040204" pitchFamily="34" charset="-128"/>
              </a:rPr>
              <a:t>つの動画でまとめることが可能です</a:t>
            </a:r>
            <a:endParaRPr kumimoji="1" lang="ja-JP" altLang="en-US" sz="1600">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8C74E3BC-9A87-CF4F-9708-7E3EBEEBAAF2}"/>
              </a:ext>
            </a:extLst>
          </p:cNvPr>
          <p:cNvSpPr txBox="1"/>
          <p:nvPr/>
        </p:nvSpPr>
        <p:spPr>
          <a:xfrm>
            <a:off x="3084227" y="3817298"/>
            <a:ext cx="6955750" cy="338554"/>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御社</a:t>
            </a:r>
            <a:r>
              <a:rPr kumimoji="1" lang="ja-JP" altLang="en-US" sz="1600">
                <a:latin typeface="Meiryo" panose="020B0604030504040204" pitchFamily="34" charset="-128"/>
                <a:ea typeface="Meiryo" panose="020B0604030504040204" pitchFamily="34" charset="-128"/>
              </a:rPr>
              <a:t>の雰囲気や社員の様子を遠隔からでも</a:t>
            </a:r>
            <a:r>
              <a:rPr lang="ja-JP" altLang="en-US" sz="1600">
                <a:latin typeface="Meiryo" panose="020B0604030504040204" pitchFamily="34" charset="-128"/>
                <a:ea typeface="Meiryo" panose="020B0604030504040204" pitchFamily="34" charset="-128"/>
              </a:rPr>
              <a:t>求職者に伝えることが出来ます</a:t>
            </a:r>
            <a:endParaRPr kumimoji="1" lang="ja-JP" altLang="en-US" sz="1600">
              <a:latin typeface="Meiryo" panose="020B0604030504040204" pitchFamily="34" charset="-128"/>
              <a:ea typeface="Meiryo" panose="020B0604030504040204" pitchFamily="34" charset="-128"/>
            </a:endParaRPr>
          </a:p>
        </p:txBody>
      </p:sp>
      <p:sp>
        <p:nvSpPr>
          <p:cNvPr id="54" name="テキスト ボックス 53">
            <a:extLst>
              <a:ext uri="{FF2B5EF4-FFF2-40B4-BE49-F238E27FC236}">
                <a16:creationId xmlns:a16="http://schemas.microsoft.com/office/drawing/2014/main" id="{86B7CCA8-7977-DE40-8C54-E32CC97A64F7}"/>
              </a:ext>
            </a:extLst>
          </p:cNvPr>
          <p:cNvSpPr txBox="1"/>
          <p:nvPr/>
        </p:nvSpPr>
        <p:spPr>
          <a:xfrm>
            <a:off x="232230" y="4422563"/>
            <a:ext cx="2492990"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動画の仕様について</a:t>
            </a:r>
            <a:endParaRPr kumimoji="1" lang="ja-JP" altLang="en-US">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B8525C3F-CDD4-5745-B51F-E563DD7A21F2}"/>
              </a:ext>
            </a:extLst>
          </p:cNvPr>
          <p:cNvSpPr txBox="1"/>
          <p:nvPr/>
        </p:nvSpPr>
        <p:spPr>
          <a:xfrm>
            <a:off x="4166527" y="6495732"/>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32" name="テキスト ボックス 31">
            <a:extLst>
              <a:ext uri="{FF2B5EF4-FFF2-40B4-BE49-F238E27FC236}">
                <a16:creationId xmlns:a16="http://schemas.microsoft.com/office/drawing/2014/main" id="{A14D42B3-B093-2D4A-B0BC-31CE03E4E21D}"/>
              </a:ext>
            </a:extLst>
          </p:cNvPr>
          <p:cNvSpPr txBox="1"/>
          <p:nvPr/>
        </p:nvSpPr>
        <p:spPr>
          <a:xfrm>
            <a:off x="10953413" y="6510427"/>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
        <p:nvSpPr>
          <p:cNvPr id="33" name="テキスト ボックス 32">
            <a:extLst>
              <a:ext uri="{FF2B5EF4-FFF2-40B4-BE49-F238E27FC236}">
                <a16:creationId xmlns:a16="http://schemas.microsoft.com/office/drawing/2014/main" id="{30CD1BEC-8F16-B745-9F27-15640BDF747F}"/>
              </a:ext>
            </a:extLst>
          </p:cNvPr>
          <p:cNvSpPr txBox="1"/>
          <p:nvPr/>
        </p:nvSpPr>
        <p:spPr>
          <a:xfrm>
            <a:off x="518707" y="4767173"/>
            <a:ext cx="6673622" cy="1077218"/>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インタビュー型　　</a:t>
            </a:r>
            <a:r>
              <a:rPr lang="ja-JP" altLang="en-US" sz="1600">
                <a:latin typeface="Meiryo" panose="020B0604030504040204" pitchFamily="34" charset="-128"/>
                <a:ea typeface="Meiryo" panose="020B0604030504040204" pitchFamily="34" charset="-128"/>
              </a:rPr>
              <a:t>社長や</a:t>
            </a:r>
            <a:r>
              <a:rPr lang="en-US" altLang="ja-JP" sz="1600" dirty="0">
                <a:latin typeface="Meiryo" panose="020B0604030504040204" pitchFamily="34" charset="-128"/>
                <a:ea typeface="Meiryo" panose="020B0604030504040204" pitchFamily="34" charset="-128"/>
              </a:rPr>
              <a:t>1</a:t>
            </a:r>
            <a:r>
              <a:rPr lang="ja-JP" altLang="en-US" sz="1600">
                <a:latin typeface="Meiryo" panose="020B0604030504040204" pitchFamily="34" charset="-128"/>
                <a:ea typeface="Meiryo" panose="020B0604030504040204" pitchFamily="34" charset="-128"/>
              </a:rPr>
              <a:t>名の社員のインタビューを中心として構成</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ダイジェスト型　　多数の社員のインタビューを集約</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ブロック構成型　　</a:t>
            </a:r>
            <a:r>
              <a:rPr lang="ja-JP" altLang="en-US" sz="1600">
                <a:latin typeface="Meiryo" panose="020B0604030504040204" pitchFamily="34" charset="-128"/>
                <a:ea typeface="Meiryo" panose="020B0604030504040204" pitchFamily="34" charset="-128"/>
              </a:rPr>
              <a:t>会社概要や事業などをそれぞれ区切って紹介</a:t>
            </a:r>
            <a:endParaRPr kumimoji="1"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エンタメ型　　　　一風変わった企画で求職者の興味を引く</a:t>
            </a:r>
            <a:endParaRPr lang="en-US" altLang="ja-JP" sz="1600" dirty="0">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0D92CC77-4BCE-644E-B850-66550C56FB4E}"/>
              </a:ext>
            </a:extLst>
          </p:cNvPr>
          <p:cNvSpPr txBox="1"/>
          <p:nvPr/>
        </p:nvSpPr>
        <p:spPr>
          <a:xfrm>
            <a:off x="527209" y="5762868"/>
            <a:ext cx="4903907" cy="584775"/>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プロモーション型　商品紹介と利用イメージを集約</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ストーリー型　　　ストーリー分岐で商品を紹介</a:t>
            </a:r>
            <a:endParaRPr lang="en-US" altLang="ja-JP" sz="16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0984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24861B-D851-E54C-AB32-83272F3AD8D4}"/>
              </a:ext>
            </a:extLst>
          </p:cNvPr>
          <p:cNvSpPr txBox="1"/>
          <p:nvPr/>
        </p:nvSpPr>
        <p:spPr>
          <a:xfrm>
            <a:off x="232230" y="145146"/>
            <a:ext cx="3760453" cy="369332"/>
          </a:xfrm>
          <a:prstGeom prst="rect">
            <a:avLst/>
          </a:prstGeom>
          <a:noFill/>
        </p:spPr>
        <p:txBody>
          <a:bodyPr wrap="none" rtlCol="0">
            <a:spAutoFit/>
          </a:bodyPr>
          <a:lstStyle/>
          <a:p>
            <a:r>
              <a:rPr kumimoji="1" lang="en-US" altLang="ja-JP" dirty="0">
                <a:latin typeface="Meiryo" panose="020B0604030504040204" pitchFamily="34" charset="-128"/>
                <a:ea typeface="Meiryo" panose="020B0604030504040204" pitchFamily="34" charset="-128"/>
              </a:rPr>
              <a:t>FACE4 </a:t>
            </a:r>
            <a:r>
              <a:rPr kumimoji="1" lang="en-US" altLang="ja-JP" dirty="0" err="1">
                <a:latin typeface="Meiryo" panose="020B0604030504040204" pitchFamily="34" charset="-128"/>
                <a:ea typeface="Meiryo" panose="020B0604030504040204" pitchFamily="34" charset="-128"/>
              </a:rPr>
              <a:t>LeadTap</a:t>
            </a:r>
            <a:r>
              <a:rPr lang="ja-JP" altLang="en-US">
                <a:latin typeface="Meiryo" panose="020B0604030504040204" pitchFamily="34" charset="-128"/>
                <a:ea typeface="Meiryo" panose="020B0604030504040204" pitchFamily="34" charset="-128"/>
              </a:rPr>
              <a:t>制作プランと費用</a:t>
            </a:r>
            <a:endParaRPr kumimoji="1" lang="ja-JP" altLang="en-US">
              <a:latin typeface="Meiryo" panose="020B0604030504040204" pitchFamily="34" charset="-128"/>
              <a:ea typeface="Meiryo" panose="020B0604030504040204" pitchFamily="34" charset="-128"/>
            </a:endParaRPr>
          </a:p>
        </p:txBody>
      </p:sp>
      <p:cxnSp>
        <p:nvCxnSpPr>
          <p:cNvPr id="4" name="直線コネクタ 3">
            <a:extLst>
              <a:ext uri="{FF2B5EF4-FFF2-40B4-BE49-F238E27FC236}">
                <a16:creationId xmlns:a16="http://schemas.microsoft.com/office/drawing/2014/main" id="{539F004B-C27B-0047-8D22-0FC9EFAF80D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0F30990-1263-8447-BBB3-C8D22254BEC5}"/>
              </a:ext>
            </a:extLst>
          </p:cNvPr>
          <p:cNvPicPr>
            <a:picLocks noChangeAspect="1"/>
          </p:cNvPicPr>
          <p:nvPr/>
        </p:nvPicPr>
        <p:blipFill>
          <a:blip r:embed="rId2"/>
          <a:stretch>
            <a:fillRect/>
          </a:stretch>
        </p:blipFill>
        <p:spPr>
          <a:xfrm>
            <a:off x="10522857" y="77259"/>
            <a:ext cx="1513948" cy="435260"/>
          </a:xfrm>
          <a:prstGeom prst="rect">
            <a:avLst/>
          </a:prstGeom>
        </p:spPr>
      </p:pic>
      <p:sp>
        <p:nvSpPr>
          <p:cNvPr id="31" name="テキスト ボックス 30">
            <a:extLst>
              <a:ext uri="{FF2B5EF4-FFF2-40B4-BE49-F238E27FC236}">
                <a16:creationId xmlns:a16="http://schemas.microsoft.com/office/drawing/2014/main" id="{9B0591A4-F460-9A4E-B0DC-5AD962BE62B7}"/>
              </a:ext>
            </a:extLst>
          </p:cNvPr>
          <p:cNvSpPr txBox="1"/>
          <p:nvPr/>
        </p:nvSpPr>
        <p:spPr>
          <a:xfrm>
            <a:off x="275771" y="664475"/>
            <a:ext cx="3195298"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a:t>
            </a:r>
            <a:r>
              <a:rPr lang="en-US" altLang="ja-JP" dirty="0" err="1">
                <a:latin typeface="Meiryo" panose="020B0604030504040204" pitchFamily="34" charset="-128"/>
                <a:ea typeface="Meiryo" panose="020B0604030504040204" pitchFamily="34" charset="-128"/>
              </a:rPr>
              <a:t>LeadTap</a:t>
            </a:r>
            <a:r>
              <a:rPr lang="ja-JP" altLang="en-US">
                <a:latin typeface="Meiryo" panose="020B0604030504040204" pitchFamily="34" charset="-128"/>
                <a:ea typeface="Meiryo" panose="020B0604030504040204" pitchFamily="34" charset="-128"/>
              </a:rPr>
              <a:t>制作プランと費用</a:t>
            </a:r>
            <a:endParaRPr kumimoji="1" lang="ja-JP" altLang="en-US">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0124CB60-DE21-FE44-880E-9A000CFB7A7A}"/>
              </a:ext>
            </a:extLst>
          </p:cNvPr>
          <p:cNvSpPr txBox="1"/>
          <p:nvPr/>
        </p:nvSpPr>
        <p:spPr>
          <a:xfrm>
            <a:off x="199490" y="1203022"/>
            <a:ext cx="3597460" cy="1538883"/>
          </a:xfrm>
          <a:prstGeom prst="rect">
            <a:avLst/>
          </a:prstGeom>
          <a:noFill/>
        </p:spPr>
        <p:txBody>
          <a:bodyPr wrap="none" rtlCol="0">
            <a:spAutoFit/>
          </a:bodyPr>
          <a:lstStyle/>
          <a:p>
            <a:r>
              <a:rPr kumimoji="1" lang="ja-JP" altLang="en-US" u="sng">
                <a:latin typeface="Meiryo" panose="020B0604030504040204" pitchFamily="34" charset="-128"/>
                <a:ea typeface="Meiryo" panose="020B0604030504040204" pitchFamily="34" charset="-128"/>
              </a:rPr>
              <a:t>ライトプラン</a:t>
            </a:r>
            <a:endParaRPr kumimoji="1" lang="en-US" altLang="ja-JP" u="sng"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・動画　　</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  25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p>
          <a:p>
            <a:r>
              <a:rPr lang="ja-JP" altLang="en-US" sz="1600">
                <a:latin typeface="Meiryo" panose="020B0604030504040204" pitchFamily="34" charset="-128"/>
                <a:ea typeface="Meiryo" panose="020B0604030504040204" pitchFamily="34" charset="-128"/>
              </a:rPr>
              <a:t>・ホスティング費用</a:t>
            </a:r>
            <a:r>
              <a:rPr lang="en-US" altLang="ja-JP" sz="1600" dirty="0">
                <a:latin typeface="Meiryo" panose="020B0604030504040204" pitchFamily="34" charset="-128"/>
                <a:ea typeface="Meiryo" panose="020B0604030504040204" pitchFamily="34" charset="-128"/>
              </a:rPr>
              <a:t>   1.5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／月</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　　</a:t>
            </a:r>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弊社：編集</a:t>
            </a:r>
            <a:endParaRPr lang="en-US" altLang="ja-JP" sz="1600" dirty="0">
              <a:latin typeface="Meiryo" panose="020B0604030504040204" pitchFamily="34" charset="-128"/>
              <a:ea typeface="Meiryo" panose="020B0604030504040204" pitchFamily="34" charset="-128"/>
            </a:endParaRPr>
          </a:p>
          <a:p>
            <a:r>
              <a:rPr lang="ja-JP" altLang="en-US" sz="1200" u="sng">
                <a:latin typeface="Meiryo" panose="020B0604030504040204" pitchFamily="34" charset="-128"/>
                <a:ea typeface="Meiryo" panose="020B0604030504040204" pitchFamily="34" charset="-128"/>
              </a:rPr>
              <a:t>御社が撮影された動画ファイルを編集します</a:t>
            </a:r>
            <a:endParaRPr lang="en-US" altLang="ja-JP" sz="1200" u="sng" dirty="0">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A910EE3A-837E-0F49-B0D4-ED86CD39C408}"/>
              </a:ext>
            </a:extLst>
          </p:cNvPr>
          <p:cNvSpPr txBox="1"/>
          <p:nvPr/>
        </p:nvSpPr>
        <p:spPr>
          <a:xfrm>
            <a:off x="4233439" y="1203022"/>
            <a:ext cx="3591048" cy="1600438"/>
          </a:xfrm>
          <a:prstGeom prst="rect">
            <a:avLst/>
          </a:prstGeom>
          <a:noFill/>
        </p:spPr>
        <p:txBody>
          <a:bodyPr wrap="none" rtlCol="0">
            <a:spAutoFit/>
          </a:bodyPr>
          <a:lstStyle/>
          <a:p>
            <a:r>
              <a:rPr kumimoji="1" lang="ja-JP" altLang="en-US" u="sng">
                <a:latin typeface="Meiryo" panose="020B0604030504040204" pitchFamily="34" charset="-128"/>
                <a:ea typeface="Meiryo" panose="020B0604030504040204" pitchFamily="34" charset="-128"/>
              </a:rPr>
              <a:t>スタンダードプラン</a:t>
            </a:r>
            <a:endParaRPr kumimoji="1" lang="en-US" altLang="ja-JP" u="sng"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・動画　　　　　　　</a:t>
            </a:r>
            <a:r>
              <a:rPr lang="en-US" altLang="ja-JP" sz="1600" dirty="0">
                <a:latin typeface="Meiryo" panose="020B0604030504040204" pitchFamily="34" charset="-128"/>
                <a:ea typeface="Meiryo" panose="020B0604030504040204" pitchFamily="34" charset="-128"/>
              </a:rPr>
              <a:t> 35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p>
          <a:p>
            <a:r>
              <a:rPr lang="ja-JP" altLang="en-US" sz="1600">
                <a:latin typeface="Meiryo" panose="020B0604030504040204" pitchFamily="34" charset="-128"/>
                <a:ea typeface="Meiryo" panose="020B0604030504040204" pitchFamily="34" charset="-128"/>
              </a:rPr>
              <a:t>・ホスティング費用　</a:t>
            </a:r>
            <a:r>
              <a:rPr lang="en-US" altLang="ja-JP" sz="1600" dirty="0">
                <a:latin typeface="Meiryo" panose="020B0604030504040204" pitchFamily="34" charset="-128"/>
                <a:ea typeface="Meiryo" panose="020B0604030504040204" pitchFamily="34" charset="-128"/>
              </a:rPr>
              <a:t>1.5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／月</a:t>
            </a:r>
            <a:endParaRPr lang="en-US" altLang="ja-JP" sz="1600" dirty="0">
              <a:latin typeface="Meiryo" panose="020B0604030504040204" pitchFamily="34" charset="-128"/>
              <a:ea typeface="Meiryo" panose="020B0604030504040204" pitchFamily="34" charset="-128"/>
            </a:endParaRPr>
          </a:p>
          <a:p>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弊社：企画・撮影・編集</a:t>
            </a:r>
            <a:endParaRPr lang="en-US" altLang="ja-JP" sz="1600" dirty="0">
              <a:latin typeface="Meiryo" panose="020B0604030504040204" pitchFamily="34" charset="-128"/>
              <a:ea typeface="Meiryo" panose="020B0604030504040204" pitchFamily="34" charset="-128"/>
            </a:endParaRPr>
          </a:p>
          <a:p>
            <a:endParaRPr lang="en-US" altLang="ja-JP" sz="1600" dirty="0">
              <a:latin typeface="Meiryo" panose="020B0604030504040204" pitchFamily="34" charset="-128"/>
              <a:ea typeface="Meiryo" panose="020B0604030504040204" pitchFamily="34" charset="-128"/>
            </a:endParaRPr>
          </a:p>
        </p:txBody>
      </p:sp>
      <p:sp>
        <p:nvSpPr>
          <p:cNvPr id="40" name="テキスト ボックス 39">
            <a:extLst>
              <a:ext uri="{FF2B5EF4-FFF2-40B4-BE49-F238E27FC236}">
                <a16:creationId xmlns:a16="http://schemas.microsoft.com/office/drawing/2014/main" id="{388FF3BF-ECE8-EA44-8BA0-EB0CA9573877}"/>
              </a:ext>
            </a:extLst>
          </p:cNvPr>
          <p:cNvSpPr txBox="1"/>
          <p:nvPr/>
        </p:nvSpPr>
        <p:spPr>
          <a:xfrm>
            <a:off x="8230225" y="1203022"/>
            <a:ext cx="3661580" cy="1354217"/>
          </a:xfrm>
          <a:prstGeom prst="rect">
            <a:avLst/>
          </a:prstGeom>
          <a:noFill/>
        </p:spPr>
        <p:txBody>
          <a:bodyPr wrap="none" rtlCol="0">
            <a:spAutoFit/>
          </a:bodyPr>
          <a:lstStyle/>
          <a:p>
            <a:r>
              <a:rPr kumimoji="1" lang="ja-JP" altLang="en-US" u="sng">
                <a:latin typeface="Meiryo" panose="020B0604030504040204" pitchFamily="34" charset="-128"/>
                <a:ea typeface="Meiryo" panose="020B0604030504040204" pitchFamily="34" charset="-128"/>
              </a:rPr>
              <a:t>プロプラン</a:t>
            </a:r>
            <a:endParaRPr kumimoji="1" lang="en-US" altLang="ja-JP" u="sng"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・動画　　</a:t>
            </a:r>
            <a:r>
              <a:rPr lang="en-US" altLang="ja-JP" sz="1600" dirty="0">
                <a:latin typeface="Meiryo" panose="020B0604030504040204" pitchFamily="34" charset="-128"/>
                <a:ea typeface="Meiryo" panose="020B0604030504040204" pitchFamily="34" charset="-128"/>
              </a:rPr>
              <a:t> </a:t>
            </a:r>
            <a:r>
              <a:rPr lang="ja-JP" altLang="en-US" sz="160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rPr>
              <a:t>55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p>
          <a:p>
            <a:r>
              <a:rPr lang="ja-JP" altLang="en-US" sz="1600">
                <a:latin typeface="Meiryo" panose="020B0604030504040204" pitchFamily="34" charset="-128"/>
                <a:ea typeface="Meiryo" panose="020B0604030504040204" pitchFamily="34" charset="-128"/>
              </a:rPr>
              <a:t>・ホスティング費用　</a:t>
            </a:r>
            <a:r>
              <a:rPr lang="en-US" altLang="ja-JP" sz="1600" dirty="0">
                <a:latin typeface="Meiryo" panose="020B0604030504040204" pitchFamily="34" charset="-128"/>
                <a:ea typeface="Meiryo" panose="020B0604030504040204" pitchFamily="34" charset="-128"/>
              </a:rPr>
              <a:t> 1.5</a:t>
            </a:r>
            <a:r>
              <a:rPr lang="ja-JP" altLang="en-US" sz="1600">
                <a:latin typeface="Meiryo" panose="020B0604030504040204" pitchFamily="34" charset="-128"/>
                <a:ea typeface="Meiryo" panose="020B0604030504040204" pitchFamily="34" charset="-128"/>
              </a:rPr>
              <a:t>万円</a:t>
            </a:r>
            <a:r>
              <a:rPr lang="en-US" altLang="ja-JP" sz="1600" dirty="0">
                <a:latin typeface="Meiryo" panose="020B0604030504040204" pitchFamily="34" charset="-128"/>
                <a:ea typeface="Meiryo" panose="020B0604030504040204" pitchFamily="34" charset="-128"/>
              </a:rPr>
              <a:t>〜</a:t>
            </a:r>
            <a:r>
              <a:rPr lang="ja-JP" altLang="en-US" sz="1600">
                <a:latin typeface="Meiryo" panose="020B0604030504040204" pitchFamily="34" charset="-128"/>
                <a:ea typeface="Meiryo" panose="020B0604030504040204" pitchFamily="34" charset="-128"/>
              </a:rPr>
              <a:t>／月</a:t>
            </a:r>
            <a:endParaRPr lang="en-US" altLang="ja-JP" sz="1600" dirty="0">
              <a:latin typeface="Meiryo" panose="020B0604030504040204" pitchFamily="34" charset="-128"/>
              <a:ea typeface="Meiryo" panose="020B0604030504040204" pitchFamily="34" charset="-128"/>
            </a:endParaRPr>
          </a:p>
          <a:p>
            <a:endParaRPr lang="en-US" altLang="ja-JP" sz="160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弊社：企画・高度撮影・編集</a:t>
            </a:r>
            <a:endParaRPr lang="en-US" altLang="ja-JP" sz="1600" dirty="0">
              <a:latin typeface="Meiryo" panose="020B0604030504040204" pitchFamily="34" charset="-128"/>
              <a:ea typeface="Meiryo" panose="020B0604030504040204" pitchFamily="34" charset="-128"/>
            </a:endParaRPr>
          </a:p>
        </p:txBody>
      </p:sp>
      <p:sp>
        <p:nvSpPr>
          <p:cNvPr id="45" name="対角する 2 つの角を切り取った四角形 44">
            <a:extLst>
              <a:ext uri="{FF2B5EF4-FFF2-40B4-BE49-F238E27FC236}">
                <a16:creationId xmlns:a16="http://schemas.microsoft.com/office/drawing/2014/main" id="{7447891F-5F51-9F4F-A5B4-8BEFCEDF6EE6}"/>
              </a:ext>
            </a:extLst>
          </p:cNvPr>
          <p:cNvSpPr/>
          <p:nvPr/>
        </p:nvSpPr>
        <p:spPr>
          <a:xfrm>
            <a:off x="184262" y="1128931"/>
            <a:ext cx="3521035" cy="1759237"/>
          </a:xfrm>
          <a:prstGeom prst="snip2DiagRect">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6" name="対角する 2 つの角を切り取った四角形 45">
            <a:extLst>
              <a:ext uri="{FF2B5EF4-FFF2-40B4-BE49-F238E27FC236}">
                <a16:creationId xmlns:a16="http://schemas.microsoft.com/office/drawing/2014/main" id="{3EE4562E-472E-BE4D-8B1D-90F21CDEFA95}"/>
              </a:ext>
            </a:extLst>
          </p:cNvPr>
          <p:cNvSpPr/>
          <p:nvPr/>
        </p:nvSpPr>
        <p:spPr>
          <a:xfrm>
            <a:off x="4162806" y="1128933"/>
            <a:ext cx="3616502" cy="1759236"/>
          </a:xfrm>
          <a:prstGeom prst="snip2Diag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7" name="対角する 2 つの角を切り取った四角形 46">
            <a:extLst>
              <a:ext uri="{FF2B5EF4-FFF2-40B4-BE49-F238E27FC236}">
                <a16:creationId xmlns:a16="http://schemas.microsoft.com/office/drawing/2014/main" id="{993CFEEA-DDAD-5341-BFFF-34B777FE9BF8}"/>
              </a:ext>
            </a:extLst>
          </p:cNvPr>
          <p:cNvSpPr/>
          <p:nvPr/>
        </p:nvSpPr>
        <p:spPr>
          <a:xfrm>
            <a:off x="8207754" y="1128933"/>
            <a:ext cx="3661749" cy="1759236"/>
          </a:xfrm>
          <a:prstGeom prst="snip2DiagRect">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5FFAC9CE-5E83-5740-8114-63F7047860D6}"/>
              </a:ext>
            </a:extLst>
          </p:cNvPr>
          <p:cNvSpPr/>
          <p:nvPr/>
        </p:nvSpPr>
        <p:spPr>
          <a:xfrm>
            <a:off x="232230" y="4641370"/>
            <a:ext cx="12380687" cy="1815882"/>
          </a:xfrm>
          <a:prstGeom prst="rect">
            <a:avLst/>
          </a:prstGeom>
        </p:spPr>
        <p:txBody>
          <a:bodyPr wrap="square">
            <a:spAutoFit/>
          </a:bodyPr>
          <a:lstStyle/>
          <a:p>
            <a:pPr lvl="0"/>
            <a:r>
              <a:rPr lang="ja-JP" altLang="en-US" sz="1400">
                <a:solidFill>
                  <a:prstClr val="black"/>
                </a:solidFill>
                <a:latin typeface="Calibri" panose="020F0502020204030204"/>
                <a:ea typeface="メイリオ" panose="020B0604030504040204" pitchFamily="34" charset="-128"/>
              </a:rPr>
              <a:t>ナレーション</a:t>
            </a:r>
            <a:r>
              <a:rPr lang="en-US" altLang="ja-JP" sz="1400" dirty="0">
                <a:solidFill>
                  <a:prstClr val="black"/>
                </a:solidFill>
                <a:latin typeface="Calibri" panose="020F0502020204030204"/>
                <a:ea typeface="メイリオ" panose="020B0604030504040204" pitchFamily="34" charset="-128"/>
              </a:rPr>
              <a:t>3000</a:t>
            </a:r>
            <a:r>
              <a:rPr lang="ja-JP" altLang="en-US" sz="1400">
                <a:solidFill>
                  <a:prstClr val="black"/>
                </a:solidFill>
                <a:latin typeface="Calibri" panose="020F0502020204030204"/>
                <a:ea typeface="メイリオ" panose="020B0604030504040204" pitchFamily="34" charset="-128"/>
              </a:rPr>
              <a:t>文字まで</a:t>
            </a:r>
            <a:r>
              <a:rPr lang="en-US" altLang="ja-JP" sz="1400" dirty="0">
                <a:solidFill>
                  <a:prstClr val="black"/>
                </a:solidFill>
                <a:latin typeface="Calibri" panose="020F0502020204030204"/>
                <a:ea typeface="メイリオ" panose="020B0604030504040204" pitchFamily="34" charset="-128"/>
              </a:rPr>
              <a:t>7</a:t>
            </a:r>
            <a:r>
              <a:rPr lang="ja-JP" altLang="en-US" sz="1400">
                <a:solidFill>
                  <a:prstClr val="black"/>
                </a:solidFill>
                <a:latin typeface="Calibri" panose="020F0502020204030204"/>
                <a:ea typeface="メイリオ" panose="020B0604030504040204" pitchFamily="34" charset="-128"/>
              </a:rPr>
              <a:t>万円（</a:t>
            </a:r>
            <a:r>
              <a:rPr lang="en-US" altLang="ja-JP" sz="1400" dirty="0">
                <a:solidFill>
                  <a:prstClr val="black"/>
                </a:solidFill>
                <a:latin typeface="Calibri" panose="020F0502020204030204"/>
                <a:ea typeface="メイリオ" panose="020B0604030504040204" pitchFamily="34" charset="-128"/>
              </a:rPr>
              <a:t>1000</a:t>
            </a:r>
            <a:r>
              <a:rPr lang="ja-JP" altLang="en-US" sz="1400">
                <a:solidFill>
                  <a:prstClr val="black"/>
                </a:solidFill>
                <a:latin typeface="Calibri" panose="020F0502020204030204"/>
                <a:ea typeface="メイリオ" panose="020B0604030504040204" pitchFamily="34" charset="-128"/>
              </a:rPr>
              <a:t>文字追加ごとに＋</a:t>
            </a:r>
            <a:r>
              <a:rPr lang="en-US" altLang="ja-JP" sz="1400" dirty="0">
                <a:solidFill>
                  <a:prstClr val="black"/>
                </a:solidFill>
                <a:latin typeface="Calibri" panose="020F0502020204030204"/>
                <a:ea typeface="メイリオ" panose="020B0604030504040204" pitchFamily="34" charset="-128"/>
              </a:rPr>
              <a:t>2</a:t>
            </a:r>
            <a:r>
              <a:rPr lang="ja-JP" altLang="en-US" sz="1400">
                <a:solidFill>
                  <a:prstClr val="black"/>
                </a:solidFill>
                <a:latin typeface="Calibri" panose="020F0502020204030204"/>
                <a:ea typeface="メイリオ" panose="020B0604030504040204" pitchFamily="34" charset="-128"/>
              </a:rPr>
              <a:t>万円）</a:t>
            </a:r>
            <a:endParaRPr lang="en-US" altLang="ja-JP" sz="1400" dirty="0">
              <a:solidFill>
                <a:prstClr val="black"/>
              </a:solidFill>
              <a:latin typeface="Calibri" panose="020F0502020204030204"/>
              <a:ea typeface="メイリオ" panose="020B0604030504040204" pitchFamily="34" charset="-128"/>
            </a:endParaRPr>
          </a:p>
          <a:p>
            <a:pPr lvl="0"/>
            <a:r>
              <a:rPr lang="ja-JP" altLang="en-US" sz="1400">
                <a:solidFill>
                  <a:prstClr val="black"/>
                </a:solidFill>
                <a:latin typeface="Calibri" panose="020F0502020204030204"/>
                <a:ea typeface="メイリオ" panose="020B0604030504040204" pitchFamily="34" charset="-128"/>
              </a:rPr>
              <a:t>ナレーション作成費</a:t>
            </a:r>
            <a:r>
              <a:rPr lang="en-US" altLang="ja-JP" sz="1400" dirty="0">
                <a:solidFill>
                  <a:prstClr val="black"/>
                </a:solidFill>
                <a:latin typeface="Calibri" panose="020F0502020204030204"/>
                <a:ea typeface="メイリオ" panose="020B0604030504040204" pitchFamily="34" charset="-128"/>
              </a:rPr>
              <a:t>3000</a:t>
            </a:r>
            <a:r>
              <a:rPr lang="ja-JP" altLang="en-US" sz="1400">
                <a:solidFill>
                  <a:prstClr val="black"/>
                </a:solidFill>
                <a:latin typeface="Calibri" panose="020F0502020204030204"/>
                <a:ea typeface="メイリオ" panose="020B0604030504040204" pitchFamily="34" charset="-128"/>
              </a:rPr>
              <a:t>文字まで</a:t>
            </a:r>
            <a:r>
              <a:rPr lang="en-US" altLang="ja-JP" sz="1400" dirty="0">
                <a:solidFill>
                  <a:prstClr val="black"/>
                </a:solidFill>
                <a:latin typeface="Calibri" panose="020F0502020204030204"/>
                <a:ea typeface="メイリオ" panose="020B0604030504040204" pitchFamily="34" charset="-128"/>
              </a:rPr>
              <a:t>3</a:t>
            </a:r>
            <a:r>
              <a:rPr lang="ja-JP" altLang="en-US" sz="1400">
                <a:solidFill>
                  <a:prstClr val="black"/>
                </a:solidFill>
                <a:latin typeface="Calibri" panose="020F0502020204030204"/>
                <a:ea typeface="メイリオ" panose="020B0604030504040204" pitchFamily="34" charset="-128"/>
              </a:rPr>
              <a:t>万円（</a:t>
            </a:r>
            <a:r>
              <a:rPr lang="en-US" altLang="ja-JP" sz="1400" dirty="0">
                <a:solidFill>
                  <a:prstClr val="black"/>
                </a:solidFill>
                <a:latin typeface="Calibri" panose="020F0502020204030204"/>
                <a:ea typeface="メイリオ" panose="020B0604030504040204" pitchFamily="34" charset="-128"/>
              </a:rPr>
              <a:t>1000</a:t>
            </a:r>
            <a:r>
              <a:rPr lang="ja-JP" altLang="en-US" sz="1400">
                <a:solidFill>
                  <a:prstClr val="black"/>
                </a:solidFill>
                <a:latin typeface="Calibri" panose="020F0502020204030204"/>
                <a:ea typeface="メイリオ" panose="020B0604030504040204" pitchFamily="34" charset="-128"/>
              </a:rPr>
              <a:t>文字追加ごとに＋</a:t>
            </a:r>
            <a:r>
              <a:rPr lang="en-US" altLang="ja-JP" sz="1400" dirty="0">
                <a:solidFill>
                  <a:prstClr val="black"/>
                </a:solidFill>
                <a:latin typeface="Calibri" panose="020F0502020204030204"/>
                <a:ea typeface="メイリオ" panose="020B0604030504040204" pitchFamily="34" charset="-128"/>
              </a:rPr>
              <a:t>1</a:t>
            </a:r>
            <a:r>
              <a:rPr lang="ja-JP" altLang="en-US" sz="1400">
                <a:solidFill>
                  <a:prstClr val="black"/>
                </a:solidFill>
                <a:latin typeface="Calibri" panose="020F0502020204030204"/>
                <a:ea typeface="メイリオ" panose="020B0604030504040204" pitchFamily="34" charset="-128"/>
              </a:rPr>
              <a:t>万円）</a:t>
            </a:r>
            <a:endParaRPr lang="en-US" altLang="ja-JP" sz="1400" dirty="0">
              <a:solidFill>
                <a:prstClr val="black"/>
              </a:solidFill>
              <a:latin typeface="Calibri" panose="020F0502020204030204"/>
              <a:ea typeface="メイリオ" panose="020B0604030504040204" pitchFamily="34" charset="-128"/>
            </a:endParaRPr>
          </a:p>
          <a:p>
            <a:pPr lvl="0"/>
            <a:r>
              <a:rPr lang="ja-JP" altLang="en-US" sz="1400">
                <a:solidFill>
                  <a:prstClr val="black"/>
                </a:solidFill>
                <a:latin typeface="Calibri" panose="020F0502020204030204"/>
                <a:ea typeface="メイリオ" panose="020B0604030504040204" pitchFamily="34" charset="-128"/>
              </a:rPr>
              <a:t>撮影時間は基本として</a:t>
            </a:r>
            <a:r>
              <a:rPr lang="en-US" altLang="ja-JP" sz="1400" dirty="0">
                <a:solidFill>
                  <a:prstClr val="black"/>
                </a:solidFill>
                <a:latin typeface="Calibri" panose="020F0502020204030204"/>
                <a:ea typeface="メイリオ" panose="020B0604030504040204" pitchFamily="34" charset="-128"/>
              </a:rPr>
              <a:t>5</a:t>
            </a:r>
            <a:r>
              <a:rPr lang="ja-JP" altLang="en-US" sz="1400">
                <a:solidFill>
                  <a:prstClr val="black"/>
                </a:solidFill>
                <a:latin typeface="Calibri" panose="020F0502020204030204"/>
                <a:ea typeface="メイリオ" panose="020B0604030504040204" pitchFamily="34" charset="-128"/>
              </a:rPr>
              <a:t>時間以内とさせて頂きます。追加撮影時間は</a:t>
            </a:r>
            <a:r>
              <a:rPr lang="en-US" altLang="ja-JP" sz="1400" dirty="0">
                <a:solidFill>
                  <a:prstClr val="black"/>
                </a:solidFill>
                <a:latin typeface="Calibri" panose="020F0502020204030204"/>
                <a:ea typeface="メイリオ" panose="020B0604030504040204" pitchFamily="34" charset="-128"/>
              </a:rPr>
              <a:t>1</a:t>
            </a:r>
            <a:r>
              <a:rPr lang="ja-JP" altLang="en-US" sz="1400">
                <a:solidFill>
                  <a:prstClr val="black"/>
                </a:solidFill>
                <a:latin typeface="Calibri" panose="020F0502020204030204"/>
                <a:ea typeface="メイリオ" panose="020B0604030504040204" pitchFamily="34" charset="-128"/>
              </a:rPr>
              <a:t>時間</a:t>
            </a:r>
            <a:r>
              <a:rPr lang="en-US" altLang="ja-JP" sz="1400" dirty="0">
                <a:solidFill>
                  <a:prstClr val="black"/>
                </a:solidFill>
                <a:latin typeface="Calibri" panose="020F0502020204030204"/>
                <a:ea typeface="メイリオ" panose="020B0604030504040204" pitchFamily="34" charset="-128"/>
              </a:rPr>
              <a:t>2</a:t>
            </a:r>
            <a:r>
              <a:rPr lang="ja-JP" altLang="en-US" sz="1400">
                <a:solidFill>
                  <a:prstClr val="black"/>
                </a:solidFill>
                <a:latin typeface="Calibri" panose="020F0502020204030204"/>
                <a:ea typeface="メイリオ" panose="020B0604030504040204" pitchFamily="34" charset="-128"/>
              </a:rPr>
              <a:t>万円ご請求となります。</a:t>
            </a:r>
            <a:endParaRPr lang="en-US" altLang="ja-JP" sz="1400" dirty="0">
              <a:solidFill>
                <a:prstClr val="black"/>
              </a:solidFill>
              <a:latin typeface="Calibri" panose="020F0502020204030204"/>
              <a:ea typeface="メイリオ" panose="020B0604030504040204" pitchFamily="34" charset="-128"/>
            </a:endParaRPr>
          </a:p>
          <a:p>
            <a:pPr lvl="0"/>
            <a:endParaRPr lang="en-US" altLang="ja-JP" sz="1000" dirty="0">
              <a:solidFill>
                <a:prstClr val="black"/>
              </a:solidFill>
              <a:latin typeface="Calibri" panose="020F0502020204030204"/>
              <a:ea typeface="メイリオ" panose="020B0604030504040204" pitchFamily="34" charset="-128"/>
            </a:endParaRPr>
          </a:p>
          <a:p>
            <a:pPr lvl="0"/>
            <a:r>
              <a:rPr lang="en-US" altLang="ja-JP" sz="1400" dirty="0">
                <a:solidFill>
                  <a:prstClr val="black"/>
                </a:solidFill>
                <a:latin typeface="Calibri" panose="020F0502020204030204"/>
                <a:ea typeface="メイリオ" panose="020B0604030504040204" pitchFamily="34" charset="-128"/>
              </a:rPr>
              <a:t>※</a:t>
            </a:r>
            <a:r>
              <a:rPr lang="ja-JP" altLang="en-US" sz="1400">
                <a:solidFill>
                  <a:prstClr val="black"/>
                </a:solidFill>
                <a:latin typeface="Calibri" panose="020F0502020204030204"/>
                <a:ea typeface="メイリオ" panose="020B0604030504040204" pitchFamily="34" charset="-128"/>
              </a:rPr>
              <a:t>広島市内以外での撮影の場合別途交通費をご請求させて頂きます。</a:t>
            </a:r>
            <a:endParaRPr lang="en-US" altLang="ja-JP" sz="1400" dirty="0">
              <a:solidFill>
                <a:prstClr val="black"/>
              </a:solidFill>
              <a:latin typeface="Calibri" panose="020F0502020204030204"/>
              <a:ea typeface="メイリオ" panose="020B0604030504040204" pitchFamily="34" charset="-128"/>
            </a:endParaRPr>
          </a:p>
          <a:p>
            <a:pPr lvl="0"/>
            <a:r>
              <a:rPr lang="en-US" altLang="ja-JP" sz="1400" dirty="0">
                <a:solidFill>
                  <a:prstClr val="black"/>
                </a:solidFill>
                <a:latin typeface="Calibri" panose="020F0502020204030204"/>
                <a:ea typeface="メイリオ" panose="020B0604030504040204" pitchFamily="34" charset="-128"/>
              </a:rPr>
              <a:t>※</a:t>
            </a:r>
            <a:r>
              <a:rPr lang="ja-JP" altLang="en-US" sz="1400">
                <a:solidFill>
                  <a:prstClr val="black"/>
                </a:solidFill>
                <a:latin typeface="Calibri" panose="020F0502020204030204"/>
                <a:ea typeface="メイリオ" panose="020B0604030504040204" pitchFamily="34" charset="-128"/>
              </a:rPr>
              <a:t>ドローンなど空撮は別途費用となります。</a:t>
            </a:r>
            <a:endParaRPr lang="en-US" altLang="ja-JP" sz="1400" dirty="0">
              <a:solidFill>
                <a:prstClr val="black"/>
              </a:solidFill>
              <a:latin typeface="Calibri" panose="020F0502020204030204"/>
              <a:ea typeface="メイリオ" panose="020B0604030504040204" pitchFamily="34" charset="-128"/>
            </a:endParaRPr>
          </a:p>
          <a:p>
            <a:pPr lvl="0"/>
            <a:r>
              <a:rPr lang="ja-JP" altLang="en-US" sz="1400">
                <a:solidFill>
                  <a:prstClr val="black"/>
                </a:solidFill>
                <a:latin typeface="Calibri" panose="020F0502020204030204"/>
                <a:ea typeface="メイリオ" panose="020B0604030504040204" pitchFamily="34" charset="-128"/>
              </a:rPr>
              <a:t>　（目安として</a:t>
            </a:r>
            <a:r>
              <a:rPr lang="en-US" altLang="ja-JP" sz="1400" dirty="0">
                <a:solidFill>
                  <a:prstClr val="black"/>
                </a:solidFill>
                <a:latin typeface="Calibri" panose="020F0502020204030204"/>
                <a:ea typeface="メイリオ" panose="020B0604030504040204" pitchFamily="34" charset="-128"/>
              </a:rPr>
              <a:t>3</a:t>
            </a:r>
            <a:r>
              <a:rPr lang="ja-JP" altLang="en-US" sz="1400">
                <a:solidFill>
                  <a:prstClr val="black"/>
                </a:solidFill>
                <a:latin typeface="Calibri" panose="020F0502020204030204"/>
                <a:ea typeface="メイリオ" panose="020B0604030504040204" pitchFamily="34" charset="-128"/>
              </a:rPr>
              <a:t>万円</a:t>
            </a:r>
            <a:r>
              <a:rPr lang="en-US" altLang="ja-JP" sz="1400" dirty="0">
                <a:solidFill>
                  <a:prstClr val="black"/>
                </a:solidFill>
                <a:latin typeface="Calibri" panose="020F0502020204030204"/>
                <a:ea typeface="メイリオ" panose="020B0604030504040204" pitchFamily="34" charset="-128"/>
              </a:rPr>
              <a:t>/10</a:t>
            </a:r>
            <a:r>
              <a:rPr lang="ja-JP" altLang="en-US" sz="1400">
                <a:solidFill>
                  <a:prstClr val="black"/>
                </a:solidFill>
                <a:latin typeface="Calibri" panose="020F0502020204030204"/>
                <a:ea typeface="メイリオ" panose="020B0604030504040204" pitchFamily="34" charset="-128"/>
              </a:rPr>
              <a:t>分）</a:t>
            </a:r>
            <a:endParaRPr lang="en-US" altLang="ja-JP" sz="1400" dirty="0">
              <a:solidFill>
                <a:prstClr val="black"/>
              </a:solidFill>
              <a:latin typeface="Calibri" panose="020F0502020204030204"/>
              <a:ea typeface="メイリオ" panose="020B0604030504040204" pitchFamily="34" charset="-128"/>
            </a:endParaRPr>
          </a:p>
          <a:p>
            <a:pPr lvl="0"/>
            <a:r>
              <a:rPr lang="en-US" altLang="ja-JP" sz="1400" dirty="0">
                <a:solidFill>
                  <a:prstClr val="black"/>
                </a:solidFill>
                <a:latin typeface="Calibri" panose="020F0502020204030204"/>
                <a:ea typeface="メイリオ" panose="020B0604030504040204" pitchFamily="34" charset="-128"/>
              </a:rPr>
              <a:t>※</a:t>
            </a:r>
            <a:r>
              <a:rPr lang="ja-JP" altLang="en-US" sz="1400">
                <a:solidFill>
                  <a:prstClr val="black"/>
                </a:solidFill>
                <a:latin typeface="Calibri" panose="020F0502020204030204"/>
                <a:ea typeface="メイリオ" panose="020B0604030504040204" pitchFamily="34" charset="-128"/>
              </a:rPr>
              <a:t>外観など屋外撮影において撮影日程が天候の影響で変更になった場合</a:t>
            </a:r>
            <a:r>
              <a:rPr lang="en-US" altLang="ja-JP" sz="1400" dirty="0">
                <a:solidFill>
                  <a:prstClr val="black"/>
                </a:solidFill>
                <a:latin typeface="Calibri" panose="020F0502020204030204"/>
                <a:ea typeface="メイリオ" panose="020B0604030504040204" pitchFamily="34" charset="-128"/>
              </a:rPr>
              <a:t>1</a:t>
            </a:r>
            <a:r>
              <a:rPr lang="ja-JP" altLang="en-US" sz="1400">
                <a:solidFill>
                  <a:prstClr val="black"/>
                </a:solidFill>
                <a:latin typeface="Calibri" panose="020F0502020204030204"/>
                <a:ea typeface="メイリオ" panose="020B0604030504040204" pitchFamily="34" charset="-128"/>
              </a:rPr>
              <a:t>度目は無料、</a:t>
            </a:r>
            <a:r>
              <a:rPr lang="en-US" altLang="ja-JP" sz="1400" dirty="0">
                <a:solidFill>
                  <a:prstClr val="black"/>
                </a:solidFill>
                <a:latin typeface="Calibri" panose="020F0502020204030204"/>
                <a:ea typeface="メイリオ" panose="020B0604030504040204" pitchFamily="34" charset="-128"/>
              </a:rPr>
              <a:t>2</a:t>
            </a:r>
            <a:r>
              <a:rPr lang="ja-JP" altLang="en-US" sz="1400">
                <a:solidFill>
                  <a:prstClr val="black"/>
                </a:solidFill>
                <a:latin typeface="Calibri" panose="020F0502020204030204"/>
                <a:ea typeface="メイリオ" panose="020B0604030504040204" pitchFamily="34" charset="-128"/>
              </a:rPr>
              <a:t>度目は</a:t>
            </a:r>
            <a:r>
              <a:rPr lang="en-US" altLang="ja-JP" sz="1400" dirty="0">
                <a:solidFill>
                  <a:prstClr val="black"/>
                </a:solidFill>
                <a:latin typeface="Calibri" panose="020F0502020204030204"/>
                <a:ea typeface="メイリオ" panose="020B0604030504040204" pitchFamily="34" charset="-128"/>
              </a:rPr>
              <a:t>2</a:t>
            </a:r>
            <a:r>
              <a:rPr lang="ja-JP" altLang="en-US" sz="1400">
                <a:solidFill>
                  <a:prstClr val="black"/>
                </a:solidFill>
                <a:latin typeface="Calibri" panose="020F0502020204030204"/>
                <a:ea typeface="メイリオ" panose="020B0604030504040204" pitchFamily="34" charset="-128"/>
              </a:rPr>
              <a:t>万円ご請求となります。</a:t>
            </a:r>
            <a:endParaRPr lang="en-US" altLang="ja-JP" sz="1400" dirty="0">
              <a:solidFill>
                <a:prstClr val="black"/>
              </a:solidFill>
              <a:latin typeface="Calibri" panose="020F0502020204030204"/>
              <a:ea typeface="メイリオ" panose="020B0604030504040204" pitchFamily="34" charset="-128"/>
            </a:endParaRPr>
          </a:p>
        </p:txBody>
      </p:sp>
      <p:sp>
        <p:nvSpPr>
          <p:cNvPr id="49" name="テキスト ボックス 48">
            <a:extLst>
              <a:ext uri="{FF2B5EF4-FFF2-40B4-BE49-F238E27FC236}">
                <a16:creationId xmlns:a16="http://schemas.microsoft.com/office/drawing/2014/main" id="{132EAB15-45C4-A248-8BED-1BBEF3D91F2E}"/>
              </a:ext>
            </a:extLst>
          </p:cNvPr>
          <p:cNvSpPr txBox="1"/>
          <p:nvPr/>
        </p:nvSpPr>
        <p:spPr>
          <a:xfrm>
            <a:off x="308511" y="4288679"/>
            <a:ext cx="1569660"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◯オプション</a:t>
            </a:r>
          </a:p>
        </p:txBody>
      </p:sp>
      <p:sp>
        <p:nvSpPr>
          <p:cNvPr id="8" name="テキスト ボックス 7">
            <a:extLst>
              <a:ext uri="{FF2B5EF4-FFF2-40B4-BE49-F238E27FC236}">
                <a16:creationId xmlns:a16="http://schemas.microsoft.com/office/drawing/2014/main" id="{91B239A3-49C9-5849-9C6D-5C313DBC3743}"/>
              </a:ext>
            </a:extLst>
          </p:cNvPr>
          <p:cNvSpPr txBox="1"/>
          <p:nvPr/>
        </p:nvSpPr>
        <p:spPr>
          <a:xfrm>
            <a:off x="275771" y="3009779"/>
            <a:ext cx="5646097" cy="400110"/>
          </a:xfrm>
          <a:prstGeom prst="rect">
            <a:avLst/>
          </a:prstGeom>
          <a:noFill/>
        </p:spPr>
        <p:txBody>
          <a:bodyPr wrap="none" rtlCol="0">
            <a:spAutoFit/>
          </a:bodyPr>
          <a:lstStyle/>
          <a:p>
            <a:r>
              <a:rPr kumimoji="1" lang="en-US" altLang="ja-JP" sz="1000" dirty="0">
                <a:latin typeface="Meiryo" panose="020B0604030504040204" pitchFamily="34" charset="-128"/>
                <a:ea typeface="Meiryo" panose="020B0604030504040204" pitchFamily="34" charset="-128"/>
              </a:rPr>
              <a:t>※</a:t>
            </a:r>
            <a:r>
              <a:rPr kumimoji="1" lang="en-US" altLang="ja-JP" sz="1000" dirty="0" err="1">
                <a:latin typeface="Meiryo" panose="020B0604030504040204" pitchFamily="34" charset="-128"/>
                <a:ea typeface="Meiryo" panose="020B0604030504040204" pitchFamily="34" charset="-128"/>
              </a:rPr>
              <a:t>LeadTap</a:t>
            </a:r>
            <a:r>
              <a:rPr kumimoji="1" lang="ja-JP" altLang="en-US" sz="1000">
                <a:latin typeface="Meiryo" panose="020B0604030504040204" pitchFamily="34" charset="-128"/>
                <a:ea typeface="Meiryo" panose="020B0604030504040204" pitchFamily="34" charset="-128"/>
              </a:rPr>
              <a:t>で動画制作のクライアント様には、</a:t>
            </a:r>
            <a:r>
              <a:rPr kumimoji="1" lang="en-US" altLang="ja-JP" sz="1000" dirty="0">
                <a:latin typeface="Meiryo" panose="020B0604030504040204" pitchFamily="34" charset="-128"/>
                <a:ea typeface="Meiryo" panose="020B0604030504040204" pitchFamily="34" charset="-128"/>
              </a:rPr>
              <a:t>Web</a:t>
            </a:r>
            <a:r>
              <a:rPr kumimoji="1" lang="ja-JP" altLang="en-US" sz="1000">
                <a:latin typeface="Meiryo" panose="020B0604030504040204" pitchFamily="34" charset="-128"/>
                <a:ea typeface="Meiryo" panose="020B0604030504040204" pitchFamily="34" charset="-128"/>
              </a:rPr>
              <a:t>サイトを</a:t>
            </a:r>
            <a:r>
              <a:rPr kumimoji="1" lang="en-US" altLang="ja-JP" sz="1000" dirty="0">
                <a:latin typeface="Meiryo" panose="020B0604030504040204" pitchFamily="34" charset="-128"/>
                <a:ea typeface="Meiryo" panose="020B0604030504040204" pitchFamily="34" charset="-128"/>
              </a:rPr>
              <a:t>45</a:t>
            </a:r>
            <a:r>
              <a:rPr kumimoji="1" lang="ja-JP" altLang="en-US" sz="1000">
                <a:latin typeface="Meiryo" panose="020B0604030504040204" pitchFamily="34" charset="-128"/>
                <a:ea typeface="Meiryo" panose="020B0604030504040204" pitchFamily="34" charset="-128"/>
              </a:rPr>
              <a:t>万円</a:t>
            </a:r>
            <a:r>
              <a:rPr kumimoji="1" lang="en-US" altLang="ja-JP" sz="1000" dirty="0">
                <a:latin typeface="Meiryo" panose="020B0604030504040204" pitchFamily="34" charset="-128"/>
                <a:ea typeface="Meiryo" panose="020B0604030504040204" pitchFamily="34" charset="-128"/>
              </a:rPr>
              <a:t>〜</a:t>
            </a:r>
            <a:r>
              <a:rPr kumimoji="1" lang="ja-JP" altLang="en-US" sz="1000">
                <a:latin typeface="Meiryo" panose="020B0604030504040204" pitchFamily="34" charset="-128"/>
                <a:ea typeface="Meiryo" panose="020B0604030504040204" pitchFamily="34" charset="-128"/>
              </a:rPr>
              <a:t>制作することが可能です</a:t>
            </a:r>
            <a:endParaRPr kumimoji="1"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a:latin typeface="Meiryo" panose="020B0604030504040204" pitchFamily="34" charset="-128"/>
                <a:ea typeface="Meiryo" panose="020B0604030504040204" pitchFamily="34" charset="-128"/>
              </a:rPr>
              <a:t>ホスティング費用とは動画を弊社サーバーに設置する為の維持費です</a:t>
            </a:r>
            <a:endParaRPr kumimoji="1" lang="en-US" altLang="ja-JP" sz="1000"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1307317F-E001-5A41-8823-ADCAE02F4D2B}"/>
              </a:ext>
            </a:extLst>
          </p:cNvPr>
          <p:cNvSpPr txBox="1"/>
          <p:nvPr/>
        </p:nvSpPr>
        <p:spPr>
          <a:xfrm>
            <a:off x="4166527" y="6462279"/>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16" name="テキスト ボックス 15">
            <a:extLst>
              <a:ext uri="{FF2B5EF4-FFF2-40B4-BE49-F238E27FC236}">
                <a16:creationId xmlns:a16="http://schemas.microsoft.com/office/drawing/2014/main" id="{0B4E267C-D499-BD44-BB4B-50B89E8A9320}"/>
              </a:ext>
            </a:extLst>
          </p:cNvPr>
          <p:cNvSpPr txBox="1"/>
          <p:nvPr/>
        </p:nvSpPr>
        <p:spPr>
          <a:xfrm>
            <a:off x="10953413" y="6476974"/>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
        <p:nvSpPr>
          <p:cNvPr id="17" name="テキスト ボックス 16">
            <a:extLst>
              <a:ext uri="{FF2B5EF4-FFF2-40B4-BE49-F238E27FC236}">
                <a16:creationId xmlns:a16="http://schemas.microsoft.com/office/drawing/2014/main" id="{F520CA09-2F96-E541-AF7C-20C46A816F50}"/>
              </a:ext>
            </a:extLst>
          </p:cNvPr>
          <p:cNvSpPr txBox="1"/>
          <p:nvPr/>
        </p:nvSpPr>
        <p:spPr>
          <a:xfrm>
            <a:off x="308511" y="3551847"/>
            <a:ext cx="1338828"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納品方法</a:t>
            </a:r>
            <a:endParaRPr kumimoji="1" lang="ja-JP" altLang="en-US">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BE82C94F-910B-F649-AC8C-1B4F9700F297}"/>
              </a:ext>
            </a:extLst>
          </p:cNvPr>
          <p:cNvSpPr txBox="1"/>
          <p:nvPr/>
        </p:nvSpPr>
        <p:spPr>
          <a:xfrm>
            <a:off x="748725" y="3846944"/>
            <a:ext cx="5595827" cy="30777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動画は</a:t>
            </a:r>
            <a:r>
              <a:rPr lang="ja-JP" altLang="en-US" sz="1400">
                <a:latin typeface="Meiryo" panose="020B0604030504040204" pitchFamily="34" charset="-128"/>
                <a:ea typeface="Meiryo" panose="020B0604030504040204" pitchFamily="34" charset="-128"/>
              </a:rPr>
              <a:t>クライアント様の</a:t>
            </a:r>
            <a:r>
              <a:rPr lang="en-US" altLang="ja-JP" sz="1400" dirty="0">
                <a:latin typeface="Meiryo" panose="020B0604030504040204" pitchFamily="34" charset="-128"/>
                <a:ea typeface="Meiryo" panose="020B0604030504040204" pitchFamily="34" charset="-128"/>
              </a:rPr>
              <a:t>Web</a:t>
            </a:r>
            <a:r>
              <a:rPr lang="ja-JP" altLang="en-US" sz="1400">
                <a:latin typeface="Meiryo" panose="020B0604030504040204" pitchFamily="34" charset="-128"/>
                <a:ea typeface="Meiryo" panose="020B0604030504040204" pitchFamily="34" charset="-128"/>
              </a:rPr>
              <a:t>サイトに埋め込んでご提供致します。</a:t>
            </a:r>
            <a:endParaRPr lang="en-US" altLang="ja-JP" sz="1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2040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002F406-1548-9C42-8A8A-5B3CC56EE056}"/>
              </a:ext>
            </a:extLst>
          </p:cNvPr>
          <p:cNvSpPr txBox="1"/>
          <p:nvPr/>
        </p:nvSpPr>
        <p:spPr>
          <a:xfrm>
            <a:off x="3262444" y="2454049"/>
            <a:ext cx="5655972" cy="707886"/>
          </a:xfrm>
          <a:prstGeom prst="rect">
            <a:avLst/>
          </a:prstGeom>
          <a:noFill/>
        </p:spPr>
        <p:txBody>
          <a:bodyPr wrap="none" rtlCol="0">
            <a:spAutoFit/>
          </a:bodyPr>
          <a:lstStyle/>
          <a:p>
            <a:pPr algn="ctr"/>
            <a:r>
              <a:rPr lang="en-US" altLang="ja-JP" sz="2000" b="1" dirty="0" err="1">
                <a:solidFill>
                  <a:schemeClr val="accent6">
                    <a:lumMod val="75000"/>
                  </a:schemeClr>
                </a:solidFill>
                <a:latin typeface="メイリオ"/>
                <a:ea typeface="メイリオ"/>
                <a:cs typeface="メイリオ"/>
              </a:rPr>
              <a:t>LeadTap</a:t>
            </a:r>
            <a:r>
              <a:rPr lang="en-US" altLang="ja-JP" sz="2000" b="1" dirty="0">
                <a:solidFill>
                  <a:schemeClr val="accent6">
                    <a:lumMod val="75000"/>
                  </a:schemeClr>
                </a:solidFill>
                <a:latin typeface="メイリオ"/>
                <a:ea typeface="メイリオ"/>
                <a:cs typeface="メイリオ"/>
              </a:rPr>
              <a:t>(</a:t>
            </a:r>
            <a:r>
              <a:rPr lang="ja-JP" altLang="en-US" sz="2000" b="1">
                <a:solidFill>
                  <a:schemeClr val="accent6">
                    <a:lumMod val="75000"/>
                  </a:schemeClr>
                </a:solidFill>
                <a:latin typeface="メイリオ"/>
                <a:ea typeface="メイリオ"/>
                <a:cs typeface="メイリオ"/>
              </a:rPr>
              <a:t>インタラクティブ動画制作サービス</a:t>
            </a:r>
            <a:r>
              <a:rPr lang="en-US" altLang="ja-JP" sz="2000" b="1" dirty="0">
                <a:solidFill>
                  <a:schemeClr val="accent6">
                    <a:lumMod val="75000"/>
                  </a:schemeClr>
                </a:solidFill>
                <a:latin typeface="メイリオ"/>
                <a:ea typeface="メイリオ"/>
                <a:cs typeface="メイリオ"/>
              </a:rPr>
              <a:t>)</a:t>
            </a:r>
          </a:p>
          <a:p>
            <a:pPr algn="ctr"/>
            <a:r>
              <a:rPr lang="ja-JP" altLang="en-US" sz="2000" b="1">
                <a:solidFill>
                  <a:schemeClr val="accent6">
                    <a:lumMod val="75000"/>
                  </a:schemeClr>
                </a:solidFill>
                <a:latin typeface="メイリオ"/>
                <a:ea typeface="メイリオ"/>
                <a:cs typeface="メイリオ"/>
              </a:rPr>
              <a:t>お問い合わせ窓口</a:t>
            </a:r>
            <a:endParaRPr lang="ja-JP" altLang="en-US" sz="2000" b="1" dirty="0">
              <a:solidFill>
                <a:schemeClr val="accent6">
                  <a:lumMod val="75000"/>
                </a:schemeClr>
              </a:solidFill>
              <a:latin typeface="メイリオ"/>
              <a:ea typeface="メイリオ"/>
              <a:cs typeface="メイリオ"/>
            </a:endParaRPr>
          </a:p>
        </p:txBody>
      </p:sp>
      <p:sp>
        <p:nvSpPr>
          <p:cNvPr id="12" name="テキスト ボックス 11">
            <a:extLst>
              <a:ext uri="{FF2B5EF4-FFF2-40B4-BE49-F238E27FC236}">
                <a16:creationId xmlns:a16="http://schemas.microsoft.com/office/drawing/2014/main" id="{1268DA1A-BC66-9B4C-9A9C-05811A0331C5}"/>
              </a:ext>
            </a:extLst>
          </p:cNvPr>
          <p:cNvSpPr txBox="1"/>
          <p:nvPr/>
        </p:nvSpPr>
        <p:spPr>
          <a:xfrm>
            <a:off x="3807446" y="3792582"/>
            <a:ext cx="4544835" cy="1015663"/>
          </a:xfrm>
          <a:prstGeom prst="rect">
            <a:avLst/>
          </a:prstGeom>
          <a:noFill/>
        </p:spPr>
        <p:txBody>
          <a:bodyPr wrap="none" rtlCol="0">
            <a:spAutoFit/>
          </a:bodyPr>
          <a:lstStyle/>
          <a:p>
            <a:pPr algn="ctr"/>
            <a:r>
              <a:rPr lang="ja-JP" altLang="en-US" sz="2000">
                <a:latin typeface="Meiryo" panose="020B0604030504040204" pitchFamily="34" charset="-128"/>
                <a:ea typeface="Meiryo" panose="020B0604030504040204" pitchFamily="34" charset="-128"/>
              </a:rPr>
              <a:t>株式会社インターロジック　住田悠太</a:t>
            </a:r>
            <a:endParaRPr lang="en-US" altLang="ja-JP" sz="2000" dirty="0">
              <a:latin typeface="Meiryo" panose="020B0604030504040204" pitchFamily="34" charset="-128"/>
              <a:ea typeface="Meiryo" panose="020B0604030504040204" pitchFamily="34" charset="-128"/>
            </a:endParaRPr>
          </a:p>
          <a:p>
            <a:pPr algn="ctr"/>
            <a:r>
              <a:rPr lang="en-US" altLang="ja-JP" sz="2000" dirty="0">
                <a:latin typeface="Meiryo" panose="020B0604030504040204" pitchFamily="34" charset="-128"/>
                <a:ea typeface="Meiryo" panose="020B0604030504040204" pitchFamily="34" charset="-128"/>
              </a:rPr>
              <a:t>TEL:</a:t>
            </a:r>
            <a:r>
              <a:rPr lang="ja-JP" altLang="en-US" sz="2000">
                <a:latin typeface="Meiryo" panose="020B0604030504040204" pitchFamily="34" charset="-128"/>
                <a:ea typeface="Meiryo" panose="020B0604030504040204" pitchFamily="34" charset="-128"/>
              </a:rPr>
              <a:t>　</a:t>
            </a:r>
            <a:r>
              <a:rPr lang="en-US" altLang="ja-JP" sz="2000" dirty="0">
                <a:latin typeface="Meiryo" panose="020B0604030504040204" pitchFamily="34" charset="-128"/>
                <a:ea typeface="Meiryo" panose="020B0604030504040204" pitchFamily="34" charset="-128"/>
              </a:rPr>
              <a:t>082-297-1321</a:t>
            </a:r>
          </a:p>
          <a:p>
            <a:pPr algn="ctr"/>
            <a:r>
              <a:rPr lang="en-US" altLang="ja-JP" sz="2000" dirty="0">
                <a:latin typeface="Meiryo" panose="020B0604030504040204" pitchFamily="34" charset="-128"/>
                <a:ea typeface="Meiryo" panose="020B0604030504040204" pitchFamily="34" charset="-128"/>
              </a:rPr>
              <a:t>E-mail:</a:t>
            </a:r>
            <a:r>
              <a:rPr lang="ja-JP" altLang="en-US" sz="2000">
                <a:latin typeface="Meiryo" panose="020B0604030504040204" pitchFamily="34" charset="-128"/>
                <a:ea typeface="Meiryo" panose="020B0604030504040204" pitchFamily="34" charset="-128"/>
              </a:rPr>
              <a:t>　</a:t>
            </a:r>
            <a:r>
              <a:rPr lang="en-US" altLang="ja-JP" sz="2000" dirty="0" err="1">
                <a:latin typeface="Meiryo" panose="020B0604030504040204" pitchFamily="34" charset="-128"/>
                <a:ea typeface="Meiryo" panose="020B0604030504040204" pitchFamily="34" charset="-128"/>
              </a:rPr>
              <a:t>hrc@interlogic.jp</a:t>
            </a:r>
            <a:endParaRPr lang="en-US" altLang="ja-JP" sz="2000" dirty="0">
              <a:latin typeface="Meiryo" panose="020B0604030504040204" pitchFamily="34" charset="-128"/>
              <a:ea typeface="Meiryo" panose="020B0604030504040204" pitchFamily="34" charset="-128"/>
            </a:endParaRPr>
          </a:p>
        </p:txBody>
      </p:sp>
      <p:cxnSp>
        <p:nvCxnSpPr>
          <p:cNvPr id="9" name="直線コネクタ 8">
            <a:extLst>
              <a:ext uri="{FF2B5EF4-FFF2-40B4-BE49-F238E27FC236}">
                <a16:creationId xmlns:a16="http://schemas.microsoft.com/office/drawing/2014/main" id="{854994F4-B42C-E64D-81D1-43A440D4FCA1}"/>
              </a:ext>
            </a:extLst>
          </p:cNvPr>
          <p:cNvCxnSpPr>
            <a:cxnSpLocks/>
          </p:cNvCxnSpPr>
          <p:nvPr/>
        </p:nvCxnSpPr>
        <p:spPr>
          <a:xfrm>
            <a:off x="0" y="558020"/>
            <a:ext cx="12192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720D2C86-D0A5-BD45-ACF1-5F732EF2DC8E}"/>
              </a:ext>
            </a:extLst>
          </p:cNvPr>
          <p:cNvPicPr>
            <a:picLocks noChangeAspect="1"/>
          </p:cNvPicPr>
          <p:nvPr/>
        </p:nvPicPr>
        <p:blipFill>
          <a:blip r:embed="rId2"/>
          <a:stretch>
            <a:fillRect/>
          </a:stretch>
        </p:blipFill>
        <p:spPr>
          <a:xfrm>
            <a:off x="10522857" y="77259"/>
            <a:ext cx="1513948" cy="435260"/>
          </a:xfrm>
          <a:prstGeom prst="rect">
            <a:avLst/>
          </a:prstGeom>
        </p:spPr>
      </p:pic>
      <p:sp>
        <p:nvSpPr>
          <p:cNvPr id="6" name="テキスト ボックス 5">
            <a:extLst>
              <a:ext uri="{FF2B5EF4-FFF2-40B4-BE49-F238E27FC236}">
                <a16:creationId xmlns:a16="http://schemas.microsoft.com/office/drawing/2014/main" id="{FC3BD2B5-9EA2-2B4A-B4D9-32569C18F0AE}"/>
              </a:ext>
            </a:extLst>
          </p:cNvPr>
          <p:cNvSpPr txBox="1"/>
          <p:nvPr/>
        </p:nvSpPr>
        <p:spPr>
          <a:xfrm>
            <a:off x="4166527" y="6395373"/>
            <a:ext cx="3714478" cy="276999"/>
          </a:xfrm>
          <a:prstGeom prst="rect">
            <a:avLst/>
          </a:prstGeom>
          <a:noFill/>
        </p:spPr>
        <p:txBody>
          <a:bodyPr wrap="none" rtlCol="0">
            <a:spAutoFit/>
          </a:bodyPr>
          <a:lstStyle/>
          <a:p>
            <a:r>
              <a:rPr kumimoji="1" lang="en-US" altLang="ja-JP" sz="1200" dirty="0"/>
              <a:t>Copyright ©</a:t>
            </a:r>
            <a:r>
              <a:rPr lang="en-US" altLang="ja-JP" sz="1200" dirty="0"/>
              <a:t>Inter Logic, Inc.</a:t>
            </a:r>
            <a:r>
              <a:rPr lang="ja-JP" altLang="en-US" sz="1200"/>
              <a:t>　</a:t>
            </a:r>
            <a:r>
              <a:rPr lang="en-US" altLang="ja-JP" sz="1200" dirty="0"/>
              <a:t>All Rights Reserved.</a:t>
            </a:r>
            <a:endParaRPr kumimoji="1" lang="ja-JP" altLang="en-US" sz="1200"/>
          </a:p>
        </p:txBody>
      </p:sp>
      <p:sp>
        <p:nvSpPr>
          <p:cNvPr id="7" name="テキスト ボックス 6">
            <a:extLst>
              <a:ext uri="{FF2B5EF4-FFF2-40B4-BE49-F238E27FC236}">
                <a16:creationId xmlns:a16="http://schemas.microsoft.com/office/drawing/2014/main" id="{1B47390D-6CAF-0346-B2E1-924424DEC78F}"/>
              </a:ext>
            </a:extLst>
          </p:cNvPr>
          <p:cNvSpPr txBox="1"/>
          <p:nvPr/>
        </p:nvSpPr>
        <p:spPr>
          <a:xfrm>
            <a:off x="10953413" y="6410068"/>
            <a:ext cx="992579" cy="276999"/>
          </a:xfrm>
          <a:prstGeom prst="rect">
            <a:avLst/>
          </a:prstGeom>
          <a:noFill/>
          <a:ln>
            <a:solidFill>
              <a:schemeClr val="bg2">
                <a:lumMod val="25000"/>
              </a:schemeClr>
            </a:solidFill>
          </a:ln>
        </p:spPr>
        <p:txBody>
          <a:bodyPr wrap="none" rtlCol="0">
            <a:spAutoFit/>
          </a:bodyPr>
          <a:lstStyle/>
          <a:p>
            <a:r>
              <a:rPr kumimoji="1" lang="en-US" altLang="ja-JP" sz="1200" dirty="0"/>
              <a:t> via partner</a:t>
            </a:r>
            <a:endParaRPr kumimoji="1" lang="ja-JP" altLang="en-US" sz="1200"/>
          </a:p>
        </p:txBody>
      </p:sp>
    </p:spTree>
    <p:extLst>
      <p:ext uri="{BB962C8B-B14F-4D97-AF65-F5344CB8AC3E}">
        <p14:creationId xmlns:p14="http://schemas.microsoft.com/office/powerpoint/2010/main" val="36450213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580</Words>
  <Application>Microsoft Macintosh PowerPoint</Application>
  <PresentationFormat>ワイド画面</PresentationFormat>
  <Paragraphs>112</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Meiryo</vt:lpstr>
      <vt:lpstr>Meiryo</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54</cp:revision>
  <dcterms:created xsi:type="dcterms:W3CDTF">2019-01-05T05:24:00Z</dcterms:created>
  <dcterms:modified xsi:type="dcterms:W3CDTF">2019-03-13T05:00:13Z</dcterms:modified>
</cp:coreProperties>
</file>