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</p:sldIdLst>
  <p:sldSz cx="12801600" cy="9601200" type="A3"/>
  <p:notesSz cx="6858000" cy="9144000"/>
  <p:defaultTextStyle>
    <a:defPPr>
      <a:defRPr lang="ja-JP"/>
    </a:defPPr>
    <a:lvl1pPr marL="0" algn="l" defTabSz="1075334" rtl="0" eaLnBrk="1" latinLnBrk="0" hangingPunct="1">
      <a:defRPr kumimoji="1" sz="2117" kern="1200">
        <a:solidFill>
          <a:schemeClr val="tx1"/>
        </a:solidFill>
        <a:latin typeface="+mn-lt"/>
        <a:ea typeface="+mn-ea"/>
        <a:cs typeface="+mn-cs"/>
      </a:defRPr>
    </a:lvl1pPr>
    <a:lvl2pPr marL="537667" algn="l" defTabSz="1075334" rtl="0" eaLnBrk="1" latinLnBrk="0" hangingPunct="1">
      <a:defRPr kumimoji="1" sz="2117" kern="1200">
        <a:solidFill>
          <a:schemeClr val="tx1"/>
        </a:solidFill>
        <a:latin typeface="+mn-lt"/>
        <a:ea typeface="+mn-ea"/>
        <a:cs typeface="+mn-cs"/>
      </a:defRPr>
    </a:lvl2pPr>
    <a:lvl3pPr marL="1075334" algn="l" defTabSz="1075334" rtl="0" eaLnBrk="1" latinLnBrk="0" hangingPunct="1">
      <a:defRPr kumimoji="1" sz="2117" kern="1200">
        <a:solidFill>
          <a:schemeClr val="tx1"/>
        </a:solidFill>
        <a:latin typeface="+mn-lt"/>
        <a:ea typeface="+mn-ea"/>
        <a:cs typeface="+mn-cs"/>
      </a:defRPr>
    </a:lvl3pPr>
    <a:lvl4pPr marL="1613002" algn="l" defTabSz="1075334" rtl="0" eaLnBrk="1" latinLnBrk="0" hangingPunct="1">
      <a:defRPr kumimoji="1" sz="2117" kern="1200">
        <a:solidFill>
          <a:schemeClr val="tx1"/>
        </a:solidFill>
        <a:latin typeface="+mn-lt"/>
        <a:ea typeface="+mn-ea"/>
        <a:cs typeface="+mn-cs"/>
      </a:defRPr>
    </a:lvl4pPr>
    <a:lvl5pPr marL="2150669" algn="l" defTabSz="1075334" rtl="0" eaLnBrk="1" latinLnBrk="0" hangingPunct="1">
      <a:defRPr kumimoji="1" sz="2117" kern="1200">
        <a:solidFill>
          <a:schemeClr val="tx1"/>
        </a:solidFill>
        <a:latin typeface="+mn-lt"/>
        <a:ea typeface="+mn-ea"/>
        <a:cs typeface="+mn-cs"/>
      </a:defRPr>
    </a:lvl5pPr>
    <a:lvl6pPr marL="2688336" algn="l" defTabSz="1075334" rtl="0" eaLnBrk="1" latinLnBrk="0" hangingPunct="1">
      <a:defRPr kumimoji="1" sz="2117" kern="1200">
        <a:solidFill>
          <a:schemeClr val="tx1"/>
        </a:solidFill>
        <a:latin typeface="+mn-lt"/>
        <a:ea typeface="+mn-ea"/>
        <a:cs typeface="+mn-cs"/>
      </a:defRPr>
    </a:lvl6pPr>
    <a:lvl7pPr marL="3226003" algn="l" defTabSz="1075334" rtl="0" eaLnBrk="1" latinLnBrk="0" hangingPunct="1">
      <a:defRPr kumimoji="1" sz="2117" kern="1200">
        <a:solidFill>
          <a:schemeClr val="tx1"/>
        </a:solidFill>
        <a:latin typeface="+mn-lt"/>
        <a:ea typeface="+mn-ea"/>
        <a:cs typeface="+mn-cs"/>
      </a:defRPr>
    </a:lvl7pPr>
    <a:lvl8pPr marL="3763670" algn="l" defTabSz="1075334" rtl="0" eaLnBrk="1" latinLnBrk="0" hangingPunct="1">
      <a:defRPr kumimoji="1" sz="2117" kern="1200">
        <a:solidFill>
          <a:schemeClr val="tx1"/>
        </a:solidFill>
        <a:latin typeface="+mn-lt"/>
        <a:ea typeface="+mn-ea"/>
        <a:cs typeface="+mn-cs"/>
      </a:defRPr>
    </a:lvl8pPr>
    <a:lvl9pPr marL="4301338" algn="l" defTabSz="1075334" rtl="0" eaLnBrk="1" latinLnBrk="0" hangingPunct="1">
      <a:defRPr kumimoji="1" sz="2117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24" userDrawn="1">
          <p15:clr>
            <a:srgbClr val="A4A3A4"/>
          </p15:clr>
        </p15:guide>
        <p15:guide id="2" pos="403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561"/>
    <p:restoredTop sz="94629"/>
  </p:normalViewPr>
  <p:slideViewPr>
    <p:cSldViewPr snapToGrid="0" snapToObjects="1">
      <p:cViewPr varScale="1">
        <p:scale>
          <a:sx n="85" d="100"/>
          <a:sy n="85" d="100"/>
        </p:scale>
        <p:origin x="1664" y="192"/>
      </p:cViewPr>
      <p:guideLst>
        <p:guide orient="horz" pos="3024"/>
        <p:guide pos="403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93C7D-A506-6D46-A5D5-50DA6898D1F0}" type="datetimeFigureOut">
              <a:rPr kumimoji="1" lang="ja-JP" altLang="en-US" smtClean="0"/>
              <a:t>2018/12/5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5F928-162F-714D-BF92-F9F8FBB6A5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269836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93C7D-A506-6D46-A5D5-50DA6898D1F0}" type="datetimeFigureOut">
              <a:rPr kumimoji="1" lang="ja-JP" altLang="en-US" smtClean="0"/>
              <a:t>2018/12/5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5F928-162F-714D-BF92-F9F8FBB6A5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574579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93C7D-A506-6D46-A5D5-50DA6898D1F0}" type="datetimeFigureOut">
              <a:rPr kumimoji="1" lang="ja-JP" altLang="en-US" smtClean="0"/>
              <a:t>2018/12/5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5F928-162F-714D-BF92-F9F8FBB6A5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4973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93C7D-A506-6D46-A5D5-50DA6898D1F0}" type="datetimeFigureOut">
              <a:rPr kumimoji="1" lang="ja-JP" altLang="en-US" smtClean="0"/>
              <a:t>2018/12/5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5F928-162F-714D-BF92-F9F8FBB6A5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857308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/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93C7D-A506-6D46-A5D5-50DA6898D1F0}" type="datetimeFigureOut">
              <a:rPr kumimoji="1" lang="ja-JP" altLang="en-US" smtClean="0"/>
              <a:t>2018/12/5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5F928-162F-714D-BF92-F9F8FBB6A5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542734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93C7D-A506-6D46-A5D5-50DA6898D1F0}" type="datetimeFigureOut">
              <a:rPr kumimoji="1" lang="ja-JP" altLang="en-US" smtClean="0"/>
              <a:t>2018/12/5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5F928-162F-714D-BF92-F9F8FBB6A5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955720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93C7D-A506-6D46-A5D5-50DA6898D1F0}" type="datetimeFigureOut">
              <a:rPr kumimoji="1" lang="ja-JP" altLang="en-US" smtClean="0"/>
              <a:t>2018/12/5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5F928-162F-714D-BF92-F9F8FBB6A5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754501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93C7D-A506-6D46-A5D5-50DA6898D1F0}" type="datetimeFigureOut">
              <a:rPr kumimoji="1" lang="ja-JP" altLang="en-US" smtClean="0"/>
              <a:t>2018/12/5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5F928-162F-714D-BF92-F9F8FBB6A5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2487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93C7D-A506-6D46-A5D5-50DA6898D1F0}" type="datetimeFigureOut">
              <a:rPr kumimoji="1" lang="ja-JP" altLang="en-US" smtClean="0"/>
              <a:t>2018/12/5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5F928-162F-714D-BF92-F9F8FBB6A5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19045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93C7D-A506-6D46-A5D5-50DA6898D1F0}" type="datetimeFigureOut">
              <a:rPr kumimoji="1" lang="ja-JP" altLang="en-US" smtClean="0"/>
              <a:t>2018/12/5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5F928-162F-714D-BF92-F9F8FBB6A5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300655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93C7D-A506-6D46-A5D5-50DA6898D1F0}" type="datetimeFigureOut">
              <a:rPr kumimoji="1" lang="ja-JP" altLang="en-US" smtClean="0"/>
              <a:t>2018/12/5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5F928-162F-714D-BF92-F9F8FBB6A5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81252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F93C7D-A506-6D46-A5D5-50DA6898D1F0}" type="datetimeFigureOut">
              <a:rPr kumimoji="1" lang="ja-JP" altLang="en-US" smtClean="0"/>
              <a:t>2018/12/5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E5F928-162F-714D-BF92-F9F8FBB6A5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106496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kumimoji="1"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kumimoji="1"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B53FF769-4282-8745-9FB0-6DC0EFE0B793}"/>
              </a:ext>
            </a:extLst>
          </p:cNvPr>
          <p:cNvSpPr txBox="1"/>
          <p:nvPr/>
        </p:nvSpPr>
        <p:spPr>
          <a:xfrm>
            <a:off x="119922" y="412742"/>
            <a:ext cx="703038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>
                <a:latin typeface="+mj-ea"/>
                <a:ea typeface="+mj-ea"/>
              </a:rPr>
              <a:t>CONVERSION</a:t>
            </a:r>
            <a:r>
              <a:rPr kumimoji="1" lang="ja-JP" altLang="en-US" sz="2400">
                <a:latin typeface="+mj-ea"/>
                <a:ea typeface="+mj-ea"/>
              </a:rPr>
              <a:t>企画提案書</a:t>
            </a:r>
          </a:p>
        </p:txBody>
      </p:sp>
      <p:pic>
        <p:nvPicPr>
          <p:cNvPr id="5" name="図 4" descr="logo_cms_a.png">
            <a:extLst>
              <a:ext uri="{FF2B5EF4-FFF2-40B4-BE49-F238E27FC236}">
                <a16:creationId xmlns:a16="http://schemas.microsoft.com/office/drawing/2014/main" id="{AC9EFFD0-7CAC-EE4E-9938-F9299D031ABF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75122" y="321546"/>
            <a:ext cx="1909942" cy="381989"/>
          </a:xfrm>
          <a:prstGeom prst="rect">
            <a:avLst/>
          </a:prstGeom>
        </p:spPr>
      </p:pic>
      <p:pic>
        <p:nvPicPr>
          <p:cNvPr id="6" name="図 5">
            <a:extLst>
              <a:ext uri="{FF2B5EF4-FFF2-40B4-BE49-F238E27FC236}">
                <a16:creationId xmlns:a16="http://schemas.microsoft.com/office/drawing/2014/main" id="{41BEFEEB-929A-5247-BB07-1890F456C64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"/>
            <a:ext cx="12801600" cy="321547"/>
          </a:xfrm>
          <a:prstGeom prst="rect">
            <a:avLst/>
          </a:prstGeom>
        </p:spPr>
      </p:pic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59BBC561-A07C-1549-B453-EAECDBFB3317}"/>
              </a:ext>
            </a:extLst>
          </p:cNvPr>
          <p:cNvSpPr txBox="1"/>
          <p:nvPr/>
        </p:nvSpPr>
        <p:spPr>
          <a:xfrm>
            <a:off x="284816" y="1004341"/>
            <a:ext cx="3372787" cy="23728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/>
              <a:t>■</a:t>
            </a:r>
            <a:r>
              <a:rPr kumimoji="1" lang="en-US" altLang="ja-JP" dirty="0"/>
              <a:t>CONVERSION</a:t>
            </a:r>
            <a:r>
              <a:rPr kumimoji="1" lang="ja-JP" altLang="en-US"/>
              <a:t>の設定</a:t>
            </a:r>
            <a:endParaRPr kumimoji="1" lang="en-US" altLang="ja-JP" dirty="0"/>
          </a:p>
          <a:p>
            <a:r>
              <a:rPr lang="ja-JP" altLang="en-US"/>
              <a:t>　□購入</a:t>
            </a:r>
            <a:endParaRPr lang="en-US" altLang="ja-JP" dirty="0"/>
          </a:p>
          <a:p>
            <a:r>
              <a:rPr kumimoji="1" lang="ja-JP" altLang="en-US"/>
              <a:t>　□資料請求</a:t>
            </a:r>
            <a:endParaRPr kumimoji="1" lang="en-US" altLang="ja-JP" dirty="0"/>
          </a:p>
          <a:p>
            <a:r>
              <a:rPr lang="ja-JP" altLang="en-US"/>
              <a:t>　□会員登録</a:t>
            </a:r>
            <a:endParaRPr lang="en-US" altLang="ja-JP" dirty="0"/>
          </a:p>
          <a:p>
            <a:r>
              <a:rPr kumimoji="1" lang="ja-JP" altLang="en-US"/>
              <a:t>　□各種予約</a:t>
            </a:r>
            <a:endParaRPr kumimoji="1" lang="en-US" altLang="ja-JP" dirty="0"/>
          </a:p>
          <a:p>
            <a:r>
              <a:rPr lang="ja-JP" altLang="en-US"/>
              <a:t>　□クーポン取得</a:t>
            </a:r>
            <a:endParaRPr kumimoji="1" lang="en-US" altLang="ja-JP" dirty="0"/>
          </a:p>
          <a:p>
            <a:r>
              <a:rPr lang="ja-JP" altLang="en-US"/>
              <a:t>　□問い合わせ</a:t>
            </a:r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9B60A875-B0F2-C749-B9F5-4C3D52CA3458}"/>
              </a:ext>
            </a:extLst>
          </p:cNvPr>
          <p:cNvSpPr txBox="1"/>
          <p:nvPr/>
        </p:nvSpPr>
        <p:spPr>
          <a:xfrm>
            <a:off x="3282850" y="1004341"/>
            <a:ext cx="3709845" cy="4181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/>
              <a:t>■ターゲット</a:t>
            </a:r>
          </a:p>
        </p:txBody>
      </p:sp>
      <p:sp>
        <p:nvSpPr>
          <p:cNvPr id="9" name="角丸四角形 8">
            <a:extLst>
              <a:ext uri="{FF2B5EF4-FFF2-40B4-BE49-F238E27FC236}">
                <a16:creationId xmlns:a16="http://schemas.microsoft.com/office/drawing/2014/main" id="{0E7EEEF5-CE3B-0345-9CBC-1A36FC591DAD}"/>
              </a:ext>
            </a:extLst>
          </p:cNvPr>
          <p:cNvSpPr/>
          <p:nvPr/>
        </p:nvSpPr>
        <p:spPr>
          <a:xfrm>
            <a:off x="3567662" y="1386330"/>
            <a:ext cx="9017401" cy="140184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en-US" altLang="ja-JP" dirty="0">
                <a:solidFill>
                  <a:schemeClr val="tx1"/>
                </a:solidFill>
              </a:rPr>
              <a:t>【</a:t>
            </a:r>
            <a:r>
              <a:rPr kumimoji="1" lang="ja-JP" altLang="en-US">
                <a:solidFill>
                  <a:schemeClr val="tx1"/>
                </a:solidFill>
              </a:rPr>
              <a:t>年齢</a:t>
            </a:r>
            <a:r>
              <a:rPr kumimoji="1" lang="en-US" altLang="ja-JP" dirty="0">
                <a:solidFill>
                  <a:schemeClr val="tx1"/>
                </a:solidFill>
              </a:rPr>
              <a:t>】</a:t>
            </a:r>
            <a:r>
              <a:rPr kumimoji="1" lang="ja-JP" altLang="en-US">
                <a:solidFill>
                  <a:schemeClr val="tx1"/>
                </a:solidFill>
              </a:rPr>
              <a:t>　　　　　　</a:t>
            </a:r>
            <a:r>
              <a:rPr kumimoji="1" lang="en-US" altLang="ja-JP" dirty="0">
                <a:solidFill>
                  <a:schemeClr val="tx1"/>
                </a:solidFill>
              </a:rPr>
              <a:t>【</a:t>
            </a:r>
            <a:r>
              <a:rPr kumimoji="1" lang="ja-JP" altLang="en-US">
                <a:solidFill>
                  <a:schemeClr val="tx1"/>
                </a:solidFill>
              </a:rPr>
              <a:t>性別</a:t>
            </a:r>
            <a:r>
              <a:rPr kumimoji="1" lang="en-US" altLang="ja-JP" dirty="0">
                <a:solidFill>
                  <a:schemeClr val="tx1"/>
                </a:solidFill>
              </a:rPr>
              <a:t>】</a:t>
            </a:r>
            <a:r>
              <a:rPr kumimoji="1" lang="ja-JP" altLang="en-US">
                <a:solidFill>
                  <a:schemeClr val="tx1"/>
                </a:solidFill>
              </a:rPr>
              <a:t>男　女</a:t>
            </a:r>
            <a:r>
              <a:rPr kumimoji="1" lang="en-US" altLang="ja-JP" dirty="0">
                <a:solidFill>
                  <a:schemeClr val="tx1"/>
                </a:solidFill>
              </a:rPr>
              <a:t>【</a:t>
            </a:r>
            <a:r>
              <a:rPr kumimoji="1" lang="ja-JP" altLang="en-US">
                <a:solidFill>
                  <a:schemeClr val="tx1"/>
                </a:solidFill>
              </a:rPr>
              <a:t>地域</a:t>
            </a:r>
            <a:r>
              <a:rPr lang="en-US" altLang="ja-JP" dirty="0">
                <a:solidFill>
                  <a:schemeClr val="tx1"/>
                </a:solidFill>
              </a:rPr>
              <a:t>】</a:t>
            </a:r>
            <a:endParaRPr kumimoji="1" lang="en-US" altLang="ja-JP" dirty="0">
              <a:solidFill>
                <a:schemeClr val="tx1"/>
              </a:solidFill>
            </a:endParaRPr>
          </a:p>
          <a:p>
            <a:r>
              <a:rPr kumimoji="1" lang="en-US" altLang="ja-JP" dirty="0">
                <a:solidFill>
                  <a:schemeClr val="tx1"/>
                </a:solidFill>
              </a:rPr>
              <a:t>【</a:t>
            </a:r>
            <a:r>
              <a:rPr lang="ja-JP" altLang="en-US">
                <a:solidFill>
                  <a:schemeClr val="tx1"/>
                </a:solidFill>
              </a:rPr>
              <a:t>志向性</a:t>
            </a:r>
            <a:r>
              <a:rPr kumimoji="1" lang="en-US" altLang="ja-JP" dirty="0">
                <a:solidFill>
                  <a:schemeClr val="tx1"/>
                </a:solidFill>
              </a:rPr>
              <a:t>】</a:t>
            </a:r>
          </a:p>
          <a:p>
            <a:r>
              <a:rPr lang="en-US" altLang="ja-JP" dirty="0">
                <a:solidFill>
                  <a:schemeClr val="tx1"/>
                </a:solidFill>
              </a:rPr>
              <a:t>【</a:t>
            </a:r>
            <a:r>
              <a:rPr lang="ja-JP" altLang="en-US">
                <a:solidFill>
                  <a:schemeClr val="tx1"/>
                </a:solidFill>
              </a:rPr>
              <a:t>ライフスタイル</a:t>
            </a:r>
            <a:r>
              <a:rPr lang="en-US" altLang="ja-JP" dirty="0">
                <a:solidFill>
                  <a:schemeClr val="tx1"/>
                </a:solidFill>
              </a:rPr>
              <a:t>】</a:t>
            </a:r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2ED0555E-4BE1-2546-AE69-9324069EBD15}"/>
              </a:ext>
            </a:extLst>
          </p:cNvPr>
          <p:cNvSpPr txBox="1"/>
          <p:nvPr/>
        </p:nvSpPr>
        <p:spPr>
          <a:xfrm>
            <a:off x="284816" y="3507169"/>
            <a:ext cx="4062334" cy="26986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/>
              <a:t>■アテンション軸</a:t>
            </a:r>
            <a:endParaRPr kumimoji="1" lang="en-US" altLang="ja-JP" dirty="0"/>
          </a:p>
          <a:p>
            <a:r>
              <a:rPr lang="ja-JP" altLang="en-US"/>
              <a:t>　□クーポン＆割引</a:t>
            </a:r>
            <a:endParaRPr lang="en-US" altLang="ja-JP" dirty="0"/>
          </a:p>
          <a:p>
            <a:r>
              <a:rPr kumimoji="1" lang="ja-JP" altLang="en-US"/>
              <a:t>　□懸賞＆抽選</a:t>
            </a:r>
            <a:endParaRPr kumimoji="1" lang="en-US" altLang="ja-JP" dirty="0"/>
          </a:p>
          <a:p>
            <a:r>
              <a:rPr lang="ja-JP" altLang="en-US"/>
              <a:t>　□サービス（招待等）</a:t>
            </a:r>
            <a:endParaRPr lang="en-US" altLang="ja-JP" dirty="0"/>
          </a:p>
          <a:p>
            <a:r>
              <a:rPr kumimoji="1" lang="ja-JP" altLang="en-US"/>
              <a:t>　□応募＆投稿</a:t>
            </a:r>
            <a:endParaRPr kumimoji="1" lang="en-US" altLang="ja-JP" dirty="0"/>
          </a:p>
          <a:p>
            <a:r>
              <a:rPr kumimoji="1" lang="ja-JP" altLang="en-US"/>
              <a:t>　□コンテンツ</a:t>
            </a:r>
            <a:endParaRPr kumimoji="1" lang="en-US" altLang="ja-JP" dirty="0"/>
          </a:p>
          <a:p>
            <a:r>
              <a:rPr lang="ja-JP" altLang="en-US"/>
              <a:t>　□シミュレーション</a:t>
            </a:r>
            <a:endParaRPr lang="en-US" altLang="ja-JP" dirty="0"/>
          </a:p>
          <a:p>
            <a:r>
              <a:rPr kumimoji="1" lang="ja-JP" altLang="en-US"/>
              <a:t>　□その他（　　　　　　）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55D5AA1F-ABB7-784F-BA26-CA35593AC053}"/>
              </a:ext>
            </a:extLst>
          </p:cNvPr>
          <p:cNvSpPr txBox="1"/>
          <p:nvPr/>
        </p:nvSpPr>
        <p:spPr>
          <a:xfrm>
            <a:off x="284816" y="6356827"/>
            <a:ext cx="3867462" cy="4181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/>
              <a:t>■開催時期・予算</a:t>
            </a:r>
            <a:endParaRPr kumimoji="1" lang="ja-JP" altLang="en-US"/>
          </a:p>
        </p:txBody>
      </p:sp>
      <p:sp>
        <p:nvSpPr>
          <p:cNvPr id="12" name="角丸四角形 11">
            <a:extLst>
              <a:ext uri="{FF2B5EF4-FFF2-40B4-BE49-F238E27FC236}">
                <a16:creationId xmlns:a16="http://schemas.microsoft.com/office/drawing/2014/main" id="{1293E9E5-E6F5-4943-90C3-E065DCA1D9F9}"/>
              </a:ext>
            </a:extLst>
          </p:cNvPr>
          <p:cNvSpPr/>
          <p:nvPr/>
        </p:nvSpPr>
        <p:spPr>
          <a:xfrm>
            <a:off x="449709" y="6804935"/>
            <a:ext cx="3537677" cy="2279106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en-US" altLang="ja-JP" dirty="0">
                <a:solidFill>
                  <a:schemeClr val="tx1"/>
                </a:solidFill>
              </a:rPr>
              <a:t>【</a:t>
            </a:r>
            <a:r>
              <a:rPr lang="ja-JP" altLang="en-US">
                <a:solidFill>
                  <a:schemeClr val="tx1"/>
                </a:solidFill>
              </a:rPr>
              <a:t>期間</a:t>
            </a:r>
            <a:r>
              <a:rPr kumimoji="1" lang="en-US" altLang="ja-JP" dirty="0">
                <a:solidFill>
                  <a:schemeClr val="tx1"/>
                </a:solidFill>
              </a:rPr>
              <a:t>】</a:t>
            </a:r>
          </a:p>
          <a:p>
            <a:r>
              <a:rPr lang="ja-JP" altLang="en-US">
                <a:solidFill>
                  <a:schemeClr val="tx1"/>
                </a:solidFill>
              </a:rPr>
              <a:t>　　　月　日</a:t>
            </a:r>
            <a:r>
              <a:rPr lang="en-US" altLang="ja-JP" dirty="0">
                <a:solidFill>
                  <a:schemeClr val="tx1"/>
                </a:solidFill>
              </a:rPr>
              <a:t>〜</a:t>
            </a:r>
            <a:r>
              <a:rPr lang="ja-JP" altLang="en-US">
                <a:solidFill>
                  <a:schemeClr val="tx1"/>
                </a:solidFill>
              </a:rPr>
              <a:t>　月　日</a:t>
            </a:r>
            <a:r>
              <a:rPr kumimoji="1" lang="ja-JP" altLang="en-US">
                <a:solidFill>
                  <a:schemeClr val="tx1"/>
                </a:solidFill>
              </a:rPr>
              <a:t>　　　　　　</a:t>
            </a:r>
            <a:endParaRPr kumimoji="1" lang="en-US" altLang="ja-JP" dirty="0">
              <a:solidFill>
                <a:schemeClr val="tx1"/>
              </a:solidFill>
            </a:endParaRPr>
          </a:p>
          <a:p>
            <a:r>
              <a:rPr kumimoji="1" lang="en-US" altLang="ja-JP" dirty="0">
                <a:solidFill>
                  <a:schemeClr val="tx1"/>
                </a:solidFill>
              </a:rPr>
              <a:t>【</a:t>
            </a:r>
            <a:r>
              <a:rPr kumimoji="1" lang="ja-JP" altLang="en-US">
                <a:solidFill>
                  <a:schemeClr val="tx1"/>
                </a:solidFill>
              </a:rPr>
              <a:t>予算</a:t>
            </a:r>
            <a:r>
              <a:rPr kumimoji="1" lang="en-US" altLang="ja-JP" dirty="0">
                <a:solidFill>
                  <a:schemeClr val="tx1"/>
                </a:solidFill>
              </a:rPr>
              <a:t>】</a:t>
            </a:r>
          </a:p>
          <a:p>
            <a:endParaRPr kumimoji="1" lang="en-US" altLang="ja-JP" dirty="0">
              <a:solidFill>
                <a:schemeClr val="tx1"/>
              </a:solidFill>
            </a:endParaRPr>
          </a:p>
          <a:p>
            <a:r>
              <a:rPr lang="en-US" altLang="ja-JP" dirty="0">
                <a:solidFill>
                  <a:schemeClr val="tx1"/>
                </a:solidFill>
              </a:rPr>
              <a:t>【</a:t>
            </a:r>
            <a:r>
              <a:rPr lang="ja-JP" altLang="en-US">
                <a:solidFill>
                  <a:schemeClr val="tx1"/>
                </a:solidFill>
              </a:rPr>
              <a:t>開催場所</a:t>
            </a:r>
            <a:r>
              <a:rPr lang="en-US" altLang="ja-JP" dirty="0">
                <a:solidFill>
                  <a:schemeClr val="tx1"/>
                </a:solidFill>
              </a:rPr>
              <a:t>】</a:t>
            </a:r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13" name="下矢印 12">
            <a:extLst>
              <a:ext uri="{FF2B5EF4-FFF2-40B4-BE49-F238E27FC236}">
                <a16:creationId xmlns:a16="http://schemas.microsoft.com/office/drawing/2014/main" id="{808E2AC9-5C9D-AA4D-B451-23D103B36AEF}"/>
              </a:ext>
            </a:extLst>
          </p:cNvPr>
          <p:cNvSpPr/>
          <p:nvPr/>
        </p:nvSpPr>
        <p:spPr>
          <a:xfrm>
            <a:off x="7495086" y="2908092"/>
            <a:ext cx="554636" cy="46914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0A39B25C-FBB9-6B41-9E19-39E706A02CAA}"/>
              </a:ext>
            </a:extLst>
          </p:cNvPr>
          <p:cNvSpPr txBox="1"/>
          <p:nvPr/>
        </p:nvSpPr>
        <p:spPr>
          <a:xfrm>
            <a:off x="3282850" y="3162927"/>
            <a:ext cx="3709845" cy="4181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/>
              <a:t>■テーマ（タイトル）</a:t>
            </a:r>
          </a:p>
        </p:txBody>
      </p:sp>
      <p:sp>
        <p:nvSpPr>
          <p:cNvPr id="15" name="角丸四角形 14">
            <a:extLst>
              <a:ext uri="{FF2B5EF4-FFF2-40B4-BE49-F238E27FC236}">
                <a16:creationId xmlns:a16="http://schemas.microsoft.com/office/drawing/2014/main" id="{5CC8FFC2-DDE7-4247-936C-C37717B9106F}"/>
              </a:ext>
            </a:extLst>
          </p:cNvPr>
          <p:cNvSpPr/>
          <p:nvPr/>
        </p:nvSpPr>
        <p:spPr>
          <a:xfrm>
            <a:off x="3567662" y="3634857"/>
            <a:ext cx="9017401" cy="982116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en-US" altLang="ja-JP" dirty="0">
                <a:solidFill>
                  <a:schemeClr val="tx1"/>
                </a:solidFill>
              </a:rPr>
              <a:t>【</a:t>
            </a:r>
            <a:r>
              <a:rPr lang="en-US" altLang="ja-JP" dirty="0">
                <a:solidFill>
                  <a:schemeClr val="tx1"/>
                </a:solidFill>
              </a:rPr>
              <a:t>CONCEPT</a:t>
            </a:r>
            <a:r>
              <a:rPr kumimoji="1" lang="en-US" altLang="ja-JP" dirty="0">
                <a:solidFill>
                  <a:schemeClr val="tx1"/>
                </a:solidFill>
              </a:rPr>
              <a:t>】</a:t>
            </a:r>
            <a:r>
              <a:rPr kumimoji="1" lang="ja-JP" altLang="en-US">
                <a:solidFill>
                  <a:schemeClr val="tx1"/>
                </a:solidFill>
              </a:rPr>
              <a:t>　　　　　　</a:t>
            </a: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4E635A1F-9D16-EE4F-B47B-D7D5C579F490}"/>
              </a:ext>
            </a:extLst>
          </p:cNvPr>
          <p:cNvSpPr txBox="1"/>
          <p:nvPr/>
        </p:nvSpPr>
        <p:spPr>
          <a:xfrm>
            <a:off x="3919929" y="4779513"/>
            <a:ext cx="1761343" cy="4181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/>
              <a:t>■企画詳細</a:t>
            </a:r>
          </a:p>
        </p:txBody>
      </p:sp>
      <p:sp>
        <p:nvSpPr>
          <p:cNvPr id="17" name="角丸四角形 16">
            <a:extLst>
              <a:ext uri="{FF2B5EF4-FFF2-40B4-BE49-F238E27FC236}">
                <a16:creationId xmlns:a16="http://schemas.microsoft.com/office/drawing/2014/main" id="{7156C7D8-D178-CD48-BDD0-A78DD7116B77}"/>
              </a:ext>
            </a:extLst>
          </p:cNvPr>
          <p:cNvSpPr/>
          <p:nvPr/>
        </p:nvSpPr>
        <p:spPr>
          <a:xfrm>
            <a:off x="4152278" y="5197641"/>
            <a:ext cx="4601979" cy="4171211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en-US" altLang="ja-JP" dirty="0">
                <a:solidFill>
                  <a:schemeClr val="tx1"/>
                </a:solidFill>
              </a:rPr>
              <a:t>【EVENT】</a:t>
            </a:r>
            <a:r>
              <a:rPr kumimoji="1" lang="ja-JP" altLang="en-US">
                <a:solidFill>
                  <a:schemeClr val="tx1"/>
                </a:solidFill>
              </a:rPr>
              <a:t>　　　　　　</a:t>
            </a: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9C2E3AF5-04DC-B347-A8A2-BFACC86F205D}"/>
              </a:ext>
            </a:extLst>
          </p:cNvPr>
          <p:cNvSpPr txBox="1"/>
          <p:nvPr/>
        </p:nvSpPr>
        <p:spPr>
          <a:xfrm>
            <a:off x="8926641" y="4779513"/>
            <a:ext cx="1761343" cy="4181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/>
              <a:t>■集客方法</a:t>
            </a:r>
          </a:p>
        </p:txBody>
      </p:sp>
      <p:sp>
        <p:nvSpPr>
          <p:cNvPr id="19" name="角丸四角形 18">
            <a:extLst>
              <a:ext uri="{FF2B5EF4-FFF2-40B4-BE49-F238E27FC236}">
                <a16:creationId xmlns:a16="http://schemas.microsoft.com/office/drawing/2014/main" id="{6B2B8066-AFEF-0E4D-9097-CB41CFA78E63}"/>
              </a:ext>
            </a:extLst>
          </p:cNvPr>
          <p:cNvSpPr/>
          <p:nvPr/>
        </p:nvSpPr>
        <p:spPr>
          <a:xfrm>
            <a:off x="8867503" y="7476145"/>
            <a:ext cx="3717560" cy="1802766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ja-JP" altLang="en-US">
                <a:solidFill>
                  <a:schemeClr val="tx1"/>
                </a:solidFill>
              </a:rPr>
              <a:t>　　　　　　</a:t>
            </a:r>
          </a:p>
        </p:txBody>
      </p:sp>
      <p:sp>
        <p:nvSpPr>
          <p:cNvPr id="20" name="角丸四角形 19">
            <a:extLst>
              <a:ext uri="{FF2B5EF4-FFF2-40B4-BE49-F238E27FC236}">
                <a16:creationId xmlns:a16="http://schemas.microsoft.com/office/drawing/2014/main" id="{5B6D1EE7-B114-9643-BD68-5CD3A5970585}"/>
              </a:ext>
            </a:extLst>
          </p:cNvPr>
          <p:cNvSpPr/>
          <p:nvPr/>
        </p:nvSpPr>
        <p:spPr>
          <a:xfrm>
            <a:off x="8867503" y="5197641"/>
            <a:ext cx="3717560" cy="1802766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en-US" altLang="ja-JP" dirty="0">
                <a:solidFill>
                  <a:schemeClr val="tx1"/>
                </a:solidFill>
              </a:rPr>
              <a:t>【Advertising】</a:t>
            </a:r>
            <a:r>
              <a:rPr kumimoji="1" lang="ja-JP" altLang="en-US">
                <a:solidFill>
                  <a:schemeClr val="tx1"/>
                </a:solidFill>
              </a:rPr>
              <a:t>　　　　　　</a:t>
            </a: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E7E43A64-76AA-2E44-8F07-5A7907EE8A76}"/>
              </a:ext>
            </a:extLst>
          </p:cNvPr>
          <p:cNvSpPr txBox="1"/>
          <p:nvPr/>
        </p:nvSpPr>
        <p:spPr>
          <a:xfrm>
            <a:off x="8926641" y="7058018"/>
            <a:ext cx="1761343" cy="4181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/>
              <a:t>■</a:t>
            </a:r>
            <a:r>
              <a:rPr kumimoji="1" lang="en-US" altLang="ja-JP" dirty="0"/>
              <a:t>KPI</a:t>
            </a:r>
            <a:r>
              <a:rPr kumimoji="1" lang="ja-JP" altLang="en-US"/>
              <a:t>想定</a:t>
            </a:r>
          </a:p>
        </p:txBody>
      </p:sp>
    </p:spTree>
    <p:extLst>
      <p:ext uri="{BB962C8B-B14F-4D97-AF65-F5344CB8AC3E}">
        <p14:creationId xmlns:p14="http://schemas.microsoft.com/office/powerpoint/2010/main" val="19122844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B53FF769-4282-8745-9FB0-6DC0EFE0B793}"/>
              </a:ext>
            </a:extLst>
          </p:cNvPr>
          <p:cNvSpPr txBox="1"/>
          <p:nvPr/>
        </p:nvSpPr>
        <p:spPr>
          <a:xfrm>
            <a:off x="119922" y="412742"/>
            <a:ext cx="103386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>
                <a:latin typeface="+mj-ea"/>
                <a:ea typeface="+mj-ea"/>
              </a:rPr>
              <a:t>CONVERSION</a:t>
            </a:r>
            <a:r>
              <a:rPr kumimoji="1" lang="ja-JP" altLang="en-US" sz="2400">
                <a:latin typeface="+mj-ea"/>
                <a:ea typeface="+mj-ea"/>
              </a:rPr>
              <a:t>企画提案書　　ネッツトヨタカーディーラー向け記載例</a:t>
            </a:r>
          </a:p>
        </p:txBody>
      </p:sp>
      <p:pic>
        <p:nvPicPr>
          <p:cNvPr id="5" name="図 4" descr="logo_cms_a.png">
            <a:extLst>
              <a:ext uri="{FF2B5EF4-FFF2-40B4-BE49-F238E27FC236}">
                <a16:creationId xmlns:a16="http://schemas.microsoft.com/office/drawing/2014/main" id="{AC9EFFD0-7CAC-EE4E-9938-F9299D031ABF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75122" y="321546"/>
            <a:ext cx="1909942" cy="381989"/>
          </a:xfrm>
          <a:prstGeom prst="rect">
            <a:avLst/>
          </a:prstGeom>
        </p:spPr>
      </p:pic>
      <p:pic>
        <p:nvPicPr>
          <p:cNvPr id="6" name="図 5">
            <a:extLst>
              <a:ext uri="{FF2B5EF4-FFF2-40B4-BE49-F238E27FC236}">
                <a16:creationId xmlns:a16="http://schemas.microsoft.com/office/drawing/2014/main" id="{41BEFEEB-929A-5247-BB07-1890F456C64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"/>
            <a:ext cx="12801600" cy="321547"/>
          </a:xfrm>
          <a:prstGeom prst="rect">
            <a:avLst/>
          </a:prstGeom>
        </p:spPr>
      </p:pic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59BBC561-A07C-1549-B453-EAECDBFB3317}"/>
              </a:ext>
            </a:extLst>
          </p:cNvPr>
          <p:cNvSpPr txBox="1"/>
          <p:nvPr/>
        </p:nvSpPr>
        <p:spPr>
          <a:xfrm>
            <a:off x="284816" y="1004341"/>
            <a:ext cx="3372787" cy="23728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/>
              <a:t>■</a:t>
            </a:r>
            <a:r>
              <a:rPr kumimoji="1" lang="en-US" altLang="ja-JP" dirty="0"/>
              <a:t>CONVERSION</a:t>
            </a:r>
            <a:r>
              <a:rPr kumimoji="1" lang="ja-JP" altLang="en-US"/>
              <a:t>の設定</a:t>
            </a:r>
            <a:endParaRPr kumimoji="1" lang="en-US" altLang="ja-JP" dirty="0"/>
          </a:p>
          <a:p>
            <a:r>
              <a:rPr lang="ja-JP" altLang="en-US"/>
              <a:t>　□購入</a:t>
            </a:r>
            <a:endParaRPr lang="en-US" altLang="ja-JP" dirty="0"/>
          </a:p>
          <a:p>
            <a:r>
              <a:rPr kumimoji="1" lang="ja-JP" altLang="en-US"/>
              <a:t>　□資料請求</a:t>
            </a:r>
            <a:endParaRPr kumimoji="1" lang="en-US" altLang="ja-JP" dirty="0"/>
          </a:p>
          <a:p>
            <a:r>
              <a:rPr lang="ja-JP" altLang="en-US"/>
              <a:t>　□会員登録</a:t>
            </a:r>
            <a:endParaRPr lang="en-US" altLang="ja-JP" dirty="0"/>
          </a:p>
          <a:p>
            <a:r>
              <a:rPr kumimoji="1" lang="ja-JP" altLang="en-US"/>
              <a:t>　□各種予約</a:t>
            </a:r>
            <a:endParaRPr kumimoji="1" lang="en-US" altLang="ja-JP" dirty="0"/>
          </a:p>
          <a:p>
            <a:r>
              <a:rPr lang="ja-JP" altLang="en-US"/>
              <a:t>　□クーポン取得</a:t>
            </a:r>
            <a:endParaRPr kumimoji="1" lang="en-US" altLang="ja-JP" dirty="0"/>
          </a:p>
          <a:p>
            <a:r>
              <a:rPr lang="ja-JP" altLang="en-US"/>
              <a:t>　□問い合わせ</a:t>
            </a:r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9B60A875-B0F2-C749-B9F5-4C3D52CA3458}"/>
              </a:ext>
            </a:extLst>
          </p:cNvPr>
          <p:cNvSpPr txBox="1"/>
          <p:nvPr/>
        </p:nvSpPr>
        <p:spPr>
          <a:xfrm>
            <a:off x="3282850" y="1004341"/>
            <a:ext cx="3709845" cy="4181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/>
              <a:t>■ターゲット</a:t>
            </a:r>
          </a:p>
        </p:txBody>
      </p:sp>
      <p:sp>
        <p:nvSpPr>
          <p:cNvPr id="9" name="角丸四角形 8">
            <a:extLst>
              <a:ext uri="{FF2B5EF4-FFF2-40B4-BE49-F238E27FC236}">
                <a16:creationId xmlns:a16="http://schemas.microsoft.com/office/drawing/2014/main" id="{0E7EEEF5-CE3B-0345-9CBC-1A36FC591DAD}"/>
              </a:ext>
            </a:extLst>
          </p:cNvPr>
          <p:cNvSpPr/>
          <p:nvPr/>
        </p:nvSpPr>
        <p:spPr>
          <a:xfrm>
            <a:off x="3567662" y="1386330"/>
            <a:ext cx="9017401" cy="1491782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en-US" altLang="ja-JP" dirty="0">
                <a:solidFill>
                  <a:schemeClr val="tx1"/>
                </a:solidFill>
              </a:rPr>
              <a:t>【</a:t>
            </a:r>
            <a:r>
              <a:rPr kumimoji="1" lang="ja-JP" altLang="en-US">
                <a:solidFill>
                  <a:schemeClr val="tx1"/>
                </a:solidFill>
              </a:rPr>
              <a:t>年齢</a:t>
            </a:r>
            <a:r>
              <a:rPr kumimoji="1" lang="en-US" altLang="ja-JP" dirty="0">
                <a:solidFill>
                  <a:schemeClr val="tx1"/>
                </a:solidFill>
              </a:rPr>
              <a:t>】20</a:t>
            </a:r>
            <a:r>
              <a:rPr kumimoji="1" lang="ja-JP" altLang="en-US">
                <a:solidFill>
                  <a:schemeClr val="tx1"/>
                </a:solidFill>
              </a:rPr>
              <a:t>代後半</a:t>
            </a:r>
            <a:r>
              <a:rPr kumimoji="1" lang="en-US" altLang="ja-JP" dirty="0">
                <a:solidFill>
                  <a:schemeClr val="tx1"/>
                </a:solidFill>
              </a:rPr>
              <a:t>〜30</a:t>
            </a:r>
            <a:r>
              <a:rPr kumimoji="1" lang="ja-JP" altLang="en-US">
                <a:solidFill>
                  <a:schemeClr val="tx1"/>
                </a:solidFill>
              </a:rPr>
              <a:t>代前半</a:t>
            </a:r>
            <a:r>
              <a:rPr kumimoji="1" lang="en-US" altLang="ja-JP" dirty="0">
                <a:solidFill>
                  <a:schemeClr val="tx1"/>
                </a:solidFill>
              </a:rPr>
              <a:t>【</a:t>
            </a:r>
            <a:r>
              <a:rPr kumimoji="1" lang="ja-JP" altLang="en-US">
                <a:solidFill>
                  <a:schemeClr val="tx1"/>
                </a:solidFill>
              </a:rPr>
              <a:t>性別</a:t>
            </a:r>
            <a:r>
              <a:rPr kumimoji="1" lang="en-US" altLang="ja-JP" dirty="0">
                <a:solidFill>
                  <a:schemeClr val="tx1"/>
                </a:solidFill>
              </a:rPr>
              <a:t>】</a:t>
            </a:r>
            <a:r>
              <a:rPr kumimoji="1" lang="ja-JP" altLang="en-US">
                <a:solidFill>
                  <a:schemeClr val="tx1"/>
                </a:solidFill>
              </a:rPr>
              <a:t>男　女</a:t>
            </a:r>
            <a:r>
              <a:rPr kumimoji="1" lang="en-US" altLang="ja-JP" dirty="0">
                <a:solidFill>
                  <a:schemeClr val="tx1"/>
                </a:solidFill>
              </a:rPr>
              <a:t>【</a:t>
            </a:r>
            <a:r>
              <a:rPr kumimoji="1" lang="ja-JP" altLang="en-US">
                <a:solidFill>
                  <a:schemeClr val="tx1"/>
                </a:solidFill>
              </a:rPr>
              <a:t>地域</a:t>
            </a:r>
            <a:r>
              <a:rPr lang="en-US" altLang="ja-JP" dirty="0">
                <a:solidFill>
                  <a:schemeClr val="tx1"/>
                </a:solidFill>
              </a:rPr>
              <a:t>】</a:t>
            </a:r>
            <a:r>
              <a:rPr lang="ja-JP" altLang="en-US">
                <a:solidFill>
                  <a:schemeClr val="tx1"/>
                </a:solidFill>
              </a:rPr>
              <a:t>広島市内</a:t>
            </a:r>
            <a:endParaRPr kumimoji="1" lang="en-US" altLang="ja-JP" dirty="0">
              <a:solidFill>
                <a:schemeClr val="tx1"/>
              </a:solidFill>
            </a:endParaRPr>
          </a:p>
          <a:p>
            <a:r>
              <a:rPr kumimoji="1" lang="en-US" altLang="ja-JP" dirty="0">
                <a:solidFill>
                  <a:schemeClr val="tx1"/>
                </a:solidFill>
              </a:rPr>
              <a:t>【</a:t>
            </a:r>
            <a:r>
              <a:rPr lang="ja-JP" altLang="en-US">
                <a:solidFill>
                  <a:schemeClr val="tx1"/>
                </a:solidFill>
              </a:rPr>
              <a:t>志向性</a:t>
            </a:r>
            <a:r>
              <a:rPr kumimoji="1" lang="en-US" altLang="ja-JP" dirty="0">
                <a:solidFill>
                  <a:schemeClr val="tx1"/>
                </a:solidFill>
              </a:rPr>
              <a:t>】</a:t>
            </a:r>
            <a:r>
              <a:rPr lang="en-US" altLang="ja-JP" dirty="0">
                <a:solidFill>
                  <a:schemeClr val="tx1"/>
                </a:solidFill>
              </a:rPr>
              <a:t>【</a:t>
            </a:r>
            <a:r>
              <a:rPr lang="ja-JP" altLang="en-US">
                <a:solidFill>
                  <a:schemeClr val="tx1"/>
                </a:solidFill>
              </a:rPr>
              <a:t>ライフスタイル</a:t>
            </a:r>
            <a:r>
              <a:rPr lang="en-US" altLang="ja-JP" dirty="0">
                <a:solidFill>
                  <a:schemeClr val="tx1"/>
                </a:solidFill>
              </a:rPr>
              <a:t>】</a:t>
            </a:r>
            <a:endParaRPr kumimoji="1" lang="en-US" altLang="ja-JP" dirty="0">
              <a:solidFill>
                <a:schemeClr val="tx1"/>
              </a:solidFill>
            </a:endParaRPr>
          </a:p>
          <a:p>
            <a:r>
              <a:rPr kumimoji="1" lang="ja-JP" altLang="en-US">
                <a:solidFill>
                  <a:schemeClr val="tx1"/>
                </a:solidFill>
              </a:rPr>
              <a:t>　子育て中のママでアクティブに動きたいが自由時間が無い</a:t>
            </a:r>
            <a:endParaRPr kumimoji="1" lang="en-US" altLang="ja-JP" dirty="0">
              <a:solidFill>
                <a:schemeClr val="tx1"/>
              </a:solidFill>
            </a:endParaRPr>
          </a:p>
          <a:p>
            <a:r>
              <a:rPr lang="ja-JP" altLang="en-US">
                <a:solidFill>
                  <a:schemeClr val="tx1"/>
                </a:solidFill>
              </a:rPr>
              <a:t>　ショールームへ行きたいがなかなか時間が取れない</a:t>
            </a:r>
            <a:endParaRPr kumimoji="1" lang="en-US" altLang="ja-JP" dirty="0">
              <a:solidFill>
                <a:schemeClr val="tx1"/>
              </a:solidFill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2ED0555E-4BE1-2546-AE69-9324069EBD15}"/>
              </a:ext>
            </a:extLst>
          </p:cNvPr>
          <p:cNvSpPr txBox="1"/>
          <p:nvPr/>
        </p:nvSpPr>
        <p:spPr>
          <a:xfrm>
            <a:off x="284816" y="3507169"/>
            <a:ext cx="4062334" cy="26986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/>
              <a:t>■アテンション軸</a:t>
            </a:r>
            <a:endParaRPr kumimoji="1" lang="en-US" altLang="ja-JP" dirty="0"/>
          </a:p>
          <a:p>
            <a:r>
              <a:rPr lang="ja-JP" altLang="en-US"/>
              <a:t>　□クーポン＆割引</a:t>
            </a:r>
            <a:endParaRPr lang="en-US" altLang="ja-JP" dirty="0"/>
          </a:p>
          <a:p>
            <a:r>
              <a:rPr kumimoji="1" lang="ja-JP" altLang="en-US"/>
              <a:t>　□懸賞＆抽選</a:t>
            </a:r>
            <a:endParaRPr kumimoji="1" lang="en-US" altLang="ja-JP" dirty="0"/>
          </a:p>
          <a:p>
            <a:r>
              <a:rPr lang="ja-JP" altLang="en-US"/>
              <a:t>　□サービス（招待等）</a:t>
            </a:r>
            <a:endParaRPr lang="en-US" altLang="ja-JP" dirty="0"/>
          </a:p>
          <a:p>
            <a:r>
              <a:rPr kumimoji="1" lang="ja-JP" altLang="en-US"/>
              <a:t>　□応募＆投稿</a:t>
            </a:r>
            <a:endParaRPr kumimoji="1" lang="en-US" altLang="ja-JP" dirty="0"/>
          </a:p>
          <a:p>
            <a:r>
              <a:rPr kumimoji="1" lang="ja-JP" altLang="en-US"/>
              <a:t>　□コンテンツ</a:t>
            </a:r>
            <a:endParaRPr kumimoji="1" lang="en-US" altLang="ja-JP" dirty="0"/>
          </a:p>
          <a:p>
            <a:r>
              <a:rPr lang="ja-JP" altLang="en-US"/>
              <a:t>　□シミュレーション</a:t>
            </a:r>
            <a:endParaRPr lang="en-US" altLang="ja-JP" dirty="0"/>
          </a:p>
          <a:p>
            <a:r>
              <a:rPr kumimoji="1" lang="ja-JP" altLang="en-US"/>
              <a:t>　□その他（　　　　　　）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55D5AA1F-ABB7-784F-BA26-CA35593AC053}"/>
              </a:ext>
            </a:extLst>
          </p:cNvPr>
          <p:cNvSpPr txBox="1"/>
          <p:nvPr/>
        </p:nvSpPr>
        <p:spPr>
          <a:xfrm>
            <a:off x="284816" y="6356827"/>
            <a:ext cx="3867462" cy="4181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/>
              <a:t>■開催時期・予算</a:t>
            </a:r>
            <a:endParaRPr kumimoji="1" lang="ja-JP" altLang="en-US"/>
          </a:p>
        </p:txBody>
      </p:sp>
      <p:sp>
        <p:nvSpPr>
          <p:cNvPr id="12" name="角丸四角形 11">
            <a:extLst>
              <a:ext uri="{FF2B5EF4-FFF2-40B4-BE49-F238E27FC236}">
                <a16:creationId xmlns:a16="http://schemas.microsoft.com/office/drawing/2014/main" id="{1293E9E5-E6F5-4943-90C3-E065DCA1D9F9}"/>
              </a:ext>
            </a:extLst>
          </p:cNvPr>
          <p:cNvSpPr/>
          <p:nvPr/>
        </p:nvSpPr>
        <p:spPr>
          <a:xfrm>
            <a:off x="449709" y="6804935"/>
            <a:ext cx="3537677" cy="2279106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en-US" altLang="ja-JP" dirty="0">
                <a:solidFill>
                  <a:schemeClr val="tx1"/>
                </a:solidFill>
              </a:rPr>
              <a:t>【</a:t>
            </a:r>
            <a:r>
              <a:rPr lang="ja-JP" altLang="en-US">
                <a:solidFill>
                  <a:schemeClr val="tx1"/>
                </a:solidFill>
              </a:rPr>
              <a:t>期間</a:t>
            </a:r>
            <a:r>
              <a:rPr kumimoji="1" lang="en-US" altLang="ja-JP" dirty="0">
                <a:solidFill>
                  <a:schemeClr val="tx1"/>
                </a:solidFill>
              </a:rPr>
              <a:t>】2019</a:t>
            </a:r>
            <a:r>
              <a:rPr kumimoji="1" lang="ja-JP" altLang="en-US">
                <a:solidFill>
                  <a:schemeClr val="tx1"/>
                </a:solidFill>
              </a:rPr>
              <a:t>年</a:t>
            </a:r>
            <a:endParaRPr kumimoji="1" lang="en-US" altLang="ja-JP" dirty="0">
              <a:solidFill>
                <a:schemeClr val="tx1"/>
              </a:solidFill>
            </a:endParaRPr>
          </a:p>
          <a:p>
            <a:r>
              <a:rPr lang="ja-JP" altLang="en-US">
                <a:solidFill>
                  <a:schemeClr val="tx1"/>
                </a:solidFill>
              </a:rPr>
              <a:t>　　</a:t>
            </a:r>
            <a:r>
              <a:rPr lang="en-US" altLang="ja-JP" dirty="0">
                <a:solidFill>
                  <a:schemeClr val="tx1"/>
                </a:solidFill>
              </a:rPr>
              <a:t>2</a:t>
            </a:r>
            <a:r>
              <a:rPr lang="ja-JP" altLang="en-US">
                <a:solidFill>
                  <a:schemeClr val="tx1"/>
                </a:solidFill>
              </a:rPr>
              <a:t>月</a:t>
            </a:r>
            <a:r>
              <a:rPr lang="en-US" altLang="ja-JP" dirty="0">
                <a:solidFill>
                  <a:schemeClr val="tx1"/>
                </a:solidFill>
              </a:rPr>
              <a:t> 1</a:t>
            </a:r>
            <a:r>
              <a:rPr lang="ja-JP" altLang="en-US">
                <a:solidFill>
                  <a:schemeClr val="tx1"/>
                </a:solidFill>
              </a:rPr>
              <a:t>日</a:t>
            </a:r>
            <a:r>
              <a:rPr lang="en-US" altLang="ja-JP" dirty="0">
                <a:solidFill>
                  <a:schemeClr val="tx1"/>
                </a:solidFill>
              </a:rPr>
              <a:t>〜  2</a:t>
            </a:r>
            <a:r>
              <a:rPr lang="ja-JP" altLang="en-US">
                <a:solidFill>
                  <a:schemeClr val="tx1"/>
                </a:solidFill>
              </a:rPr>
              <a:t>月</a:t>
            </a:r>
            <a:r>
              <a:rPr lang="en-US" altLang="ja-JP" dirty="0">
                <a:solidFill>
                  <a:schemeClr val="tx1"/>
                </a:solidFill>
              </a:rPr>
              <a:t> 28</a:t>
            </a:r>
            <a:r>
              <a:rPr lang="ja-JP" altLang="en-US">
                <a:solidFill>
                  <a:schemeClr val="tx1"/>
                </a:solidFill>
              </a:rPr>
              <a:t>日</a:t>
            </a:r>
            <a:r>
              <a:rPr kumimoji="1" lang="ja-JP" altLang="en-US">
                <a:solidFill>
                  <a:schemeClr val="tx1"/>
                </a:solidFill>
              </a:rPr>
              <a:t>　　　　　　</a:t>
            </a:r>
            <a:endParaRPr kumimoji="1" lang="en-US" altLang="ja-JP" dirty="0">
              <a:solidFill>
                <a:schemeClr val="tx1"/>
              </a:solidFill>
            </a:endParaRPr>
          </a:p>
          <a:p>
            <a:r>
              <a:rPr kumimoji="1" lang="en-US" altLang="ja-JP" dirty="0">
                <a:solidFill>
                  <a:schemeClr val="tx1"/>
                </a:solidFill>
              </a:rPr>
              <a:t>【</a:t>
            </a:r>
            <a:r>
              <a:rPr kumimoji="1" lang="ja-JP" altLang="en-US">
                <a:solidFill>
                  <a:schemeClr val="tx1"/>
                </a:solidFill>
              </a:rPr>
              <a:t>予算</a:t>
            </a:r>
            <a:r>
              <a:rPr kumimoji="1" lang="en-US" altLang="ja-JP" dirty="0">
                <a:solidFill>
                  <a:schemeClr val="tx1"/>
                </a:solidFill>
              </a:rPr>
              <a:t>】</a:t>
            </a:r>
          </a:p>
          <a:p>
            <a:r>
              <a:rPr kumimoji="1" lang="ja-JP" altLang="en-US">
                <a:solidFill>
                  <a:schemeClr val="tx1"/>
                </a:solidFill>
              </a:rPr>
              <a:t>　　</a:t>
            </a:r>
            <a:r>
              <a:rPr kumimoji="1" lang="en-US" altLang="ja-JP" dirty="0">
                <a:solidFill>
                  <a:schemeClr val="tx1"/>
                </a:solidFill>
              </a:rPr>
              <a:t>100</a:t>
            </a:r>
            <a:r>
              <a:rPr kumimoji="1" lang="ja-JP" altLang="en-US">
                <a:solidFill>
                  <a:schemeClr val="tx1"/>
                </a:solidFill>
              </a:rPr>
              <a:t>万円</a:t>
            </a:r>
            <a:endParaRPr kumimoji="1" lang="en-US" altLang="ja-JP" dirty="0">
              <a:solidFill>
                <a:schemeClr val="tx1"/>
              </a:solidFill>
            </a:endParaRPr>
          </a:p>
          <a:p>
            <a:r>
              <a:rPr lang="en-US" altLang="ja-JP" dirty="0">
                <a:solidFill>
                  <a:schemeClr val="tx1"/>
                </a:solidFill>
              </a:rPr>
              <a:t>【</a:t>
            </a:r>
            <a:r>
              <a:rPr lang="ja-JP" altLang="en-US">
                <a:solidFill>
                  <a:schemeClr val="tx1"/>
                </a:solidFill>
              </a:rPr>
              <a:t>開催場所</a:t>
            </a:r>
            <a:r>
              <a:rPr lang="en-US" altLang="ja-JP" dirty="0">
                <a:solidFill>
                  <a:schemeClr val="tx1"/>
                </a:solidFill>
              </a:rPr>
              <a:t>】</a:t>
            </a:r>
          </a:p>
          <a:p>
            <a:r>
              <a:rPr kumimoji="1" lang="ja-JP" altLang="en-US">
                <a:solidFill>
                  <a:schemeClr val="tx1"/>
                </a:solidFill>
              </a:rPr>
              <a:t>　　各家庭</a:t>
            </a:r>
          </a:p>
        </p:txBody>
      </p:sp>
      <p:sp>
        <p:nvSpPr>
          <p:cNvPr id="13" name="下矢印 12">
            <a:extLst>
              <a:ext uri="{FF2B5EF4-FFF2-40B4-BE49-F238E27FC236}">
                <a16:creationId xmlns:a16="http://schemas.microsoft.com/office/drawing/2014/main" id="{808E2AC9-5C9D-AA4D-B451-23D103B36AEF}"/>
              </a:ext>
            </a:extLst>
          </p:cNvPr>
          <p:cNvSpPr/>
          <p:nvPr/>
        </p:nvSpPr>
        <p:spPr>
          <a:xfrm>
            <a:off x="7495086" y="2908092"/>
            <a:ext cx="554636" cy="46914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0A39B25C-FBB9-6B41-9E19-39E706A02CAA}"/>
              </a:ext>
            </a:extLst>
          </p:cNvPr>
          <p:cNvSpPr txBox="1"/>
          <p:nvPr/>
        </p:nvSpPr>
        <p:spPr>
          <a:xfrm>
            <a:off x="3282850" y="3162927"/>
            <a:ext cx="3709845" cy="4181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/>
              <a:t>■テーマ（タイトル）</a:t>
            </a:r>
          </a:p>
        </p:txBody>
      </p:sp>
      <p:sp>
        <p:nvSpPr>
          <p:cNvPr id="15" name="角丸四角形 14">
            <a:extLst>
              <a:ext uri="{FF2B5EF4-FFF2-40B4-BE49-F238E27FC236}">
                <a16:creationId xmlns:a16="http://schemas.microsoft.com/office/drawing/2014/main" id="{5CC8FFC2-DDE7-4247-936C-C37717B9106F}"/>
              </a:ext>
            </a:extLst>
          </p:cNvPr>
          <p:cNvSpPr/>
          <p:nvPr/>
        </p:nvSpPr>
        <p:spPr>
          <a:xfrm>
            <a:off x="3567662" y="3634857"/>
            <a:ext cx="9017401" cy="982116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en-US" altLang="ja-JP" dirty="0">
                <a:solidFill>
                  <a:schemeClr val="tx1"/>
                </a:solidFill>
              </a:rPr>
              <a:t>【</a:t>
            </a:r>
            <a:r>
              <a:rPr lang="en-US" altLang="ja-JP" dirty="0">
                <a:solidFill>
                  <a:schemeClr val="tx1"/>
                </a:solidFill>
              </a:rPr>
              <a:t>CONCEPT</a:t>
            </a:r>
            <a:r>
              <a:rPr kumimoji="1" lang="en-US" altLang="ja-JP" dirty="0">
                <a:solidFill>
                  <a:schemeClr val="tx1"/>
                </a:solidFill>
              </a:rPr>
              <a:t>】</a:t>
            </a:r>
          </a:p>
          <a:p>
            <a:r>
              <a:rPr lang="ja-JP" altLang="en-US">
                <a:solidFill>
                  <a:schemeClr val="tx1"/>
                </a:solidFill>
              </a:rPr>
              <a:t>　</a:t>
            </a:r>
            <a:r>
              <a:rPr lang="en-US" altLang="ja-JP" dirty="0">
                <a:solidFill>
                  <a:schemeClr val="tx1"/>
                </a:solidFill>
              </a:rPr>
              <a:t>Amazon</a:t>
            </a:r>
            <a:r>
              <a:rPr lang="ja-JP" altLang="en-US">
                <a:solidFill>
                  <a:schemeClr val="tx1"/>
                </a:solidFill>
              </a:rPr>
              <a:t>・楽天から試乗車を予約！自宅まで配送サービス開始！</a:t>
            </a:r>
            <a:r>
              <a:rPr kumimoji="1" lang="ja-JP" altLang="en-US">
                <a:solidFill>
                  <a:schemeClr val="tx1"/>
                </a:solidFill>
              </a:rPr>
              <a:t>　　　　　　</a:t>
            </a: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4E635A1F-9D16-EE4F-B47B-D7D5C579F490}"/>
              </a:ext>
            </a:extLst>
          </p:cNvPr>
          <p:cNvSpPr txBox="1"/>
          <p:nvPr/>
        </p:nvSpPr>
        <p:spPr>
          <a:xfrm>
            <a:off x="3919929" y="4779513"/>
            <a:ext cx="1761343" cy="4181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/>
              <a:t>■企画詳細</a:t>
            </a:r>
          </a:p>
        </p:txBody>
      </p:sp>
      <p:sp>
        <p:nvSpPr>
          <p:cNvPr id="17" name="角丸四角形 16">
            <a:extLst>
              <a:ext uri="{FF2B5EF4-FFF2-40B4-BE49-F238E27FC236}">
                <a16:creationId xmlns:a16="http://schemas.microsoft.com/office/drawing/2014/main" id="{7156C7D8-D178-CD48-BDD0-A78DD7116B77}"/>
              </a:ext>
            </a:extLst>
          </p:cNvPr>
          <p:cNvSpPr/>
          <p:nvPr/>
        </p:nvSpPr>
        <p:spPr>
          <a:xfrm>
            <a:off x="4152278" y="5197641"/>
            <a:ext cx="4601979" cy="4171211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en-US" altLang="ja-JP" dirty="0">
                <a:solidFill>
                  <a:schemeClr val="tx1"/>
                </a:solidFill>
              </a:rPr>
              <a:t>【EVENT】</a:t>
            </a:r>
          </a:p>
          <a:p>
            <a:r>
              <a:rPr lang="en-US" altLang="ja-JP" dirty="0">
                <a:solidFill>
                  <a:schemeClr val="tx1"/>
                </a:solidFill>
              </a:rPr>
              <a:t>Amazon</a:t>
            </a:r>
            <a:r>
              <a:rPr lang="ja-JP" altLang="en-US">
                <a:solidFill>
                  <a:schemeClr val="tx1"/>
                </a:solidFill>
              </a:rPr>
              <a:t>＆</a:t>
            </a:r>
            <a:r>
              <a:rPr lang="en-US" altLang="ja-JP" dirty="0">
                <a:solidFill>
                  <a:schemeClr val="tx1"/>
                </a:solidFill>
              </a:rPr>
              <a:t>Yahoo</a:t>
            </a:r>
            <a:r>
              <a:rPr lang="ja-JP" altLang="en-US">
                <a:solidFill>
                  <a:schemeClr val="tx1"/>
                </a:solidFill>
              </a:rPr>
              <a:t>ショッピングから試乗車を予約すると自宅まで届けてくれるサービスを開始。</a:t>
            </a:r>
            <a:endParaRPr lang="en-US" altLang="ja-JP" dirty="0">
              <a:solidFill>
                <a:schemeClr val="tx1"/>
              </a:solidFill>
            </a:endParaRPr>
          </a:p>
          <a:p>
            <a:r>
              <a:rPr kumimoji="1" lang="ja-JP" altLang="en-US">
                <a:solidFill>
                  <a:schemeClr val="tx1"/>
                </a:solidFill>
              </a:rPr>
              <a:t>予約して頂いた方の中から抽選でドライブレコーダーをプレゼント。</a:t>
            </a:r>
            <a:endParaRPr kumimoji="1" lang="en-US" altLang="ja-JP" dirty="0">
              <a:solidFill>
                <a:schemeClr val="tx1"/>
              </a:solidFill>
            </a:endParaRPr>
          </a:p>
          <a:p>
            <a:r>
              <a:rPr lang="en-US" altLang="ja-JP" dirty="0">
                <a:solidFill>
                  <a:schemeClr val="tx1"/>
                </a:solidFill>
              </a:rPr>
              <a:t>Amazon</a:t>
            </a:r>
            <a:r>
              <a:rPr lang="ja-JP" altLang="en-US">
                <a:solidFill>
                  <a:schemeClr val="tx1"/>
                </a:solidFill>
              </a:rPr>
              <a:t>＝プライム会員機能活用</a:t>
            </a:r>
            <a:endParaRPr lang="en-US" altLang="ja-JP" dirty="0">
              <a:solidFill>
                <a:schemeClr val="tx1"/>
              </a:solidFill>
            </a:endParaRPr>
          </a:p>
          <a:p>
            <a:r>
              <a:rPr lang="ja-JP" altLang="en-US">
                <a:solidFill>
                  <a:schemeClr val="tx1"/>
                </a:solidFill>
              </a:rPr>
              <a:t>楽天</a:t>
            </a:r>
            <a:r>
              <a:rPr kumimoji="1" lang="ja-JP" altLang="en-US">
                <a:solidFill>
                  <a:schemeClr val="tx1"/>
                </a:solidFill>
              </a:rPr>
              <a:t>＝予約受け付け機能活用</a:t>
            </a:r>
            <a:endParaRPr kumimoji="1" lang="en-US" altLang="ja-JP" dirty="0">
              <a:solidFill>
                <a:schemeClr val="tx1"/>
              </a:solidFill>
            </a:endParaRPr>
          </a:p>
          <a:p>
            <a:r>
              <a:rPr lang="ja-JP" altLang="en-US">
                <a:solidFill>
                  <a:schemeClr val="tx1"/>
                </a:solidFill>
              </a:rPr>
              <a:t>配送時に下取り見積もりも同時に行う。</a:t>
            </a:r>
            <a:r>
              <a:rPr kumimoji="1" lang="ja-JP" altLang="en-US">
                <a:solidFill>
                  <a:schemeClr val="tx1"/>
                </a:solidFill>
              </a:rPr>
              <a:t>　　　　　　</a:t>
            </a: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9C2E3AF5-04DC-B347-A8A2-BFACC86F205D}"/>
              </a:ext>
            </a:extLst>
          </p:cNvPr>
          <p:cNvSpPr txBox="1"/>
          <p:nvPr/>
        </p:nvSpPr>
        <p:spPr>
          <a:xfrm>
            <a:off x="8926641" y="4779513"/>
            <a:ext cx="1761343" cy="4181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/>
              <a:t>■集客方法</a:t>
            </a:r>
          </a:p>
        </p:txBody>
      </p:sp>
      <p:sp>
        <p:nvSpPr>
          <p:cNvPr id="19" name="角丸四角形 18">
            <a:extLst>
              <a:ext uri="{FF2B5EF4-FFF2-40B4-BE49-F238E27FC236}">
                <a16:creationId xmlns:a16="http://schemas.microsoft.com/office/drawing/2014/main" id="{6B2B8066-AFEF-0E4D-9097-CB41CFA78E63}"/>
              </a:ext>
            </a:extLst>
          </p:cNvPr>
          <p:cNvSpPr/>
          <p:nvPr/>
        </p:nvSpPr>
        <p:spPr>
          <a:xfrm>
            <a:off x="8867503" y="7476145"/>
            <a:ext cx="3717560" cy="1802766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en-US" altLang="ja-JP" dirty="0">
                <a:solidFill>
                  <a:schemeClr val="tx1"/>
                </a:solidFill>
              </a:rPr>
              <a:t>1</a:t>
            </a:r>
            <a:r>
              <a:rPr kumimoji="1" lang="ja-JP" altLang="en-US">
                <a:solidFill>
                  <a:schemeClr val="tx1"/>
                </a:solidFill>
              </a:rPr>
              <a:t>クリック</a:t>
            </a:r>
            <a:r>
              <a:rPr kumimoji="1" lang="en-US" altLang="ja-JP" dirty="0">
                <a:solidFill>
                  <a:schemeClr val="tx1"/>
                </a:solidFill>
              </a:rPr>
              <a:t>ab=120</a:t>
            </a:r>
            <a:r>
              <a:rPr kumimoji="1" lang="ja-JP" altLang="en-US">
                <a:solidFill>
                  <a:schemeClr val="tx1"/>
                </a:solidFill>
              </a:rPr>
              <a:t>円想定</a:t>
            </a:r>
            <a:endParaRPr kumimoji="1" lang="en-US" altLang="ja-JP" dirty="0">
              <a:solidFill>
                <a:schemeClr val="tx1"/>
              </a:solidFill>
            </a:endParaRPr>
          </a:p>
          <a:p>
            <a:r>
              <a:rPr lang="en-US" altLang="ja-JP" dirty="0">
                <a:solidFill>
                  <a:schemeClr val="tx1"/>
                </a:solidFill>
              </a:rPr>
              <a:t>※</a:t>
            </a:r>
            <a:r>
              <a:rPr lang="ja-JP" altLang="en-US">
                <a:solidFill>
                  <a:schemeClr val="tx1"/>
                </a:solidFill>
              </a:rPr>
              <a:t>トヨタ　試乗会など</a:t>
            </a:r>
            <a:endParaRPr lang="en-US" altLang="ja-JP" dirty="0">
              <a:solidFill>
                <a:schemeClr val="tx1"/>
              </a:solidFill>
            </a:endParaRPr>
          </a:p>
          <a:p>
            <a:r>
              <a:rPr kumimoji="1" lang="en-US" altLang="ja-JP" dirty="0">
                <a:solidFill>
                  <a:schemeClr val="tx1"/>
                </a:solidFill>
              </a:rPr>
              <a:t>6500</a:t>
            </a:r>
            <a:r>
              <a:rPr kumimoji="1" lang="ja-JP" altLang="en-US">
                <a:solidFill>
                  <a:schemeClr val="tx1"/>
                </a:solidFill>
              </a:rPr>
              <a:t>アクセス　</a:t>
            </a:r>
            <a:r>
              <a:rPr kumimoji="1" lang="en-US" altLang="ja-JP" dirty="0">
                <a:solidFill>
                  <a:schemeClr val="tx1"/>
                </a:solidFill>
              </a:rPr>
              <a:t>1%</a:t>
            </a:r>
            <a:r>
              <a:rPr kumimoji="1" lang="ja-JP" altLang="en-US">
                <a:solidFill>
                  <a:schemeClr val="tx1"/>
                </a:solidFill>
              </a:rPr>
              <a:t>獲得</a:t>
            </a:r>
            <a:endParaRPr kumimoji="1" lang="en-US" altLang="ja-JP" dirty="0">
              <a:solidFill>
                <a:schemeClr val="tx1"/>
              </a:solidFill>
            </a:endParaRPr>
          </a:p>
          <a:p>
            <a:r>
              <a:rPr lang="en-US" altLang="ja-JP" dirty="0">
                <a:solidFill>
                  <a:schemeClr val="tx1"/>
                </a:solidFill>
              </a:rPr>
              <a:t>CV=65</a:t>
            </a:r>
            <a:r>
              <a:rPr lang="ja-JP" altLang="en-US">
                <a:solidFill>
                  <a:schemeClr val="tx1"/>
                </a:solidFill>
              </a:rPr>
              <a:t>名　</a:t>
            </a:r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20" name="角丸四角形 19">
            <a:extLst>
              <a:ext uri="{FF2B5EF4-FFF2-40B4-BE49-F238E27FC236}">
                <a16:creationId xmlns:a16="http://schemas.microsoft.com/office/drawing/2014/main" id="{5B6D1EE7-B114-9643-BD68-5CD3A5970585}"/>
              </a:ext>
            </a:extLst>
          </p:cNvPr>
          <p:cNvSpPr/>
          <p:nvPr/>
        </p:nvSpPr>
        <p:spPr>
          <a:xfrm>
            <a:off x="8867503" y="5197641"/>
            <a:ext cx="3717560" cy="1802766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en-US" altLang="ja-JP" dirty="0">
                <a:solidFill>
                  <a:schemeClr val="tx1"/>
                </a:solidFill>
              </a:rPr>
              <a:t>【Advertising】</a:t>
            </a:r>
          </a:p>
          <a:p>
            <a:r>
              <a:rPr lang="ja-JP" altLang="en-US">
                <a:solidFill>
                  <a:schemeClr val="tx1"/>
                </a:solidFill>
              </a:rPr>
              <a:t>オンライン広告　</a:t>
            </a:r>
            <a:r>
              <a:rPr lang="en-US" altLang="ja-JP" dirty="0">
                <a:solidFill>
                  <a:schemeClr val="tx1"/>
                </a:solidFill>
              </a:rPr>
              <a:t>80</a:t>
            </a:r>
            <a:r>
              <a:rPr lang="ja-JP" altLang="en-US">
                <a:solidFill>
                  <a:schemeClr val="tx1"/>
                </a:solidFill>
              </a:rPr>
              <a:t>万円</a:t>
            </a:r>
            <a:endParaRPr lang="en-US" altLang="ja-JP" dirty="0">
              <a:solidFill>
                <a:schemeClr val="tx1"/>
              </a:solidFill>
            </a:endParaRPr>
          </a:p>
          <a:p>
            <a:r>
              <a:rPr kumimoji="1" lang="ja-JP" altLang="en-US">
                <a:solidFill>
                  <a:schemeClr val="tx1"/>
                </a:solidFill>
              </a:rPr>
              <a:t>ノベルティ　</a:t>
            </a:r>
            <a:r>
              <a:rPr kumimoji="1" lang="en-US" altLang="ja-JP" dirty="0">
                <a:solidFill>
                  <a:schemeClr val="tx1"/>
                </a:solidFill>
              </a:rPr>
              <a:t>20</a:t>
            </a:r>
            <a:r>
              <a:rPr kumimoji="1" lang="ja-JP" altLang="en-US">
                <a:solidFill>
                  <a:schemeClr val="tx1"/>
                </a:solidFill>
              </a:rPr>
              <a:t>万円</a:t>
            </a:r>
            <a:endParaRPr kumimoji="1" lang="en-US" altLang="ja-JP" dirty="0">
              <a:solidFill>
                <a:schemeClr val="tx1"/>
              </a:solidFill>
            </a:endParaRPr>
          </a:p>
          <a:p>
            <a:r>
              <a:rPr lang="en-US" altLang="ja-JP" dirty="0">
                <a:solidFill>
                  <a:schemeClr val="tx1"/>
                </a:solidFill>
              </a:rPr>
              <a:t>※</a:t>
            </a:r>
            <a:r>
              <a:rPr lang="ja-JP" altLang="en-US">
                <a:solidFill>
                  <a:schemeClr val="tx1"/>
                </a:solidFill>
              </a:rPr>
              <a:t>人件費は含まず</a:t>
            </a:r>
            <a:r>
              <a:rPr kumimoji="1" lang="ja-JP" altLang="en-US">
                <a:solidFill>
                  <a:schemeClr val="tx1"/>
                </a:solidFill>
              </a:rPr>
              <a:t>　　　　　　</a:t>
            </a: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E7E43A64-76AA-2E44-8F07-5A7907EE8A76}"/>
              </a:ext>
            </a:extLst>
          </p:cNvPr>
          <p:cNvSpPr txBox="1"/>
          <p:nvPr/>
        </p:nvSpPr>
        <p:spPr>
          <a:xfrm>
            <a:off x="8926641" y="7058018"/>
            <a:ext cx="1761343" cy="4181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/>
              <a:t>■</a:t>
            </a:r>
            <a:r>
              <a:rPr kumimoji="1" lang="en-US" altLang="ja-JP" dirty="0"/>
              <a:t>KPI</a:t>
            </a:r>
            <a:r>
              <a:rPr kumimoji="1" lang="ja-JP" altLang="en-US"/>
              <a:t>想定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1BF98886-5DC6-DA49-AE3E-88D167A4EEDE}"/>
              </a:ext>
            </a:extLst>
          </p:cNvPr>
          <p:cNvSpPr txBox="1"/>
          <p:nvPr/>
        </p:nvSpPr>
        <p:spPr>
          <a:xfrm>
            <a:off x="569626" y="2295091"/>
            <a:ext cx="419724" cy="4181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/>
              <a:t>☑</a:t>
            </a: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179A3FBC-F347-4647-B9AD-8B1F81AB6BB5}"/>
              </a:ext>
            </a:extLst>
          </p:cNvPr>
          <p:cNvSpPr txBox="1"/>
          <p:nvPr/>
        </p:nvSpPr>
        <p:spPr>
          <a:xfrm>
            <a:off x="569626" y="4465119"/>
            <a:ext cx="419724" cy="4181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/>
              <a:t>☑</a:t>
            </a:r>
          </a:p>
        </p:txBody>
      </p:sp>
      <p:sp>
        <p:nvSpPr>
          <p:cNvPr id="3" name="円/楕円 2">
            <a:extLst>
              <a:ext uri="{FF2B5EF4-FFF2-40B4-BE49-F238E27FC236}">
                <a16:creationId xmlns:a16="http://schemas.microsoft.com/office/drawing/2014/main" id="{59DC48BC-6707-2B47-A588-74D56D115A53}"/>
              </a:ext>
            </a:extLst>
          </p:cNvPr>
          <p:cNvSpPr/>
          <p:nvPr/>
        </p:nvSpPr>
        <p:spPr>
          <a:xfrm>
            <a:off x="8807543" y="1474346"/>
            <a:ext cx="338998" cy="33899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92885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52</TotalTime>
  <Words>169</Words>
  <Application>Microsoft Macintosh PowerPoint</Application>
  <PresentationFormat>A3 297x420 mm</PresentationFormat>
  <Paragraphs>84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メイリオ</vt:lpstr>
      <vt:lpstr>Arial</vt:lpstr>
      <vt:lpstr>Calibri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松本 光市</dc:creator>
  <cp:lastModifiedBy>松本 光市</cp:lastModifiedBy>
  <cp:revision>6</cp:revision>
  <dcterms:created xsi:type="dcterms:W3CDTF">2018-12-01T01:46:37Z</dcterms:created>
  <dcterms:modified xsi:type="dcterms:W3CDTF">2018-12-05T08:19:19Z</dcterms:modified>
</cp:coreProperties>
</file>