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59" r:id="rId6"/>
    <p:sldId id="263" r:id="rId7"/>
    <p:sldId id="261" r:id="rId8"/>
    <p:sldId id="262" r:id="rId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59"/>
    <p:restoredTop sz="94586"/>
  </p:normalViewPr>
  <p:slideViewPr>
    <p:cSldViewPr snapToGrid="0" snapToObjects="1">
      <p:cViewPr varScale="1">
        <p:scale>
          <a:sx n="102" d="100"/>
          <a:sy n="102" d="100"/>
        </p:scale>
        <p:origin x="10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432339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257855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1397777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1761816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458963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60809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679493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2494582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2652058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644504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5A12F7F-F369-A649-BAD3-433C3823AE7E}" type="datetimeFigureOut">
              <a:rPr kumimoji="1" lang="ja-JP" altLang="en-US" smtClean="0"/>
              <a:t>2018/4/25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3922902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12F7F-F369-A649-BAD3-433C3823AE7E}" type="datetimeFigureOut">
              <a:rPr kumimoji="1" lang="ja-JP" altLang="en-US" smtClean="0"/>
              <a:t>2018/4/25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9F804-120F-A746-8ABF-4D2855D0D601}" type="slidenum">
              <a:rPr kumimoji="1" lang="ja-JP" altLang="en-US" smtClean="0"/>
              <a:t>‹#›</a:t>
            </a:fld>
            <a:endParaRPr kumimoji="1" lang="ja-JP" altLang="en-US"/>
          </a:p>
        </p:txBody>
      </p:sp>
    </p:spTree>
    <p:extLst>
      <p:ext uri="{BB962C8B-B14F-4D97-AF65-F5344CB8AC3E}">
        <p14:creationId xmlns:p14="http://schemas.microsoft.com/office/powerpoint/2010/main" val="1351468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8.tiff"/><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2.jpeg"/><Relationship Id="rId2" Type="http://schemas.openxmlformats.org/officeDocument/2006/relationships/image" Target="../media/image9.tiff"/><Relationship Id="rId1" Type="http://schemas.openxmlformats.org/officeDocument/2006/relationships/slideLayout" Target="../slideLayouts/slideLayout1.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4.tiff"/><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0"/>
            <a:ext cx="9144000" cy="256265"/>
          </a:xfrm>
          <a:prstGeom prst="rect">
            <a:avLst/>
          </a:prstGeom>
        </p:spPr>
      </p:pic>
      <p:cxnSp>
        <p:nvCxnSpPr>
          <p:cNvPr id="5" name="直線コネクタ 4"/>
          <p:cNvCxnSpPr/>
          <p:nvPr/>
        </p:nvCxnSpPr>
        <p:spPr>
          <a:xfrm>
            <a:off x="2880986" y="3145172"/>
            <a:ext cx="587470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a:off x="2880986" y="3583583"/>
            <a:ext cx="5874707"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2880986" y="2680570"/>
            <a:ext cx="2937353" cy="369332"/>
          </a:xfrm>
          <a:prstGeom prst="rect">
            <a:avLst/>
          </a:prstGeom>
          <a:noFill/>
        </p:spPr>
        <p:txBody>
          <a:bodyPr wrap="square" rtlCol="0">
            <a:spAutoFit/>
          </a:bodyPr>
          <a:lstStyle/>
          <a:p>
            <a:r>
              <a:rPr kumimoji="1" lang="ja-JP" altLang="en-US" dirty="0"/>
              <a:t>株式会社◯◯御中</a:t>
            </a:r>
          </a:p>
        </p:txBody>
      </p:sp>
      <p:sp>
        <p:nvSpPr>
          <p:cNvPr id="12" name="テキスト ボックス 11"/>
          <p:cNvSpPr txBox="1"/>
          <p:nvPr/>
        </p:nvSpPr>
        <p:spPr>
          <a:xfrm>
            <a:off x="3144032" y="3192068"/>
            <a:ext cx="5348613" cy="369332"/>
          </a:xfrm>
          <a:prstGeom prst="rect">
            <a:avLst/>
          </a:prstGeom>
          <a:noFill/>
        </p:spPr>
        <p:txBody>
          <a:bodyPr wrap="square" rtlCol="0">
            <a:spAutoFit/>
          </a:bodyPr>
          <a:lstStyle/>
          <a:p>
            <a:r>
              <a:rPr kumimoji="1" lang="ja-JP" altLang="en-US" dirty="0"/>
              <a:t>新たな採用</a:t>
            </a:r>
            <a:r>
              <a:rPr kumimoji="1" lang="ja-JP" altLang="en-US"/>
              <a:t>戦略のご提案について</a:t>
            </a:r>
            <a:endParaRPr kumimoji="1" lang="ja-JP" altLang="en-US" dirty="0"/>
          </a:p>
        </p:txBody>
      </p:sp>
      <p:pic>
        <p:nvPicPr>
          <p:cNvPr id="13" name="図 12" descr="クラウドマネージメント協会ロゴ.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4889" y="2680570"/>
            <a:ext cx="1649541" cy="393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2303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0"/>
            <a:ext cx="9144000" cy="256265"/>
          </a:xfrm>
          <a:prstGeom prst="rect">
            <a:avLst/>
          </a:prstGeom>
        </p:spPr>
      </p:pic>
      <p:cxnSp>
        <p:nvCxnSpPr>
          <p:cNvPr id="5" name="直線コネクタ 4"/>
          <p:cNvCxnSpPr/>
          <p:nvPr/>
        </p:nvCxnSpPr>
        <p:spPr>
          <a:xfrm>
            <a:off x="197427" y="665018"/>
            <a:ext cx="88011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114300" y="332509"/>
            <a:ext cx="5760407" cy="369332"/>
          </a:xfrm>
          <a:prstGeom prst="rect">
            <a:avLst/>
          </a:prstGeom>
          <a:noFill/>
        </p:spPr>
        <p:txBody>
          <a:bodyPr wrap="square" rtlCol="0">
            <a:spAutoFit/>
          </a:bodyPr>
          <a:lstStyle/>
          <a:p>
            <a:r>
              <a:rPr kumimoji="1" lang="en-US" altLang="ja-JP" dirty="0"/>
              <a:t>FACE1</a:t>
            </a:r>
            <a:r>
              <a:rPr lang="ja-JP" altLang="en-US" dirty="0"/>
              <a:t>　ダイレクトリクルーティングのお勧め</a:t>
            </a:r>
            <a:endParaRPr lang="en-US" altLang="ja-JP" dirty="0"/>
          </a:p>
        </p:txBody>
      </p:sp>
      <p:sp>
        <p:nvSpPr>
          <p:cNvPr id="2" name="正方形/長方形 1"/>
          <p:cNvSpPr/>
          <p:nvPr/>
        </p:nvSpPr>
        <p:spPr>
          <a:xfrm>
            <a:off x="382968" y="950066"/>
            <a:ext cx="8430017" cy="1723549"/>
          </a:xfrm>
          <a:prstGeom prst="rect">
            <a:avLst/>
          </a:prstGeom>
        </p:spPr>
        <p:txBody>
          <a:bodyPr wrap="square">
            <a:spAutoFit/>
          </a:bodyPr>
          <a:lstStyle/>
          <a:p>
            <a:r>
              <a:rPr lang="ja-JP" altLang="en-US" dirty="0">
                <a:solidFill>
                  <a:srgbClr val="333333"/>
                </a:solidFill>
                <a:latin typeface="メイリオ" charset="-128"/>
              </a:rPr>
              <a:t>★人材獲得競争時代に対応した新しい採用手法、ダイレクト・リクルーティング</a:t>
            </a:r>
            <a:endParaRPr lang="en-US" altLang="ja-JP" dirty="0">
              <a:solidFill>
                <a:srgbClr val="333333"/>
              </a:solidFill>
              <a:latin typeface="メイリオ" charset="-128"/>
            </a:endParaRPr>
          </a:p>
          <a:p>
            <a:endParaRPr lang="ja-JP" altLang="en-US" dirty="0">
              <a:solidFill>
                <a:srgbClr val="333333"/>
              </a:solidFill>
              <a:latin typeface="メイリオ" charset="-128"/>
            </a:endParaRPr>
          </a:p>
          <a:p>
            <a:r>
              <a:rPr lang="ja-JP" altLang="en-US" sz="1400" dirty="0">
                <a:solidFill>
                  <a:srgbClr val="333333"/>
                </a:solidFill>
                <a:latin typeface="メイリオ" charset="-128"/>
              </a:rPr>
              <a:t>産業構造の変化や企業のグローバル化、</a:t>
            </a:r>
            <a:r>
              <a:rPr lang="en-US" altLang="ja-JP" sz="1400" dirty="0">
                <a:solidFill>
                  <a:srgbClr val="333333"/>
                </a:solidFill>
                <a:latin typeface="メイリオ" charset="-128"/>
              </a:rPr>
              <a:t>IT</a:t>
            </a:r>
            <a:r>
              <a:rPr lang="ja-JP" altLang="en-US" sz="1400" dirty="0">
                <a:solidFill>
                  <a:srgbClr val="333333"/>
                </a:solidFill>
                <a:latin typeface="メイリオ" charset="-128"/>
              </a:rPr>
              <a:t>・</a:t>
            </a:r>
            <a:r>
              <a:rPr lang="en-US" altLang="ja-JP" sz="1400" dirty="0">
                <a:solidFill>
                  <a:srgbClr val="333333"/>
                </a:solidFill>
                <a:latin typeface="メイリオ" charset="-128"/>
              </a:rPr>
              <a:t>Web</a:t>
            </a:r>
            <a:r>
              <a:rPr lang="ja-JP" altLang="en-US" sz="1400" dirty="0">
                <a:solidFill>
                  <a:srgbClr val="333333"/>
                </a:solidFill>
                <a:latin typeface="メイリオ" charset="-128"/>
              </a:rPr>
              <a:t>サービスの普及などにより、採用の世界にも新たな波が押し寄せています。求人メディアへの出稿や人材紹介会社の利用といった従来の採用手法のほかに、とくに海外では</a:t>
            </a:r>
            <a:r>
              <a:rPr lang="en-US" altLang="ja-JP" sz="1400" dirty="0">
                <a:solidFill>
                  <a:srgbClr val="333333"/>
                </a:solidFill>
                <a:latin typeface="メイリオ" charset="-128"/>
              </a:rPr>
              <a:t>SNS</a:t>
            </a:r>
            <a:r>
              <a:rPr lang="ja-JP" altLang="en-US" sz="1400" dirty="0">
                <a:solidFill>
                  <a:srgbClr val="333333"/>
                </a:solidFill>
                <a:latin typeface="メイリオ" charset="-128"/>
              </a:rPr>
              <a:t>や外部データベースを利用した採用手法が使われています。</a:t>
            </a:r>
            <a:br>
              <a:rPr lang="ja-JP" altLang="en-US" sz="1400" dirty="0">
                <a:solidFill>
                  <a:srgbClr val="333333"/>
                </a:solidFill>
                <a:latin typeface="メイリオ" charset="-128"/>
              </a:rPr>
            </a:br>
            <a:r>
              <a:rPr lang="ja-JP" altLang="en-US" sz="1400" dirty="0">
                <a:solidFill>
                  <a:srgbClr val="333333"/>
                </a:solidFill>
                <a:latin typeface="メイリオ" charset="-128"/>
              </a:rPr>
              <a:t>日本では常識である「待ち」の採用手法とは大きく異なり、経営者、役員、採用担当者が自ら候補者を見つけ出してアプローチするという「ダイレクト・リクルーティング」が主流になりつつあります。</a:t>
            </a:r>
            <a:endParaRPr lang="ja-JP" altLang="en-US" sz="1400" b="0" i="0" dirty="0">
              <a:solidFill>
                <a:srgbClr val="333333"/>
              </a:solidFill>
              <a:effectLst/>
              <a:latin typeface="メイリオ" charset="-128"/>
            </a:endParaRPr>
          </a:p>
        </p:txBody>
      </p:sp>
      <p:sp>
        <p:nvSpPr>
          <p:cNvPr id="3" name="テキスト ボックス 2"/>
          <p:cNvSpPr txBox="1"/>
          <p:nvPr/>
        </p:nvSpPr>
        <p:spPr>
          <a:xfrm>
            <a:off x="382968" y="2780779"/>
            <a:ext cx="7245383" cy="369332"/>
          </a:xfrm>
          <a:prstGeom prst="rect">
            <a:avLst/>
          </a:prstGeom>
          <a:noFill/>
        </p:spPr>
        <p:txBody>
          <a:bodyPr wrap="square" rtlCol="0">
            <a:spAutoFit/>
          </a:bodyPr>
          <a:lstStyle/>
          <a:p>
            <a:r>
              <a:rPr kumimoji="1" lang="ja-JP" altLang="en-US" dirty="0"/>
              <a:t>★ダイレクトリクルーティングの種類</a:t>
            </a:r>
          </a:p>
        </p:txBody>
      </p:sp>
      <p:sp>
        <p:nvSpPr>
          <p:cNvPr id="8" name="テキスト ボックス 7"/>
          <p:cNvSpPr txBox="1"/>
          <p:nvPr/>
        </p:nvSpPr>
        <p:spPr>
          <a:xfrm>
            <a:off x="382968" y="3175163"/>
            <a:ext cx="8272517" cy="1169551"/>
          </a:xfrm>
          <a:prstGeom prst="rect">
            <a:avLst/>
          </a:prstGeom>
          <a:noFill/>
        </p:spPr>
        <p:txBody>
          <a:bodyPr wrap="square" rtlCol="0">
            <a:spAutoFit/>
          </a:bodyPr>
          <a:lstStyle/>
          <a:p>
            <a:r>
              <a:rPr kumimoji="1" lang="ja-JP" altLang="en-US" sz="1400" dirty="0"/>
              <a:t>ダイレクトリクルーティングを大別しますと、自社採用サイトを構築しオンライン広告から集客を行う「オンライン広告集約型」とソーシャルサイトを活用し知人縁故の採用を誘発させる「リファラルリクルーティング型」、</a:t>
            </a:r>
            <a:r>
              <a:rPr kumimoji="1" lang="en-US" altLang="ja-JP" sz="1400" dirty="0"/>
              <a:t>SNS</a:t>
            </a:r>
            <a:r>
              <a:rPr kumimoji="1" lang="ja-JP" altLang="en-US" sz="1400" dirty="0"/>
              <a:t>型ポータルサイトを活用する「ポータル利用型」に分けられます。</a:t>
            </a:r>
            <a:endParaRPr kumimoji="1" lang="en-US" altLang="ja-JP" sz="1400" dirty="0"/>
          </a:p>
          <a:p>
            <a:r>
              <a:rPr lang="ja-JP" altLang="en-US" sz="1400" dirty="0"/>
              <a:t>今回のご提案は、そのすべてにおいて中核となる採用サイトを公開し、採用オウンドメディアサイトとして運営できるように構築して参ります。</a:t>
            </a:r>
            <a:endParaRPr kumimoji="1" lang="ja-JP" altLang="en-US" sz="1400" dirty="0"/>
          </a:p>
        </p:txBody>
      </p:sp>
      <p:sp>
        <p:nvSpPr>
          <p:cNvPr id="9" name="角丸四角形 8"/>
          <p:cNvSpPr/>
          <p:nvPr/>
        </p:nvSpPr>
        <p:spPr>
          <a:xfrm>
            <a:off x="3883068" y="4747365"/>
            <a:ext cx="1778696" cy="14905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a:solidFill>
                  <a:schemeClr val="tx1"/>
                </a:solidFill>
              </a:rPr>
              <a:t>株式会社</a:t>
            </a:r>
            <a:r>
              <a:rPr lang="ja-JP" altLang="en-US" sz="1600" dirty="0">
                <a:solidFill>
                  <a:schemeClr val="tx1"/>
                </a:solidFill>
              </a:rPr>
              <a:t>◯◯　</a:t>
            </a:r>
            <a:r>
              <a:rPr kumimoji="1" lang="ja-JP" altLang="en-US" sz="1600" dirty="0">
                <a:solidFill>
                  <a:schemeClr val="tx1"/>
                </a:solidFill>
              </a:rPr>
              <a:t>採用サイト</a:t>
            </a:r>
            <a:endParaRPr kumimoji="1" lang="en-US" altLang="ja-JP" sz="1600" dirty="0">
              <a:solidFill>
                <a:schemeClr val="tx1"/>
              </a:solidFill>
            </a:endParaRPr>
          </a:p>
          <a:p>
            <a:pPr algn="ctr"/>
            <a:r>
              <a:rPr lang="ja-JP" altLang="en-US" sz="1600" dirty="0">
                <a:solidFill>
                  <a:schemeClr val="tx1"/>
                </a:solidFill>
              </a:rPr>
              <a:t>＝採用オウンドメディア</a:t>
            </a:r>
            <a:endParaRPr kumimoji="1" lang="ja-JP" altLang="en-US" sz="1600" dirty="0">
              <a:solidFill>
                <a:schemeClr val="tx1"/>
              </a:solidFill>
            </a:endParaRPr>
          </a:p>
        </p:txBody>
      </p:sp>
      <p:sp>
        <p:nvSpPr>
          <p:cNvPr id="10" name="角丸四角形 9"/>
          <p:cNvSpPr/>
          <p:nvPr/>
        </p:nvSpPr>
        <p:spPr>
          <a:xfrm>
            <a:off x="6200384" y="4747365"/>
            <a:ext cx="2254503" cy="50104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600" dirty="0" err="1">
                <a:solidFill>
                  <a:schemeClr val="tx1"/>
                </a:solidFill>
              </a:rPr>
              <a:t>Faecbook</a:t>
            </a:r>
            <a:r>
              <a:rPr kumimoji="1" lang="ja-JP" altLang="en-US" sz="1600" dirty="0">
                <a:solidFill>
                  <a:schemeClr val="tx1"/>
                </a:solidFill>
              </a:rPr>
              <a:t>　</a:t>
            </a:r>
            <a:r>
              <a:rPr kumimoji="1" lang="en-US" altLang="ja-JP" sz="1600" dirty="0">
                <a:solidFill>
                  <a:schemeClr val="tx1"/>
                </a:solidFill>
              </a:rPr>
              <a:t>Twitter</a:t>
            </a:r>
            <a:endParaRPr kumimoji="1" lang="ja-JP" altLang="en-US" sz="1600" dirty="0">
              <a:solidFill>
                <a:schemeClr val="tx1"/>
              </a:solidFill>
            </a:endParaRPr>
          </a:p>
        </p:txBody>
      </p:sp>
      <p:sp>
        <p:nvSpPr>
          <p:cNvPr id="11" name="角丸四角形 10"/>
          <p:cNvSpPr/>
          <p:nvPr/>
        </p:nvSpPr>
        <p:spPr>
          <a:xfrm>
            <a:off x="6200384" y="5736922"/>
            <a:ext cx="2254503" cy="50104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chemeClr val="tx1"/>
                </a:solidFill>
              </a:rPr>
              <a:t>社員投稿による</a:t>
            </a:r>
            <a:endParaRPr lang="en-US" altLang="ja-JP" sz="1600" dirty="0">
              <a:solidFill>
                <a:schemeClr val="tx1"/>
              </a:solidFill>
            </a:endParaRPr>
          </a:p>
          <a:p>
            <a:pPr algn="ctr"/>
            <a:r>
              <a:rPr kumimoji="1" lang="ja-JP" altLang="en-US" sz="1600" dirty="0">
                <a:solidFill>
                  <a:schemeClr val="tx1"/>
                </a:solidFill>
              </a:rPr>
              <a:t>リファラル効果</a:t>
            </a:r>
          </a:p>
        </p:txBody>
      </p:sp>
      <p:sp>
        <p:nvSpPr>
          <p:cNvPr id="12" name="角丸四角形 11"/>
          <p:cNvSpPr/>
          <p:nvPr/>
        </p:nvSpPr>
        <p:spPr>
          <a:xfrm>
            <a:off x="1071793" y="4747365"/>
            <a:ext cx="2254503" cy="50104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chemeClr val="tx1"/>
                </a:solidFill>
              </a:rPr>
              <a:t>動画による採用コンテンツの充足</a:t>
            </a:r>
            <a:endParaRPr kumimoji="1" lang="ja-JP" altLang="en-US" sz="1600" dirty="0">
              <a:solidFill>
                <a:schemeClr val="tx1"/>
              </a:solidFill>
            </a:endParaRPr>
          </a:p>
        </p:txBody>
      </p:sp>
      <p:sp>
        <p:nvSpPr>
          <p:cNvPr id="13" name="角丸四角形 12"/>
          <p:cNvSpPr/>
          <p:nvPr/>
        </p:nvSpPr>
        <p:spPr>
          <a:xfrm>
            <a:off x="1071793" y="5736922"/>
            <a:ext cx="2254503" cy="50104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chemeClr val="tx1"/>
                </a:solidFill>
              </a:rPr>
              <a:t>他ポータルから連動</a:t>
            </a:r>
            <a:endParaRPr lang="en-US" altLang="ja-JP" sz="1600" dirty="0">
              <a:solidFill>
                <a:schemeClr val="tx1"/>
              </a:solidFill>
            </a:endParaRPr>
          </a:p>
        </p:txBody>
      </p:sp>
      <p:cxnSp>
        <p:nvCxnSpPr>
          <p:cNvPr id="15" name="直線矢印コネクタ 14"/>
          <p:cNvCxnSpPr>
            <a:stCxn id="12" idx="3"/>
          </p:cNvCxnSpPr>
          <p:nvPr/>
        </p:nvCxnSpPr>
        <p:spPr>
          <a:xfrm>
            <a:off x="3326296" y="4997885"/>
            <a:ext cx="556772" cy="2505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a:stCxn id="10" idx="1"/>
          </p:cNvCxnSpPr>
          <p:nvPr/>
        </p:nvCxnSpPr>
        <p:spPr>
          <a:xfrm flipH="1">
            <a:off x="5661764" y="4997885"/>
            <a:ext cx="538620" cy="2505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a:stCxn id="13" idx="3"/>
          </p:cNvCxnSpPr>
          <p:nvPr/>
        </p:nvCxnSpPr>
        <p:spPr>
          <a:xfrm flipV="1">
            <a:off x="3326296" y="5736922"/>
            <a:ext cx="556772" cy="2505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1" idx="1"/>
          </p:cNvCxnSpPr>
          <p:nvPr/>
        </p:nvCxnSpPr>
        <p:spPr>
          <a:xfrm flipH="1" flipV="1">
            <a:off x="5661764" y="5736922"/>
            <a:ext cx="538620" cy="2505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図 17" descr="クラウドマネージメント協会ロゴ.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66211" y="279043"/>
            <a:ext cx="1453096" cy="3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4929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0"/>
            <a:ext cx="9144000" cy="256265"/>
          </a:xfrm>
          <a:prstGeom prst="rect">
            <a:avLst/>
          </a:prstGeom>
        </p:spPr>
      </p:pic>
      <p:cxnSp>
        <p:nvCxnSpPr>
          <p:cNvPr id="5" name="直線コネクタ 4"/>
          <p:cNvCxnSpPr/>
          <p:nvPr/>
        </p:nvCxnSpPr>
        <p:spPr>
          <a:xfrm>
            <a:off x="197427" y="665018"/>
            <a:ext cx="88011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114300" y="332509"/>
            <a:ext cx="5760407" cy="369332"/>
          </a:xfrm>
          <a:prstGeom prst="rect">
            <a:avLst/>
          </a:prstGeom>
          <a:noFill/>
        </p:spPr>
        <p:txBody>
          <a:bodyPr wrap="square" rtlCol="0">
            <a:spAutoFit/>
          </a:bodyPr>
          <a:lstStyle/>
          <a:p>
            <a:r>
              <a:rPr kumimoji="1" lang="en-US" altLang="ja-JP" dirty="0"/>
              <a:t>FACE2</a:t>
            </a:r>
            <a:r>
              <a:rPr lang="ja-JP" altLang="en-US" dirty="0"/>
              <a:t>　サイトデザイン草案</a:t>
            </a:r>
            <a:endParaRPr lang="en-US" altLang="ja-JP" dirty="0"/>
          </a:p>
        </p:txBody>
      </p:sp>
      <p:pic>
        <p:nvPicPr>
          <p:cNvPr id="9" name="図 8"/>
          <p:cNvPicPr>
            <a:picLocks noChangeAspect="1"/>
          </p:cNvPicPr>
          <p:nvPr/>
        </p:nvPicPr>
        <p:blipFill>
          <a:blip r:embed="rId3"/>
          <a:stretch>
            <a:fillRect/>
          </a:stretch>
        </p:blipFill>
        <p:spPr>
          <a:xfrm>
            <a:off x="3262925" y="1242393"/>
            <a:ext cx="2515024" cy="1567070"/>
          </a:xfrm>
          <a:prstGeom prst="rect">
            <a:avLst/>
          </a:prstGeom>
        </p:spPr>
      </p:pic>
      <p:sp>
        <p:nvSpPr>
          <p:cNvPr id="10" name="正方形/長方形 9"/>
          <p:cNvSpPr/>
          <p:nvPr/>
        </p:nvSpPr>
        <p:spPr>
          <a:xfrm>
            <a:off x="3262924" y="2809463"/>
            <a:ext cx="2515024" cy="4770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a:solidFill>
                  <a:srgbClr val="FF0000"/>
                </a:solidFill>
              </a:rPr>
              <a:t>採用方式</a:t>
            </a:r>
            <a:r>
              <a:rPr kumimoji="1" lang="ja-JP" altLang="en-US" sz="1400" dirty="0">
                <a:solidFill>
                  <a:schemeClr val="tx1"/>
                </a:solidFill>
              </a:rPr>
              <a:t>について</a:t>
            </a:r>
          </a:p>
        </p:txBody>
      </p:sp>
      <p:sp>
        <p:nvSpPr>
          <p:cNvPr id="11" name="正方形/長方形 10"/>
          <p:cNvSpPr/>
          <p:nvPr/>
        </p:nvSpPr>
        <p:spPr>
          <a:xfrm>
            <a:off x="3262924" y="3286541"/>
            <a:ext cx="2515024" cy="4770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a:solidFill>
                  <a:schemeClr val="tx1"/>
                </a:solidFill>
              </a:rPr>
              <a:t>キャリアパスについて</a:t>
            </a:r>
          </a:p>
        </p:txBody>
      </p:sp>
      <p:sp>
        <p:nvSpPr>
          <p:cNvPr id="12" name="正方形/長方形 11"/>
          <p:cNvSpPr/>
          <p:nvPr/>
        </p:nvSpPr>
        <p:spPr>
          <a:xfrm>
            <a:off x="3262924" y="3777395"/>
            <a:ext cx="1203059" cy="59913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dirty="0">
                <a:solidFill>
                  <a:schemeClr val="tx1"/>
                </a:solidFill>
              </a:rPr>
              <a:t>働き方革命</a:t>
            </a:r>
            <a:endParaRPr lang="en-US" altLang="ja-JP" sz="1400" dirty="0">
              <a:solidFill>
                <a:schemeClr val="tx1"/>
              </a:solidFill>
            </a:endParaRPr>
          </a:p>
          <a:p>
            <a:pPr algn="ctr"/>
            <a:r>
              <a:rPr kumimoji="1" lang="ja-JP" altLang="en-US" sz="1400" dirty="0">
                <a:solidFill>
                  <a:schemeClr val="tx1"/>
                </a:solidFill>
              </a:rPr>
              <a:t>（</a:t>
            </a:r>
            <a:r>
              <a:rPr kumimoji="1" lang="ja-JP" altLang="en-US" sz="1400" dirty="0">
                <a:solidFill>
                  <a:srgbClr val="FF0000"/>
                </a:solidFill>
              </a:rPr>
              <a:t>制度</a:t>
            </a:r>
            <a:r>
              <a:rPr kumimoji="1" lang="ja-JP" altLang="en-US" sz="1400" dirty="0">
                <a:solidFill>
                  <a:schemeClr val="tx1"/>
                </a:solidFill>
              </a:rPr>
              <a:t>）</a:t>
            </a:r>
          </a:p>
        </p:txBody>
      </p:sp>
      <p:sp>
        <p:nvSpPr>
          <p:cNvPr id="14" name="正方形/長方形 13"/>
          <p:cNvSpPr/>
          <p:nvPr/>
        </p:nvSpPr>
        <p:spPr>
          <a:xfrm>
            <a:off x="4574889" y="3777395"/>
            <a:ext cx="1203059" cy="59913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dirty="0">
                <a:solidFill>
                  <a:schemeClr val="tx1"/>
                </a:solidFill>
              </a:rPr>
              <a:t>Integral</a:t>
            </a:r>
            <a:r>
              <a:rPr lang="ja-JP" altLang="en-US" sz="1400" dirty="0">
                <a:solidFill>
                  <a:schemeClr val="tx1"/>
                </a:solidFill>
              </a:rPr>
              <a:t>とは</a:t>
            </a:r>
            <a:endParaRPr lang="en-US" altLang="ja-JP" sz="1400" dirty="0">
              <a:solidFill>
                <a:schemeClr val="tx1"/>
              </a:solidFill>
            </a:endParaRPr>
          </a:p>
          <a:p>
            <a:pPr algn="ctr"/>
            <a:r>
              <a:rPr kumimoji="1" lang="ja-JP" altLang="en-US" sz="1400" dirty="0">
                <a:solidFill>
                  <a:srgbClr val="FF0000"/>
                </a:solidFill>
              </a:rPr>
              <a:t>ポリシー</a:t>
            </a:r>
          </a:p>
        </p:txBody>
      </p:sp>
      <p:sp>
        <p:nvSpPr>
          <p:cNvPr id="15" name="テキスト ボックス 14"/>
          <p:cNvSpPr txBox="1"/>
          <p:nvPr/>
        </p:nvSpPr>
        <p:spPr>
          <a:xfrm>
            <a:off x="3515820" y="796817"/>
            <a:ext cx="2358887" cy="369332"/>
          </a:xfrm>
          <a:prstGeom prst="rect">
            <a:avLst/>
          </a:prstGeom>
          <a:noFill/>
        </p:spPr>
        <p:txBody>
          <a:bodyPr wrap="square" rtlCol="0">
            <a:spAutoFit/>
          </a:bodyPr>
          <a:lstStyle/>
          <a:p>
            <a:r>
              <a:rPr kumimoji="1" lang="ja-JP" altLang="en-US"/>
              <a:t>★採用ポータル</a:t>
            </a:r>
          </a:p>
        </p:txBody>
      </p:sp>
      <p:sp>
        <p:nvSpPr>
          <p:cNvPr id="16" name="正方形/長方形 15"/>
          <p:cNvSpPr/>
          <p:nvPr/>
        </p:nvSpPr>
        <p:spPr>
          <a:xfrm>
            <a:off x="3262924" y="4376533"/>
            <a:ext cx="1203059" cy="59913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dirty="0">
                <a:solidFill>
                  <a:schemeClr val="tx1"/>
                </a:solidFill>
              </a:rPr>
              <a:t>◯◯の　　働き人</a:t>
            </a:r>
            <a:endParaRPr kumimoji="1" lang="ja-JP" altLang="en-US" sz="1400" dirty="0">
              <a:solidFill>
                <a:schemeClr val="tx1"/>
              </a:solidFill>
            </a:endParaRPr>
          </a:p>
        </p:txBody>
      </p:sp>
      <p:sp>
        <p:nvSpPr>
          <p:cNvPr id="17" name="正方形/長方形 16"/>
          <p:cNvSpPr/>
          <p:nvPr/>
        </p:nvSpPr>
        <p:spPr>
          <a:xfrm>
            <a:off x="4574889" y="4376533"/>
            <a:ext cx="1203059" cy="59913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dirty="0">
                <a:solidFill>
                  <a:schemeClr val="tx1"/>
                </a:solidFill>
              </a:rPr>
              <a:t>◯◯</a:t>
            </a:r>
            <a:endParaRPr lang="en-US" altLang="ja-JP" sz="1400" dirty="0">
              <a:solidFill>
                <a:schemeClr val="tx1"/>
              </a:solidFill>
            </a:endParaRPr>
          </a:p>
          <a:p>
            <a:pPr algn="ctr"/>
            <a:r>
              <a:rPr lang="ja-JP" altLang="en-US" sz="1400" dirty="0">
                <a:solidFill>
                  <a:schemeClr val="tx1"/>
                </a:solidFill>
              </a:rPr>
              <a:t>ﾆｭｰﾌｪｲｽ</a:t>
            </a:r>
            <a:endParaRPr kumimoji="1" lang="ja-JP" altLang="en-US" sz="1400" dirty="0">
              <a:solidFill>
                <a:schemeClr val="tx1"/>
              </a:solidFill>
            </a:endParaRPr>
          </a:p>
        </p:txBody>
      </p:sp>
      <p:sp>
        <p:nvSpPr>
          <p:cNvPr id="18" name="正方形/長方形 17"/>
          <p:cNvSpPr/>
          <p:nvPr/>
        </p:nvSpPr>
        <p:spPr>
          <a:xfrm>
            <a:off x="3262924" y="4975670"/>
            <a:ext cx="2515024" cy="4770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dirty="0">
                <a:solidFill>
                  <a:schemeClr val="tx1"/>
                </a:solidFill>
              </a:rPr>
              <a:t>TOP</a:t>
            </a:r>
            <a:r>
              <a:rPr lang="ja-JP" altLang="en-US" sz="1400" dirty="0">
                <a:solidFill>
                  <a:schemeClr val="tx1"/>
                </a:solidFill>
              </a:rPr>
              <a:t>メッセージ</a:t>
            </a:r>
            <a:endParaRPr kumimoji="1" lang="ja-JP" altLang="en-US" sz="1400" dirty="0">
              <a:solidFill>
                <a:schemeClr val="tx1"/>
              </a:solidFill>
            </a:endParaRPr>
          </a:p>
        </p:txBody>
      </p:sp>
      <p:sp>
        <p:nvSpPr>
          <p:cNvPr id="19" name="正方形/長方形 18"/>
          <p:cNvSpPr/>
          <p:nvPr/>
        </p:nvSpPr>
        <p:spPr>
          <a:xfrm>
            <a:off x="3262924" y="5452748"/>
            <a:ext cx="2515024" cy="47707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dirty="0">
                <a:solidFill>
                  <a:schemeClr val="tx1"/>
                </a:solidFill>
              </a:rPr>
              <a:t>採用詳細＆エントリー</a:t>
            </a:r>
            <a:endParaRPr kumimoji="1" lang="ja-JP" altLang="en-US" sz="1400" dirty="0">
              <a:solidFill>
                <a:schemeClr val="tx1"/>
              </a:solidFill>
            </a:endParaRPr>
          </a:p>
        </p:txBody>
      </p:sp>
      <p:sp>
        <p:nvSpPr>
          <p:cNvPr id="20" name="正方形/長方形 19"/>
          <p:cNvSpPr/>
          <p:nvPr/>
        </p:nvSpPr>
        <p:spPr>
          <a:xfrm>
            <a:off x="3262924" y="1176133"/>
            <a:ext cx="2515024" cy="534393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262924" y="5920934"/>
            <a:ext cx="1203059" cy="59913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dirty="0">
                <a:solidFill>
                  <a:schemeClr val="tx1"/>
                </a:solidFill>
              </a:rPr>
              <a:t>採用ブログ</a:t>
            </a:r>
            <a:endParaRPr kumimoji="1" lang="ja-JP" altLang="en-US" sz="1400" dirty="0">
              <a:solidFill>
                <a:schemeClr val="tx1"/>
              </a:solidFill>
            </a:endParaRPr>
          </a:p>
        </p:txBody>
      </p:sp>
      <p:sp>
        <p:nvSpPr>
          <p:cNvPr id="22" name="正方形/長方形 21"/>
          <p:cNvSpPr/>
          <p:nvPr/>
        </p:nvSpPr>
        <p:spPr>
          <a:xfrm>
            <a:off x="4574889" y="5920934"/>
            <a:ext cx="1203059" cy="59913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a:solidFill>
                  <a:schemeClr val="tx1"/>
                </a:solidFill>
              </a:rPr>
              <a:t>採用</a:t>
            </a:r>
            <a:endParaRPr kumimoji="1" lang="en-US" altLang="ja-JP" sz="1400" dirty="0">
              <a:solidFill>
                <a:schemeClr val="tx1"/>
              </a:solidFill>
            </a:endParaRPr>
          </a:p>
          <a:p>
            <a:pPr algn="ctr"/>
            <a:r>
              <a:rPr lang="en-US" altLang="ja-JP" sz="1400" dirty="0">
                <a:solidFill>
                  <a:schemeClr val="tx1"/>
                </a:solidFill>
              </a:rPr>
              <a:t>SNS</a:t>
            </a:r>
            <a:endParaRPr kumimoji="1" lang="ja-JP" altLang="en-US" sz="1400" dirty="0">
              <a:solidFill>
                <a:schemeClr val="tx1"/>
              </a:solidFill>
            </a:endParaRPr>
          </a:p>
        </p:txBody>
      </p:sp>
      <p:pic>
        <p:nvPicPr>
          <p:cNvPr id="23" name="図 22"/>
          <p:cNvPicPr>
            <a:picLocks noChangeAspect="1"/>
          </p:cNvPicPr>
          <p:nvPr/>
        </p:nvPicPr>
        <p:blipFill>
          <a:blip r:embed="rId4"/>
          <a:stretch>
            <a:fillRect/>
          </a:stretch>
        </p:blipFill>
        <p:spPr>
          <a:xfrm>
            <a:off x="6472659" y="2740798"/>
            <a:ext cx="2172327" cy="1568563"/>
          </a:xfrm>
          <a:prstGeom prst="rect">
            <a:avLst/>
          </a:prstGeom>
        </p:spPr>
      </p:pic>
      <p:pic>
        <p:nvPicPr>
          <p:cNvPr id="24" name="図 23"/>
          <p:cNvPicPr>
            <a:picLocks noChangeAspect="1"/>
          </p:cNvPicPr>
          <p:nvPr/>
        </p:nvPicPr>
        <p:blipFill>
          <a:blip r:embed="rId5"/>
          <a:stretch>
            <a:fillRect/>
          </a:stretch>
        </p:blipFill>
        <p:spPr>
          <a:xfrm>
            <a:off x="301063" y="2994670"/>
            <a:ext cx="2716696" cy="1565450"/>
          </a:xfrm>
          <a:prstGeom prst="rect">
            <a:avLst/>
          </a:prstGeom>
        </p:spPr>
      </p:pic>
      <p:sp>
        <p:nvSpPr>
          <p:cNvPr id="25" name="下矢印 24"/>
          <p:cNvSpPr/>
          <p:nvPr/>
        </p:nvSpPr>
        <p:spPr>
          <a:xfrm>
            <a:off x="7381461" y="4492487"/>
            <a:ext cx="344556" cy="3703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400698" y="4975670"/>
            <a:ext cx="2517425" cy="1169551"/>
          </a:xfrm>
          <a:prstGeom prst="rect">
            <a:avLst/>
          </a:prstGeom>
          <a:noFill/>
        </p:spPr>
        <p:txBody>
          <a:bodyPr wrap="square" rtlCol="0">
            <a:spAutoFit/>
          </a:bodyPr>
          <a:lstStyle/>
          <a:p>
            <a:r>
              <a:rPr kumimoji="1" lang="ja-JP" altLang="en-US" sz="1400" dirty="0"/>
              <a:t>社員様による採用ブログを</a:t>
            </a:r>
            <a:r>
              <a:rPr kumimoji="1" lang="en-US" altLang="ja-JP" sz="1400" dirty="0"/>
              <a:t>SNS</a:t>
            </a:r>
            <a:r>
              <a:rPr kumimoji="1" lang="ja-JP" altLang="en-US" sz="1400" dirty="0"/>
              <a:t>リクルートサイトへの掲載と同時にオウンドメディアサイトへの掲載を行っていきます。</a:t>
            </a:r>
          </a:p>
        </p:txBody>
      </p:sp>
      <p:cxnSp>
        <p:nvCxnSpPr>
          <p:cNvPr id="28" name="直線矢印コネクタ 27"/>
          <p:cNvCxnSpPr>
            <a:stCxn id="26" idx="0"/>
            <a:endCxn id="24" idx="2"/>
          </p:cNvCxnSpPr>
          <p:nvPr/>
        </p:nvCxnSpPr>
        <p:spPr>
          <a:xfrm flipV="1">
            <a:off x="1659411" y="4560120"/>
            <a:ext cx="0" cy="4155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a:off x="2544417" y="5920934"/>
            <a:ext cx="848140" cy="2995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6295026" y="1404444"/>
            <a:ext cx="2517425" cy="1169551"/>
          </a:xfrm>
          <a:prstGeom prst="rect">
            <a:avLst/>
          </a:prstGeom>
          <a:noFill/>
        </p:spPr>
        <p:txBody>
          <a:bodyPr wrap="square" rtlCol="0">
            <a:spAutoFit/>
          </a:bodyPr>
          <a:lstStyle/>
          <a:p>
            <a:r>
              <a:rPr kumimoji="1" lang="ja-JP" altLang="en-US" sz="1400" dirty="0"/>
              <a:t>社員様による</a:t>
            </a:r>
            <a:r>
              <a:rPr kumimoji="1" lang="en-US" altLang="ja-JP" sz="1400" dirty="0"/>
              <a:t>Facebook</a:t>
            </a:r>
            <a:r>
              <a:rPr kumimoji="1" lang="ja-JP" altLang="en-US" sz="1400" dirty="0"/>
              <a:t>などへの投稿を行って頂き、ミウラ様</a:t>
            </a:r>
            <a:r>
              <a:rPr kumimoji="1" lang="en-US" altLang="ja-JP" sz="1400" dirty="0"/>
              <a:t>Facebook</a:t>
            </a:r>
            <a:r>
              <a:rPr kumimoji="1" lang="ja-JP" altLang="en-US" sz="1400" dirty="0"/>
              <a:t>へフォローさせていきます。</a:t>
            </a:r>
            <a:endParaRPr kumimoji="1" lang="en-US" altLang="ja-JP" sz="1400" dirty="0"/>
          </a:p>
          <a:p>
            <a:r>
              <a:rPr lang="en-US" altLang="ja-JP" sz="1400" dirty="0"/>
              <a:t>※</a:t>
            </a:r>
            <a:r>
              <a:rPr lang="ja-JP" altLang="en-US" sz="1400" dirty="0"/>
              <a:t>逆でも良いです。</a:t>
            </a:r>
            <a:endParaRPr kumimoji="1" lang="ja-JP" altLang="en-US" sz="1400" dirty="0"/>
          </a:p>
        </p:txBody>
      </p:sp>
      <p:sp>
        <p:nvSpPr>
          <p:cNvPr id="33" name="テキスト ボックス 32"/>
          <p:cNvSpPr txBox="1"/>
          <p:nvPr/>
        </p:nvSpPr>
        <p:spPr>
          <a:xfrm>
            <a:off x="6295026" y="4975669"/>
            <a:ext cx="2517425" cy="1169551"/>
          </a:xfrm>
          <a:prstGeom prst="rect">
            <a:avLst/>
          </a:prstGeom>
          <a:noFill/>
        </p:spPr>
        <p:txBody>
          <a:bodyPr wrap="square" rtlCol="0">
            <a:spAutoFit/>
          </a:bodyPr>
          <a:lstStyle/>
          <a:p>
            <a:r>
              <a:rPr kumimoji="1" lang="ja-JP" altLang="en-US" sz="1400" dirty="0"/>
              <a:t>社員様の友人知人へのリファラルリクルーティングを展開します。紹介から採用に至った場合の社員様への</a:t>
            </a:r>
            <a:r>
              <a:rPr kumimoji="1" lang="ja-JP" altLang="en-US" sz="1400" b="1" dirty="0">
                <a:solidFill>
                  <a:srgbClr val="FF0000"/>
                </a:solidFill>
              </a:rPr>
              <a:t>報奨金制度などが不可欠</a:t>
            </a:r>
            <a:r>
              <a:rPr kumimoji="1" lang="ja-JP" altLang="en-US" sz="1400" dirty="0"/>
              <a:t>です。</a:t>
            </a:r>
          </a:p>
        </p:txBody>
      </p:sp>
      <p:cxnSp>
        <p:nvCxnSpPr>
          <p:cNvPr id="35" name="直線矢印コネクタ 34"/>
          <p:cNvCxnSpPr/>
          <p:nvPr/>
        </p:nvCxnSpPr>
        <p:spPr>
          <a:xfrm flipH="1">
            <a:off x="5499652" y="4376532"/>
            <a:ext cx="973007" cy="17686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5359718" y="6473880"/>
            <a:ext cx="2273474" cy="307777"/>
          </a:xfrm>
          <a:prstGeom prst="rect">
            <a:avLst/>
          </a:prstGeom>
          <a:noFill/>
        </p:spPr>
        <p:txBody>
          <a:bodyPr wrap="square" rtlCol="0">
            <a:spAutoFit/>
          </a:bodyPr>
          <a:lstStyle/>
          <a:p>
            <a:r>
              <a:rPr kumimoji="1" lang="en-US" altLang="ja-JP" sz="1400" dirty="0"/>
              <a:t>※</a:t>
            </a:r>
            <a:r>
              <a:rPr kumimoji="1" lang="ja-JP" altLang="en-US" sz="1400" dirty="0"/>
              <a:t>インライン表示</a:t>
            </a:r>
          </a:p>
        </p:txBody>
      </p:sp>
      <p:sp>
        <p:nvSpPr>
          <p:cNvPr id="37" name="テキスト ボックス 36"/>
          <p:cNvSpPr txBox="1"/>
          <p:nvPr/>
        </p:nvSpPr>
        <p:spPr>
          <a:xfrm>
            <a:off x="301063" y="981483"/>
            <a:ext cx="2716696" cy="1477328"/>
          </a:xfrm>
          <a:prstGeom prst="rect">
            <a:avLst/>
          </a:prstGeom>
          <a:noFill/>
        </p:spPr>
        <p:txBody>
          <a:bodyPr wrap="square" rtlCol="0">
            <a:spAutoFit/>
          </a:bodyPr>
          <a:lstStyle/>
          <a:p>
            <a:r>
              <a:rPr kumimoji="1" lang="ja-JP" altLang="en-US" dirty="0"/>
              <a:t>前述させて頂きましたがこの度のご提案コンセプトは「</a:t>
            </a:r>
            <a:r>
              <a:rPr lang="ja-JP" altLang="en-US" dirty="0"/>
              <a:t>◯◯</a:t>
            </a:r>
            <a:r>
              <a:rPr kumimoji="1" lang="ja-JP" altLang="en-US" dirty="0"/>
              <a:t>採用オウンドメディアサイト」を構築することです！！</a:t>
            </a:r>
          </a:p>
        </p:txBody>
      </p:sp>
      <p:pic>
        <p:nvPicPr>
          <p:cNvPr id="31" name="図 30" descr="クラウドマネージメント協会ロゴ.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66211" y="279043"/>
            <a:ext cx="1453096" cy="3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3006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0"/>
            <a:ext cx="9144000" cy="256265"/>
          </a:xfrm>
          <a:prstGeom prst="rect">
            <a:avLst/>
          </a:prstGeom>
        </p:spPr>
      </p:pic>
      <p:cxnSp>
        <p:nvCxnSpPr>
          <p:cNvPr id="5" name="直線コネクタ 4"/>
          <p:cNvCxnSpPr/>
          <p:nvPr/>
        </p:nvCxnSpPr>
        <p:spPr>
          <a:xfrm>
            <a:off x="197427" y="665018"/>
            <a:ext cx="88011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114300" y="332509"/>
            <a:ext cx="5760407" cy="369332"/>
          </a:xfrm>
          <a:prstGeom prst="rect">
            <a:avLst/>
          </a:prstGeom>
          <a:noFill/>
        </p:spPr>
        <p:txBody>
          <a:bodyPr wrap="square" rtlCol="0">
            <a:spAutoFit/>
          </a:bodyPr>
          <a:lstStyle/>
          <a:p>
            <a:r>
              <a:rPr kumimoji="1" lang="en-US" altLang="ja-JP" dirty="0"/>
              <a:t>FACE3</a:t>
            </a:r>
            <a:r>
              <a:rPr lang="ja-JP" altLang="en-US" dirty="0"/>
              <a:t>　コンテンツの詳細</a:t>
            </a:r>
            <a:endParaRPr lang="en-US" altLang="ja-JP" dirty="0"/>
          </a:p>
        </p:txBody>
      </p:sp>
      <p:sp>
        <p:nvSpPr>
          <p:cNvPr id="8" name="テキスト ボックス 7"/>
          <p:cNvSpPr txBox="1"/>
          <p:nvPr/>
        </p:nvSpPr>
        <p:spPr>
          <a:xfrm>
            <a:off x="617799" y="1507501"/>
            <a:ext cx="5056801" cy="369332"/>
          </a:xfrm>
          <a:prstGeom prst="rect">
            <a:avLst/>
          </a:prstGeom>
          <a:noFill/>
        </p:spPr>
        <p:txBody>
          <a:bodyPr wrap="square" rtlCol="0">
            <a:spAutoFit/>
          </a:bodyPr>
          <a:lstStyle/>
          <a:p>
            <a:r>
              <a:rPr lang="ja-JP" altLang="en-US" dirty="0"/>
              <a:t>急増する動画コンテンツ</a:t>
            </a:r>
            <a:endParaRPr kumimoji="1" lang="ja-JP" altLang="en-US" dirty="0"/>
          </a:p>
        </p:txBody>
      </p:sp>
      <p:sp>
        <p:nvSpPr>
          <p:cNvPr id="9" name="テキスト ボックス 8"/>
          <p:cNvSpPr txBox="1"/>
          <p:nvPr/>
        </p:nvSpPr>
        <p:spPr>
          <a:xfrm>
            <a:off x="777969" y="1876833"/>
            <a:ext cx="4244509" cy="1815882"/>
          </a:xfrm>
          <a:prstGeom prst="rect">
            <a:avLst/>
          </a:prstGeom>
          <a:noFill/>
        </p:spPr>
        <p:txBody>
          <a:bodyPr wrap="square" rtlCol="0">
            <a:spAutoFit/>
          </a:bodyPr>
          <a:lstStyle/>
          <a:p>
            <a:r>
              <a:rPr kumimoji="1" lang="ja-JP" altLang="en-US" sz="1400" dirty="0"/>
              <a:t>現時点で動画コンテンツは静止画コンテンツのアクセス数をすでに</a:t>
            </a:r>
            <a:r>
              <a:rPr kumimoji="1" lang="en-US" altLang="ja-JP" sz="1400" dirty="0"/>
              <a:t>3</a:t>
            </a:r>
            <a:r>
              <a:rPr kumimoji="1" lang="ja-JP" altLang="en-US" sz="1400" dirty="0"/>
              <a:t>倍を超えると言われます。今後は更に動画によるコミュニケーションは急増すると思われます。</a:t>
            </a:r>
            <a:endParaRPr kumimoji="1" lang="en-US" altLang="ja-JP" sz="1400" dirty="0"/>
          </a:p>
          <a:p>
            <a:r>
              <a:rPr lang="ja-JP" altLang="en-US" sz="1400" dirty="0"/>
              <a:t>新たな試みのひとつで最近話題になっているのが縦動画です。この度の改修に伴い縦動画のご提案を致します。使用アクションを想定しますと縦のほうがより閲覧率が高まると思われます。</a:t>
            </a:r>
            <a:endParaRPr kumimoji="1" lang="ja-JP" altLang="en-US" sz="1400" dirty="0"/>
          </a:p>
        </p:txBody>
      </p:sp>
      <p:pic>
        <p:nvPicPr>
          <p:cNvPr id="11" name="図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25790" y="778085"/>
            <a:ext cx="1140515" cy="3935896"/>
          </a:xfrm>
          <a:prstGeom prst="rect">
            <a:avLst/>
          </a:prstGeom>
        </p:spPr>
      </p:pic>
      <p:pic>
        <p:nvPicPr>
          <p:cNvPr id="12" name="図 11"/>
          <p:cNvPicPr>
            <a:picLocks noChangeAspect="1"/>
          </p:cNvPicPr>
          <p:nvPr/>
        </p:nvPicPr>
        <p:blipFill>
          <a:blip r:embed="rId4"/>
          <a:stretch>
            <a:fillRect/>
          </a:stretch>
        </p:blipFill>
        <p:spPr>
          <a:xfrm>
            <a:off x="7299183" y="2016314"/>
            <a:ext cx="1154390" cy="2054087"/>
          </a:xfrm>
          <a:prstGeom prst="rect">
            <a:avLst/>
          </a:prstGeom>
        </p:spPr>
      </p:pic>
      <p:sp>
        <p:nvSpPr>
          <p:cNvPr id="2" name="テキスト ボックス 1"/>
          <p:cNvSpPr txBox="1"/>
          <p:nvPr/>
        </p:nvSpPr>
        <p:spPr>
          <a:xfrm>
            <a:off x="503583" y="861391"/>
            <a:ext cx="4850295" cy="646331"/>
          </a:xfrm>
          <a:prstGeom prst="rect">
            <a:avLst/>
          </a:prstGeom>
          <a:noFill/>
        </p:spPr>
        <p:txBody>
          <a:bodyPr wrap="square" rtlCol="0">
            <a:spAutoFit/>
          </a:bodyPr>
          <a:lstStyle/>
          <a:p>
            <a:r>
              <a:rPr kumimoji="1" lang="ja-JP" altLang="en-US" dirty="0"/>
              <a:t>★</a:t>
            </a:r>
            <a:r>
              <a:rPr lang="ja-JP" altLang="en-US" dirty="0"/>
              <a:t>◯◯</a:t>
            </a:r>
            <a:r>
              <a:rPr kumimoji="1" lang="ja-JP" altLang="en-US" dirty="0"/>
              <a:t>働き人・</a:t>
            </a:r>
            <a:r>
              <a:rPr lang="ja-JP" altLang="en-US" dirty="0"/>
              <a:t>◯◯</a:t>
            </a:r>
            <a:r>
              <a:rPr kumimoji="1" lang="ja-JP" altLang="en-US" dirty="0"/>
              <a:t>ニューフェイスなど</a:t>
            </a:r>
            <a:endParaRPr kumimoji="1" lang="en-US" altLang="ja-JP" dirty="0"/>
          </a:p>
          <a:p>
            <a:r>
              <a:rPr lang="ja-JP" altLang="en-US" dirty="0"/>
              <a:t>　人物はすべて動画で構成していきます！</a:t>
            </a:r>
            <a:endParaRPr kumimoji="1" lang="ja-JP" altLang="en-US" dirty="0"/>
          </a:p>
        </p:txBody>
      </p:sp>
      <p:sp>
        <p:nvSpPr>
          <p:cNvPr id="3" name="右矢印 2"/>
          <p:cNvSpPr/>
          <p:nvPr/>
        </p:nvSpPr>
        <p:spPr>
          <a:xfrm>
            <a:off x="6824870" y="2941983"/>
            <a:ext cx="402648" cy="42406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03583" y="3962400"/>
            <a:ext cx="4691269" cy="369332"/>
          </a:xfrm>
          <a:prstGeom prst="rect">
            <a:avLst/>
          </a:prstGeom>
          <a:noFill/>
        </p:spPr>
        <p:txBody>
          <a:bodyPr wrap="square" rtlCol="0">
            <a:spAutoFit/>
          </a:bodyPr>
          <a:lstStyle/>
          <a:p>
            <a:r>
              <a:rPr kumimoji="1" lang="ja-JP" altLang="en-US" dirty="0"/>
              <a:t>★日々のブログ投稿が鍵！</a:t>
            </a:r>
          </a:p>
        </p:txBody>
      </p:sp>
      <p:sp>
        <p:nvSpPr>
          <p:cNvPr id="14" name="テキスト ボックス 13"/>
          <p:cNvSpPr txBox="1"/>
          <p:nvPr/>
        </p:nvSpPr>
        <p:spPr>
          <a:xfrm>
            <a:off x="777969" y="4540520"/>
            <a:ext cx="4244509" cy="1384995"/>
          </a:xfrm>
          <a:prstGeom prst="rect">
            <a:avLst/>
          </a:prstGeom>
          <a:noFill/>
        </p:spPr>
        <p:txBody>
          <a:bodyPr wrap="square" rtlCol="0">
            <a:spAutoFit/>
          </a:bodyPr>
          <a:lstStyle/>
          <a:p>
            <a:r>
              <a:rPr lang="ja-JP" altLang="en-US" sz="1400" dirty="0"/>
              <a:t>これまでの間接リクルーティングでは最初に案件掲載をした後は全く手をかけないのが通例でした。</a:t>
            </a:r>
            <a:endParaRPr lang="en-US" altLang="ja-JP" sz="1400" dirty="0"/>
          </a:p>
          <a:p>
            <a:r>
              <a:rPr kumimoji="1" lang="ja-JP" altLang="en-US" sz="1400" dirty="0"/>
              <a:t>ダイレクトリクルーティングでは日々のブログや</a:t>
            </a:r>
            <a:r>
              <a:rPr kumimoji="1" lang="en-US" altLang="ja-JP" sz="1400" dirty="0"/>
              <a:t>SNS</a:t>
            </a:r>
            <a:r>
              <a:rPr kumimoji="1" lang="ja-JP" altLang="en-US" sz="1400" dirty="0"/>
              <a:t>更新が他社を圧倒する採用に近づけていく鍵であるため、ブログ投稿を社内ルール化し日々更新を行って頂きます。</a:t>
            </a:r>
          </a:p>
        </p:txBody>
      </p:sp>
      <p:pic>
        <p:nvPicPr>
          <p:cNvPr id="15" name="図 14"/>
          <p:cNvPicPr>
            <a:picLocks noChangeAspect="1"/>
          </p:cNvPicPr>
          <p:nvPr/>
        </p:nvPicPr>
        <p:blipFill>
          <a:blip r:embed="rId5"/>
          <a:stretch>
            <a:fillRect/>
          </a:stretch>
        </p:blipFill>
        <p:spPr>
          <a:xfrm>
            <a:off x="5194852" y="4517330"/>
            <a:ext cx="3543033" cy="2209185"/>
          </a:xfrm>
          <a:prstGeom prst="rect">
            <a:avLst/>
          </a:prstGeom>
        </p:spPr>
      </p:pic>
      <p:pic>
        <p:nvPicPr>
          <p:cNvPr id="16" name="図 15" descr="クラウドマネージメント協会ロゴ.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66211" y="279043"/>
            <a:ext cx="1453096" cy="3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3971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3609006" y="3637305"/>
            <a:ext cx="2120900" cy="1866900"/>
          </a:xfrm>
          <a:prstGeom prst="rect">
            <a:avLst/>
          </a:prstGeom>
        </p:spPr>
      </p:pic>
      <p:pic>
        <p:nvPicPr>
          <p:cNvPr id="4" name="図 3"/>
          <p:cNvPicPr>
            <a:picLocks noChangeAspect="1"/>
          </p:cNvPicPr>
          <p:nvPr/>
        </p:nvPicPr>
        <p:blipFill>
          <a:blip r:embed="rId3"/>
          <a:stretch>
            <a:fillRect/>
          </a:stretch>
        </p:blipFill>
        <p:spPr>
          <a:xfrm>
            <a:off x="0" y="0"/>
            <a:ext cx="9144000" cy="256265"/>
          </a:xfrm>
          <a:prstGeom prst="rect">
            <a:avLst/>
          </a:prstGeom>
        </p:spPr>
      </p:pic>
      <p:cxnSp>
        <p:nvCxnSpPr>
          <p:cNvPr id="5" name="直線コネクタ 4"/>
          <p:cNvCxnSpPr/>
          <p:nvPr/>
        </p:nvCxnSpPr>
        <p:spPr>
          <a:xfrm>
            <a:off x="197427" y="665018"/>
            <a:ext cx="88011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114300" y="332509"/>
            <a:ext cx="5760407" cy="369332"/>
          </a:xfrm>
          <a:prstGeom prst="rect">
            <a:avLst/>
          </a:prstGeom>
          <a:noFill/>
        </p:spPr>
        <p:txBody>
          <a:bodyPr wrap="square" rtlCol="0">
            <a:spAutoFit/>
          </a:bodyPr>
          <a:lstStyle/>
          <a:p>
            <a:r>
              <a:rPr kumimoji="1" lang="en-US" altLang="ja-JP" dirty="0"/>
              <a:t>FACE4</a:t>
            </a:r>
            <a:r>
              <a:rPr lang="ja-JP" altLang="en-US" dirty="0"/>
              <a:t>　リファラルリクルーティングの実践</a:t>
            </a:r>
            <a:endParaRPr lang="en-US" altLang="ja-JP" dirty="0"/>
          </a:p>
        </p:txBody>
      </p:sp>
      <p:sp>
        <p:nvSpPr>
          <p:cNvPr id="2" name="正方形/長方形 1"/>
          <p:cNvSpPr/>
          <p:nvPr/>
        </p:nvSpPr>
        <p:spPr>
          <a:xfrm>
            <a:off x="1166190" y="1264289"/>
            <a:ext cx="7116417" cy="1600438"/>
          </a:xfrm>
          <a:prstGeom prst="rect">
            <a:avLst/>
          </a:prstGeom>
        </p:spPr>
        <p:txBody>
          <a:bodyPr wrap="square">
            <a:spAutoFit/>
          </a:bodyPr>
          <a:lstStyle/>
          <a:p>
            <a:r>
              <a:rPr lang="ja-JP" altLang="en-US" sz="1400" dirty="0">
                <a:solidFill>
                  <a:srgbClr val="333333"/>
                </a:solidFill>
                <a:latin typeface="Quicksand" charset="0"/>
              </a:rPr>
              <a:t>「リファラルリクルーティング」とは、社内外の信頼できる人脈を介した「紹介・推薦」による採用活動のことです。リファラル（</a:t>
            </a:r>
            <a:r>
              <a:rPr lang="en-US" altLang="ja-JP" sz="1400" dirty="0">
                <a:solidFill>
                  <a:srgbClr val="333333"/>
                </a:solidFill>
                <a:latin typeface="Quicksand" charset="0"/>
              </a:rPr>
              <a:t>referral</a:t>
            </a:r>
            <a:r>
              <a:rPr lang="ja-JP" altLang="en-US" sz="1400" dirty="0">
                <a:solidFill>
                  <a:srgbClr val="333333"/>
                </a:solidFill>
                <a:latin typeface="Quicksand" charset="0"/>
              </a:rPr>
              <a:t>）は「委託、紹介、推薦」といった意味で、具体的には自社の経営者や優秀な社員からの紹介、外部の専門家や著名人からの推薦などを指します。最近では、自社サービスの顧客やファンからの紹介から採用に至るケースも増えてきました。</a:t>
            </a:r>
            <a:br>
              <a:rPr lang="ja-JP" altLang="en-US" sz="1400" dirty="0"/>
            </a:br>
            <a:r>
              <a:rPr lang="ja-JP" altLang="en-US" sz="1400" dirty="0">
                <a:solidFill>
                  <a:srgbClr val="333333"/>
                </a:solidFill>
                <a:latin typeface="Quicksand" charset="0"/>
              </a:rPr>
              <a:t>近年のソーシャルメディアの発達もあり、既存の採用チャネルに頼らない「人づて」の採用活動の利便性・効率性は飛躍的に進化しています。</a:t>
            </a:r>
            <a:endParaRPr lang="ja-JP" altLang="en-US" sz="1400" dirty="0"/>
          </a:p>
        </p:txBody>
      </p:sp>
      <p:sp>
        <p:nvSpPr>
          <p:cNvPr id="3" name="テキスト ボックス 2"/>
          <p:cNvSpPr txBox="1"/>
          <p:nvPr/>
        </p:nvSpPr>
        <p:spPr>
          <a:xfrm>
            <a:off x="516836" y="842629"/>
            <a:ext cx="4598504" cy="369332"/>
          </a:xfrm>
          <a:prstGeom prst="rect">
            <a:avLst/>
          </a:prstGeom>
          <a:noFill/>
        </p:spPr>
        <p:txBody>
          <a:bodyPr wrap="square" rtlCol="0">
            <a:spAutoFit/>
          </a:bodyPr>
          <a:lstStyle/>
          <a:p>
            <a:r>
              <a:rPr kumimoji="1" lang="ja-JP" altLang="en-US" dirty="0"/>
              <a:t>★リファラルリクルーティングとは</a:t>
            </a:r>
          </a:p>
        </p:txBody>
      </p:sp>
      <p:pic>
        <p:nvPicPr>
          <p:cNvPr id="8" name="図 7"/>
          <p:cNvPicPr>
            <a:picLocks noChangeAspect="1"/>
          </p:cNvPicPr>
          <p:nvPr/>
        </p:nvPicPr>
        <p:blipFill>
          <a:blip r:embed="rId4"/>
          <a:stretch>
            <a:fillRect/>
          </a:stretch>
        </p:blipFill>
        <p:spPr>
          <a:xfrm>
            <a:off x="629411" y="3634050"/>
            <a:ext cx="2172327" cy="1568563"/>
          </a:xfrm>
          <a:prstGeom prst="rect">
            <a:avLst/>
          </a:prstGeom>
        </p:spPr>
      </p:pic>
      <p:pic>
        <p:nvPicPr>
          <p:cNvPr id="9" name="図 8"/>
          <p:cNvPicPr>
            <a:picLocks noChangeAspect="1"/>
          </p:cNvPicPr>
          <p:nvPr/>
        </p:nvPicPr>
        <p:blipFill>
          <a:blip r:embed="rId5"/>
          <a:stretch>
            <a:fillRect/>
          </a:stretch>
        </p:blipFill>
        <p:spPr>
          <a:xfrm>
            <a:off x="5607484" y="2796808"/>
            <a:ext cx="1497612" cy="1440500"/>
          </a:xfrm>
          <a:prstGeom prst="rect">
            <a:avLst/>
          </a:prstGeom>
        </p:spPr>
      </p:pic>
      <p:pic>
        <p:nvPicPr>
          <p:cNvPr id="10" name="図 9"/>
          <p:cNvPicPr>
            <a:picLocks noChangeAspect="1"/>
          </p:cNvPicPr>
          <p:nvPr/>
        </p:nvPicPr>
        <p:blipFill>
          <a:blip r:embed="rId5"/>
          <a:stretch>
            <a:fillRect/>
          </a:stretch>
        </p:blipFill>
        <p:spPr>
          <a:xfrm>
            <a:off x="5068634" y="5077805"/>
            <a:ext cx="1497612" cy="1440500"/>
          </a:xfrm>
          <a:prstGeom prst="rect">
            <a:avLst/>
          </a:prstGeom>
        </p:spPr>
      </p:pic>
      <p:pic>
        <p:nvPicPr>
          <p:cNvPr id="11" name="図 10"/>
          <p:cNvPicPr>
            <a:picLocks noChangeAspect="1"/>
          </p:cNvPicPr>
          <p:nvPr/>
        </p:nvPicPr>
        <p:blipFill>
          <a:blip r:embed="rId5"/>
          <a:stretch>
            <a:fillRect/>
          </a:stretch>
        </p:blipFill>
        <p:spPr>
          <a:xfrm>
            <a:off x="3060608" y="5373496"/>
            <a:ext cx="1497612" cy="1440500"/>
          </a:xfrm>
          <a:prstGeom prst="rect">
            <a:avLst/>
          </a:prstGeom>
        </p:spPr>
      </p:pic>
      <p:pic>
        <p:nvPicPr>
          <p:cNvPr id="13" name="図 12"/>
          <p:cNvPicPr>
            <a:picLocks noChangeAspect="1"/>
          </p:cNvPicPr>
          <p:nvPr/>
        </p:nvPicPr>
        <p:blipFill>
          <a:blip r:embed="rId6"/>
          <a:stretch>
            <a:fillRect/>
          </a:stretch>
        </p:blipFill>
        <p:spPr>
          <a:xfrm>
            <a:off x="6989126" y="4169388"/>
            <a:ext cx="2009401" cy="1033225"/>
          </a:xfrm>
          <a:prstGeom prst="rect">
            <a:avLst/>
          </a:prstGeom>
        </p:spPr>
      </p:pic>
      <p:sp>
        <p:nvSpPr>
          <p:cNvPr id="14" name="テキスト ボックス 13"/>
          <p:cNvSpPr txBox="1"/>
          <p:nvPr/>
        </p:nvSpPr>
        <p:spPr>
          <a:xfrm>
            <a:off x="3092325" y="2950162"/>
            <a:ext cx="2428016" cy="830997"/>
          </a:xfrm>
          <a:prstGeom prst="rect">
            <a:avLst/>
          </a:prstGeom>
          <a:noFill/>
        </p:spPr>
        <p:txBody>
          <a:bodyPr wrap="square" rtlCol="0">
            <a:spAutoFit/>
          </a:bodyPr>
          <a:lstStyle/>
          <a:p>
            <a:r>
              <a:rPr kumimoji="1" lang="ja-JP" altLang="en-US" sz="1600" dirty="0"/>
              <a:t>社員様の</a:t>
            </a:r>
            <a:r>
              <a:rPr kumimoji="1" lang="en-US" altLang="ja-JP" sz="1600" dirty="0"/>
              <a:t>Facebook</a:t>
            </a:r>
            <a:r>
              <a:rPr kumimoji="1" lang="ja-JP" altLang="en-US" sz="1600" dirty="0"/>
              <a:t>へ自社の採用について投稿をして頂きます。</a:t>
            </a:r>
          </a:p>
        </p:txBody>
      </p:sp>
      <p:sp>
        <p:nvSpPr>
          <p:cNvPr id="15" name="テキスト ボックス 14"/>
          <p:cNvSpPr txBox="1"/>
          <p:nvPr/>
        </p:nvSpPr>
        <p:spPr>
          <a:xfrm>
            <a:off x="471410" y="5343861"/>
            <a:ext cx="2428016" cy="1323439"/>
          </a:xfrm>
          <a:prstGeom prst="rect">
            <a:avLst/>
          </a:prstGeom>
          <a:noFill/>
        </p:spPr>
        <p:txBody>
          <a:bodyPr wrap="square" rtlCol="0">
            <a:spAutoFit/>
          </a:bodyPr>
          <a:lstStyle/>
          <a:p>
            <a:r>
              <a:rPr lang="ja-JP" altLang="en-US" sz="1600" dirty="0"/>
              <a:t>◯◯様</a:t>
            </a:r>
            <a:r>
              <a:rPr lang="en-US" altLang="ja-JP" sz="1600" dirty="0"/>
              <a:t>FB</a:t>
            </a:r>
            <a:r>
              <a:rPr lang="ja-JP" altLang="en-US" sz="1600" dirty="0"/>
              <a:t>サイトへ投稿して頂いても可です。</a:t>
            </a:r>
            <a:endParaRPr lang="en-US" altLang="ja-JP" sz="1600" dirty="0"/>
          </a:p>
          <a:p>
            <a:r>
              <a:rPr kumimoji="1" lang="ja-JP" altLang="en-US" sz="1600" dirty="0"/>
              <a:t>社員様の</a:t>
            </a:r>
            <a:r>
              <a:rPr kumimoji="1" lang="en-US" altLang="ja-JP" sz="1600" dirty="0"/>
              <a:t>FB</a:t>
            </a:r>
            <a:r>
              <a:rPr kumimoji="1" lang="ja-JP" altLang="en-US" sz="1600" dirty="0"/>
              <a:t>サイトをいいねして頂ければ一括掲載となっていきます。</a:t>
            </a:r>
          </a:p>
        </p:txBody>
      </p:sp>
      <p:cxnSp>
        <p:nvCxnSpPr>
          <p:cNvPr id="17" name="直線矢印コネクタ 16"/>
          <p:cNvCxnSpPr>
            <a:stCxn id="9" idx="1"/>
          </p:cNvCxnSpPr>
          <p:nvPr/>
        </p:nvCxnSpPr>
        <p:spPr>
          <a:xfrm flipH="1">
            <a:off x="2557670" y="3517058"/>
            <a:ext cx="3049814" cy="11689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H="1" flipV="1">
            <a:off x="2349786" y="4936557"/>
            <a:ext cx="2718848" cy="7412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flipH="1" flipV="1">
            <a:off x="2227597" y="5202613"/>
            <a:ext cx="997021" cy="5954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flipV="1">
            <a:off x="6356290" y="4936557"/>
            <a:ext cx="748806" cy="5637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テキスト ボックス 24"/>
          <p:cNvSpPr txBox="1"/>
          <p:nvPr/>
        </p:nvSpPr>
        <p:spPr>
          <a:xfrm>
            <a:off x="6989126" y="5373496"/>
            <a:ext cx="2079718" cy="584775"/>
          </a:xfrm>
          <a:prstGeom prst="rect">
            <a:avLst/>
          </a:prstGeom>
          <a:noFill/>
        </p:spPr>
        <p:txBody>
          <a:bodyPr wrap="square" rtlCol="0">
            <a:spAutoFit/>
          </a:bodyPr>
          <a:lstStyle/>
          <a:p>
            <a:r>
              <a:rPr kumimoji="1" lang="ja-JP" altLang="en-US" sz="1600"/>
              <a:t>友人・知人へ拡散していきます。</a:t>
            </a:r>
          </a:p>
        </p:txBody>
      </p:sp>
      <p:pic>
        <p:nvPicPr>
          <p:cNvPr id="21" name="図 20" descr="クラウドマネージメント協会ロゴ.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566211" y="279043"/>
            <a:ext cx="1453096" cy="3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0812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0"/>
            <a:ext cx="9144000" cy="256265"/>
          </a:xfrm>
          <a:prstGeom prst="rect">
            <a:avLst/>
          </a:prstGeom>
        </p:spPr>
      </p:pic>
      <p:cxnSp>
        <p:nvCxnSpPr>
          <p:cNvPr id="5" name="直線コネクタ 4"/>
          <p:cNvCxnSpPr/>
          <p:nvPr/>
        </p:nvCxnSpPr>
        <p:spPr>
          <a:xfrm>
            <a:off x="197427" y="665018"/>
            <a:ext cx="88011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114300" y="332509"/>
            <a:ext cx="5760407" cy="369332"/>
          </a:xfrm>
          <a:prstGeom prst="rect">
            <a:avLst/>
          </a:prstGeom>
          <a:noFill/>
        </p:spPr>
        <p:txBody>
          <a:bodyPr wrap="square" rtlCol="0">
            <a:spAutoFit/>
          </a:bodyPr>
          <a:lstStyle/>
          <a:p>
            <a:r>
              <a:rPr kumimoji="1" lang="en-US" altLang="ja-JP" dirty="0"/>
              <a:t>FACE5</a:t>
            </a:r>
            <a:r>
              <a:rPr lang="ja-JP" altLang="en-US" dirty="0"/>
              <a:t>　外部ポータルとの連携</a:t>
            </a:r>
            <a:endParaRPr lang="en-US" altLang="ja-JP" dirty="0"/>
          </a:p>
        </p:txBody>
      </p:sp>
      <p:pic>
        <p:nvPicPr>
          <p:cNvPr id="8" name="図 7"/>
          <p:cNvPicPr>
            <a:picLocks noChangeAspect="1"/>
          </p:cNvPicPr>
          <p:nvPr/>
        </p:nvPicPr>
        <p:blipFill>
          <a:blip r:embed="rId3"/>
          <a:stretch>
            <a:fillRect/>
          </a:stretch>
        </p:blipFill>
        <p:spPr>
          <a:xfrm>
            <a:off x="711880" y="1293188"/>
            <a:ext cx="2716696" cy="1565450"/>
          </a:xfrm>
          <a:prstGeom prst="rect">
            <a:avLst/>
          </a:prstGeom>
        </p:spPr>
      </p:pic>
      <p:pic>
        <p:nvPicPr>
          <p:cNvPr id="9" name="図 8"/>
          <p:cNvPicPr>
            <a:picLocks noChangeAspect="1"/>
          </p:cNvPicPr>
          <p:nvPr/>
        </p:nvPicPr>
        <p:blipFill>
          <a:blip r:embed="rId4"/>
          <a:stretch>
            <a:fillRect/>
          </a:stretch>
        </p:blipFill>
        <p:spPr>
          <a:xfrm>
            <a:off x="778141" y="3760493"/>
            <a:ext cx="2716696" cy="1693940"/>
          </a:xfrm>
          <a:prstGeom prst="rect">
            <a:avLst/>
          </a:prstGeom>
        </p:spPr>
      </p:pic>
      <p:sp>
        <p:nvSpPr>
          <p:cNvPr id="2" name="テキスト ボックス 1"/>
          <p:cNvSpPr txBox="1"/>
          <p:nvPr/>
        </p:nvSpPr>
        <p:spPr>
          <a:xfrm>
            <a:off x="711880" y="842935"/>
            <a:ext cx="2958972" cy="369332"/>
          </a:xfrm>
          <a:prstGeom prst="rect">
            <a:avLst/>
          </a:prstGeom>
          <a:noFill/>
        </p:spPr>
        <p:txBody>
          <a:bodyPr wrap="square" rtlCol="0">
            <a:spAutoFit/>
          </a:bodyPr>
          <a:lstStyle/>
          <a:p>
            <a:r>
              <a:rPr kumimoji="1" lang="en-US" altLang="ja-JP" dirty="0"/>
              <a:t>SNS</a:t>
            </a:r>
            <a:r>
              <a:rPr kumimoji="1" lang="ja-JP" altLang="en-US" dirty="0"/>
              <a:t>型採用ポータル</a:t>
            </a:r>
          </a:p>
        </p:txBody>
      </p:sp>
      <p:sp>
        <p:nvSpPr>
          <p:cNvPr id="10" name="テキスト ボックス 9"/>
          <p:cNvSpPr txBox="1"/>
          <p:nvPr/>
        </p:nvSpPr>
        <p:spPr>
          <a:xfrm>
            <a:off x="778141" y="3369335"/>
            <a:ext cx="2958972" cy="369332"/>
          </a:xfrm>
          <a:prstGeom prst="rect">
            <a:avLst/>
          </a:prstGeom>
          <a:noFill/>
        </p:spPr>
        <p:txBody>
          <a:bodyPr wrap="square" rtlCol="0">
            <a:spAutoFit/>
          </a:bodyPr>
          <a:lstStyle/>
          <a:p>
            <a:r>
              <a:rPr kumimoji="1" lang="ja-JP" altLang="en-US" dirty="0"/>
              <a:t>採用ブログ</a:t>
            </a:r>
          </a:p>
        </p:txBody>
      </p:sp>
      <p:cxnSp>
        <p:nvCxnSpPr>
          <p:cNvPr id="11" name="直線矢印コネクタ 10"/>
          <p:cNvCxnSpPr/>
          <p:nvPr/>
        </p:nvCxnSpPr>
        <p:spPr>
          <a:xfrm>
            <a:off x="2136489" y="2729948"/>
            <a:ext cx="0" cy="697098"/>
          </a:xfrm>
          <a:prstGeom prst="straightConnector1">
            <a:avLst/>
          </a:prstGeom>
          <a:ln w="76200">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正方形/長方形 12"/>
          <p:cNvSpPr/>
          <p:nvPr/>
        </p:nvSpPr>
        <p:spPr>
          <a:xfrm>
            <a:off x="3902765" y="1205948"/>
            <a:ext cx="4572000" cy="2554545"/>
          </a:xfrm>
          <a:prstGeom prst="rect">
            <a:avLst/>
          </a:prstGeom>
        </p:spPr>
        <p:txBody>
          <a:bodyPr>
            <a:spAutoFit/>
          </a:bodyPr>
          <a:lstStyle/>
          <a:p>
            <a:r>
              <a:rPr lang="en-US" altLang="ja-JP" sz="1600" dirty="0">
                <a:latin typeface="ヒラギノ角ゴ Pro W3" charset="-128"/>
              </a:rPr>
              <a:t>SNS</a:t>
            </a:r>
            <a:r>
              <a:rPr lang="ja-JP" altLang="en-US" sz="1600" dirty="0">
                <a:latin typeface="ヒラギノ角ゴ Pro W3" charset="-128"/>
              </a:rPr>
              <a:t>リクルーティングは、必ずしも一般的な書類選考→面接といったプロセスを踏みません。「お昼ごはんを一緒に食べましょう」であったり、カジュアルに遊びに行くような感覚で会社を訪問することから始まります。いきなり履歴書を持って参上するわけではありません。</a:t>
            </a:r>
          </a:p>
          <a:p>
            <a:r>
              <a:rPr lang="ja-JP" altLang="en-US" sz="1600" dirty="0">
                <a:latin typeface="ヒラギノ角ゴ Pro W3" charset="-128"/>
              </a:rPr>
              <a:t>結局ミスマッチを起こしてしまいかねません。</a:t>
            </a:r>
            <a:endParaRPr lang="en-US" altLang="ja-JP" sz="1600" dirty="0">
              <a:latin typeface="ヒラギノ角ゴ Pro W3" charset="-128"/>
            </a:endParaRPr>
          </a:p>
          <a:p>
            <a:r>
              <a:rPr lang="ja-JP" altLang="en-US" sz="1600" dirty="0">
                <a:latin typeface="ヒラギノ角ゴ Pro W3" charset="-128"/>
              </a:rPr>
              <a:t>そのためにまずは</a:t>
            </a:r>
            <a:r>
              <a:rPr lang="en-US" altLang="ja-JP" sz="1600" dirty="0">
                <a:latin typeface="ヒラギノ角ゴ Pro W3" charset="-128"/>
              </a:rPr>
              <a:t>SNS</a:t>
            </a:r>
            <a:r>
              <a:rPr lang="ja-JP" altLang="en-US" sz="1600" dirty="0">
                <a:latin typeface="ヒラギノ角ゴ Pro W3" charset="-128"/>
              </a:rPr>
              <a:t>的に繋がり、話しを聞いてみたいと言うソフトな出会いを踏んでエントリーとなります。</a:t>
            </a:r>
            <a:endParaRPr lang="ja-JP" altLang="en-US" sz="1600" i="0" dirty="0">
              <a:effectLst/>
              <a:latin typeface="ヒラギノ角ゴ Pro W3" charset="-128"/>
            </a:endParaRPr>
          </a:p>
        </p:txBody>
      </p:sp>
      <p:sp>
        <p:nvSpPr>
          <p:cNvPr id="14" name="下矢印 13"/>
          <p:cNvSpPr/>
          <p:nvPr/>
        </p:nvSpPr>
        <p:spPr>
          <a:xfrm>
            <a:off x="5923721" y="3554001"/>
            <a:ext cx="530087" cy="5332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902765" y="4128353"/>
            <a:ext cx="4572000" cy="1323439"/>
          </a:xfrm>
          <a:prstGeom prst="rect">
            <a:avLst/>
          </a:prstGeom>
          <a:noFill/>
        </p:spPr>
        <p:txBody>
          <a:bodyPr wrap="square" rtlCol="0">
            <a:spAutoFit/>
          </a:bodyPr>
          <a:lstStyle/>
          <a:p>
            <a:r>
              <a:rPr kumimoji="1" lang="ja-JP" altLang="en-US" sz="1600" dirty="0"/>
              <a:t>繰り返しになりますがソフトなステップを誘発させるには</a:t>
            </a:r>
            <a:r>
              <a:rPr lang="ja-JP" altLang="en-US" sz="1600" dirty="0"/>
              <a:t>日々の働き方をブログで紹介していく</a:t>
            </a:r>
            <a:r>
              <a:rPr kumimoji="1" lang="ja-JP" altLang="en-US" sz="1600" dirty="0"/>
              <a:t>ことが不可欠です。</a:t>
            </a:r>
            <a:endParaRPr kumimoji="1" lang="en-US" altLang="ja-JP" sz="1600" dirty="0"/>
          </a:p>
          <a:p>
            <a:r>
              <a:rPr lang="en-US" altLang="ja-JP" sz="1600" dirty="0"/>
              <a:t>※</a:t>
            </a:r>
            <a:r>
              <a:rPr lang="ja-JP" altLang="en-US" sz="1600" dirty="0"/>
              <a:t>同記事で構いませんので掲載を続けることが重要です。</a:t>
            </a:r>
            <a:endParaRPr kumimoji="1" lang="ja-JP" altLang="en-US" sz="1600" dirty="0"/>
          </a:p>
        </p:txBody>
      </p:sp>
      <p:sp>
        <p:nvSpPr>
          <p:cNvPr id="16" name="角丸四角形 15"/>
          <p:cNvSpPr/>
          <p:nvPr/>
        </p:nvSpPr>
        <p:spPr>
          <a:xfrm>
            <a:off x="711880" y="5658678"/>
            <a:ext cx="7994798" cy="927652"/>
          </a:xfrm>
          <a:prstGeom prst="roundRect">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dirty="0">
                <a:solidFill>
                  <a:schemeClr val="tx1"/>
                </a:solidFill>
              </a:rPr>
              <a:t>ご提案</a:t>
            </a:r>
            <a:endParaRPr kumimoji="1" lang="en-US" altLang="ja-JP" sz="1600" dirty="0">
              <a:solidFill>
                <a:schemeClr val="tx1"/>
              </a:solidFill>
            </a:endParaRPr>
          </a:p>
          <a:p>
            <a:pPr algn="ctr"/>
            <a:r>
              <a:rPr lang="ja-JP" altLang="en-US" sz="1600" dirty="0">
                <a:solidFill>
                  <a:srgbClr val="FF0000"/>
                </a:solidFill>
              </a:rPr>
              <a:t>派遣・請負型就職ではキャリアパスが形成されないと言う嘘！！</a:t>
            </a:r>
            <a:endParaRPr lang="en-US" altLang="ja-JP" sz="1600" dirty="0">
              <a:solidFill>
                <a:srgbClr val="FF0000"/>
              </a:solidFill>
            </a:endParaRPr>
          </a:p>
          <a:p>
            <a:pPr algn="ctr"/>
            <a:r>
              <a:rPr kumimoji="1" lang="ja-JP" altLang="en-US" sz="1600" dirty="0">
                <a:solidFill>
                  <a:schemeClr val="tx1"/>
                </a:solidFill>
              </a:rPr>
              <a:t>的なタイトルで社会への提言的ブログなどを書かれては如何でしょうか。</a:t>
            </a:r>
          </a:p>
        </p:txBody>
      </p:sp>
      <p:pic>
        <p:nvPicPr>
          <p:cNvPr id="17" name="図 16" descr="クラウドマネージメント協会ロゴ.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566211" y="279043"/>
            <a:ext cx="1453096" cy="3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92695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0"/>
            <a:ext cx="9144000" cy="256265"/>
          </a:xfrm>
          <a:prstGeom prst="rect">
            <a:avLst/>
          </a:prstGeom>
        </p:spPr>
      </p:pic>
      <p:cxnSp>
        <p:nvCxnSpPr>
          <p:cNvPr id="5" name="直線コネクタ 4"/>
          <p:cNvCxnSpPr/>
          <p:nvPr/>
        </p:nvCxnSpPr>
        <p:spPr>
          <a:xfrm>
            <a:off x="197427" y="665018"/>
            <a:ext cx="88011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114300" y="332509"/>
            <a:ext cx="5760407" cy="369332"/>
          </a:xfrm>
          <a:prstGeom prst="rect">
            <a:avLst/>
          </a:prstGeom>
          <a:noFill/>
        </p:spPr>
        <p:txBody>
          <a:bodyPr wrap="square" rtlCol="0">
            <a:spAutoFit/>
          </a:bodyPr>
          <a:lstStyle/>
          <a:p>
            <a:r>
              <a:rPr kumimoji="1" lang="en-US" altLang="ja-JP" dirty="0"/>
              <a:t>FACE6</a:t>
            </a:r>
            <a:r>
              <a:rPr lang="ja-JP" altLang="en-US" dirty="0"/>
              <a:t>　採用方式とキャリア制度が最重要コンテンツ</a:t>
            </a:r>
            <a:endParaRPr lang="en-US" altLang="ja-JP" dirty="0"/>
          </a:p>
        </p:txBody>
      </p:sp>
      <p:pic>
        <p:nvPicPr>
          <p:cNvPr id="8" name="図 7"/>
          <p:cNvPicPr>
            <a:picLocks noChangeAspect="1"/>
          </p:cNvPicPr>
          <p:nvPr/>
        </p:nvPicPr>
        <p:blipFill>
          <a:blip r:embed="rId3"/>
          <a:stretch>
            <a:fillRect/>
          </a:stretch>
        </p:blipFill>
        <p:spPr>
          <a:xfrm>
            <a:off x="94070" y="1782526"/>
            <a:ext cx="4417398" cy="1762875"/>
          </a:xfrm>
          <a:prstGeom prst="rect">
            <a:avLst/>
          </a:prstGeom>
        </p:spPr>
      </p:pic>
      <p:pic>
        <p:nvPicPr>
          <p:cNvPr id="9" name="図 8"/>
          <p:cNvPicPr>
            <a:picLocks noChangeAspect="1"/>
          </p:cNvPicPr>
          <p:nvPr/>
        </p:nvPicPr>
        <p:blipFill>
          <a:blip r:embed="rId4"/>
          <a:stretch>
            <a:fillRect/>
          </a:stretch>
        </p:blipFill>
        <p:spPr>
          <a:xfrm>
            <a:off x="2427664" y="3849434"/>
            <a:ext cx="4413848" cy="2709313"/>
          </a:xfrm>
          <a:prstGeom prst="rect">
            <a:avLst/>
          </a:prstGeom>
        </p:spPr>
      </p:pic>
      <p:pic>
        <p:nvPicPr>
          <p:cNvPr id="10" name="図 9"/>
          <p:cNvPicPr>
            <a:picLocks noChangeAspect="1"/>
          </p:cNvPicPr>
          <p:nvPr/>
        </p:nvPicPr>
        <p:blipFill>
          <a:blip r:embed="rId5"/>
          <a:stretch>
            <a:fillRect/>
          </a:stretch>
        </p:blipFill>
        <p:spPr>
          <a:xfrm>
            <a:off x="4621336" y="1937792"/>
            <a:ext cx="4440351" cy="1502888"/>
          </a:xfrm>
          <a:prstGeom prst="rect">
            <a:avLst/>
          </a:prstGeom>
        </p:spPr>
      </p:pic>
      <p:sp>
        <p:nvSpPr>
          <p:cNvPr id="11" name="テキスト ボックス 10"/>
          <p:cNvSpPr txBox="1"/>
          <p:nvPr/>
        </p:nvSpPr>
        <p:spPr>
          <a:xfrm>
            <a:off x="258695" y="1509614"/>
            <a:ext cx="5114971" cy="369332"/>
          </a:xfrm>
          <a:prstGeom prst="rect">
            <a:avLst/>
          </a:prstGeom>
          <a:noFill/>
        </p:spPr>
        <p:txBody>
          <a:bodyPr wrap="square" rtlCol="0">
            <a:spAutoFit/>
          </a:bodyPr>
          <a:lstStyle/>
          <a:p>
            <a:r>
              <a:rPr kumimoji="1" lang="ja-JP" altLang="en-US"/>
              <a:t>■採用方法を他社と差別化する</a:t>
            </a:r>
            <a:endParaRPr kumimoji="1" lang="ja-JP" altLang="en-US" dirty="0"/>
          </a:p>
        </p:txBody>
      </p:sp>
      <p:sp>
        <p:nvSpPr>
          <p:cNvPr id="12" name="テキスト ボックス 11"/>
          <p:cNvSpPr txBox="1"/>
          <p:nvPr/>
        </p:nvSpPr>
        <p:spPr>
          <a:xfrm>
            <a:off x="258695" y="3486740"/>
            <a:ext cx="5114971" cy="369332"/>
          </a:xfrm>
          <a:prstGeom prst="rect">
            <a:avLst/>
          </a:prstGeom>
          <a:noFill/>
        </p:spPr>
        <p:txBody>
          <a:bodyPr wrap="square" rtlCol="0">
            <a:spAutoFit/>
          </a:bodyPr>
          <a:lstStyle/>
          <a:p>
            <a:r>
              <a:rPr kumimoji="1" lang="ja-JP" altLang="en-US" dirty="0"/>
              <a:t>■採用後の制度を明確に打ち出す</a:t>
            </a:r>
          </a:p>
        </p:txBody>
      </p:sp>
      <p:sp>
        <p:nvSpPr>
          <p:cNvPr id="2" name="テキスト ボックス 1"/>
          <p:cNvSpPr txBox="1"/>
          <p:nvPr/>
        </p:nvSpPr>
        <p:spPr>
          <a:xfrm>
            <a:off x="516835" y="701841"/>
            <a:ext cx="8150087" cy="646331"/>
          </a:xfrm>
          <a:prstGeom prst="rect">
            <a:avLst/>
          </a:prstGeom>
          <a:noFill/>
        </p:spPr>
        <p:txBody>
          <a:bodyPr wrap="square" rtlCol="0">
            <a:spAutoFit/>
          </a:bodyPr>
          <a:lstStyle/>
          <a:p>
            <a:r>
              <a:rPr kumimoji="1" lang="ja-JP" altLang="en-US" dirty="0"/>
              <a:t>★最も採用の正否を分けるポイントが採用方式とキャリアパスです。</a:t>
            </a:r>
            <a:endParaRPr kumimoji="1" lang="en-US" altLang="ja-JP" dirty="0"/>
          </a:p>
          <a:p>
            <a:r>
              <a:rPr lang="ja-JP" altLang="en-US" dirty="0"/>
              <a:t>　今回のサイト構築においてこの</a:t>
            </a:r>
            <a:r>
              <a:rPr lang="en-US" altLang="ja-JP" dirty="0"/>
              <a:t>2</a:t>
            </a:r>
            <a:r>
              <a:rPr lang="ja-JP" altLang="en-US" dirty="0"/>
              <a:t>点の検討を是非お願い致します！！</a:t>
            </a:r>
            <a:endParaRPr kumimoji="1" lang="ja-JP" altLang="en-US" dirty="0"/>
          </a:p>
        </p:txBody>
      </p:sp>
      <p:pic>
        <p:nvPicPr>
          <p:cNvPr id="13" name="図 12" descr="クラウドマネージメント協会ロゴ.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66211" y="279043"/>
            <a:ext cx="1453096" cy="3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9510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0"/>
            <a:ext cx="9144000" cy="256265"/>
          </a:xfrm>
          <a:prstGeom prst="rect">
            <a:avLst/>
          </a:prstGeom>
        </p:spPr>
      </p:pic>
      <p:cxnSp>
        <p:nvCxnSpPr>
          <p:cNvPr id="5" name="直線コネクタ 4"/>
          <p:cNvCxnSpPr/>
          <p:nvPr/>
        </p:nvCxnSpPr>
        <p:spPr>
          <a:xfrm>
            <a:off x="197427" y="665018"/>
            <a:ext cx="8801100"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114300" y="332509"/>
            <a:ext cx="5760407" cy="369332"/>
          </a:xfrm>
          <a:prstGeom prst="rect">
            <a:avLst/>
          </a:prstGeom>
          <a:noFill/>
        </p:spPr>
        <p:txBody>
          <a:bodyPr wrap="square" rtlCol="0">
            <a:spAutoFit/>
          </a:bodyPr>
          <a:lstStyle/>
          <a:p>
            <a:r>
              <a:rPr kumimoji="1" lang="en-US" altLang="ja-JP" dirty="0"/>
              <a:t>FACE7</a:t>
            </a:r>
            <a:r>
              <a:rPr lang="ja-JP" altLang="en-US" dirty="0"/>
              <a:t>　オンライン広告からのエントリー獲得</a:t>
            </a:r>
            <a:endParaRPr lang="en-US" altLang="ja-JP" dirty="0"/>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5684" y="5383304"/>
            <a:ext cx="4956761" cy="862446"/>
          </a:xfrm>
          <a:prstGeom prst="rect">
            <a:avLst/>
          </a:prstGeom>
        </p:spPr>
      </p:pic>
      <p:pic>
        <p:nvPicPr>
          <p:cNvPr id="9" name="図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563" y="1312699"/>
            <a:ext cx="4620736" cy="3810904"/>
          </a:xfrm>
          <a:prstGeom prst="rect">
            <a:avLst/>
          </a:prstGeom>
        </p:spPr>
      </p:pic>
      <p:pic>
        <p:nvPicPr>
          <p:cNvPr id="10" name="図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62563" y="2300102"/>
            <a:ext cx="3973286" cy="1058423"/>
          </a:xfrm>
          <a:prstGeom prst="rect">
            <a:avLst/>
          </a:prstGeom>
        </p:spPr>
      </p:pic>
      <p:cxnSp>
        <p:nvCxnSpPr>
          <p:cNvPr id="11" name="直線コネクタ 10"/>
          <p:cNvCxnSpPr/>
          <p:nvPr/>
        </p:nvCxnSpPr>
        <p:spPr>
          <a:xfrm flipV="1">
            <a:off x="2899063" y="2829314"/>
            <a:ext cx="2063500" cy="3238977"/>
          </a:xfrm>
          <a:prstGeom prst="line">
            <a:avLst/>
          </a:prstGeom>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278580" y="3559200"/>
            <a:ext cx="3589987" cy="2492990"/>
          </a:xfrm>
          <a:prstGeom prst="rect">
            <a:avLst/>
          </a:prstGeom>
          <a:solidFill>
            <a:schemeClr val="accent1">
              <a:lumMod val="20000"/>
              <a:lumOff val="80000"/>
            </a:schemeClr>
          </a:solidFill>
        </p:spPr>
        <p:txBody>
          <a:bodyPr wrap="square" rtlCol="0">
            <a:spAutoFit/>
          </a:bodyPr>
          <a:lstStyle/>
          <a:p>
            <a:r>
              <a:rPr lang="ja-JP" altLang="en-US" sz="1200" dirty="0"/>
              <a:t>下記は条件の一例</a:t>
            </a:r>
            <a:endParaRPr lang="en-US" altLang="ja-JP" sz="1200" dirty="0"/>
          </a:p>
          <a:p>
            <a:r>
              <a:rPr lang="ja-JP" altLang="en-US" sz="1200" dirty="0"/>
              <a:t>▶学歴、職歴（業界）勤務先、役職、業界</a:t>
            </a:r>
            <a:endParaRPr lang="en-US" altLang="ja-JP" sz="1200" dirty="0"/>
          </a:p>
          <a:p>
            <a:r>
              <a:rPr lang="ja-JP" altLang="en-US" sz="1200" dirty="0"/>
              <a:t>▶子供の有無</a:t>
            </a:r>
            <a:endParaRPr lang="en-US" altLang="ja-JP" sz="1200" dirty="0"/>
          </a:p>
          <a:p>
            <a:r>
              <a:rPr lang="en-US" altLang="ja-JP" sz="1200" dirty="0"/>
              <a:t>0〜3</a:t>
            </a:r>
            <a:r>
              <a:rPr lang="ja-JP" altLang="en-US" sz="1200" dirty="0"/>
              <a:t>歳、</a:t>
            </a:r>
            <a:r>
              <a:rPr lang="en-US" altLang="ja-JP" sz="1200" dirty="0"/>
              <a:t>4〜12</a:t>
            </a:r>
            <a:r>
              <a:rPr lang="ja-JP" altLang="en-US" sz="1200" dirty="0"/>
              <a:t>歳、</a:t>
            </a:r>
            <a:r>
              <a:rPr lang="en-US" altLang="ja-JP" sz="1200" dirty="0"/>
              <a:t>13</a:t>
            </a:r>
            <a:r>
              <a:rPr lang="ja-JP" altLang="en-US" sz="1200" dirty="0"/>
              <a:t>歳</a:t>
            </a:r>
            <a:r>
              <a:rPr lang="en-US" altLang="ja-JP" sz="1200" dirty="0"/>
              <a:t>〜15</a:t>
            </a:r>
            <a:r>
              <a:rPr lang="ja-JP" altLang="en-US" sz="1200" dirty="0"/>
              <a:t>歳、</a:t>
            </a:r>
            <a:r>
              <a:rPr lang="en-US" altLang="ja-JP" sz="1200" dirty="0"/>
              <a:t>16</a:t>
            </a:r>
            <a:r>
              <a:rPr lang="ja-JP" altLang="en-US" sz="1200" dirty="0"/>
              <a:t>歳</a:t>
            </a:r>
            <a:r>
              <a:rPr lang="en-US" altLang="ja-JP" sz="1200" dirty="0"/>
              <a:t>〜19</a:t>
            </a:r>
            <a:r>
              <a:rPr lang="ja-JP" altLang="en-US" sz="1200" dirty="0"/>
              <a:t>歳の子供がいる、子供が産まれる予定の人</a:t>
            </a:r>
            <a:endParaRPr lang="en-US" altLang="ja-JP" sz="1200" dirty="0"/>
          </a:p>
          <a:p>
            <a:r>
              <a:rPr lang="ja-JP" altLang="en-US" sz="1200" dirty="0"/>
              <a:t>▶ライフイベント</a:t>
            </a:r>
            <a:endParaRPr lang="en-US" altLang="ja-JP" sz="1200" dirty="0"/>
          </a:p>
          <a:p>
            <a:r>
              <a:rPr lang="en-US" altLang="ja-JP" sz="1200" dirty="0"/>
              <a:t>30</a:t>
            </a:r>
            <a:r>
              <a:rPr lang="ja-JP" altLang="en-US" sz="1200" dirty="0"/>
              <a:t>日以内に記念日を迎える、近日誕生日、婚約中、新婚、家族から離れたところに住んでいる、就職・転職、最近転居した、遠距離恋愛など</a:t>
            </a:r>
            <a:endParaRPr lang="en-US" altLang="ja-JP" sz="1200" dirty="0"/>
          </a:p>
          <a:p>
            <a:r>
              <a:rPr lang="ja-JP" altLang="en-US" sz="1200" dirty="0"/>
              <a:t>▶趣味・関心</a:t>
            </a:r>
            <a:endParaRPr lang="en-US" altLang="ja-JP" sz="1200" dirty="0"/>
          </a:p>
          <a:p>
            <a:r>
              <a:rPr lang="ja-JP" altLang="en-US" sz="1200" dirty="0"/>
              <a:t>各種スポーツ、ニュース、ペット、旅行、買い物、業界、不動産、インターネットなど項目は数百種類に上ります。</a:t>
            </a:r>
            <a:endParaRPr kumimoji="1" lang="ja-JP" altLang="en-US" sz="1200" dirty="0"/>
          </a:p>
        </p:txBody>
      </p:sp>
      <p:sp>
        <p:nvSpPr>
          <p:cNvPr id="13" name="三角形 12"/>
          <p:cNvSpPr/>
          <p:nvPr/>
        </p:nvSpPr>
        <p:spPr>
          <a:xfrm rot="10800000">
            <a:off x="6484828" y="3358525"/>
            <a:ext cx="864704" cy="2006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842613" y="1141380"/>
            <a:ext cx="4093236" cy="923330"/>
          </a:xfrm>
          <a:prstGeom prst="rect">
            <a:avLst/>
          </a:prstGeom>
          <a:solidFill>
            <a:schemeClr val="bg1"/>
          </a:solidFill>
        </p:spPr>
        <p:txBody>
          <a:bodyPr wrap="square" rtlCol="0">
            <a:spAutoFit/>
          </a:bodyPr>
          <a:lstStyle/>
          <a:p>
            <a:r>
              <a:rPr lang="ja-JP" altLang="en-US" dirty="0">
                <a:latin typeface="Meiryo" charset="-128"/>
                <a:ea typeface="Meiryo" charset="-128"/>
                <a:cs typeface="Meiryo" charset="-128"/>
              </a:rPr>
              <a:t>アカウント取得時に登録した情報などをもとに、細かい配信ターゲティングが可能</a:t>
            </a:r>
            <a:endParaRPr kumimoji="1" lang="ja-JP" altLang="en-US" dirty="0">
              <a:latin typeface="Meiryo" charset="-128"/>
              <a:ea typeface="Meiryo" charset="-128"/>
              <a:cs typeface="Meiryo" charset="-128"/>
            </a:endParaRPr>
          </a:p>
        </p:txBody>
      </p:sp>
      <p:sp>
        <p:nvSpPr>
          <p:cNvPr id="2" name="テキスト ボックス 1"/>
          <p:cNvSpPr txBox="1"/>
          <p:nvPr/>
        </p:nvSpPr>
        <p:spPr>
          <a:xfrm>
            <a:off x="2994503" y="6327992"/>
            <a:ext cx="6785113" cy="369332"/>
          </a:xfrm>
          <a:prstGeom prst="rect">
            <a:avLst/>
          </a:prstGeom>
          <a:noFill/>
        </p:spPr>
        <p:txBody>
          <a:bodyPr wrap="square" rtlCol="0">
            <a:spAutoFit/>
          </a:bodyPr>
          <a:lstStyle/>
          <a:p>
            <a:r>
              <a:rPr kumimoji="1" lang="en-US" altLang="ja-JP" dirty="0">
                <a:solidFill>
                  <a:srgbClr val="0070C0"/>
                </a:solidFill>
              </a:rPr>
              <a:t>※</a:t>
            </a:r>
            <a:r>
              <a:rPr kumimoji="1" lang="ja-JP" altLang="en-US" dirty="0">
                <a:solidFill>
                  <a:srgbClr val="0070C0"/>
                </a:solidFill>
              </a:rPr>
              <a:t>エリア別オーディエンスを提案！！</a:t>
            </a:r>
          </a:p>
        </p:txBody>
      </p:sp>
      <p:pic>
        <p:nvPicPr>
          <p:cNvPr id="15" name="図 14" descr="クラウドマネージメント協会ロゴ.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66211" y="279043"/>
            <a:ext cx="1453096" cy="3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58793"/>
      </p:ext>
    </p:extLst>
  </p:cSld>
  <p:clrMapOvr>
    <a:masterClrMapping/>
  </p:clrMapOvr>
</p:sld>
</file>

<file path=ppt/theme/theme1.xml><?xml version="1.0" encoding="utf-8"?>
<a:theme xmlns:a="http://schemas.openxmlformats.org/drawingml/2006/main" name="既定の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インスピレーション">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既定のテーマ</Template>
  <TotalTime>74</TotalTime>
  <Words>996</Words>
  <Application>Microsoft Macintosh PowerPoint</Application>
  <PresentationFormat>画面に合わせる (4:3)</PresentationFormat>
  <Paragraphs>81</Paragraphs>
  <Slides>8</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8</vt:i4>
      </vt:variant>
    </vt:vector>
  </HeadingPairs>
  <TitlesOfParts>
    <vt:vector size="15" baseType="lpstr">
      <vt:lpstr>Quicksand</vt:lpstr>
      <vt:lpstr>ヒラギノ角ゴ Pro W3</vt:lpstr>
      <vt:lpstr>メイリオ</vt:lpstr>
      <vt:lpstr>メイリオ</vt:lpstr>
      <vt:lpstr>Arial</vt:lpstr>
      <vt:lpstr>News Gothic MT</vt:lpstr>
      <vt:lpstr>既定のテーマ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原田光治</dc:creator>
  <cp:lastModifiedBy/>
  <cp:revision>16</cp:revision>
  <dcterms:created xsi:type="dcterms:W3CDTF">2016-10-31T22:55:53Z</dcterms:created>
  <dcterms:modified xsi:type="dcterms:W3CDTF">2018-04-25T01:52:32Z</dcterms:modified>
</cp:coreProperties>
</file>