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445"/>
    <p:restoredTop sz="94586"/>
  </p:normalViewPr>
  <p:slideViewPr>
    <p:cSldViewPr snapToGrid="0" snapToObjects="1">
      <p:cViewPr>
        <p:scale>
          <a:sx n="102" d="100"/>
          <a:sy n="102" d="100"/>
        </p:scale>
        <p:origin x="1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32339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76181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58963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08091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79493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494582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65205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44504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3922902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57855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977776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12F7F-F369-A649-BAD3-433C3823AE7E}" type="datetimeFigureOut">
              <a:rPr kumimoji="1" lang="ja-JP" altLang="en-US" smtClean="0"/>
              <a:t>2016/10/28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51468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hyperlink" Target="http://www.bci.co.jp/netkeizai/serial/340" TargetMode="External"/><Relationship Id="rId5" Type="http://schemas.openxmlformats.org/officeDocument/2006/relationships/image" Target="../media/image2.tiff"/><Relationship Id="rId6"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hyperlink" Target="https://takuhai.daichi-m.co.j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hyperlink" Target="http://www.daichi-m.co.jp/" TargetMode="External"/><Relationship Id="rId5" Type="http://schemas.openxmlformats.org/officeDocument/2006/relationships/image" Target="../media/image5.tiff"/><Relationship Id="rId6" Type="http://schemas.openxmlformats.org/officeDocument/2006/relationships/image" Target="../media/image6.tiff"/><Relationship Id="rId7" Type="http://schemas.openxmlformats.org/officeDocument/2006/relationships/image" Target="../media/image7.tiff"/><Relationship Id="rId8" Type="http://schemas.openxmlformats.org/officeDocument/2006/relationships/image" Target="../media/image8.tiff"/><Relationship Id="rId9" Type="http://schemas.openxmlformats.org/officeDocument/2006/relationships/image" Target="../media/image9.tiff"/><Relationship Id="rId10" Type="http://schemas.openxmlformats.org/officeDocument/2006/relationships/image" Target="../media/image10.tiff"/><Relationship Id="rId11" Type="http://schemas.openxmlformats.org/officeDocument/2006/relationships/image" Target="../media/image11.tiff"/><Relationship Id="rId1" Type="http://schemas.openxmlformats.org/officeDocument/2006/relationships/slideLayout" Target="../slideLayouts/slideLayout1.xml"/><Relationship Id="rId2"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970690" y="5096521"/>
            <a:ext cx="1651414" cy="338554"/>
          </a:xfrm>
          <a:prstGeom prst="rect">
            <a:avLst/>
          </a:prstGeom>
        </p:spPr>
        <p:txBody>
          <a:bodyPr wrap="none">
            <a:spAutoFit/>
          </a:bodyPr>
          <a:lstStyle/>
          <a:p>
            <a:r>
              <a:rPr lang="ja-JP" altLang="en-US" sz="800" dirty="0">
                <a:hlinkClick r:id="rId2"/>
              </a:rPr>
              <a:t>https://takuhai.daichi-m.co.jp</a:t>
            </a:r>
            <a:r>
              <a:rPr lang="ja-JP" altLang="en-US" sz="800" dirty="0" smtClean="0">
                <a:hlinkClick r:id="rId2"/>
              </a:rPr>
              <a:t>/</a:t>
            </a:r>
            <a:endParaRPr lang="en-US" altLang="ja-JP" sz="800" dirty="0" smtClean="0"/>
          </a:p>
          <a:p>
            <a:endParaRPr lang="ja-JP" altLang="en-US" sz="800" dirty="0"/>
          </a:p>
        </p:txBody>
      </p:sp>
      <p:pic>
        <p:nvPicPr>
          <p:cNvPr id="5" name="図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903" y="3020686"/>
            <a:ext cx="2768989" cy="2015070"/>
          </a:xfrm>
          <a:prstGeom prst="rect">
            <a:avLst/>
          </a:prstGeom>
        </p:spPr>
      </p:pic>
      <p:sp>
        <p:nvSpPr>
          <p:cNvPr id="7" name="正方形/長方形 6"/>
          <p:cNvSpPr/>
          <p:nvPr/>
        </p:nvSpPr>
        <p:spPr>
          <a:xfrm>
            <a:off x="3269293" y="1057736"/>
            <a:ext cx="5736921" cy="4616648"/>
          </a:xfrm>
          <a:prstGeom prst="rect">
            <a:avLst/>
          </a:prstGeom>
        </p:spPr>
        <p:txBody>
          <a:bodyPr wrap="square">
            <a:spAutoFit/>
          </a:bodyPr>
          <a:lstStyle/>
          <a:p>
            <a:r>
              <a:rPr lang="ja-JP" altLang="en-US" sz="1400" dirty="0">
                <a:solidFill>
                  <a:srgbClr val="222222"/>
                </a:solidFill>
                <a:latin typeface="SeuratPro-M" charset="0"/>
              </a:rPr>
              <a:t>大地を守る会（本社千葉県、藤田和芳社長）のネット通販（ＥＣ）事業が好調だ。１５年３月期におけるＥＣ事業の売上高は前期比１４・０％増の８億１５００万円だった。ネット通販の利用者に宅配への移行を促すことにより定期購入会員も順調に伸ばしている。１５年３月末時点のウェブストア利用者は前年同期比</a:t>
            </a:r>
            <a:r>
              <a:rPr lang="ja-JP" altLang="en-US" sz="1400" b="1" dirty="0">
                <a:solidFill>
                  <a:srgbClr val="FF0000"/>
                </a:solidFill>
                <a:latin typeface="SeuratPro-M" charset="0"/>
              </a:rPr>
              <a:t>４０％増</a:t>
            </a:r>
            <a:r>
              <a:rPr lang="ja-JP" altLang="en-US" sz="1400" dirty="0">
                <a:solidFill>
                  <a:srgbClr val="222222"/>
                </a:solidFill>
                <a:latin typeface="SeuratPro-M" charset="0"/>
              </a:rPr>
              <a:t>となる約１４万６０００人に拡大した。</a:t>
            </a:r>
            <a:r>
              <a:rPr lang="ja-JP" altLang="en-US" sz="1400" dirty="0"/>
              <a:t/>
            </a:r>
            <a:br>
              <a:rPr lang="ja-JP" altLang="en-US" sz="1400" dirty="0"/>
            </a:br>
            <a:r>
              <a:rPr lang="ja-JP" altLang="en-US" sz="1400" dirty="0">
                <a:solidFill>
                  <a:srgbClr val="222222"/>
                </a:solidFill>
                <a:latin typeface="SeuratPro-M" charset="0"/>
              </a:rPr>
              <a:t>　大地を守る会ではここ数年、</a:t>
            </a:r>
            <a:r>
              <a:rPr lang="ja-JP" altLang="en-US" sz="1400" b="1" dirty="0">
                <a:solidFill>
                  <a:srgbClr val="FF0000"/>
                </a:solidFill>
                <a:latin typeface="SeuratPro-M" charset="0"/>
              </a:rPr>
              <a:t>ウェブとリアルイベント</a:t>
            </a:r>
            <a:r>
              <a:rPr lang="ja-JP" altLang="en-US" sz="1400" dirty="0">
                <a:solidFill>
                  <a:srgbClr val="222222"/>
                </a:solidFill>
                <a:latin typeface="SeuratPro-M" charset="0"/>
              </a:rPr>
              <a:t>などを組み合わせた集客に力を注いでいる</a:t>
            </a:r>
            <a:r>
              <a:rPr lang="ja-JP" altLang="en-US" sz="1400" dirty="0" smtClean="0">
                <a:solidFill>
                  <a:srgbClr val="222222"/>
                </a:solidFill>
                <a:latin typeface="SeuratPro-M" charset="0"/>
              </a:rPr>
              <a:t>。１５年</a:t>
            </a:r>
            <a:r>
              <a:rPr lang="ja-JP" altLang="en-US" sz="1400" dirty="0">
                <a:solidFill>
                  <a:srgbClr val="222222"/>
                </a:solidFill>
                <a:latin typeface="SeuratPro-M" charset="0"/>
              </a:rPr>
              <a:t>２月に、食材のカタログチラシ「ツチオーネ」と連動した</a:t>
            </a:r>
            <a:r>
              <a:rPr lang="ja-JP" altLang="en-US" sz="1400" b="1" dirty="0">
                <a:solidFill>
                  <a:srgbClr val="FF0000"/>
                </a:solidFill>
                <a:latin typeface="SeuratPro-M" charset="0"/>
              </a:rPr>
              <a:t>動画配信</a:t>
            </a:r>
            <a:r>
              <a:rPr lang="ja-JP" altLang="en-US" sz="1400" dirty="0">
                <a:solidFill>
                  <a:srgbClr val="222222"/>
                </a:solidFill>
                <a:latin typeface="SeuratPro-M" charset="0"/>
              </a:rPr>
              <a:t>を始めた。生産者が撮影した動画を、カタログのＱＲコードから見ることができる。</a:t>
            </a:r>
            <a:r>
              <a:rPr lang="ja-JP" altLang="en-US" sz="1400" b="1" dirty="0">
                <a:solidFill>
                  <a:srgbClr val="FF0000"/>
                </a:solidFill>
                <a:latin typeface="SeuratPro-M" charset="0"/>
              </a:rPr>
              <a:t>フェイスブックやツイッター</a:t>
            </a:r>
            <a:r>
              <a:rPr lang="ja-JP" altLang="en-US" sz="1400" dirty="0">
                <a:solidFill>
                  <a:srgbClr val="222222"/>
                </a:solidFill>
                <a:latin typeface="SeuratPro-M" charset="0"/>
              </a:rPr>
              <a:t>と連動させて会員とのコミュニケーション強化を図るのが狙いだ</a:t>
            </a:r>
            <a:r>
              <a:rPr lang="ja-JP" altLang="en-US" sz="1400" dirty="0" smtClean="0">
                <a:solidFill>
                  <a:srgbClr val="222222"/>
                </a:solidFill>
                <a:latin typeface="SeuratPro-M" charset="0"/>
              </a:rPr>
              <a:t>。まず</a:t>
            </a:r>
            <a:r>
              <a:rPr lang="ja-JP" altLang="en-US" sz="1400" dirty="0">
                <a:solidFill>
                  <a:srgbClr val="222222"/>
                </a:solidFill>
                <a:latin typeface="SeuratPro-M" charset="0"/>
              </a:rPr>
              <a:t>、福岡県の「成清海苔店」が制作した、レシピなどを紹介する動画から配信を始めた</a:t>
            </a:r>
            <a:r>
              <a:rPr lang="ja-JP" altLang="en-US" sz="1400" dirty="0" smtClean="0">
                <a:solidFill>
                  <a:srgbClr val="222222"/>
                </a:solidFill>
                <a:latin typeface="SeuratPro-M" charset="0"/>
              </a:rPr>
              <a:t>。こう</a:t>
            </a:r>
            <a:r>
              <a:rPr lang="ja-JP" altLang="en-US" sz="1400" dirty="0">
                <a:solidFill>
                  <a:srgbClr val="222222"/>
                </a:solidFill>
                <a:latin typeface="SeuratPro-M" charset="0"/>
              </a:rPr>
              <a:t>した企画は、毎週金曜日に各部署から担当者を集めた</a:t>
            </a:r>
            <a:r>
              <a:rPr lang="ja-JP" altLang="en-US" sz="1400" b="1" dirty="0">
                <a:solidFill>
                  <a:srgbClr val="FF0000"/>
                </a:solidFill>
                <a:latin typeface="SeuratPro-M" charset="0"/>
              </a:rPr>
              <a:t>「ＳＮＳ投稿者会議」</a:t>
            </a:r>
            <a:r>
              <a:rPr lang="ja-JP" altLang="en-US" sz="1400" dirty="0">
                <a:solidFill>
                  <a:srgbClr val="222222"/>
                </a:solidFill>
                <a:latin typeface="SeuratPro-M" charset="0"/>
              </a:rPr>
              <a:t>で決定している。フェイスブックの「いいね」の目標をフォロワー数（現在１万７０００人）の１％と設定　今後は、同社が生産者に代わって制作することも視野に入れ、動画の本数を増やしていく</a:t>
            </a:r>
            <a:r>
              <a:rPr lang="ja-JP" altLang="en-US" sz="1400" dirty="0" smtClean="0">
                <a:solidFill>
                  <a:srgbClr val="222222"/>
                </a:solidFill>
                <a:latin typeface="SeuratPro-M" charset="0"/>
              </a:rPr>
              <a:t>。</a:t>
            </a:r>
            <a:r>
              <a:rPr lang="ja-JP" altLang="en-US" sz="1400" b="1" dirty="0" smtClean="0">
                <a:solidFill>
                  <a:srgbClr val="FF0000"/>
                </a:solidFill>
                <a:latin typeface="SeuratPro-M" charset="0"/>
              </a:rPr>
              <a:t>スマホ</a:t>
            </a:r>
            <a:r>
              <a:rPr lang="ja-JP" altLang="en-US" sz="1400" b="1" dirty="0">
                <a:solidFill>
                  <a:srgbClr val="FF0000"/>
                </a:solidFill>
                <a:latin typeface="SeuratPro-M" charset="0"/>
              </a:rPr>
              <a:t>やタブレット向け</a:t>
            </a:r>
            <a:r>
              <a:rPr lang="ja-JP" altLang="en-US" sz="1400" dirty="0">
                <a:solidFill>
                  <a:srgbClr val="222222"/>
                </a:solidFill>
                <a:latin typeface="SeuratPro-M" charset="0"/>
              </a:rPr>
              <a:t>のサービスもテコ入れしている。会員個別のニーズに合ったレコメンド機能を導入。産地・生産者の情報を伝える特別サイトも設置した。加入から注文受付まで可能なアプリの開発も進めている。</a:t>
            </a:r>
            <a:r>
              <a:rPr lang="ja-JP" altLang="en-US" sz="1400" dirty="0"/>
              <a:t/>
            </a:r>
            <a:br>
              <a:rPr lang="ja-JP" altLang="en-US" sz="1400" dirty="0"/>
            </a:br>
            <a:endParaRPr lang="ja-JP" altLang="en-US" sz="1400" dirty="0"/>
          </a:p>
        </p:txBody>
      </p:sp>
      <p:sp>
        <p:nvSpPr>
          <p:cNvPr id="8" name="正方形/長方形 7"/>
          <p:cNvSpPr/>
          <p:nvPr/>
        </p:nvSpPr>
        <p:spPr>
          <a:xfrm>
            <a:off x="6442650" y="5435075"/>
            <a:ext cx="2363147" cy="338554"/>
          </a:xfrm>
          <a:prstGeom prst="rect">
            <a:avLst/>
          </a:prstGeom>
        </p:spPr>
        <p:txBody>
          <a:bodyPr wrap="none">
            <a:spAutoFit/>
          </a:bodyPr>
          <a:lstStyle/>
          <a:p>
            <a:r>
              <a:rPr lang="ja-JP" altLang="en-US" sz="800" dirty="0">
                <a:hlinkClick r:id="rId4"/>
              </a:rPr>
              <a:t>http://www.bci.co.jp/netkeizai/serial</a:t>
            </a:r>
            <a:r>
              <a:rPr lang="ja-JP" altLang="en-US" sz="800">
                <a:hlinkClick r:id="rId4"/>
              </a:rPr>
              <a:t>/</a:t>
            </a:r>
            <a:r>
              <a:rPr lang="ja-JP" altLang="en-US" sz="800" smtClean="0">
                <a:hlinkClick r:id="rId4"/>
              </a:rPr>
              <a:t>340</a:t>
            </a:r>
            <a:r>
              <a:rPr lang="ja-JP" altLang="en-US" sz="800" smtClean="0"/>
              <a:t>参照</a:t>
            </a:r>
            <a:endParaRPr lang="en-US" altLang="ja-JP" sz="800" dirty="0" smtClean="0"/>
          </a:p>
          <a:p>
            <a:endParaRPr lang="ja-JP" altLang="en-US" sz="800" dirty="0"/>
          </a:p>
        </p:txBody>
      </p:sp>
      <p:pic>
        <p:nvPicPr>
          <p:cNvPr id="10" name="図 9"/>
          <p:cNvPicPr>
            <a:picLocks noChangeAspect="1"/>
          </p:cNvPicPr>
          <p:nvPr/>
        </p:nvPicPr>
        <p:blipFill>
          <a:blip r:embed="rId5"/>
          <a:stretch>
            <a:fillRect/>
          </a:stretch>
        </p:blipFill>
        <p:spPr>
          <a:xfrm>
            <a:off x="0" y="-4376"/>
            <a:ext cx="9144000" cy="198167"/>
          </a:xfrm>
          <a:prstGeom prst="rect">
            <a:avLst/>
          </a:prstGeom>
        </p:spPr>
      </p:pic>
      <p:sp>
        <p:nvSpPr>
          <p:cNvPr id="11" name="テキスト ボックス 10"/>
          <p:cNvSpPr txBox="1"/>
          <p:nvPr/>
        </p:nvSpPr>
        <p:spPr>
          <a:xfrm>
            <a:off x="137786" y="193791"/>
            <a:ext cx="4860099" cy="369332"/>
          </a:xfrm>
          <a:prstGeom prst="rect">
            <a:avLst/>
          </a:prstGeom>
          <a:noFill/>
        </p:spPr>
        <p:txBody>
          <a:bodyPr wrap="square" rtlCol="0">
            <a:spAutoFit/>
          </a:bodyPr>
          <a:lstStyle/>
          <a:p>
            <a:r>
              <a:rPr kumimoji="1" lang="ja-JP" altLang="en-US" dirty="0" smtClean="0"/>
              <a:t>なぜ大地宅配は成功し続けるのか！</a:t>
            </a:r>
            <a:endParaRPr kumimoji="1" lang="ja-JP" altLang="en-US" dirty="0"/>
          </a:p>
        </p:txBody>
      </p:sp>
      <p:sp>
        <p:nvSpPr>
          <p:cNvPr id="12" name="テキスト ボックス 11"/>
          <p:cNvSpPr txBox="1"/>
          <p:nvPr/>
        </p:nvSpPr>
        <p:spPr>
          <a:xfrm>
            <a:off x="3269293" y="638828"/>
            <a:ext cx="5536504" cy="369332"/>
          </a:xfrm>
          <a:prstGeom prst="rect">
            <a:avLst/>
          </a:prstGeom>
          <a:noFill/>
        </p:spPr>
        <p:txBody>
          <a:bodyPr wrap="square" rtlCol="0">
            <a:spAutoFit/>
          </a:bodyPr>
          <a:lstStyle/>
          <a:p>
            <a:r>
              <a:rPr kumimoji="1" lang="ja-JP" altLang="en-US" dirty="0" smtClean="0"/>
              <a:t>最も難しいと言われる野菜通販でなぜ成功したのか</a:t>
            </a:r>
            <a:endParaRPr kumimoji="1" lang="ja-JP" altLang="en-US" dirty="0"/>
          </a:p>
        </p:txBody>
      </p:sp>
      <p:cxnSp>
        <p:nvCxnSpPr>
          <p:cNvPr id="15" name="直線コネクタ 14"/>
          <p:cNvCxnSpPr/>
          <p:nvPr/>
        </p:nvCxnSpPr>
        <p:spPr>
          <a:xfrm>
            <a:off x="137786" y="588175"/>
            <a:ext cx="8868428" cy="0"/>
          </a:xfrm>
          <a:prstGeom prst="line">
            <a:avLst/>
          </a:prstGeom>
        </p:spPr>
        <p:style>
          <a:lnRef idx="2">
            <a:schemeClr val="accent3"/>
          </a:lnRef>
          <a:fillRef idx="0">
            <a:schemeClr val="accent3"/>
          </a:fillRef>
          <a:effectRef idx="1">
            <a:schemeClr val="accent3"/>
          </a:effectRef>
          <a:fontRef idx="minor">
            <a:schemeClr val="tx1"/>
          </a:fontRef>
        </p:style>
      </p:cxnSp>
      <p:pic>
        <p:nvPicPr>
          <p:cNvPr id="16" name="図 15"/>
          <p:cNvPicPr>
            <a:picLocks noChangeAspect="1"/>
          </p:cNvPicPr>
          <p:nvPr/>
        </p:nvPicPr>
        <p:blipFill>
          <a:blip r:embed="rId6"/>
          <a:stretch>
            <a:fillRect/>
          </a:stretch>
        </p:blipFill>
        <p:spPr>
          <a:xfrm>
            <a:off x="875647" y="1057736"/>
            <a:ext cx="1841500" cy="1549400"/>
          </a:xfrm>
          <a:prstGeom prst="rect">
            <a:avLst/>
          </a:prstGeom>
        </p:spPr>
      </p:pic>
      <p:sp>
        <p:nvSpPr>
          <p:cNvPr id="17" name="下矢印 16"/>
          <p:cNvSpPr/>
          <p:nvPr/>
        </p:nvSpPr>
        <p:spPr>
          <a:xfrm>
            <a:off x="4572000" y="5628534"/>
            <a:ext cx="789139" cy="345511"/>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8" name="角丸四角形 17"/>
          <p:cNvSpPr/>
          <p:nvPr/>
        </p:nvSpPr>
        <p:spPr>
          <a:xfrm>
            <a:off x="1453018" y="6143944"/>
            <a:ext cx="7027101" cy="47598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kumimoji="1" lang="ja-JP" altLang="en-US" dirty="0" smtClean="0">
                <a:solidFill>
                  <a:schemeClr val="tx1"/>
                </a:solidFill>
              </a:rPr>
              <a:t>オンラインビジネスに必要なすべての要素に取り組む</a:t>
            </a:r>
            <a:endParaRPr kumimoji="1" lang="ja-JP" altLang="en-US" dirty="0">
              <a:solidFill>
                <a:schemeClr val="tx1"/>
              </a:solidFill>
            </a:endParaRPr>
          </a:p>
        </p:txBody>
      </p:sp>
    </p:spTree>
    <p:extLst>
      <p:ext uri="{BB962C8B-B14F-4D97-AF65-F5344CB8AC3E}">
        <p14:creationId xmlns:p14="http://schemas.microsoft.com/office/powerpoint/2010/main" val="158657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2"/>
          <a:stretch>
            <a:fillRect/>
          </a:stretch>
        </p:blipFill>
        <p:spPr>
          <a:xfrm>
            <a:off x="0" y="-4376"/>
            <a:ext cx="9144000" cy="198167"/>
          </a:xfrm>
          <a:prstGeom prst="rect">
            <a:avLst/>
          </a:prstGeom>
        </p:spPr>
      </p:pic>
      <p:sp>
        <p:nvSpPr>
          <p:cNvPr id="11" name="テキスト ボックス 10"/>
          <p:cNvSpPr txBox="1"/>
          <p:nvPr/>
        </p:nvSpPr>
        <p:spPr>
          <a:xfrm>
            <a:off x="137786" y="193791"/>
            <a:ext cx="4860099" cy="369332"/>
          </a:xfrm>
          <a:prstGeom prst="rect">
            <a:avLst/>
          </a:prstGeom>
          <a:noFill/>
        </p:spPr>
        <p:txBody>
          <a:bodyPr wrap="square" rtlCol="0">
            <a:spAutoFit/>
          </a:bodyPr>
          <a:lstStyle/>
          <a:p>
            <a:r>
              <a:rPr lang="ja-JP" altLang="en-US" dirty="0" smtClean="0"/>
              <a:t>大地宅配サービス俯瞰図</a:t>
            </a:r>
            <a:endParaRPr kumimoji="1" lang="ja-JP" altLang="en-US" dirty="0"/>
          </a:p>
        </p:txBody>
      </p:sp>
      <p:cxnSp>
        <p:nvCxnSpPr>
          <p:cNvPr id="14" name="直線コネクタ 13"/>
          <p:cNvCxnSpPr/>
          <p:nvPr/>
        </p:nvCxnSpPr>
        <p:spPr>
          <a:xfrm>
            <a:off x="137786" y="588175"/>
            <a:ext cx="8868428" cy="0"/>
          </a:xfrm>
          <a:prstGeom prst="line">
            <a:avLst/>
          </a:prstGeom>
        </p:spPr>
        <p:style>
          <a:lnRef idx="2">
            <a:schemeClr val="accent3"/>
          </a:lnRef>
          <a:fillRef idx="0">
            <a:schemeClr val="accent3"/>
          </a:fillRef>
          <a:effectRef idx="1">
            <a:schemeClr val="accent3"/>
          </a:effectRef>
          <a:fontRef idx="minor">
            <a:schemeClr val="tx1"/>
          </a:fontRef>
        </p:style>
      </p:cxnSp>
      <p:pic>
        <p:nvPicPr>
          <p:cNvPr id="2" name="図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77371" y="5456738"/>
            <a:ext cx="1985199" cy="1207081"/>
          </a:xfrm>
          <a:prstGeom prst="rect">
            <a:avLst/>
          </a:prstGeom>
        </p:spPr>
      </p:pic>
      <p:sp>
        <p:nvSpPr>
          <p:cNvPr id="15" name="正方形/長方形 14"/>
          <p:cNvSpPr/>
          <p:nvPr/>
        </p:nvSpPr>
        <p:spPr>
          <a:xfrm>
            <a:off x="2503891" y="4793920"/>
            <a:ext cx="1473480" cy="338554"/>
          </a:xfrm>
          <a:prstGeom prst="rect">
            <a:avLst/>
          </a:prstGeom>
        </p:spPr>
        <p:txBody>
          <a:bodyPr wrap="none">
            <a:spAutoFit/>
          </a:bodyPr>
          <a:lstStyle/>
          <a:p>
            <a:r>
              <a:rPr lang="ja-JP" altLang="en-US" sz="800" dirty="0">
                <a:hlinkClick r:id="rId4"/>
              </a:rPr>
              <a:t>http://www.daichi-m.co.jp</a:t>
            </a:r>
            <a:r>
              <a:rPr lang="ja-JP" altLang="en-US" sz="800" dirty="0" smtClean="0">
                <a:hlinkClick r:id="rId4"/>
              </a:rPr>
              <a:t>/</a:t>
            </a:r>
            <a:endParaRPr lang="en-US" altLang="ja-JP" sz="800" dirty="0" smtClean="0"/>
          </a:p>
          <a:p>
            <a:endParaRPr lang="ja-JP" altLang="en-US" sz="800" dirty="0"/>
          </a:p>
        </p:txBody>
      </p:sp>
      <p:pic>
        <p:nvPicPr>
          <p:cNvPr id="16" name="図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19636" y="3224395"/>
            <a:ext cx="1985199" cy="1484848"/>
          </a:xfrm>
          <a:prstGeom prst="rect">
            <a:avLst/>
          </a:prstGeom>
        </p:spPr>
      </p:pic>
      <p:pic>
        <p:nvPicPr>
          <p:cNvPr id="17" name="図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11508" y="1052434"/>
            <a:ext cx="2120984" cy="1543499"/>
          </a:xfrm>
          <a:prstGeom prst="rect">
            <a:avLst/>
          </a:prstGeom>
        </p:spPr>
      </p:pic>
      <p:pic>
        <p:nvPicPr>
          <p:cNvPr id="3" name="図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04891" y="1487446"/>
            <a:ext cx="1536265" cy="1332424"/>
          </a:xfrm>
          <a:prstGeom prst="rect">
            <a:avLst/>
          </a:prstGeom>
        </p:spPr>
      </p:pic>
      <p:pic>
        <p:nvPicPr>
          <p:cNvPr id="9" name="図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7172" y="1233178"/>
            <a:ext cx="1364402" cy="5574082"/>
          </a:xfrm>
          <a:prstGeom prst="rect">
            <a:avLst/>
          </a:prstGeom>
        </p:spPr>
      </p:pic>
      <p:pic>
        <p:nvPicPr>
          <p:cNvPr id="18" name="図 1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13795" y="4660944"/>
            <a:ext cx="2924774" cy="885521"/>
          </a:xfrm>
          <a:prstGeom prst="rect">
            <a:avLst/>
          </a:prstGeom>
        </p:spPr>
      </p:pic>
      <p:pic>
        <p:nvPicPr>
          <p:cNvPr id="19" name="図 1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61391" y="3586955"/>
            <a:ext cx="3358274" cy="328831"/>
          </a:xfrm>
          <a:prstGeom prst="rect">
            <a:avLst/>
          </a:prstGeom>
        </p:spPr>
      </p:pic>
      <p:sp>
        <p:nvSpPr>
          <p:cNvPr id="20" name="角丸四角形 19"/>
          <p:cNvSpPr/>
          <p:nvPr/>
        </p:nvSpPr>
        <p:spPr>
          <a:xfrm>
            <a:off x="3782859" y="702065"/>
            <a:ext cx="1615858" cy="27837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ja-JP" altLang="en-US" sz="1400" smtClean="0">
                <a:solidFill>
                  <a:schemeClr val="tx1"/>
                </a:solidFill>
              </a:rPr>
              <a:t>本サイト</a:t>
            </a:r>
            <a:endParaRPr kumimoji="1" lang="ja-JP" altLang="en-US" sz="1400" dirty="0">
              <a:solidFill>
                <a:schemeClr val="tx1"/>
              </a:solidFill>
            </a:endParaRPr>
          </a:p>
        </p:txBody>
      </p:sp>
      <p:sp>
        <p:nvSpPr>
          <p:cNvPr id="21" name="角丸四角形 20"/>
          <p:cNvSpPr/>
          <p:nvPr/>
        </p:nvSpPr>
        <p:spPr>
          <a:xfrm>
            <a:off x="6569786" y="1115343"/>
            <a:ext cx="1772548" cy="313973"/>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kumimoji="1" lang="ja-JP" altLang="en-US" sz="1400" dirty="0" smtClean="0">
                <a:solidFill>
                  <a:schemeClr val="tx1"/>
                </a:solidFill>
              </a:rPr>
              <a:t>ｵﾝﾗｲﾝ</a:t>
            </a:r>
            <a:r>
              <a:rPr kumimoji="1" lang="ja-JP" altLang="en-US" sz="1400" smtClean="0">
                <a:solidFill>
                  <a:schemeClr val="tx1"/>
                </a:solidFill>
              </a:rPr>
              <a:t>広告多様活用</a:t>
            </a:r>
            <a:endParaRPr kumimoji="1" lang="ja-JP" altLang="en-US" sz="1400" dirty="0">
              <a:solidFill>
                <a:schemeClr val="tx1"/>
              </a:solidFill>
            </a:endParaRPr>
          </a:p>
        </p:txBody>
      </p:sp>
      <p:sp>
        <p:nvSpPr>
          <p:cNvPr id="22" name="角丸四角形 21"/>
          <p:cNvSpPr/>
          <p:nvPr/>
        </p:nvSpPr>
        <p:spPr>
          <a:xfrm>
            <a:off x="2404306" y="2746591"/>
            <a:ext cx="1615858" cy="2783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kumimoji="1" lang="ja-JP" altLang="en-US" sz="1400" dirty="0" smtClean="0">
                <a:solidFill>
                  <a:schemeClr val="tx1"/>
                </a:solidFill>
              </a:rPr>
              <a:t>ｵｳﾝﾄﾞﾒﾃﾞｨｱｻｲﾄ</a:t>
            </a:r>
            <a:endParaRPr kumimoji="1" lang="ja-JP" altLang="en-US" sz="1400" dirty="0">
              <a:solidFill>
                <a:schemeClr val="tx1"/>
              </a:solidFill>
            </a:endParaRPr>
          </a:p>
        </p:txBody>
      </p:sp>
      <p:sp>
        <p:nvSpPr>
          <p:cNvPr id="23" name="角丸四角形 22"/>
          <p:cNvSpPr/>
          <p:nvPr/>
        </p:nvSpPr>
        <p:spPr>
          <a:xfrm>
            <a:off x="6648131" y="3135340"/>
            <a:ext cx="1615858" cy="2783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ja-JP" altLang="en-US" sz="1400" dirty="0" smtClean="0">
                <a:solidFill>
                  <a:schemeClr val="tx1"/>
                </a:solidFill>
              </a:rPr>
              <a:t>新規獲得手段</a:t>
            </a:r>
            <a:endParaRPr kumimoji="1" lang="ja-JP" altLang="en-US" sz="1400" dirty="0">
              <a:solidFill>
                <a:schemeClr val="tx1"/>
              </a:solidFill>
            </a:endParaRPr>
          </a:p>
        </p:txBody>
      </p:sp>
      <p:sp>
        <p:nvSpPr>
          <p:cNvPr id="24" name="角丸四角形 23"/>
          <p:cNvSpPr/>
          <p:nvPr/>
        </p:nvSpPr>
        <p:spPr>
          <a:xfrm>
            <a:off x="6625298" y="4262276"/>
            <a:ext cx="1615858" cy="2783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ja-JP" altLang="en-US" sz="1400" dirty="0" smtClean="0">
                <a:solidFill>
                  <a:schemeClr val="tx1"/>
                </a:solidFill>
              </a:rPr>
              <a:t>ｿｰｼｬﾙｲﾍﾞﾝﾄ</a:t>
            </a:r>
            <a:endParaRPr kumimoji="1" lang="ja-JP" altLang="en-US" sz="1400" dirty="0">
              <a:solidFill>
                <a:schemeClr val="tx1"/>
              </a:solidFill>
            </a:endParaRPr>
          </a:p>
        </p:txBody>
      </p:sp>
      <p:sp>
        <p:nvSpPr>
          <p:cNvPr id="25" name="角丸四角形 24"/>
          <p:cNvSpPr/>
          <p:nvPr/>
        </p:nvSpPr>
        <p:spPr>
          <a:xfrm>
            <a:off x="2784833" y="5147127"/>
            <a:ext cx="2776558" cy="205231"/>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ja-JP" altLang="en-US" sz="1400" dirty="0" smtClean="0">
                <a:solidFill>
                  <a:schemeClr val="tx1"/>
                </a:solidFill>
              </a:rPr>
              <a:t>カタログ</a:t>
            </a:r>
            <a:r>
              <a:rPr lang="ja-JP" altLang="en-US" sz="1400" smtClean="0">
                <a:solidFill>
                  <a:schemeClr val="tx1"/>
                </a:solidFill>
              </a:rPr>
              <a:t>＆オンラインカタログ</a:t>
            </a:r>
            <a:endParaRPr kumimoji="1" lang="ja-JP" altLang="en-US" sz="1400" dirty="0">
              <a:solidFill>
                <a:schemeClr val="tx1"/>
              </a:solidFill>
            </a:endParaRPr>
          </a:p>
        </p:txBody>
      </p:sp>
      <p:sp>
        <p:nvSpPr>
          <p:cNvPr id="26" name="角丸四角形 25"/>
          <p:cNvSpPr/>
          <p:nvPr/>
        </p:nvSpPr>
        <p:spPr>
          <a:xfrm>
            <a:off x="170279" y="841277"/>
            <a:ext cx="1615858" cy="2783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kumimoji="1" lang="ja-JP" altLang="en-US" sz="1400" dirty="0" smtClean="0">
                <a:solidFill>
                  <a:schemeClr val="tx1"/>
                </a:solidFill>
              </a:rPr>
              <a:t>記事型・動画</a:t>
            </a:r>
            <a:endParaRPr kumimoji="1" lang="ja-JP" altLang="en-US" sz="1400" dirty="0">
              <a:solidFill>
                <a:schemeClr val="tx1"/>
              </a:solidFill>
            </a:endParaRPr>
          </a:p>
        </p:txBody>
      </p:sp>
      <p:pic>
        <p:nvPicPr>
          <p:cNvPr id="27" name="図 26"/>
          <p:cNvPicPr>
            <a:picLocks noChangeAspect="1"/>
          </p:cNvPicPr>
          <p:nvPr/>
        </p:nvPicPr>
        <p:blipFill>
          <a:blip r:embed="rId11"/>
          <a:stretch>
            <a:fillRect/>
          </a:stretch>
        </p:blipFill>
        <p:spPr>
          <a:xfrm>
            <a:off x="2586586" y="5546466"/>
            <a:ext cx="1288315" cy="1117354"/>
          </a:xfrm>
          <a:prstGeom prst="rect">
            <a:avLst/>
          </a:prstGeom>
        </p:spPr>
      </p:pic>
      <p:sp>
        <p:nvSpPr>
          <p:cNvPr id="28" name="テキスト ボックス 27"/>
          <p:cNvSpPr txBox="1"/>
          <p:nvPr/>
        </p:nvSpPr>
        <p:spPr>
          <a:xfrm>
            <a:off x="6676650" y="5571349"/>
            <a:ext cx="2104373" cy="646331"/>
          </a:xfrm>
          <a:prstGeom prst="rect">
            <a:avLst/>
          </a:prstGeom>
          <a:noFill/>
        </p:spPr>
        <p:txBody>
          <a:bodyPr wrap="square" rtlCol="0">
            <a:spAutoFit/>
          </a:bodyPr>
          <a:lstStyle/>
          <a:p>
            <a:r>
              <a:rPr kumimoji="1" lang="ja-JP" altLang="en-US" dirty="0" smtClean="0"/>
              <a:t>●</a:t>
            </a:r>
            <a:r>
              <a:rPr kumimoji="1" lang="en-US" altLang="ja-JP" dirty="0" smtClean="0"/>
              <a:t>SNS</a:t>
            </a:r>
            <a:r>
              <a:rPr kumimoji="1" lang="ja-JP" altLang="en-US" dirty="0" smtClean="0"/>
              <a:t>投稿者会議</a:t>
            </a:r>
            <a:endParaRPr kumimoji="1" lang="en-US" altLang="ja-JP" dirty="0" smtClean="0"/>
          </a:p>
          <a:p>
            <a:r>
              <a:rPr lang="ja-JP" altLang="en-US" dirty="0" smtClean="0"/>
              <a:t>●メール販促</a:t>
            </a:r>
            <a:endParaRPr kumimoji="1" lang="ja-JP" altLang="en-US" dirty="0"/>
          </a:p>
        </p:txBody>
      </p:sp>
      <p:cxnSp>
        <p:nvCxnSpPr>
          <p:cNvPr id="30" name="直線矢印コネクタ 29"/>
          <p:cNvCxnSpPr>
            <a:stCxn id="3" idx="1"/>
            <a:endCxn id="17" idx="3"/>
          </p:cNvCxnSpPr>
          <p:nvPr/>
        </p:nvCxnSpPr>
        <p:spPr>
          <a:xfrm flipH="1" flipV="1">
            <a:off x="5632492" y="1824184"/>
            <a:ext cx="1072399" cy="3294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直線矢印コネクタ 31"/>
          <p:cNvCxnSpPr/>
          <p:nvPr/>
        </p:nvCxnSpPr>
        <p:spPr>
          <a:xfrm flipH="1">
            <a:off x="3120488" y="2101054"/>
            <a:ext cx="367165" cy="5394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直線矢印コネクタ 33"/>
          <p:cNvCxnSpPr/>
          <p:nvPr/>
        </p:nvCxnSpPr>
        <p:spPr>
          <a:xfrm flipH="1" flipV="1">
            <a:off x="1661041" y="2485714"/>
            <a:ext cx="1163489" cy="2054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直線矢印コネクタ 36"/>
          <p:cNvCxnSpPr/>
          <p:nvPr/>
        </p:nvCxnSpPr>
        <p:spPr>
          <a:xfrm>
            <a:off x="5135671" y="2640461"/>
            <a:ext cx="826899" cy="8727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直線矢印コネクタ 38"/>
          <p:cNvCxnSpPr/>
          <p:nvPr/>
        </p:nvCxnSpPr>
        <p:spPr>
          <a:xfrm>
            <a:off x="4572000" y="2746591"/>
            <a:ext cx="1390570" cy="2047329"/>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1" name="直線矢印コネクタ 40"/>
          <p:cNvCxnSpPr/>
          <p:nvPr/>
        </p:nvCxnSpPr>
        <p:spPr>
          <a:xfrm>
            <a:off x="4421688" y="2746591"/>
            <a:ext cx="0" cy="22166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テキスト ボックス 41"/>
          <p:cNvSpPr txBox="1"/>
          <p:nvPr/>
        </p:nvSpPr>
        <p:spPr>
          <a:xfrm>
            <a:off x="6013795" y="6301555"/>
            <a:ext cx="2641690" cy="369332"/>
          </a:xfrm>
          <a:prstGeom prst="rect">
            <a:avLst/>
          </a:prstGeom>
          <a:noFill/>
        </p:spPr>
        <p:txBody>
          <a:bodyPr wrap="square" rtlCol="0">
            <a:spAutoFit/>
          </a:bodyPr>
          <a:lstStyle/>
          <a:p>
            <a:r>
              <a:rPr kumimoji="1" lang="ja-JP" altLang="en-US" smtClean="0"/>
              <a:t>●オムニチャネル</a:t>
            </a:r>
            <a:r>
              <a:rPr kumimoji="1" lang="ja-JP" altLang="en-US" dirty="0" smtClean="0"/>
              <a:t>実践</a:t>
            </a:r>
            <a:endParaRPr kumimoji="1" lang="ja-JP" altLang="en-US" dirty="0"/>
          </a:p>
        </p:txBody>
      </p:sp>
      <p:sp>
        <p:nvSpPr>
          <p:cNvPr id="43" name="テキスト ボックス 42"/>
          <p:cNvSpPr txBox="1"/>
          <p:nvPr/>
        </p:nvSpPr>
        <p:spPr>
          <a:xfrm>
            <a:off x="1588331" y="1441234"/>
            <a:ext cx="1725371" cy="646331"/>
          </a:xfrm>
          <a:prstGeom prst="rect">
            <a:avLst/>
          </a:prstGeom>
          <a:noFill/>
        </p:spPr>
        <p:txBody>
          <a:bodyPr wrap="square" rtlCol="0">
            <a:spAutoFit/>
          </a:bodyPr>
          <a:lstStyle/>
          <a:p>
            <a:r>
              <a:rPr kumimoji="1" lang="ja-JP" altLang="en-US" dirty="0" smtClean="0"/>
              <a:t>●オウンドメディア実践</a:t>
            </a:r>
            <a:endParaRPr kumimoji="1" lang="ja-JP" altLang="en-US" dirty="0"/>
          </a:p>
        </p:txBody>
      </p:sp>
      <p:sp>
        <p:nvSpPr>
          <p:cNvPr id="44" name="テキスト ボックス 43"/>
          <p:cNvSpPr txBox="1"/>
          <p:nvPr/>
        </p:nvSpPr>
        <p:spPr>
          <a:xfrm>
            <a:off x="7064680" y="702065"/>
            <a:ext cx="2079320" cy="369332"/>
          </a:xfrm>
          <a:prstGeom prst="rect">
            <a:avLst/>
          </a:prstGeom>
          <a:noFill/>
        </p:spPr>
        <p:txBody>
          <a:bodyPr wrap="square" rtlCol="0">
            <a:spAutoFit/>
          </a:bodyPr>
          <a:lstStyle/>
          <a:p>
            <a:r>
              <a:rPr kumimoji="1" lang="ja-JP" altLang="en-US" smtClean="0"/>
              <a:t>●オンライン集客</a:t>
            </a:r>
            <a:endParaRPr kumimoji="1" lang="ja-JP" altLang="en-US"/>
          </a:p>
        </p:txBody>
      </p:sp>
    </p:spTree>
    <p:extLst>
      <p:ext uri="{BB962C8B-B14F-4D97-AF65-F5344CB8AC3E}">
        <p14:creationId xmlns:p14="http://schemas.microsoft.com/office/powerpoint/2010/main" val="1969085300"/>
      </p:ext>
    </p:extLst>
  </p:cSld>
  <p:clrMapOvr>
    <a:masterClrMapping/>
  </p:clrMapOvr>
</p:sld>
</file>

<file path=ppt/theme/theme1.xml><?xml version="1.0" encoding="utf-8"?>
<a:theme xmlns:a="http://schemas.openxmlformats.org/drawingml/2006/main" name="既定の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既定のテーマ</Template>
  <TotalTime>28</TotalTime>
  <Words>192</Words>
  <Application>Microsoft Macintosh PowerPoint</Application>
  <PresentationFormat>画面に合わせる (4:3)</PresentationFormat>
  <Paragraphs>20</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News Gothic MT</vt:lpstr>
      <vt:lpstr>SeuratPro-M</vt:lpstr>
      <vt:lpstr>メイリオ</vt:lpstr>
      <vt:lpstr>Arial</vt:lpstr>
      <vt:lpstr>既定のテーマ</vt:lpstr>
      <vt:lpstr>PowerPoint プレゼンテーション</vt:lpstr>
      <vt:lpstr>PowerPoint プレゼンテーション</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原田光治</dc:creator>
  <cp:lastModifiedBy>原田光治</cp:lastModifiedBy>
  <cp:revision>7</cp:revision>
  <dcterms:created xsi:type="dcterms:W3CDTF">2016-07-10T23:32:25Z</dcterms:created>
  <dcterms:modified xsi:type="dcterms:W3CDTF">2016-10-28T00:36:04Z</dcterms:modified>
</cp:coreProperties>
</file>