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7" r:id="rId4"/>
    <p:sldId id="258" r:id="rId5"/>
    <p:sldId id="261" r:id="rId6"/>
    <p:sldId id="262" r:id="rId7"/>
    <p:sldId id="263" r:id="rId8"/>
    <p:sldId id="259" r:id="rId9"/>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9" d="100"/>
          <a:sy n="109" d="100"/>
        </p:scale>
        <p:origin x="-6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323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7618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58963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0809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7949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4945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65205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4450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39229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57855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977776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2F7F-F369-A649-BAD3-433C3823AE7E}" type="datetimeFigureOut">
              <a:rPr kumimoji="1" lang="ja-JP" altLang="en-US" smtClean="0"/>
              <a:t>2016/01/21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51468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offerbox.jp/company/columns/2670.html" TargetMode="External"/><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jpeg"/><Relationship Id="rId9"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3.jpeg"/><Relationship Id="rId5" Type="http://schemas.microsoft.com/office/2007/relationships/hdphoto" Target="../media/hdphoto2.wdp"/><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3.jpeg"/><Relationship Id="rId5" Type="http://schemas.microsoft.com/office/2007/relationships/hdphoto" Target="../media/hdphoto1.wdp"/><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1"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542631" y="2661980"/>
            <a:ext cx="725846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9" name="直線コネクタ 18"/>
          <p:cNvCxnSpPr/>
          <p:nvPr/>
        </p:nvCxnSpPr>
        <p:spPr>
          <a:xfrm>
            <a:off x="1542631" y="3246180"/>
            <a:ext cx="725846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0" name="直線コネクタ 19"/>
          <p:cNvCxnSpPr/>
          <p:nvPr/>
        </p:nvCxnSpPr>
        <p:spPr>
          <a:xfrm>
            <a:off x="1542631" y="3817680"/>
            <a:ext cx="7258469" cy="0"/>
          </a:xfrm>
          <a:prstGeom prst="line">
            <a:avLst/>
          </a:prstGeom>
        </p:spPr>
        <p:style>
          <a:lnRef idx="2">
            <a:schemeClr val="accent3"/>
          </a:lnRef>
          <a:fillRef idx="0">
            <a:schemeClr val="accent3"/>
          </a:fillRef>
          <a:effectRef idx="1">
            <a:schemeClr val="accent3"/>
          </a:effectRef>
          <a:fontRef idx="minor">
            <a:schemeClr val="tx1"/>
          </a:fontRef>
        </p:style>
      </p:cxnSp>
      <p:sp>
        <p:nvSpPr>
          <p:cNvPr id="3" name="テキスト ボックス 2"/>
          <p:cNvSpPr txBox="1"/>
          <p:nvPr/>
        </p:nvSpPr>
        <p:spPr>
          <a:xfrm>
            <a:off x="2076031" y="2755900"/>
            <a:ext cx="7258469" cy="369332"/>
          </a:xfrm>
          <a:prstGeom prst="rect">
            <a:avLst/>
          </a:prstGeom>
          <a:noFill/>
        </p:spPr>
        <p:txBody>
          <a:bodyPr wrap="square" rtlCol="0">
            <a:spAutoFit/>
          </a:bodyPr>
          <a:lstStyle/>
          <a:p>
            <a:r>
              <a:rPr kumimoji="1" lang="ja-JP" altLang="en-US" dirty="0" smtClean="0"/>
              <a:t>新卒採用及び中途採用に向けたオンライン集客戦略について</a:t>
            </a:r>
            <a:endParaRPr kumimoji="1" lang="ja-JP" altLang="en-US" dirty="0"/>
          </a:p>
        </p:txBody>
      </p:sp>
      <p:sp>
        <p:nvSpPr>
          <p:cNvPr id="5" name="テキスト ボックス 4"/>
          <p:cNvSpPr txBox="1"/>
          <p:nvPr/>
        </p:nvSpPr>
        <p:spPr>
          <a:xfrm>
            <a:off x="2578100" y="3365500"/>
            <a:ext cx="5511800" cy="369332"/>
          </a:xfrm>
          <a:prstGeom prst="rect">
            <a:avLst/>
          </a:prstGeom>
          <a:noFill/>
        </p:spPr>
        <p:txBody>
          <a:bodyPr wrap="square" rtlCol="0">
            <a:spAutoFit/>
          </a:bodyPr>
          <a:lstStyle/>
          <a:p>
            <a:r>
              <a:rPr kumimoji="1" lang="ja-JP" altLang="en-US" dirty="0" smtClean="0"/>
              <a:t>母集団形成型からピンポイント集客型への転換</a:t>
            </a:r>
            <a:endParaRPr kumimoji="1" lang="ja-JP" altLang="en-US" dirty="0"/>
          </a:p>
        </p:txBody>
      </p:sp>
      <p:sp>
        <p:nvSpPr>
          <p:cNvPr id="7" name="テキスト ボックス 6"/>
          <p:cNvSpPr txBox="1"/>
          <p:nvPr/>
        </p:nvSpPr>
        <p:spPr>
          <a:xfrm>
            <a:off x="1542631" y="2197100"/>
            <a:ext cx="4045369" cy="369332"/>
          </a:xfrm>
          <a:prstGeom prst="rect">
            <a:avLst/>
          </a:prstGeom>
          <a:noFill/>
        </p:spPr>
        <p:txBody>
          <a:bodyPr wrap="square" rtlCol="0">
            <a:spAutoFit/>
          </a:bodyPr>
          <a:lstStyle/>
          <a:p>
            <a:r>
              <a:rPr kumimoji="1" lang="ja-JP" altLang="en-US" dirty="0" smtClean="0"/>
              <a:t>株式会社</a:t>
            </a:r>
            <a:r>
              <a:rPr kumimoji="1" lang="en-US" altLang="ja-JP" dirty="0" smtClean="0"/>
              <a:t>●●</a:t>
            </a:r>
            <a:r>
              <a:rPr kumimoji="1" lang="ja-JP" altLang="en-US" dirty="0" smtClean="0"/>
              <a:t>御中</a:t>
            </a:r>
            <a:endParaRPr kumimoji="1" lang="ja-JP" altLang="en-US" dirty="0"/>
          </a:p>
        </p:txBody>
      </p:sp>
    </p:spTree>
    <p:extLst>
      <p:ext uri="{BB962C8B-B14F-4D97-AF65-F5344CB8AC3E}">
        <p14:creationId xmlns:p14="http://schemas.microsoft.com/office/powerpoint/2010/main" val="141671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369332"/>
          </a:xfrm>
          <a:prstGeom prst="rect">
            <a:avLst/>
          </a:prstGeom>
          <a:noFill/>
        </p:spPr>
        <p:txBody>
          <a:bodyPr wrap="square" rtlCol="0">
            <a:spAutoFit/>
          </a:bodyPr>
          <a:lstStyle/>
          <a:p>
            <a:r>
              <a:rPr kumimoji="1" lang="en-US" altLang="ja-JP" dirty="0" smtClean="0"/>
              <a:t>FACE1</a:t>
            </a:r>
            <a:r>
              <a:rPr kumimoji="1" lang="ja-JP" altLang="en-US" dirty="0" smtClean="0"/>
              <a:t>　人材採用市場について</a:t>
            </a:r>
            <a:endParaRPr kumimoji="1" lang="ja-JP" altLang="en-US" dirty="0"/>
          </a:p>
        </p:txBody>
      </p:sp>
      <p:sp>
        <p:nvSpPr>
          <p:cNvPr id="9" name="正方形/長方形 8"/>
          <p:cNvSpPr/>
          <p:nvPr/>
        </p:nvSpPr>
        <p:spPr>
          <a:xfrm>
            <a:off x="3274109" y="3747555"/>
            <a:ext cx="4572000" cy="338554"/>
          </a:xfrm>
          <a:prstGeom prst="rect">
            <a:avLst/>
          </a:prstGeom>
        </p:spPr>
        <p:txBody>
          <a:bodyPr>
            <a:spAutoFit/>
          </a:bodyPr>
          <a:lstStyle/>
          <a:p>
            <a:r>
              <a:rPr lang="en-US" altLang="ja-JP" sz="800" dirty="0">
                <a:hlinkClick r:id="rId3"/>
              </a:rPr>
              <a:t>http://offerbox.jp/company/columns/2670.</a:t>
            </a:r>
            <a:r>
              <a:rPr lang="en-US" altLang="ja-JP" sz="800" dirty="0" smtClean="0">
                <a:hlinkClick r:id="rId3"/>
              </a:rPr>
              <a:t>html</a:t>
            </a:r>
            <a:endParaRPr lang="en-US" altLang="ja-JP" sz="800" dirty="0" smtClean="0"/>
          </a:p>
          <a:p>
            <a:r>
              <a:rPr lang="en-US" altLang="ja-JP" sz="800" dirty="0" smtClean="0"/>
              <a:t>Offer box</a:t>
            </a:r>
            <a:r>
              <a:rPr lang="ja-JP" altLang="en-US" sz="800" dirty="0" smtClean="0"/>
              <a:t>参照</a:t>
            </a:r>
            <a:endParaRPr lang="ja-JP" altLang="en-US" sz="800" dirty="0"/>
          </a:p>
        </p:txBody>
      </p:sp>
      <p:pic>
        <p:nvPicPr>
          <p:cNvPr id="10" name="図 9"/>
          <p:cNvPicPr>
            <a:picLocks noChangeAspect="1"/>
          </p:cNvPicPr>
          <p:nvPr/>
        </p:nvPicPr>
        <p:blipFill>
          <a:blip r:embed="rId4"/>
          <a:stretch>
            <a:fillRect/>
          </a:stretch>
        </p:blipFill>
        <p:spPr>
          <a:xfrm>
            <a:off x="3274109" y="783997"/>
            <a:ext cx="5659324" cy="2963558"/>
          </a:xfrm>
          <a:prstGeom prst="rect">
            <a:avLst/>
          </a:prstGeom>
        </p:spPr>
      </p:pic>
      <p:sp>
        <p:nvSpPr>
          <p:cNvPr id="11" name="テキスト ボックス 10"/>
          <p:cNvSpPr txBox="1"/>
          <p:nvPr/>
        </p:nvSpPr>
        <p:spPr>
          <a:xfrm>
            <a:off x="3361772" y="4584412"/>
            <a:ext cx="5375741" cy="584776"/>
          </a:xfrm>
          <a:prstGeom prst="rect">
            <a:avLst/>
          </a:prstGeom>
          <a:noFill/>
        </p:spPr>
        <p:txBody>
          <a:bodyPr wrap="square" rtlCol="0">
            <a:spAutoFit/>
          </a:bodyPr>
          <a:lstStyle/>
          <a:p>
            <a:r>
              <a:rPr kumimoji="1" lang="en-US" altLang="ja-JP" sz="1600" dirty="0" smtClean="0"/>
              <a:t>【</a:t>
            </a:r>
            <a:r>
              <a:rPr kumimoji="1" lang="ja-JP" altLang="en-US" sz="1600" dirty="0" smtClean="0"/>
              <a:t>結論</a:t>
            </a:r>
            <a:r>
              <a:rPr kumimoji="1" lang="en-US" altLang="ja-JP" sz="1600" dirty="0" smtClean="0"/>
              <a:t>】</a:t>
            </a:r>
            <a:r>
              <a:rPr kumimoji="1" lang="ja-JP" altLang="en-US" sz="1600" dirty="0" smtClean="0"/>
              <a:t>母集団をつくらなくても優秀な人材を獲得する手法に専念することが必須となります。</a:t>
            </a:r>
            <a:endParaRPr kumimoji="1" lang="ja-JP" altLang="en-US" sz="1600" dirty="0"/>
          </a:p>
        </p:txBody>
      </p:sp>
      <p:sp>
        <p:nvSpPr>
          <p:cNvPr id="12" name="下矢印 11"/>
          <p:cNvSpPr/>
          <p:nvPr/>
        </p:nvSpPr>
        <p:spPr>
          <a:xfrm>
            <a:off x="5696315" y="4086109"/>
            <a:ext cx="456305" cy="44384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076893" y="5676553"/>
            <a:ext cx="4484337" cy="923330"/>
          </a:xfrm>
          <a:prstGeom prst="rect">
            <a:avLst/>
          </a:prstGeom>
          <a:noFill/>
        </p:spPr>
        <p:txBody>
          <a:bodyPr wrap="square" rtlCol="0">
            <a:spAutoFit/>
          </a:bodyPr>
          <a:lstStyle/>
          <a:p>
            <a:r>
              <a:rPr kumimoji="1" lang="en-US" altLang="ja-JP" dirty="0" smtClean="0">
                <a:solidFill>
                  <a:srgbClr val="FF0000"/>
                </a:solidFill>
              </a:rPr>
              <a:t>①</a:t>
            </a:r>
            <a:r>
              <a:rPr kumimoji="1" lang="ja-JP" altLang="en-US" dirty="0" smtClean="0">
                <a:solidFill>
                  <a:srgbClr val="FF0000"/>
                </a:solidFill>
              </a:rPr>
              <a:t>大企業と同じフィールドで戦わない</a:t>
            </a:r>
            <a:endParaRPr kumimoji="1" lang="en-US" altLang="ja-JP" dirty="0" smtClean="0">
              <a:solidFill>
                <a:srgbClr val="FF0000"/>
              </a:solidFill>
            </a:endParaRPr>
          </a:p>
          <a:p>
            <a:r>
              <a:rPr lang="en-US" altLang="ja-JP" dirty="0" smtClean="0">
                <a:solidFill>
                  <a:srgbClr val="FF0000"/>
                </a:solidFill>
              </a:rPr>
              <a:t>②</a:t>
            </a:r>
            <a:r>
              <a:rPr lang="ja-JP" altLang="en-US" dirty="0" smtClean="0">
                <a:solidFill>
                  <a:srgbClr val="FF0000"/>
                </a:solidFill>
              </a:rPr>
              <a:t>母集団の数に拘らない</a:t>
            </a:r>
            <a:endParaRPr lang="en-US" altLang="ja-JP" dirty="0" smtClean="0">
              <a:solidFill>
                <a:srgbClr val="FF0000"/>
              </a:solidFill>
            </a:endParaRPr>
          </a:p>
          <a:p>
            <a:r>
              <a:rPr kumimoji="1" lang="en-US" altLang="ja-JP" dirty="0" smtClean="0">
                <a:solidFill>
                  <a:srgbClr val="FF0000"/>
                </a:solidFill>
              </a:rPr>
              <a:t>③</a:t>
            </a:r>
            <a:r>
              <a:rPr kumimoji="1" lang="ja-JP" altLang="en-US" dirty="0" smtClean="0">
                <a:solidFill>
                  <a:srgbClr val="FF0000"/>
                </a:solidFill>
              </a:rPr>
              <a:t>選考の明確な人材を確保する</a:t>
            </a:r>
            <a:endParaRPr kumimoji="1" lang="ja-JP" altLang="en-US" dirty="0">
              <a:solidFill>
                <a:srgbClr val="FF0000"/>
              </a:solidFill>
            </a:endParaRPr>
          </a:p>
        </p:txBody>
      </p:sp>
      <p:sp>
        <p:nvSpPr>
          <p:cNvPr id="14" name="下矢印 13"/>
          <p:cNvSpPr/>
          <p:nvPr/>
        </p:nvSpPr>
        <p:spPr>
          <a:xfrm>
            <a:off x="5696315" y="5232709"/>
            <a:ext cx="456305" cy="44384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122719" y="1232899"/>
            <a:ext cx="3039938" cy="1600438"/>
          </a:xfrm>
          <a:prstGeom prst="rect">
            <a:avLst/>
          </a:prstGeom>
        </p:spPr>
        <p:txBody>
          <a:bodyPr wrap="square">
            <a:spAutoFit/>
          </a:bodyPr>
          <a:lstStyle/>
          <a:p>
            <a:r>
              <a:rPr lang="ja-JP" altLang="en-US" sz="1400" dirty="0"/>
              <a:t>採用計画数</a:t>
            </a:r>
            <a:r>
              <a:rPr lang="en-US" altLang="ja-JP" sz="1400" dirty="0"/>
              <a:t>(</a:t>
            </a:r>
            <a:r>
              <a:rPr lang="ja-JP" altLang="en-US" sz="1400" dirty="0"/>
              <a:t>見込みを含む</a:t>
            </a:r>
            <a:r>
              <a:rPr lang="en-US" altLang="ja-JP" sz="1400" dirty="0"/>
              <a:t>)</a:t>
            </a:r>
            <a:r>
              <a:rPr lang="ja-JP" altLang="en-US" sz="1400" dirty="0"/>
              <a:t>では、昨年に引き続き</a:t>
            </a:r>
            <a:r>
              <a:rPr lang="en-US" altLang="ja-JP" sz="1400" dirty="0"/>
              <a:t>『</a:t>
            </a:r>
            <a:r>
              <a:rPr lang="ja-JP" altLang="en-US" sz="1400" dirty="0"/>
              <a:t>前年並み</a:t>
            </a:r>
            <a:r>
              <a:rPr lang="en-US" altLang="ja-JP" sz="1400" dirty="0"/>
              <a:t>』</a:t>
            </a:r>
            <a:r>
              <a:rPr lang="ja-JP" altLang="en-US" sz="1400" dirty="0"/>
              <a:t>が</a:t>
            </a:r>
            <a:r>
              <a:rPr lang="en-US" altLang="ja-JP" sz="1400" dirty="0"/>
              <a:t>56</a:t>
            </a:r>
            <a:r>
              <a:rPr lang="ja-JP" altLang="en-US" sz="1400" dirty="0"/>
              <a:t>％と過半数を占めているものの、</a:t>
            </a:r>
            <a:r>
              <a:rPr lang="en-US" altLang="ja-JP" sz="1400" dirty="0"/>
              <a:t>『</a:t>
            </a:r>
            <a:r>
              <a:rPr lang="ja-JP" altLang="en-US" sz="1400" dirty="0"/>
              <a:t>（採用数を）増やす</a:t>
            </a:r>
            <a:r>
              <a:rPr lang="en-US" altLang="ja-JP" sz="1400" dirty="0"/>
              <a:t>』(24</a:t>
            </a:r>
            <a:r>
              <a:rPr lang="ja-JP" altLang="en-US" sz="1400" dirty="0"/>
              <a:t>％</a:t>
            </a:r>
            <a:r>
              <a:rPr lang="en-US" altLang="ja-JP" sz="1400" dirty="0"/>
              <a:t>)</a:t>
            </a:r>
            <a:r>
              <a:rPr lang="ja-JP" altLang="en-US" sz="1400" dirty="0"/>
              <a:t>が</a:t>
            </a:r>
            <a:r>
              <a:rPr lang="en-US" altLang="ja-JP" sz="1400" dirty="0"/>
              <a:t>『</a:t>
            </a:r>
            <a:r>
              <a:rPr lang="ja-JP" altLang="en-US" sz="1400" dirty="0"/>
              <a:t>（採用数を）減らす</a:t>
            </a:r>
            <a:r>
              <a:rPr lang="en-US" altLang="ja-JP" sz="1400" dirty="0"/>
              <a:t>』(5</a:t>
            </a:r>
            <a:r>
              <a:rPr lang="ja-JP" altLang="en-US" sz="1400" dirty="0"/>
              <a:t>％</a:t>
            </a:r>
            <a:r>
              <a:rPr lang="en-US" altLang="ja-JP" sz="1400" dirty="0"/>
              <a:t>)</a:t>
            </a:r>
            <a:r>
              <a:rPr lang="ja-JP" altLang="en-US" sz="1400" dirty="0"/>
              <a:t>を大きく上回る結果となっている（ＨＲ総合調査研究所）」</a:t>
            </a:r>
          </a:p>
        </p:txBody>
      </p:sp>
      <p:sp>
        <p:nvSpPr>
          <p:cNvPr id="16" name="テキスト ボックス 15"/>
          <p:cNvSpPr txBox="1"/>
          <p:nvPr/>
        </p:nvSpPr>
        <p:spPr>
          <a:xfrm>
            <a:off x="119808" y="708916"/>
            <a:ext cx="2937953" cy="382199"/>
          </a:xfrm>
          <a:prstGeom prst="rect">
            <a:avLst/>
          </a:prstGeom>
          <a:noFill/>
        </p:spPr>
        <p:txBody>
          <a:bodyPr wrap="square" rtlCol="0">
            <a:spAutoFit/>
          </a:bodyPr>
          <a:lstStyle/>
          <a:p>
            <a:r>
              <a:rPr kumimoji="1" lang="en-US" altLang="ja-JP" dirty="0" smtClean="0"/>
              <a:t>■</a:t>
            </a:r>
            <a:r>
              <a:rPr kumimoji="1" lang="ja-JP" altLang="en-US" dirty="0" smtClean="0"/>
              <a:t>採用バブルが発生</a:t>
            </a:r>
            <a:endParaRPr kumimoji="1" lang="ja-JP" altLang="en-US" dirty="0"/>
          </a:p>
        </p:txBody>
      </p:sp>
      <p:sp>
        <p:nvSpPr>
          <p:cNvPr id="17" name="正方形/長方形 16"/>
          <p:cNvSpPr/>
          <p:nvPr/>
        </p:nvSpPr>
        <p:spPr>
          <a:xfrm>
            <a:off x="122719" y="3583673"/>
            <a:ext cx="3151390" cy="3016210"/>
          </a:xfrm>
          <a:prstGeom prst="rect">
            <a:avLst/>
          </a:prstGeom>
        </p:spPr>
        <p:txBody>
          <a:bodyPr wrap="square">
            <a:spAutoFit/>
          </a:bodyPr>
          <a:lstStyle/>
          <a:p>
            <a:r>
              <a:rPr lang="en-US" altLang="ja-JP" sz="1400" dirty="0"/>
              <a:t>HR</a:t>
            </a:r>
            <a:r>
              <a:rPr lang="ja-JP" altLang="en-US" sz="1400" dirty="0"/>
              <a:t>総研</a:t>
            </a:r>
            <a:r>
              <a:rPr lang="ja-JP" altLang="en-US" sz="1400" dirty="0" smtClean="0"/>
              <a:t>が</a:t>
            </a:r>
            <a:r>
              <a:rPr lang="en-US" altLang="ja-JP" sz="1400" dirty="0" smtClean="0"/>
              <a:t>2016</a:t>
            </a:r>
            <a:r>
              <a:rPr lang="ja-JP" altLang="en-US" sz="1400" dirty="0"/>
              <a:t>年卒業予定の就活生を対象に意識調査を実施した結果は次のようになった（カッコ内は前年の数値）。</a:t>
            </a:r>
          </a:p>
          <a:p>
            <a:r>
              <a:rPr lang="ja-JP" altLang="en-US" sz="1400" dirty="0"/>
              <a:t>　</a:t>
            </a:r>
            <a:r>
              <a:rPr lang="en-US" altLang="ja-JP" sz="1400" dirty="0"/>
              <a:t>【</a:t>
            </a:r>
            <a:r>
              <a:rPr lang="ja-JP" altLang="en-US" sz="1200" dirty="0"/>
              <a:t>文系</a:t>
            </a:r>
            <a:r>
              <a:rPr lang="en-US" altLang="ja-JP" sz="1200" dirty="0"/>
              <a:t>】</a:t>
            </a:r>
            <a:r>
              <a:rPr lang="ja-JP" altLang="en-US" sz="1200" dirty="0"/>
              <a:t>　絶対大手企業に行きたい	</a:t>
            </a:r>
            <a:r>
              <a:rPr lang="en-US" altLang="ja-JP" sz="1200" dirty="0"/>
              <a:t>14</a:t>
            </a:r>
            <a:r>
              <a:rPr lang="ja-JP" altLang="en-US" sz="1200" dirty="0"/>
              <a:t>％（</a:t>
            </a:r>
            <a:r>
              <a:rPr lang="en-US" altLang="ja-JP" sz="1200" dirty="0"/>
              <a:t>13</a:t>
            </a:r>
            <a:r>
              <a:rPr lang="ja-JP" altLang="en-US" sz="1200" dirty="0"/>
              <a:t>％）</a:t>
            </a:r>
          </a:p>
          <a:p>
            <a:r>
              <a:rPr lang="ja-JP" altLang="en-US" sz="1200" dirty="0"/>
              <a:t>　　　　　　できれば大手企業に行きたい	</a:t>
            </a:r>
            <a:r>
              <a:rPr lang="en-US" altLang="ja-JP" sz="1200" dirty="0"/>
              <a:t>51</a:t>
            </a:r>
            <a:r>
              <a:rPr lang="ja-JP" altLang="en-US" sz="1200" dirty="0"/>
              <a:t>％（</a:t>
            </a:r>
            <a:r>
              <a:rPr lang="en-US" altLang="ja-JP" sz="1200" dirty="0"/>
              <a:t>46</a:t>
            </a:r>
            <a:r>
              <a:rPr lang="ja-JP" altLang="en-US" sz="1200" dirty="0"/>
              <a:t>％）</a:t>
            </a:r>
          </a:p>
          <a:p>
            <a:r>
              <a:rPr lang="ja-JP" altLang="en-US" sz="1200" dirty="0"/>
              <a:t>　　　　　　小計　</a:t>
            </a:r>
            <a:r>
              <a:rPr lang="en-US" altLang="ja-JP" sz="1200" dirty="0"/>
              <a:t>65</a:t>
            </a:r>
            <a:r>
              <a:rPr lang="ja-JP" altLang="en-US" sz="1200" dirty="0"/>
              <a:t>％（</a:t>
            </a:r>
            <a:r>
              <a:rPr lang="en-US" altLang="ja-JP" sz="1200" dirty="0"/>
              <a:t>59</a:t>
            </a:r>
            <a:r>
              <a:rPr lang="ja-JP" altLang="en-US" sz="1200" dirty="0"/>
              <a:t>％）</a:t>
            </a:r>
          </a:p>
          <a:p>
            <a:endParaRPr lang="ja-JP" altLang="en-US" sz="1200" dirty="0"/>
          </a:p>
          <a:p>
            <a:r>
              <a:rPr lang="ja-JP" altLang="en-US" sz="1200" dirty="0"/>
              <a:t>　</a:t>
            </a:r>
            <a:r>
              <a:rPr lang="en-US" altLang="ja-JP" sz="1200" dirty="0"/>
              <a:t>【</a:t>
            </a:r>
            <a:r>
              <a:rPr lang="ja-JP" altLang="en-US" sz="1200" dirty="0"/>
              <a:t>理系</a:t>
            </a:r>
            <a:r>
              <a:rPr lang="en-US" altLang="ja-JP" sz="1200" dirty="0"/>
              <a:t>】</a:t>
            </a:r>
            <a:r>
              <a:rPr lang="ja-JP" altLang="en-US" sz="1200" dirty="0"/>
              <a:t>　絶対大手企業に行きたい	</a:t>
            </a:r>
            <a:r>
              <a:rPr lang="en-US" altLang="ja-JP" sz="1200" dirty="0"/>
              <a:t>19</a:t>
            </a:r>
            <a:r>
              <a:rPr lang="ja-JP" altLang="en-US" sz="1200" dirty="0"/>
              <a:t>％（</a:t>
            </a:r>
            <a:r>
              <a:rPr lang="en-US" altLang="ja-JP" sz="1200" dirty="0"/>
              <a:t>15</a:t>
            </a:r>
            <a:r>
              <a:rPr lang="ja-JP" altLang="en-US" sz="1200" dirty="0"/>
              <a:t>％）</a:t>
            </a:r>
          </a:p>
          <a:p>
            <a:r>
              <a:rPr lang="ja-JP" altLang="en-US" sz="1200" dirty="0"/>
              <a:t>　　　　　　できれば大手企業に行きたい	</a:t>
            </a:r>
            <a:r>
              <a:rPr lang="en-US" altLang="ja-JP" sz="1200" dirty="0"/>
              <a:t>51</a:t>
            </a:r>
            <a:r>
              <a:rPr lang="ja-JP" altLang="en-US" sz="1200" dirty="0"/>
              <a:t>％（</a:t>
            </a:r>
            <a:r>
              <a:rPr lang="en-US" altLang="ja-JP" sz="1200" dirty="0"/>
              <a:t>53</a:t>
            </a:r>
            <a:r>
              <a:rPr lang="ja-JP" altLang="en-US" sz="1200" dirty="0"/>
              <a:t>％）　</a:t>
            </a:r>
          </a:p>
          <a:p>
            <a:r>
              <a:rPr lang="ja-JP" altLang="en-US" sz="1200" dirty="0"/>
              <a:t>　　　　　　小計　</a:t>
            </a:r>
            <a:r>
              <a:rPr lang="en-US" altLang="ja-JP" sz="1200" dirty="0"/>
              <a:t>70</a:t>
            </a:r>
            <a:r>
              <a:rPr lang="ja-JP" altLang="en-US" sz="1200" dirty="0"/>
              <a:t>％（</a:t>
            </a:r>
            <a:r>
              <a:rPr lang="en-US" altLang="ja-JP" sz="1200" dirty="0"/>
              <a:t>68</a:t>
            </a:r>
            <a:r>
              <a:rPr lang="ja-JP" altLang="en-US" sz="1200" dirty="0"/>
              <a:t>％）</a:t>
            </a:r>
          </a:p>
        </p:txBody>
      </p:sp>
      <p:sp>
        <p:nvSpPr>
          <p:cNvPr id="18" name="テキスト ボックス 17"/>
          <p:cNvSpPr txBox="1"/>
          <p:nvPr/>
        </p:nvSpPr>
        <p:spPr>
          <a:xfrm>
            <a:off x="119808" y="3201474"/>
            <a:ext cx="2937953" cy="369332"/>
          </a:xfrm>
          <a:prstGeom prst="rect">
            <a:avLst/>
          </a:prstGeom>
          <a:noFill/>
        </p:spPr>
        <p:txBody>
          <a:bodyPr wrap="square" rtlCol="0">
            <a:spAutoFit/>
          </a:bodyPr>
          <a:lstStyle/>
          <a:p>
            <a:r>
              <a:rPr kumimoji="1" lang="en-US" altLang="ja-JP" dirty="0" smtClean="0"/>
              <a:t>■</a:t>
            </a:r>
            <a:r>
              <a:rPr lang="ja-JP" altLang="en-US" dirty="0" smtClean="0"/>
              <a:t>更に強くなる大企業志望</a:t>
            </a:r>
            <a:endParaRPr kumimoji="1" lang="ja-JP" altLang="en-US" dirty="0"/>
          </a:p>
        </p:txBody>
      </p:sp>
    </p:spTree>
    <p:extLst>
      <p:ext uri="{BB962C8B-B14F-4D97-AF65-F5344CB8AC3E}">
        <p14:creationId xmlns:p14="http://schemas.microsoft.com/office/powerpoint/2010/main" val="2546002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7" y="109892"/>
            <a:ext cx="5355211" cy="369332"/>
          </a:xfrm>
          <a:prstGeom prst="rect">
            <a:avLst/>
          </a:prstGeom>
          <a:noFill/>
        </p:spPr>
        <p:txBody>
          <a:bodyPr wrap="square" rtlCol="0">
            <a:spAutoFit/>
          </a:bodyPr>
          <a:lstStyle/>
          <a:p>
            <a:r>
              <a:rPr kumimoji="1" lang="en-US" altLang="ja-JP" dirty="0" smtClean="0"/>
              <a:t>FACE2</a:t>
            </a:r>
            <a:r>
              <a:rPr kumimoji="1" lang="ja-JP" altLang="en-US" dirty="0" smtClean="0"/>
              <a:t>　</a:t>
            </a:r>
            <a:r>
              <a:rPr lang="ja-JP" altLang="en-US" dirty="0" smtClean="0"/>
              <a:t>人材獲得オンライン戦略フロー図</a:t>
            </a:r>
            <a:endParaRPr kumimoji="1" lang="ja-JP" altLang="en-US" dirty="0"/>
          </a:p>
        </p:txBody>
      </p:sp>
      <p:pic>
        <p:nvPicPr>
          <p:cNvPr id="5" name="図 4"/>
          <p:cNvPicPr>
            <a:picLocks noChangeAspect="1"/>
          </p:cNvPicPr>
          <p:nvPr/>
        </p:nvPicPr>
        <p:blipFill>
          <a:blip r:embed="rId3"/>
          <a:stretch>
            <a:fillRect/>
          </a:stretch>
        </p:blipFill>
        <p:spPr>
          <a:xfrm>
            <a:off x="3879415" y="801384"/>
            <a:ext cx="1530865" cy="5514140"/>
          </a:xfrm>
          <a:prstGeom prst="rect">
            <a:avLst/>
          </a:prstGeom>
        </p:spPr>
      </p:pic>
      <p:pic>
        <p:nvPicPr>
          <p:cNvPr id="9" name="図 8"/>
          <p:cNvPicPr>
            <a:picLocks noChangeAspect="1"/>
          </p:cNvPicPr>
          <p:nvPr/>
        </p:nvPicPr>
        <p:blipFill>
          <a:blip r:embed="rId4"/>
          <a:stretch>
            <a:fillRect/>
          </a:stretch>
        </p:blipFill>
        <p:spPr>
          <a:xfrm>
            <a:off x="1011674" y="5111725"/>
            <a:ext cx="1907414" cy="1390579"/>
          </a:xfrm>
          <a:prstGeom prst="rect">
            <a:avLst/>
          </a:prstGeom>
        </p:spPr>
      </p:pic>
      <p:pic>
        <p:nvPicPr>
          <p:cNvPr id="10" name="図 9"/>
          <p:cNvPicPr>
            <a:picLocks noChangeAspect="1"/>
          </p:cNvPicPr>
          <p:nvPr/>
        </p:nvPicPr>
        <p:blipFill>
          <a:blip r:embed="rId5"/>
          <a:stretch>
            <a:fillRect/>
          </a:stretch>
        </p:blipFill>
        <p:spPr>
          <a:xfrm>
            <a:off x="561577" y="873590"/>
            <a:ext cx="2656470" cy="1521851"/>
          </a:xfrm>
          <a:prstGeom prst="rect">
            <a:avLst/>
          </a:prstGeom>
        </p:spPr>
      </p:pic>
      <p:pic>
        <p:nvPicPr>
          <p:cNvPr id="11" name="図 10"/>
          <p:cNvPicPr>
            <a:picLocks noChangeAspect="1"/>
          </p:cNvPicPr>
          <p:nvPr/>
        </p:nvPicPr>
        <p:blipFill>
          <a:blip r:embed="rId6"/>
          <a:stretch>
            <a:fillRect/>
          </a:stretch>
        </p:blipFill>
        <p:spPr>
          <a:xfrm>
            <a:off x="6402612" y="1348626"/>
            <a:ext cx="1588879" cy="1314436"/>
          </a:xfrm>
          <a:prstGeom prst="rect">
            <a:avLst/>
          </a:prstGeom>
        </p:spPr>
      </p:pic>
      <p:sp>
        <p:nvSpPr>
          <p:cNvPr id="12" name="テキスト ボックス 11"/>
          <p:cNvSpPr txBox="1"/>
          <p:nvPr/>
        </p:nvSpPr>
        <p:spPr>
          <a:xfrm>
            <a:off x="413621" y="504258"/>
            <a:ext cx="2907562" cy="369332"/>
          </a:xfrm>
          <a:prstGeom prst="rect">
            <a:avLst/>
          </a:prstGeom>
          <a:noFill/>
        </p:spPr>
        <p:txBody>
          <a:bodyPr wrap="square" rtlCol="0">
            <a:spAutoFit/>
          </a:bodyPr>
          <a:lstStyle/>
          <a:p>
            <a:r>
              <a:rPr kumimoji="1" lang="en-US" altLang="ja-JP" dirty="0" smtClean="0"/>
              <a:t>■</a:t>
            </a:r>
            <a:r>
              <a:rPr kumimoji="1" lang="ja-JP" altLang="en-US" dirty="0" smtClean="0"/>
              <a:t>オンライン広告を活用</a:t>
            </a:r>
            <a:endParaRPr kumimoji="1" lang="ja-JP" altLang="en-US" dirty="0"/>
          </a:p>
        </p:txBody>
      </p:sp>
      <p:sp>
        <p:nvSpPr>
          <p:cNvPr id="13" name="テキスト ボックス 12"/>
          <p:cNvSpPr txBox="1"/>
          <p:nvPr/>
        </p:nvSpPr>
        <p:spPr>
          <a:xfrm>
            <a:off x="715122" y="4674532"/>
            <a:ext cx="2606061" cy="369332"/>
          </a:xfrm>
          <a:prstGeom prst="rect">
            <a:avLst/>
          </a:prstGeom>
          <a:noFill/>
        </p:spPr>
        <p:txBody>
          <a:bodyPr wrap="square" rtlCol="0">
            <a:spAutoFit/>
          </a:bodyPr>
          <a:lstStyle/>
          <a:p>
            <a:r>
              <a:rPr kumimoji="1" lang="en-US" altLang="ja-JP" dirty="0" smtClean="0"/>
              <a:t>■</a:t>
            </a:r>
            <a:r>
              <a:rPr kumimoji="1" lang="ja-JP" altLang="en-US" dirty="0" smtClean="0"/>
              <a:t>求人ポータルを活用</a:t>
            </a:r>
            <a:endParaRPr kumimoji="1" lang="ja-JP" altLang="en-US" dirty="0"/>
          </a:p>
        </p:txBody>
      </p:sp>
      <p:sp>
        <p:nvSpPr>
          <p:cNvPr id="14" name="角丸四角形 13"/>
          <p:cNvSpPr/>
          <p:nvPr/>
        </p:nvSpPr>
        <p:spPr>
          <a:xfrm>
            <a:off x="191686" y="2476282"/>
            <a:ext cx="3507218" cy="219402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sz="1400" dirty="0" smtClean="0">
                <a:solidFill>
                  <a:schemeClr val="tx1"/>
                </a:solidFill>
              </a:rPr>
              <a:t>求人ポータルからは、一斉にエントリーが始まることで大手企業と同じフィールドで戦うことになります。またあまり会社を探さずにまずは会社説明会エントリ</a:t>
            </a:r>
            <a:r>
              <a:rPr lang="ja-JP" altLang="en-US" sz="1400" dirty="0" smtClean="0">
                <a:solidFill>
                  <a:schemeClr val="tx1"/>
                </a:solidFill>
              </a:rPr>
              <a:t>ーを行なうために説明・面接などの時間をとるわりに適正人材が獲得できない現状があります。</a:t>
            </a:r>
            <a:endParaRPr lang="en-US" altLang="ja-JP" sz="1400" dirty="0" smtClean="0">
              <a:solidFill>
                <a:schemeClr val="tx1"/>
              </a:solidFill>
            </a:endParaRPr>
          </a:p>
          <a:p>
            <a:r>
              <a:rPr kumimoji="1" lang="ja-JP" altLang="en-US" sz="1400" dirty="0" smtClean="0">
                <a:solidFill>
                  <a:schemeClr val="tx1"/>
                </a:solidFill>
              </a:rPr>
              <a:t>それらをすべて解決する方法がオンライン広告でピンポイント集客を図ることをお勧めします。</a:t>
            </a:r>
            <a:endParaRPr kumimoji="1" lang="ja-JP" altLang="en-US" sz="1400" dirty="0">
              <a:solidFill>
                <a:schemeClr val="tx1"/>
              </a:solidFill>
            </a:endParaRPr>
          </a:p>
        </p:txBody>
      </p:sp>
      <p:sp>
        <p:nvSpPr>
          <p:cNvPr id="15" name="テキスト ボックス 14"/>
          <p:cNvSpPr txBox="1"/>
          <p:nvPr/>
        </p:nvSpPr>
        <p:spPr>
          <a:xfrm>
            <a:off x="191686" y="1342361"/>
            <a:ext cx="2371798" cy="646331"/>
          </a:xfrm>
          <a:prstGeom prst="rect">
            <a:avLst/>
          </a:prstGeom>
          <a:noFill/>
        </p:spPr>
        <p:txBody>
          <a:bodyPr wrap="square" rtlCol="0">
            <a:spAutoFit/>
          </a:bodyPr>
          <a:lstStyle/>
          <a:p>
            <a:r>
              <a:rPr kumimoji="1" lang="ja-JP" altLang="en-US" dirty="0" smtClean="0"/>
              <a:t>広島　</a:t>
            </a:r>
            <a:r>
              <a:rPr kumimoji="1" lang="en-US" altLang="ja-JP" dirty="0" smtClean="0"/>
              <a:t>IT</a:t>
            </a:r>
            <a:r>
              <a:rPr kumimoji="1" lang="ja-JP" altLang="en-US" dirty="0" smtClean="0"/>
              <a:t>会社　新卒</a:t>
            </a:r>
            <a:endParaRPr kumimoji="1" lang="en-US" altLang="ja-JP" dirty="0" smtClean="0"/>
          </a:p>
          <a:p>
            <a:r>
              <a:rPr lang="ja-JP" altLang="en-US" dirty="0" smtClean="0"/>
              <a:t>等</a:t>
            </a:r>
            <a:r>
              <a:rPr kumimoji="1" lang="ja-JP" altLang="en-US" dirty="0" smtClean="0"/>
              <a:t>ピンポイント集客</a:t>
            </a:r>
            <a:endParaRPr kumimoji="1" lang="ja-JP" altLang="en-US" dirty="0"/>
          </a:p>
        </p:txBody>
      </p:sp>
      <p:sp>
        <p:nvSpPr>
          <p:cNvPr id="16" name="角丸四角形 15"/>
          <p:cNvSpPr/>
          <p:nvPr/>
        </p:nvSpPr>
        <p:spPr>
          <a:xfrm>
            <a:off x="2367299" y="1342361"/>
            <a:ext cx="953884" cy="1053080"/>
          </a:xfrm>
          <a:prstGeom prst="round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8" name="直線矢印コネクタ 17"/>
          <p:cNvCxnSpPr>
            <a:stCxn id="16" idx="3"/>
          </p:cNvCxnSpPr>
          <p:nvPr/>
        </p:nvCxnSpPr>
        <p:spPr>
          <a:xfrm flipV="1">
            <a:off x="3321183" y="1552222"/>
            <a:ext cx="558232" cy="31667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テキスト ボックス 18"/>
          <p:cNvSpPr txBox="1"/>
          <p:nvPr/>
        </p:nvSpPr>
        <p:spPr>
          <a:xfrm>
            <a:off x="413621" y="6078191"/>
            <a:ext cx="3063349" cy="738664"/>
          </a:xfrm>
          <a:prstGeom prst="rect">
            <a:avLst/>
          </a:prstGeom>
          <a:noFill/>
        </p:spPr>
        <p:txBody>
          <a:bodyPr wrap="square" rtlCol="0">
            <a:spAutoFit/>
          </a:bodyPr>
          <a:lstStyle/>
          <a:p>
            <a:r>
              <a:rPr kumimoji="1" lang="ja-JP" altLang="en-US" dirty="0" smtClean="0"/>
              <a:t>大量エントリー</a:t>
            </a:r>
            <a:endParaRPr kumimoji="1" lang="en-US" altLang="ja-JP" dirty="0" smtClean="0"/>
          </a:p>
          <a:p>
            <a:r>
              <a:rPr lang="en-US" altLang="ja-JP" sz="1200" dirty="0" smtClean="0"/>
              <a:t>※</a:t>
            </a:r>
            <a:r>
              <a:rPr lang="ja-JP" altLang="en-US" sz="1200" dirty="0" smtClean="0"/>
              <a:t>今年から急激に中小企業応募が減少すると想定されます</a:t>
            </a:r>
            <a:endParaRPr kumimoji="1" lang="ja-JP" altLang="en-US" sz="1200" dirty="0"/>
          </a:p>
        </p:txBody>
      </p:sp>
      <p:cxnSp>
        <p:nvCxnSpPr>
          <p:cNvPr id="21" name="直線矢印コネクタ 20"/>
          <p:cNvCxnSpPr/>
          <p:nvPr/>
        </p:nvCxnSpPr>
        <p:spPr>
          <a:xfrm flipV="1">
            <a:off x="2919088" y="4586384"/>
            <a:ext cx="960327" cy="826042"/>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p:nvPr/>
        </p:nvCxnSpPr>
        <p:spPr>
          <a:xfrm>
            <a:off x="5410280" y="1466881"/>
            <a:ext cx="992332" cy="6463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角丸四角形 23"/>
          <p:cNvSpPr/>
          <p:nvPr/>
        </p:nvSpPr>
        <p:spPr>
          <a:xfrm>
            <a:off x="5646994" y="2835668"/>
            <a:ext cx="3352450" cy="247812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r>
              <a:rPr lang="en-US" altLang="ja-JP" sz="1400" b="1" dirty="0" smtClean="0">
                <a:solidFill>
                  <a:srgbClr val="FF0000"/>
                </a:solidFill>
              </a:rPr>
              <a:t>【</a:t>
            </a:r>
            <a:r>
              <a:rPr lang="ja-JP" altLang="en-US" sz="1400" b="1" dirty="0" smtClean="0">
                <a:solidFill>
                  <a:srgbClr val="FF0000"/>
                </a:solidFill>
              </a:rPr>
              <a:t>大企業と異なる採用基準・方法</a:t>
            </a:r>
            <a:r>
              <a:rPr lang="en-US" altLang="ja-JP" sz="1400" dirty="0" smtClean="0">
                <a:solidFill>
                  <a:srgbClr val="FF0000"/>
                </a:solidFill>
              </a:rPr>
              <a:t>】</a:t>
            </a:r>
          </a:p>
          <a:p>
            <a:r>
              <a:rPr kumimoji="1" lang="ja-JP" altLang="en-US" sz="1400" dirty="0" smtClean="0">
                <a:solidFill>
                  <a:schemeClr val="tx1"/>
                </a:solidFill>
              </a:rPr>
              <a:t>　　が不可欠になります。</a:t>
            </a:r>
            <a:endParaRPr kumimoji="1" lang="en-US" altLang="ja-JP" sz="1400" dirty="0" smtClean="0">
              <a:solidFill>
                <a:schemeClr val="tx1"/>
              </a:solidFill>
            </a:endParaRPr>
          </a:p>
          <a:p>
            <a:endParaRPr lang="en-US" altLang="ja-JP" sz="1400" dirty="0">
              <a:solidFill>
                <a:schemeClr val="tx1"/>
              </a:solidFill>
            </a:endParaRPr>
          </a:p>
          <a:p>
            <a:r>
              <a:rPr kumimoji="1" lang="en-US" altLang="ja-JP" sz="1400" dirty="0" smtClean="0">
                <a:solidFill>
                  <a:schemeClr val="tx1"/>
                </a:solidFill>
              </a:rPr>
              <a:t>●</a:t>
            </a:r>
            <a:r>
              <a:rPr kumimoji="1" lang="ja-JP" altLang="en-US" sz="1400" dirty="0" smtClean="0">
                <a:solidFill>
                  <a:schemeClr val="tx1"/>
                </a:solidFill>
              </a:rPr>
              <a:t>一日で内定確定採用コース</a:t>
            </a:r>
            <a:endParaRPr kumimoji="1" lang="en-US" altLang="ja-JP" sz="1400" dirty="0" smtClean="0">
              <a:solidFill>
                <a:schemeClr val="tx1"/>
              </a:solidFill>
            </a:endParaRPr>
          </a:p>
          <a:p>
            <a:r>
              <a:rPr lang="en-US" altLang="ja-JP" sz="1400" dirty="0" smtClean="0">
                <a:solidFill>
                  <a:schemeClr val="tx1"/>
                </a:solidFill>
              </a:rPr>
              <a:t>●</a:t>
            </a:r>
            <a:r>
              <a:rPr lang="ja-JP" altLang="en-US" sz="1400" dirty="0" smtClean="0">
                <a:solidFill>
                  <a:schemeClr val="tx1"/>
                </a:solidFill>
              </a:rPr>
              <a:t>オンライン面接可能</a:t>
            </a:r>
            <a:endParaRPr lang="en-US" altLang="ja-JP" sz="1400" dirty="0" smtClean="0">
              <a:solidFill>
                <a:schemeClr val="tx1"/>
              </a:solidFill>
            </a:endParaRPr>
          </a:p>
          <a:p>
            <a:r>
              <a:rPr kumimoji="1" lang="en-US" altLang="ja-JP" sz="1400" dirty="0" smtClean="0">
                <a:solidFill>
                  <a:schemeClr val="tx1"/>
                </a:solidFill>
              </a:rPr>
              <a:t>●</a:t>
            </a:r>
            <a:r>
              <a:rPr kumimoji="1" lang="ja-JP" altLang="en-US" sz="1400" dirty="0" smtClean="0">
                <a:solidFill>
                  <a:schemeClr val="tx1"/>
                </a:solidFill>
              </a:rPr>
              <a:t>未経験者積極採用</a:t>
            </a:r>
            <a:endParaRPr kumimoji="1" lang="en-US" altLang="ja-JP" sz="1400" dirty="0" smtClean="0">
              <a:solidFill>
                <a:schemeClr val="tx1"/>
              </a:solidFill>
            </a:endParaRPr>
          </a:p>
          <a:p>
            <a:r>
              <a:rPr lang="en-US" altLang="ja-JP" sz="1400" dirty="0" smtClean="0">
                <a:solidFill>
                  <a:schemeClr val="tx1"/>
                </a:solidFill>
              </a:rPr>
              <a:t>●</a:t>
            </a:r>
            <a:r>
              <a:rPr lang="ja-JP" altLang="en-US" sz="1400" dirty="0" smtClean="0">
                <a:solidFill>
                  <a:schemeClr val="tx1"/>
                </a:solidFill>
              </a:rPr>
              <a:t>独自のキャリアプラン</a:t>
            </a:r>
            <a:endParaRPr lang="en-US" altLang="ja-JP" sz="1400" dirty="0" smtClean="0">
              <a:solidFill>
                <a:schemeClr val="tx1"/>
              </a:solidFill>
            </a:endParaRPr>
          </a:p>
          <a:p>
            <a:r>
              <a:rPr kumimoji="1" lang="en-US" altLang="ja-JP" sz="1400" dirty="0" smtClean="0">
                <a:solidFill>
                  <a:srgbClr val="FF0000"/>
                </a:solidFill>
              </a:rPr>
              <a:t>→</a:t>
            </a:r>
            <a:r>
              <a:rPr kumimoji="1" lang="ja-JP" altLang="en-US" sz="1400" dirty="0" smtClean="0">
                <a:solidFill>
                  <a:srgbClr val="FF0000"/>
                </a:solidFill>
              </a:rPr>
              <a:t>制度に名前をつけるのが鍵</a:t>
            </a:r>
            <a:endParaRPr kumimoji="1" lang="ja-JP" altLang="en-US" sz="1400" dirty="0">
              <a:solidFill>
                <a:srgbClr val="FF0000"/>
              </a:solidFill>
            </a:endParaRPr>
          </a:p>
        </p:txBody>
      </p:sp>
      <p:sp>
        <p:nvSpPr>
          <p:cNvPr id="25" name="テキスト ボックス 24"/>
          <p:cNvSpPr txBox="1"/>
          <p:nvPr/>
        </p:nvSpPr>
        <p:spPr>
          <a:xfrm>
            <a:off x="5838681" y="850162"/>
            <a:ext cx="2907562" cy="369332"/>
          </a:xfrm>
          <a:prstGeom prst="rect">
            <a:avLst/>
          </a:prstGeom>
          <a:noFill/>
        </p:spPr>
        <p:txBody>
          <a:bodyPr wrap="square" rtlCol="0">
            <a:spAutoFit/>
          </a:bodyPr>
          <a:lstStyle/>
          <a:p>
            <a:r>
              <a:rPr kumimoji="1" lang="en-US" altLang="ja-JP" dirty="0" smtClean="0"/>
              <a:t>■</a:t>
            </a:r>
            <a:r>
              <a:rPr lang="ja-JP" altLang="en-US" dirty="0" smtClean="0"/>
              <a:t>エントリー</a:t>
            </a:r>
            <a:r>
              <a:rPr lang="en-US" altLang="ja-JP" dirty="0" smtClean="0"/>
              <a:t>〜</a:t>
            </a:r>
            <a:r>
              <a:rPr lang="ja-JP" altLang="en-US" dirty="0" smtClean="0"/>
              <a:t>採用</a:t>
            </a:r>
            <a:endParaRPr kumimoji="1" lang="ja-JP" altLang="en-US" dirty="0"/>
          </a:p>
        </p:txBody>
      </p:sp>
      <p:sp>
        <p:nvSpPr>
          <p:cNvPr id="26" name="下矢印 25"/>
          <p:cNvSpPr/>
          <p:nvPr/>
        </p:nvSpPr>
        <p:spPr>
          <a:xfrm>
            <a:off x="7064907" y="5165846"/>
            <a:ext cx="419210" cy="4068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5930577" y="5683664"/>
            <a:ext cx="3068867" cy="646331"/>
          </a:xfrm>
          <a:prstGeom prst="rect">
            <a:avLst/>
          </a:prstGeom>
          <a:noFill/>
        </p:spPr>
        <p:txBody>
          <a:bodyPr wrap="square" rtlCol="0">
            <a:spAutoFit/>
          </a:bodyPr>
          <a:lstStyle/>
          <a:p>
            <a:r>
              <a:rPr kumimoji="1" lang="ja-JP" altLang="en-US" dirty="0" smtClean="0"/>
              <a:t>専門スタッフがご一緒</a:t>
            </a:r>
            <a:r>
              <a:rPr kumimoji="1" lang="ja-JP" altLang="en-US" dirty="0" smtClean="0"/>
              <a:t>に</a:t>
            </a:r>
            <a:endParaRPr kumimoji="1" lang="en-US" altLang="ja-JP" dirty="0" smtClean="0"/>
          </a:p>
          <a:p>
            <a:r>
              <a:rPr kumimoji="1" lang="ja-JP" altLang="en-US" dirty="0" smtClean="0"/>
              <a:t>考えて</a:t>
            </a:r>
            <a:r>
              <a:rPr kumimoji="1" lang="ja-JP" altLang="en-US" dirty="0" smtClean="0"/>
              <a:t>参ります。</a:t>
            </a:r>
            <a:endParaRPr kumimoji="1" lang="ja-JP" altLang="en-US" dirty="0"/>
          </a:p>
        </p:txBody>
      </p:sp>
    </p:spTree>
    <p:extLst>
      <p:ext uri="{BB962C8B-B14F-4D97-AF65-F5344CB8AC3E}">
        <p14:creationId xmlns:p14="http://schemas.microsoft.com/office/powerpoint/2010/main" val="68560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369332"/>
          </a:xfrm>
          <a:prstGeom prst="rect">
            <a:avLst/>
          </a:prstGeom>
          <a:noFill/>
        </p:spPr>
        <p:txBody>
          <a:bodyPr wrap="square" rtlCol="0">
            <a:spAutoFit/>
          </a:bodyPr>
          <a:lstStyle/>
          <a:p>
            <a:r>
              <a:rPr kumimoji="1" lang="en-US" altLang="ja-JP" dirty="0" smtClean="0"/>
              <a:t>FACE3</a:t>
            </a:r>
            <a:r>
              <a:rPr kumimoji="1" lang="ja-JP" altLang="en-US" dirty="0" smtClean="0"/>
              <a:t>　新卒採用サイト例</a:t>
            </a:r>
            <a:endParaRPr kumimoji="1" lang="ja-JP" altLang="en-US" dirty="0"/>
          </a:p>
        </p:txBody>
      </p:sp>
      <p:pic>
        <p:nvPicPr>
          <p:cNvPr id="5" name="図 4"/>
          <p:cNvPicPr>
            <a:picLocks noChangeAspect="1"/>
          </p:cNvPicPr>
          <p:nvPr/>
        </p:nvPicPr>
        <p:blipFill>
          <a:blip r:embed="rId3"/>
          <a:stretch>
            <a:fillRect/>
          </a:stretch>
        </p:blipFill>
        <p:spPr>
          <a:xfrm>
            <a:off x="1434150" y="1771627"/>
            <a:ext cx="2000790" cy="4987520"/>
          </a:xfrm>
          <a:prstGeom prst="rect">
            <a:avLst/>
          </a:prstGeom>
        </p:spPr>
      </p:pic>
      <p:sp>
        <p:nvSpPr>
          <p:cNvPr id="7" name="テキスト ボックス 6"/>
          <p:cNvSpPr txBox="1"/>
          <p:nvPr/>
        </p:nvSpPr>
        <p:spPr>
          <a:xfrm>
            <a:off x="4097328" y="1711611"/>
            <a:ext cx="4693743" cy="5109091"/>
          </a:xfrm>
          <a:prstGeom prst="rect">
            <a:avLst/>
          </a:prstGeom>
          <a:noFill/>
        </p:spPr>
        <p:txBody>
          <a:bodyPr wrap="square" rtlCol="0">
            <a:spAutoFit/>
          </a:bodyPr>
          <a:lstStyle/>
          <a:p>
            <a:r>
              <a:rPr kumimoji="1" lang="en-US" altLang="ja-JP" dirty="0" smtClean="0"/>
              <a:t>TOP</a:t>
            </a:r>
            <a:r>
              <a:rPr kumimoji="1" lang="ja-JP" altLang="en-US" dirty="0" smtClean="0"/>
              <a:t>バナー</a:t>
            </a:r>
            <a:endParaRPr kumimoji="1" lang="en-US" altLang="ja-JP" dirty="0" smtClean="0"/>
          </a:p>
          <a:p>
            <a:r>
              <a:rPr lang="en-US" altLang="ja-JP" sz="1400" dirty="0" smtClean="0"/>
              <a:t>※</a:t>
            </a:r>
            <a:r>
              <a:rPr lang="ja-JP" altLang="en-US" sz="1400" dirty="0" smtClean="0"/>
              <a:t>基本は動画、動画予算が無い場合はスライド処理</a:t>
            </a:r>
            <a:endParaRPr lang="en-US" altLang="ja-JP" sz="1400" dirty="0" smtClean="0"/>
          </a:p>
          <a:p>
            <a:endParaRPr kumimoji="1" lang="en-US" altLang="ja-JP" dirty="0"/>
          </a:p>
          <a:p>
            <a:r>
              <a:rPr lang="en-US" altLang="ja-JP" dirty="0" smtClean="0"/>
              <a:t>◯◯</a:t>
            </a:r>
            <a:r>
              <a:rPr lang="ja-JP" altLang="en-US" dirty="0" smtClean="0"/>
              <a:t>マン</a:t>
            </a:r>
            <a:endParaRPr kumimoji="1" lang="en-US" altLang="ja-JP" dirty="0" smtClean="0"/>
          </a:p>
          <a:p>
            <a:r>
              <a:rPr lang="en-US" altLang="ja-JP" sz="1400" dirty="0" smtClean="0"/>
              <a:t>※</a:t>
            </a:r>
            <a:r>
              <a:rPr lang="ja-JP" altLang="en-US" sz="1400" dirty="0" smtClean="0"/>
              <a:t>ベテラン社員・特殊技術者などを紹介</a:t>
            </a:r>
            <a:endParaRPr lang="en-US" altLang="ja-JP" sz="1400" dirty="0" smtClean="0"/>
          </a:p>
          <a:p>
            <a:endParaRPr kumimoji="1" lang="en-US" altLang="ja-JP" dirty="0"/>
          </a:p>
          <a:p>
            <a:r>
              <a:rPr lang="en-US" altLang="ja-JP" dirty="0" smtClean="0"/>
              <a:t>◯◯</a:t>
            </a:r>
            <a:r>
              <a:rPr lang="ja-JP" altLang="en-US" dirty="0" smtClean="0"/>
              <a:t>の次世代のちから</a:t>
            </a:r>
            <a:endParaRPr lang="en-US" altLang="ja-JP" dirty="0" smtClean="0"/>
          </a:p>
          <a:p>
            <a:r>
              <a:rPr kumimoji="1" lang="en-US" altLang="ja-JP" sz="1400" dirty="0" smtClean="0"/>
              <a:t>※</a:t>
            </a:r>
            <a:r>
              <a:rPr lang="ja-JP" altLang="en-US" sz="1400" dirty="0" smtClean="0"/>
              <a:t>若手</a:t>
            </a:r>
            <a:r>
              <a:rPr kumimoji="1" lang="ja-JP" altLang="en-US" sz="1400" dirty="0" smtClean="0"/>
              <a:t>社員さんだけを別枠</a:t>
            </a:r>
            <a:r>
              <a:rPr lang="ja-JP" altLang="en-US" sz="1400" dirty="0" smtClean="0"/>
              <a:t>で取材</a:t>
            </a:r>
            <a:endParaRPr lang="en-US" altLang="ja-JP" sz="1400" dirty="0" smtClean="0"/>
          </a:p>
          <a:p>
            <a:endParaRPr kumimoji="1" lang="en-US" altLang="ja-JP" dirty="0"/>
          </a:p>
          <a:p>
            <a:r>
              <a:rPr lang="ja-JP" altLang="en-US" dirty="0" smtClean="0"/>
              <a:t>キャリアプランについて</a:t>
            </a:r>
            <a:endParaRPr lang="en-US" altLang="ja-JP" dirty="0" smtClean="0"/>
          </a:p>
          <a:p>
            <a:r>
              <a:rPr lang="en-US" altLang="ja-JP" sz="1400" dirty="0" smtClean="0"/>
              <a:t>※</a:t>
            </a:r>
            <a:r>
              <a:rPr lang="ja-JP" altLang="en-US" sz="1400" dirty="0" smtClean="0"/>
              <a:t>入社後どのようなキャリアが身につくかなどを解説</a:t>
            </a:r>
            <a:endParaRPr lang="en-US" altLang="ja-JP" sz="1400" dirty="0" smtClean="0"/>
          </a:p>
          <a:p>
            <a:endParaRPr kumimoji="1" lang="en-US" altLang="ja-JP" dirty="0" smtClean="0"/>
          </a:p>
          <a:p>
            <a:endParaRPr kumimoji="1" lang="en-US" altLang="ja-JP" dirty="0" smtClean="0"/>
          </a:p>
          <a:p>
            <a:r>
              <a:rPr lang="ja-JP" altLang="en-US" dirty="0" smtClean="0"/>
              <a:t>代表者様ご挨拶</a:t>
            </a:r>
            <a:endParaRPr lang="en-US" altLang="ja-JP" dirty="0"/>
          </a:p>
          <a:p>
            <a:endParaRPr kumimoji="1" lang="en-US" altLang="ja-JP" dirty="0"/>
          </a:p>
          <a:p>
            <a:r>
              <a:rPr kumimoji="1" lang="ja-JP" altLang="en-US" dirty="0" smtClean="0"/>
              <a:t>事業紹介（新サイトページへ誘導）</a:t>
            </a:r>
            <a:endParaRPr kumimoji="1" lang="en-US" altLang="ja-JP" dirty="0" smtClean="0"/>
          </a:p>
          <a:p>
            <a:endParaRPr lang="en-US" altLang="ja-JP" dirty="0"/>
          </a:p>
          <a:p>
            <a:r>
              <a:rPr kumimoji="1" lang="ja-JP" altLang="en-US" dirty="0" smtClean="0"/>
              <a:t>採用情報</a:t>
            </a:r>
            <a:endParaRPr lang="en-US" altLang="ja-JP" dirty="0"/>
          </a:p>
          <a:p>
            <a:endParaRPr kumimoji="1" lang="en-US" altLang="ja-JP" dirty="0"/>
          </a:p>
        </p:txBody>
      </p:sp>
      <p:cxnSp>
        <p:nvCxnSpPr>
          <p:cNvPr id="9" name="直線矢印コネクタ 8"/>
          <p:cNvCxnSpPr/>
          <p:nvPr/>
        </p:nvCxnSpPr>
        <p:spPr>
          <a:xfrm flipH="1">
            <a:off x="3087457" y="2002336"/>
            <a:ext cx="1009871" cy="1830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直線矢印コネクタ 9"/>
          <p:cNvCxnSpPr/>
          <p:nvPr/>
        </p:nvCxnSpPr>
        <p:spPr>
          <a:xfrm flipH="1">
            <a:off x="2069232" y="2803270"/>
            <a:ext cx="2028096" cy="6750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直線矢印コネクタ 10"/>
          <p:cNvCxnSpPr/>
          <p:nvPr/>
        </p:nvCxnSpPr>
        <p:spPr>
          <a:xfrm flipH="1" flipV="1">
            <a:off x="3087457" y="3398250"/>
            <a:ext cx="1009871" cy="800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a:stCxn id="7" idx="1"/>
          </p:cNvCxnSpPr>
          <p:nvPr/>
        </p:nvCxnSpPr>
        <p:spPr>
          <a:xfrm flipH="1" flipV="1">
            <a:off x="3167542" y="4153417"/>
            <a:ext cx="929786" cy="1127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直線矢印コネクタ 12"/>
          <p:cNvCxnSpPr/>
          <p:nvPr/>
        </p:nvCxnSpPr>
        <p:spPr>
          <a:xfrm flipH="1">
            <a:off x="2183640" y="3478343"/>
            <a:ext cx="1913688" cy="5148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直線矢印コネクタ 13"/>
          <p:cNvCxnSpPr/>
          <p:nvPr/>
        </p:nvCxnSpPr>
        <p:spPr>
          <a:xfrm flipH="1" flipV="1">
            <a:off x="3087457" y="5137421"/>
            <a:ext cx="1009871" cy="343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直線矢印コネクタ 14"/>
          <p:cNvCxnSpPr/>
          <p:nvPr/>
        </p:nvCxnSpPr>
        <p:spPr>
          <a:xfrm flipH="1" flipV="1">
            <a:off x="2343810" y="5434911"/>
            <a:ext cx="1753518" cy="2746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直線矢印コネクタ 15"/>
          <p:cNvCxnSpPr/>
          <p:nvPr/>
        </p:nvCxnSpPr>
        <p:spPr>
          <a:xfrm flipH="1" flipV="1">
            <a:off x="3087457" y="5858262"/>
            <a:ext cx="1009871" cy="4004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テキスト ボックス 2"/>
          <p:cNvSpPr txBox="1"/>
          <p:nvPr/>
        </p:nvSpPr>
        <p:spPr>
          <a:xfrm>
            <a:off x="604154" y="690423"/>
            <a:ext cx="8038953" cy="923330"/>
          </a:xfrm>
          <a:prstGeom prst="rect">
            <a:avLst/>
          </a:prstGeom>
          <a:noFill/>
        </p:spPr>
        <p:txBody>
          <a:bodyPr wrap="square" rtlCol="0">
            <a:spAutoFit/>
          </a:bodyPr>
          <a:lstStyle/>
          <a:p>
            <a:r>
              <a:rPr kumimoji="1" lang="ja-JP" altLang="en-US" dirty="0" smtClean="0"/>
              <a:t>会社案内サイト＝事業や商品を中心に会社を紹介する</a:t>
            </a:r>
            <a:endParaRPr kumimoji="1" lang="en-US" altLang="ja-JP" dirty="0" smtClean="0"/>
          </a:p>
          <a:p>
            <a:r>
              <a:rPr lang="ja-JP" altLang="en-US" dirty="0" smtClean="0"/>
              <a:t>入社案内サイト＝人の働き方、働くという考え方を中心に会社を紹介</a:t>
            </a:r>
            <a:endParaRPr lang="en-US" altLang="ja-JP" dirty="0" smtClean="0"/>
          </a:p>
          <a:p>
            <a:r>
              <a:rPr kumimoji="1" lang="en-US" altLang="ja-JP" dirty="0" smtClean="0"/>
              <a:t>※</a:t>
            </a:r>
            <a:r>
              <a:rPr kumimoji="1" lang="ja-JP" altLang="en-US" dirty="0" smtClean="0"/>
              <a:t>最近では動画が主流</a:t>
            </a:r>
            <a:endParaRPr kumimoji="1" lang="ja-JP" altLang="en-US" dirty="0"/>
          </a:p>
        </p:txBody>
      </p:sp>
      <p:sp>
        <p:nvSpPr>
          <p:cNvPr id="17" name="テキスト ボックス 16"/>
          <p:cNvSpPr txBox="1"/>
          <p:nvPr/>
        </p:nvSpPr>
        <p:spPr>
          <a:xfrm>
            <a:off x="269571" y="1956293"/>
            <a:ext cx="1164579" cy="369332"/>
          </a:xfrm>
          <a:prstGeom prst="rect">
            <a:avLst/>
          </a:prstGeom>
          <a:noFill/>
        </p:spPr>
        <p:txBody>
          <a:bodyPr wrap="square" rtlCol="0">
            <a:spAutoFit/>
          </a:bodyPr>
          <a:lstStyle/>
          <a:p>
            <a:r>
              <a:rPr kumimoji="1" lang="ja-JP" altLang="en-US" dirty="0" smtClean="0"/>
              <a:t>基本構成</a:t>
            </a:r>
            <a:endParaRPr kumimoji="1" lang="ja-JP" altLang="en-US" dirty="0"/>
          </a:p>
        </p:txBody>
      </p:sp>
    </p:spTree>
    <p:extLst>
      <p:ext uri="{BB962C8B-B14F-4D97-AF65-F5344CB8AC3E}">
        <p14:creationId xmlns:p14="http://schemas.microsoft.com/office/powerpoint/2010/main" val="1958429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369332"/>
          </a:xfrm>
          <a:prstGeom prst="rect">
            <a:avLst/>
          </a:prstGeom>
          <a:noFill/>
        </p:spPr>
        <p:txBody>
          <a:bodyPr wrap="square" rtlCol="0">
            <a:spAutoFit/>
          </a:bodyPr>
          <a:lstStyle/>
          <a:p>
            <a:r>
              <a:rPr kumimoji="1" lang="en-US" altLang="ja-JP" dirty="0" smtClean="0"/>
              <a:t>FACE4-1</a:t>
            </a:r>
            <a:r>
              <a:rPr kumimoji="1" lang="ja-JP" altLang="en-US" dirty="0" smtClean="0"/>
              <a:t>　費用概算と構成について</a:t>
            </a:r>
            <a:endParaRPr kumimoji="1" lang="ja-JP" altLang="en-US" dirty="0"/>
          </a:p>
        </p:txBody>
      </p:sp>
      <p:sp>
        <p:nvSpPr>
          <p:cNvPr id="18" name="正方形/長方形 17"/>
          <p:cNvSpPr/>
          <p:nvPr/>
        </p:nvSpPr>
        <p:spPr>
          <a:xfrm>
            <a:off x="0" y="887524"/>
            <a:ext cx="9144000" cy="504056"/>
          </a:xfrm>
          <a:prstGeom prst="rect">
            <a:avLst/>
          </a:prstGeom>
          <a:solidFill>
            <a:srgbClr val="CCFFCC"/>
          </a:solidFill>
          <a:ln>
            <a:solidFill>
              <a:srgbClr val="CCFFCC"/>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fontAlgn="auto">
              <a:spcBef>
                <a:spcPts val="0"/>
              </a:spcBef>
              <a:spcAft>
                <a:spcPts val="0"/>
              </a:spcAft>
              <a:defRPr/>
            </a:pPr>
            <a:endParaRPr lang="en-US" altLang="ja-JP" dirty="0">
              <a:solidFill>
                <a:schemeClr val="tx1"/>
              </a:solidFill>
              <a:latin typeface="メイリオ" pitchFamily="50" charset="-128"/>
              <a:ea typeface="メイリオ" pitchFamily="50" charset="-128"/>
            </a:endParaRPr>
          </a:p>
        </p:txBody>
      </p:sp>
      <p:sp>
        <p:nvSpPr>
          <p:cNvPr id="19" name="テキスト ボックス 3"/>
          <p:cNvSpPr txBox="1">
            <a:spLocks noChangeArrowheads="1"/>
          </p:cNvSpPr>
          <p:nvPr/>
        </p:nvSpPr>
        <p:spPr bwMode="auto">
          <a:xfrm>
            <a:off x="35496" y="908720"/>
            <a:ext cx="9001125" cy="461665"/>
          </a:xfrm>
          <a:prstGeom prst="rect">
            <a:avLst/>
          </a:prstGeom>
          <a:noFill/>
          <a:ln w="9525">
            <a:noFill/>
            <a:miter lim="800000"/>
            <a:headEnd/>
            <a:tailEnd/>
          </a:ln>
        </p:spPr>
        <p:txBody>
          <a:bodyPr>
            <a:prstTxWarp prst="textNoShape">
              <a:avLst/>
            </a:prstTxWarp>
            <a:spAutoFit/>
          </a:bodyPr>
          <a:lstStyle/>
          <a:p>
            <a:pPr algn="ctr"/>
            <a:r>
              <a:rPr lang="en-US" altLang="ja-JP" sz="2400" dirty="0" smtClean="0">
                <a:latin typeface="メイリオ" pitchFamily="50" charset="-128"/>
                <a:ea typeface="メイリオ" pitchFamily="50" charset="-128"/>
              </a:rPr>
              <a:t>【</a:t>
            </a:r>
            <a:r>
              <a:rPr lang="ja-JP" altLang="en-US" sz="2400" dirty="0" smtClean="0">
                <a:latin typeface="メイリオ" pitchFamily="50" charset="-128"/>
                <a:ea typeface="メイリオ" pitchFamily="50" charset="-128"/>
              </a:rPr>
              <a:t>プラン１</a:t>
            </a:r>
            <a:r>
              <a:rPr lang="en-US" altLang="ja-JP" sz="2400" dirty="0" smtClean="0">
                <a:latin typeface="メイリオ" pitchFamily="50" charset="-128"/>
                <a:ea typeface="メイリオ" pitchFamily="50" charset="-128"/>
              </a:rPr>
              <a:t>】</a:t>
            </a:r>
            <a:r>
              <a:rPr lang="ja-JP" altLang="en-US" sz="2400" dirty="0" smtClean="0">
                <a:latin typeface="メイリオ" pitchFamily="50" charset="-128"/>
                <a:ea typeface="メイリオ" pitchFamily="50" charset="-128"/>
              </a:rPr>
              <a:t>サイト構成・仕様見積　</a:t>
            </a:r>
            <a:endParaRPr lang="en-US" altLang="ja-JP" sz="2400" dirty="0" smtClean="0">
              <a:latin typeface="メイリオ" pitchFamily="50" charset="-128"/>
              <a:ea typeface="メイリオ" pitchFamily="50" charset="-128"/>
            </a:endParaRPr>
          </a:p>
        </p:txBody>
      </p:sp>
      <p:sp>
        <p:nvSpPr>
          <p:cNvPr id="21" name="正方形/長方形 20"/>
          <p:cNvSpPr/>
          <p:nvPr/>
        </p:nvSpPr>
        <p:spPr>
          <a:xfrm>
            <a:off x="467544" y="1556792"/>
            <a:ext cx="1944216" cy="496855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22" name="正方形/長方形 21"/>
          <p:cNvSpPr/>
          <p:nvPr/>
        </p:nvSpPr>
        <p:spPr>
          <a:xfrm>
            <a:off x="467544" y="1556792"/>
            <a:ext cx="1944216" cy="14401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23" name="テキスト ボックス 22"/>
          <p:cNvSpPr txBox="1"/>
          <p:nvPr/>
        </p:nvSpPr>
        <p:spPr>
          <a:xfrm>
            <a:off x="683568" y="1484784"/>
            <a:ext cx="1663737" cy="253916"/>
          </a:xfrm>
          <a:prstGeom prst="rect">
            <a:avLst/>
          </a:prstGeom>
          <a:noFill/>
        </p:spPr>
        <p:txBody>
          <a:bodyPr wrap="none" rtlCol="0">
            <a:spAutoFit/>
          </a:bodyPr>
          <a:lstStyle/>
          <a:p>
            <a:r>
              <a:rPr lang="ja-JP" altLang="en-US" sz="1050" dirty="0" smtClean="0">
                <a:latin typeface="ＭＳ Ｐゴシック"/>
                <a:ea typeface="ＭＳ Ｐゴシック"/>
                <a:cs typeface="ＭＳ Ｐゴシック"/>
              </a:rPr>
              <a:t>ヘッダー</a:t>
            </a:r>
            <a:r>
              <a:rPr kumimoji="1" lang="en-US" altLang="ja-JP" sz="1050" dirty="0" smtClean="0">
                <a:latin typeface="ＭＳ Ｐゴシック"/>
                <a:ea typeface="ＭＳ Ｐゴシック"/>
                <a:cs typeface="ＭＳ Ｐゴシック"/>
              </a:rPr>
              <a:t>(</a:t>
            </a:r>
            <a:r>
              <a:rPr kumimoji="1" lang="ja-JP" altLang="en-US" sz="1050" dirty="0" smtClean="0">
                <a:latin typeface="ＭＳ Ｐゴシック"/>
                <a:ea typeface="ＭＳ Ｐゴシック"/>
                <a:cs typeface="ＭＳ Ｐゴシック"/>
              </a:rPr>
              <a:t>（ナビゲーション）</a:t>
            </a:r>
            <a:endParaRPr kumimoji="1" lang="ja-JP" altLang="en-US" sz="1050" dirty="0">
              <a:latin typeface="ＭＳ Ｐゴシック"/>
              <a:ea typeface="ＭＳ Ｐゴシック"/>
              <a:cs typeface="ＭＳ Ｐゴシック"/>
            </a:endParaRPr>
          </a:p>
        </p:txBody>
      </p:sp>
      <p:sp>
        <p:nvSpPr>
          <p:cNvPr id="24" name="正方形/長方形 23"/>
          <p:cNvSpPr/>
          <p:nvPr/>
        </p:nvSpPr>
        <p:spPr>
          <a:xfrm>
            <a:off x="467544" y="1700808"/>
            <a:ext cx="1944216" cy="72008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25" name="テキスト ボックス 24"/>
          <p:cNvSpPr txBox="1"/>
          <p:nvPr/>
        </p:nvSpPr>
        <p:spPr>
          <a:xfrm>
            <a:off x="899592" y="1916832"/>
            <a:ext cx="1086706" cy="261610"/>
          </a:xfrm>
          <a:prstGeom prst="rect">
            <a:avLst/>
          </a:prstGeom>
          <a:noFill/>
        </p:spPr>
        <p:txBody>
          <a:bodyPr wrap="none" rtlCol="0">
            <a:spAutoFit/>
          </a:bodyPr>
          <a:lstStyle/>
          <a:p>
            <a:r>
              <a:rPr kumimoji="1" lang="ja-JP" altLang="en-US" sz="1100" dirty="0" smtClean="0">
                <a:latin typeface="ＭＳ Ｐゴシック"/>
                <a:ea typeface="ＭＳ Ｐゴシック"/>
                <a:cs typeface="ＭＳ Ｐゴシック"/>
              </a:rPr>
              <a:t>キービジュアル</a:t>
            </a:r>
            <a:endParaRPr kumimoji="1" lang="ja-JP" altLang="en-US" sz="1100" dirty="0">
              <a:latin typeface="ＭＳ Ｐゴシック"/>
              <a:ea typeface="ＭＳ Ｐゴシック"/>
              <a:cs typeface="ＭＳ Ｐゴシック"/>
            </a:endParaRPr>
          </a:p>
        </p:txBody>
      </p:sp>
      <p:sp>
        <p:nvSpPr>
          <p:cNvPr id="26" name="テキスト ボックス 25"/>
          <p:cNvSpPr txBox="1"/>
          <p:nvPr/>
        </p:nvSpPr>
        <p:spPr>
          <a:xfrm>
            <a:off x="1194301" y="2493476"/>
            <a:ext cx="569387"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お知らせ</a:t>
            </a:r>
            <a:endParaRPr kumimoji="1" lang="ja-JP" altLang="en-US" sz="800" dirty="0">
              <a:latin typeface="ＭＳ Ｐゴシック"/>
              <a:ea typeface="ＭＳ Ｐゴシック"/>
              <a:cs typeface="ＭＳ Ｐゴシック"/>
            </a:endParaRPr>
          </a:p>
        </p:txBody>
      </p:sp>
      <p:sp>
        <p:nvSpPr>
          <p:cNvPr id="27" name="テキスト ボックス 26"/>
          <p:cNvSpPr txBox="1"/>
          <p:nvPr/>
        </p:nvSpPr>
        <p:spPr>
          <a:xfrm>
            <a:off x="576941" y="2607295"/>
            <a:ext cx="1928733" cy="461665"/>
          </a:xfrm>
          <a:prstGeom prst="rect">
            <a:avLst/>
          </a:prstGeom>
          <a:noFill/>
        </p:spPr>
        <p:txBody>
          <a:bodyPr wrap="none" rtlCol="0">
            <a:spAutoFit/>
          </a:bodyPr>
          <a:lstStyle/>
          <a:p>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月</a:t>
            </a:r>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日　</a:t>
            </a:r>
            <a:r>
              <a:rPr kumimoji="1"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p:txBody>
      </p:sp>
      <p:sp>
        <p:nvSpPr>
          <p:cNvPr id="28" name="テキスト ボックス 27"/>
          <p:cNvSpPr txBox="1"/>
          <p:nvPr/>
        </p:nvSpPr>
        <p:spPr>
          <a:xfrm>
            <a:off x="1043608" y="3126160"/>
            <a:ext cx="983162" cy="246221"/>
          </a:xfrm>
          <a:prstGeom prst="rect">
            <a:avLst/>
          </a:prstGeom>
          <a:noFill/>
        </p:spPr>
        <p:txBody>
          <a:bodyPr wrap="none" rtlCol="0">
            <a:spAutoFit/>
          </a:bodyPr>
          <a:lstStyle/>
          <a:p>
            <a:r>
              <a:rPr kumimoji="1" lang="ja-JP" altLang="en-US" sz="1000" dirty="0" smtClean="0">
                <a:latin typeface="ＭＳ Ｐゴシック"/>
                <a:ea typeface="ＭＳ Ｐゴシック"/>
                <a:cs typeface="ＭＳ Ｐゴシック"/>
              </a:rPr>
              <a:t>代表メッセージ</a:t>
            </a:r>
            <a:endParaRPr kumimoji="1" lang="ja-JP" altLang="en-US" sz="1000" dirty="0">
              <a:latin typeface="ＭＳ Ｐゴシック"/>
              <a:ea typeface="ＭＳ Ｐゴシック"/>
              <a:cs typeface="ＭＳ Ｐゴシック"/>
            </a:endParaRPr>
          </a:p>
        </p:txBody>
      </p:sp>
      <p:pic>
        <p:nvPicPr>
          <p:cNvPr id="29" name="図 28" descr="スクリーンショット 2015-12-22 14.42.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3342184"/>
            <a:ext cx="442218" cy="479457"/>
          </a:xfrm>
          <a:prstGeom prst="rect">
            <a:avLst/>
          </a:prstGeom>
        </p:spPr>
      </p:pic>
      <p:sp>
        <p:nvSpPr>
          <p:cNvPr id="30" name="テキスト ボックス 29"/>
          <p:cNvSpPr txBox="1"/>
          <p:nvPr/>
        </p:nvSpPr>
        <p:spPr>
          <a:xfrm>
            <a:off x="1331640" y="3342184"/>
            <a:ext cx="1107996" cy="646331"/>
          </a:xfrm>
          <a:prstGeom prst="rect">
            <a:avLst/>
          </a:prstGeom>
          <a:noFill/>
        </p:spPr>
        <p:txBody>
          <a:bodyPr wrap="none" rtlCol="0">
            <a:spAutoFit/>
          </a:bodyPr>
          <a:lstStyle/>
          <a:p>
            <a:r>
              <a:rPr lang="en-US" altLang="ja-JP" sz="600" dirty="0">
                <a:latin typeface="ＭＳ Ｐゴシック"/>
                <a:ea typeface="ＭＳ Ｐゴシック"/>
                <a:cs typeface="ＭＳ Ｐゴシック"/>
              </a:rPr>
              <a:t>□</a:t>
            </a:r>
            <a:r>
              <a:rPr lang="en-US" altLang="ja-JP" sz="600" dirty="0" smtClean="0">
                <a:latin typeface="ＭＳ Ｐゴシック"/>
                <a:ea typeface="ＭＳ Ｐゴシック"/>
                <a:cs typeface="ＭＳ Ｐゴシック"/>
              </a:rPr>
              <a:t>□□□□□□□□□</a:t>
            </a:r>
            <a:r>
              <a:rPr kumimoji="1" lang="en-US" altLang="ja-JP" sz="600" dirty="0" smtClean="0">
                <a:latin typeface="ＭＳ Ｐゴシック"/>
                <a:ea typeface="ＭＳ Ｐゴシック"/>
                <a:cs typeface="ＭＳ Ｐゴシック"/>
              </a:rPr>
              <a:t>□□</a:t>
            </a:r>
          </a:p>
          <a:p>
            <a:r>
              <a:rPr lang="en-US" altLang="ja-JP" sz="600" dirty="0">
                <a:latin typeface="ＭＳ Ｐゴシック"/>
                <a:ea typeface="ＭＳ Ｐゴシック"/>
                <a:cs typeface="ＭＳ Ｐゴシック"/>
              </a:rPr>
              <a:t>□□□□□□□□□□□□</a:t>
            </a:r>
            <a:endParaRPr lang="ja-JP" altLang="en-US" sz="600" dirty="0">
              <a:latin typeface="ＭＳ Ｐゴシック"/>
              <a:ea typeface="ＭＳ Ｐゴシック"/>
              <a:cs typeface="ＭＳ Ｐゴシック"/>
            </a:endParaRPr>
          </a:p>
          <a:p>
            <a:r>
              <a:rPr lang="en-US" altLang="ja-JP" sz="600" dirty="0" smtClean="0">
                <a:latin typeface="ＭＳ Ｐゴシック"/>
                <a:ea typeface="ＭＳ Ｐゴシック"/>
                <a:cs typeface="ＭＳ Ｐゴシック"/>
              </a:rPr>
              <a:t>□</a:t>
            </a:r>
            <a:r>
              <a:rPr lang="en-US" altLang="ja-JP" sz="600" dirty="0">
                <a:latin typeface="ＭＳ Ｐゴシック"/>
                <a:ea typeface="ＭＳ Ｐゴシック"/>
                <a:cs typeface="ＭＳ Ｐゴシック"/>
              </a:rPr>
              <a:t>□□□□□□□□□□□</a:t>
            </a:r>
            <a:endParaRPr lang="ja-JP" altLang="en-US" sz="600" dirty="0">
              <a:latin typeface="ＭＳ Ｐゴシック"/>
              <a:ea typeface="ＭＳ Ｐゴシック"/>
              <a:cs typeface="ＭＳ Ｐゴシック"/>
            </a:endParaRPr>
          </a:p>
          <a:p>
            <a:r>
              <a:rPr lang="en-US" altLang="ja-JP" sz="600" dirty="0">
                <a:latin typeface="ＭＳ Ｐゴシック"/>
                <a:ea typeface="ＭＳ Ｐゴシック"/>
                <a:cs typeface="ＭＳ Ｐゴシック"/>
              </a:rPr>
              <a:t>□□□□□□□□□□□□</a:t>
            </a:r>
            <a:endParaRPr lang="ja-JP" altLang="en-US" sz="600" dirty="0">
              <a:latin typeface="ＭＳ Ｐゴシック"/>
              <a:ea typeface="ＭＳ Ｐゴシック"/>
              <a:cs typeface="ＭＳ Ｐゴシック"/>
            </a:endParaRPr>
          </a:p>
          <a:p>
            <a:r>
              <a:rPr lang="en-US" altLang="ja-JP" sz="600" dirty="0">
                <a:latin typeface="ＭＳ Ｐゴシック"/>
                <a:ea typeface="ＭＳ Ｐゴシック"/>
                <a:cs typeface="ＭＳ Ｐゴシック"/>
              </a:rPr>
              <a:t>□□□□□□□□□□□□</a:t>
            </a:r>
            <a:endParaRPr lang="ja-JP" altLang="en-US" sz="600" dirty="0">
              <a:latin typeface="ＭＳ Ｐゴシック"/>
              <a:ea typeface="ＭＳ Ｐゴシック"/>
              <a:cs typeface="ＭＳ Ｐゴシック"/>
            </a:endParaRPr>
          </a:p>
          <a:p>
            <a:endParaRPr kumimoji="1" lang="ja-JP" altLang="en-US" sz="600" dirty="0">
              <a:latin typeface="ＭＳ Ｐゴシック"/>
              <a:ea typeface="ＭＳ Ｐゴシック"/>
              <a:cs typeface="ＭＳ Ｐゴシック"/>
            </a:endParaRPr>
          </a:p>
        </p:txBody>
      </p:sp>
      <p:sp>
        <p:nvSpPr>
          <p:cNvPr id="31" name="テキスト ボックス 30"/>
          <p:cNvSpPr txBox="1"/>
          <p:nvPr/>
        </p:nvSpPr>
        <p:spPr>
          <a:xfrm>
            <a:off x="1115616" y="3933056"/>
            <a:ext cx="646331" cy="230832"/>
          </a:xfrm>
          <a:prstGeom prst="rect">
            <a:avLst/>
          </a:prstGeom>
          <a:noFill/>
        </p:spPr>
        <p:txBody>
          <a:bodyPr wrap="none" rtlCol="0">
            <a:spAutoFit/>
          </a:bodyPr>
          <a:lstStyle/>
          <a:p>
            <a:r>
              <a:rPr kumimoji="1" lang="ja-JP" altLang="en-US" sz="900" dirty="0" smtClean="0">
                <a:latin typeface="ＭＳ Ｐゴシック"/>
                <a:ea typeface="ＭＳ Ｐゴシック"/>
                <a:cs typeface="ＭＳ Ｐゴシック"/>
              </a:rPr>
              <a:t>募集職種</a:t>
            </a:r>
            <a:endParaRPr kumimoji="1" lang="ja-JP" altLang="en-US" sz="900" dirty="0">
              <a:latin typeface="ＭＳ Ｐゴシック"/>
              <a:ea typeface="ＭＳ Ｐゴシック"/>
              <a:cs typeface="ＭＳ Ｐゴシック"/>
            </a:endParaRPr>
          </a:p>
        </p:txBody>
      </p:sp>
      <p:pic>
        <p:nvPicPr>
          <p:cNvPr id="32" name="図 31" descr="スクリーンショット 2015-12-22 14.46.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4149080"/>
            <a:ext cx="203872" cy="356776"/>
          </a:xfrm>
          <a:prstGeom prst="rect">
            <a:avLst/>
          </a:prstGeom>
        </p:spPr>
      </p:pic>
      <p:pic>
        <p:nvPicPr>
          <p:cNvPr id="33" name="図 32" descr="スクリーンショット 2015-12-22 14.46.39.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1640" y="4188942"/>
            <a:ext cx="216024" cy="320178"/>
          </a:xfrm>
          <a:prstGeom prst="rect">
            <a:avLst/>
          </a:prstGeom>
        </p:spPr>
      </p:pic>
      <p:pic>
        <p:nvPicPr>
          <p:cNvPr id="34" name="図 33" descr="スクリーンショット 2015-12-22 14.46.4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5696" y="4177545"/>
            <a:ext cx="484851" cy="259567"/>
          </a:xfrm>
          <a:prstGeom prst="rect">
            <a:avLst/>
          </a:prstGeom>
        </p:spPr>
      </p:pic>
      <p:sp>
        <p:nvSpPr>
          <p:cNvPr id="35" name="テキスト ボックス 34"/>
          <p:cNvSpPr txBox="1"/>
          <p:nvPr/>
        </p:nvSpPr>
        <p:spPr>
          <a:xfrm>
            <a:off x="423436" y="4391526"/>
            <a:ext cx="761747" cy="230832"/>
          </a:xfrm>
          <a:prstGeom prst="rect">
            <a:avLst/>
          </a:prstGeom>
          <a:noFill/>
        </p:spPr>
        <p:txBody>
          <a:bodyPr wrap="none" rtlCol="0">
            <a:spAutoFit/>
          </a:bodyPr>
          <a:lstStyle/>
          <a:p>
            <a:r>
              <a:rPr lang="en-US" altLang="ja-JP" sz="900" dirty="0" smtClean="0">
                <a:latin typeface="ＭＳ Ｐゴシック"/>
                <a:ea typeface="ＭＳ Ｐゴシック"/>
                <a:cs typeface="ＭＳ Ｐゴシック"/>
              </a:rPr>
              <a:t>□□□□□</a:t>
            </a:r>
            <a:endParaRPr kumimoji="1" lang="ja-JP" altLang="en-US" sz="900" dirty="0">
              <a:latin typeface="ＭＳ Ｐゴシック"/>
              <a:ea typeface="ＭＳ Ｐゴシック"/>
              <a:cs typeface="ＭＳ Ｐゴシック"/>
            </a:endParaRPr>
          </a:p>
        </p:txBody>
      </p:sp>
      <p:sp>
        <p:nvSpPr>
          <p:cNvPr id="36" name="テキスト ボックス 35"/>
          <p:cNvSpPr txBox="1"/>
          <p:nvPr/>
        </p:nvSpPr>
        <p:spPr>
          <a:xfrm>
            <a:off x="1705832" y="4391526"/>
            <a:ext cx="761747" cy="230832"/>
          </a:xfrm>
          <a:prstGeom prst="rect">
            <a:avLst/>
          </a:prstGeom>
          <a:noFill/>
        </p:spPr>
        <p:txBody>
          <a:bodyPr wrap="none" rtlCol="0">
            <a:spAutoFit/>
          </a:bodyPr>
          <a:lstStyle/>
          <a:p>
            <a:r>
              <a:rPr lang="en-US" altLang="ja-JP" sz="900" dirty="0" smtClean="0">
                <a:latin typeface="ＭＳ Ｐゴシック"/>
                <a:ea typeface="ＭＳ Ｐゴシック"/>
                <a:cs typeface="ＭＳ Ｐゴシック"/>
              </a:rPr>
              <a:t>□□□□□</a:t>
            </a:r>
            <a:endParaRPr kumimoji="1" lang="ja-JP" altLang="en-US" sz="900" dirty="0">
              <a:latin typeface="ＭＳ Ｐゴシック"/>
              <a:ea typeface="ＭＳ Ｐゴシック"/>
              <a:cs typeface="ＭＳ Ｐゴシック"/>
            </a:endParaRPr>
          </a:p>
        </p:txBody>
      </p:sp>
      <p:sp>
        <p:nvSpPr>
          <p:cNvPr id="37" name="テキスト ボックス 36"/>
          <p:cNvSpPr txBox="1"/>
          <p:nvPr/>
        </p:nvSpPr>
        <p:spPr>
          <a:xfrm>
            <a:off x="1069412" y="4391526"/>
            <a:ext cx="761747" cy="230832"/>
          </a:xfrm>
          <a:prstGeom prst="rect">
            <a:avLst/>
          </a:prstGeom>
          <a:noFill/>
        </p:spPr>
        <p:txBody>
          <a:bodyPr wrap="none" rtlCol="0">
            <a:spAutoFit/>
          </a:bodyPr>
          <a:lstStyle/>
          <a:p>
            <a:r>
              <a:rPr lang="en-US" altLang="ja-JP" sz="900" dirty="0" smtClean="0">
                <a:latin typeface="ＭＳ Ｐゴシック"/>
                <a:ea typeface="ＭＳ Ｐゴシック"/>
                <a:cs typeface="ＭＳ Ｐゴシック"/>
              </a:rPr>
              <a:t>□□□□□</a:t>
            </a:r>
            <a:endParaRPr kumimoji="1" lang="ja-JP" altLang="en-US" sz="900" dirty="0">
              <a:latin typeface="ＭＳ Ｐゴシック"/>
              <a:ea typeface="ＭＳ Ｐゴシック"/>
              <a:cs typeface="ＭＳ Ｐゴシック"/>
            </a:endParaRPr>
          </a:p>
        </p:txBody>
      </p:sp>
      <p:sp>
        <p:nvSpPr>
          <p:cNvPr id="38" name="テキスト ボックス 37"/>
          <p:cNvSpPr txBox="1"/>
          <p:nvPr/>
        </p:nvSpPr>
        <p:spPr>
          <a:xfrm>
            <a:off x="1043608" y="5445224"/>
            <a:ext cx="813043"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　選考ステップ</a:t>
            </a:r>
            <a:endParaRPr kumimoji="1" lang="ja-JP" altLang="en-US" sz="800" dirty="0">
              <a:latin typeface="ＭＳ Ｐゴシック"/>
              <a:ea typeface="ＭＳ Ｐゴシック"/>
              <a:cs typeface="ＭＳ Ｐゴシック"/>
            </a:endParaRPr>
          </a:p>
        </p:txBody>
      </p:sp>
      <p:sp>
        <p:nvSpPr>
          <p:cNvPr id="39" name="テキスト ボックス 38"/>
          <p:cNvSpPr txBox="1"/>
          <p:nvPr/>
        </p:nvSpPr>
        <p:spPr>
          <a:xfrm>
            <a:off x="1043608" y="6093296"/>
            <a:ext cx="864940" cy="200055"/>
          </a:xfrm>
          <a:prstGeom prst="rect">
            <a:avLst/>
          </a:prstGeom>
          <a:solidFill>
            <a:schemeClr val="accent1"/>
          </a:solidFill>
        </p:spPr>
        <p:txBody>
          <a:bodyPr wrap="none" rtlCol="0">
            <a:spAutoFit/>
          </a:bodyPr>
          <a:lstStyle/>
          <a:p>
            <a:r>
              <a:rPr kumimoji="1" lang="ja-JP" altLang="en-US" sz="700" dirty="0" smtClean="0">
                <a:solidFill>
                  <a:schemeClr val="bg1"/>
                </a:solidFill>
                <a:latin typeface="ＭＳ Ｐゴシック"/>
                <a:ea typeface="ＭＳ Ｐゴシック"/>
                <a:cs typeface="ＭＳ Ｐゴシック"/>
              </a:rPr>
              <a:t>エントリーはこちら</a:t>
            </a:r>
            <a:endParaRPr kumimoji="1" lang="ja-JP" altLang="en-US" sz="700" dirty="0">
              <a:solidFill>
                <a:schemeClr val="bg1"/>
              </a:solidFill>
              <a:latin typeface="ＭＳ Ｐゴシック"/>
              <a:ea typeface="ＭＳ Ｐゴシック"/>
              <a:cs typeface="ＭＳ Ｐゴシック"/>
            </a:endParaRPr>
          </a:p>
        </p:txBody>
      </p:sp>
      <p:sp>
        <p:nvSpPr>
          <p:cNvPr id="40" name="正方形/長方形 39"/>
          <p:cNvSpPr/>
          <p:nvPr/>
        </p:nvSpPr>
        <p:spPr>
          <a:xfrm>
            <a:off x="467544" y="6309320"/>
            <a:ext cx="1944216" cy="21602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41" name="テキスト ボックス 40"/>
          <p:cNvSpPr txBox="1"/>
          <p:nvPr/>
        </p:nvSpPr>
        <p:spPr>
          <a:xfrm>
            <a:off x="1155829" y="6309320"/>
            <a:ext cx="607859" cy="246221"/>
          </a:xfrm>
          <a:prstGeom prst="rect">
            <a:avLst/>
          </a:prstGeom>
          <a:noFill/>
        </p:spPr>
        <p:txBody>
          <a:bodyPr wrap="none" rtlCol="0">
            <a:spAutoFit/>
          </a:bodyPr>
          <a:lstStyle/>
          <a:p>
            <a:r>
              <a:rPr kumimoji="1" lang="ja-JP" altLang="en-US" sz="1000" dirty="0" smtClean="0">
                <a:latin typeface="ＭＳ Ｐゴシック"/>
                <a:ea typeface="ＭＳ Ｐゴシック"/>
                <a:cs typeface="ＭＳ Ｐゴシック"/>
              </a:rPr>
              <a:t>フッター</a:t>
            </a:r>
            <a:endParaRPr kumimoji="1" lang="ja-JP" altLang="en-US" sz="1000" dirty="0">
              <a:latin typeface="ＭＳ Ｐゴシック"/>
              <a:ea typeface="ＭＳ Ｐゴシック"/>
              <a:cs typeface="ＭＳ Ｐゴシック"/>
            </a:endParaRPr>
          </a:p>
        </p:txBody>
      </p:sp>
      <p:sp>
        <p:nvSpPr>
          <p:cNvPr id="42" name="テキスト ボックス 41"/>
          <p:cNvSpPr txBox="1"/>
          <p:nvPr/>
        </p:nvSpPr>
        <p:spPr>
          <a:xfrm>
            <a:off x="1115616" y="4653136"/>
            <a:ext cx="646331" cy="230832"/>
          </a:xfrm>
          <a:prstGeom prst="rect">
            <a:avLst/>
          </a:prstGeom>
          <a:noFill/>
        </p:spPr>
        <p:txBody>
          <a:bodyPr wrap="none" rtlCol="0">
            <a:spAutoFit/>
          </a:bodyPr>
          <a:lstStyle/>
          <a:p>
            <a:r>
              <a:rPr kumimoji="1" lang="ja-JP" altLang="en-US" sz="900" dirty="0" smtClean="0">
                <a:latin typeface="ＭＳ Ｐゴシック"/>
                <a:ea typeface="ＭＳ Ｐゴシック"/>
                <a:cs typeface="ＭＳ Ｐゴシック"/>
              </a:rPr>
              <a:t>募集要項</a:t>
            </a:r>
            <a:endParaRPr kumimoji="1" lang="ja-JP" altLang="en-US" sz="900" dirty="0">
              <a:latin typeface="ＭＳ Ｐゴシック"/>
              <a:ea typeface="ＭＳ Ｐゴシック"/>
              <a:cs typeface="ＭＳ Ｐゴシック"/>
            </a:endParaRPr>
          </a:p>
        </p:txBody>
      </p:sp>
      <p:pic>
        <p:nvPicPr>
          <p:cNvPr id="43" name="図 42" descr="スクリーンショット 2015-12-22 14.50.5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584" y="4869160"/>
            <a:ext cx="1224136" cy="525547"/>
          </a:xfrm>
          <a:prstGeom prst="rect">
            <a:avLst/>
          </a:prstGeom>
        </p:spPr>
      </p:pic>
      <p:pic>
        <p:nvPicPr>
          <p:cNvPr id="44" name="図 43" descr="スクリーンショット 2015-12-22 14.51.41.png"/>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899592" y="5661248"/>
            <a:ext cx="1080120" cy="360040"/>
          </a:xfrm>
          <a:prstGeom prst="rect">
            <a:avLst/>
          </a:prstGeom>
        </p:spPr>
      </p:pic>
      <p:sp>
        <p:nvSpPr>
          <p:cNvPr id="45" name="四角形吹き出し 44"/>
          <p:cNvSpPr/>
          <p:nvPr/>
        </p:nvSpPr>
        <p:spPr>
          <a:xfrm>
            <a:off x="3347864" y="1628800"/>
            <a:ext cx="3096344" cy="432048"/>
          </a:xfrm>
          <a:prstGeom prst="wedgeRectCallout">
            <a:avLst>
              <a:gd name="adj1" fmla="val -82442"/>
              <a:gd name="adj2" fmla="val -52140"/>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46" name="テキスト ボックス 45"/>
          <p:cNvSpPr txBox="1"/>
          <p:nvPr/>
        </p:nvSpPr>
        <p:spPr>
          <a:xfrm>
            <a:off x="3347864" y="1628800"/>
            <a:ext cx="3040616" cy="461665"/>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ナビゲーションをクリックすると</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ページ下部の該当箇所にスクロールします。</a:t>
            </a:r>
            <a:endParaRPr kumimoji="1" lang="ja-JP" altLang="en-US" sz="1200" dirty="0">
              <a:latin typeface="ＭＳ Ｐゴシック"/>
              <a:ea typeface="ＭＳ Ｐゴシック"/>
              <a:cs typeface="ＭＳ Ｐゴシック"/>
            </a:endParaRPr>
          </a:p>
        </p:txBody>
      </p:sp>
      <p:sp>
        <p:nvSpPr>
          <p:cNvPr id="47" name="四角形吹き出し 46"/>
          <p:cNvSpPr/>
          <p:nvPr/>
        </p:nvSpPr>
        <p:spPr>
          <a:xfrm>
            <a:off x="3347864" y="2204864"/>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48" name="テキスト ボックス 47"/>
          <p:cNvSpPr txBox="1"/>
          <p:nvPr/>
        </p:nvSpPr>
        <p:spPr>
          <a:xfrm>
            <a:off x="3419872" y="2287905"/>
            <a:ext cx="2236510"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イメージ画像３枚のスライド表示</a:t>
            </a:r>
            <a:endParaRPr kumimoji="1" lang="ja-JP" altLang="en-US" sz="1200" dirty="0">
              <a:latin typeface="ＭＳ Ｐゴシック"/>
              <a:ea typeface="ＭＳ Ｐゴシック"/>
              <a:cs typeface="ＭＳ Ｐゴシック"/>
            </a:endParaRPr>
          </a:p>
        </p:txBody>
      </p:sp>
      <p:sp>
        <p:nvSpPr>
          <p:cNvPr id="49" name="四角形吹き出し 48"/>
          <p:cNvSpPr/>
          <p:nvPr/>
        </p:nvSpPr>
        <p:spPr>
          <a:xfrm>
            <a:off x="3419872" y="3501008"/>
            <a:ext cx="3096344" cy="432048"/>
          </a:xfrm>
          <a:prstGeom prst="wedgeRectCallout">
            <a:avLst>
              <a:gd name="adj1" fmla="val -85723"/>
              <a:gd name="adj2" fmla="val -34503"/>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50" name="テキスト ボックス 49"/>
          <p:cNvSpPr txBox="1"/>
          <p:nvPr/>
        </p:nvSpPr>
        <p:spPr>
          <a:xfrm>
            <a:off x="3419872" y="3573016"/>
            <a:ext cx="2476159"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写真＆文字原稿のみのメッセージ。</a:t>
            </a:r>
            <a:endParaRPr kumimoji="1" lang="ja-JP" altLang="en-US" sz="1200" dirty="0">
              <a:latin typeface="ＭＳ Ｐゴシック"/>
              <a:ea typeface="ＭＳ Ｐゴシック"/>
              <a:cs typeface="ＭＳ Ｐゴシック"/>
            </a:endParaRPr>
          </a:p>
        </p:txBody>
      </p:sp>
      <p:sp>
        <p:nvSpPr>
          <p:cNvPr id="51" name="四角形吹き出し 50"/>
          <p:cNvSpPr/>
          <p:nvPr/>
        </p:nvSpPr>
        <p:spPr>
          <a:xfrm>
            <a:off x="3419872" y="4941168"/>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52" name="テキスト ボックス 51"/>
          <p:cNvSpPr txBox="1"/>
          <p:nvPr/>
        </p:nvSpPr>
        <p:spPr>
          <a:xfrm>
            <a:off x="3491880" y="5013176"/>
            <a:ext cx="1107996"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募集要項の表</a:t>
            </a:r>
            <a:endParaRPr kumimoji="1" lang="ja-JP" altLang="en-US" sz="1200" dirty="0">
              <a:latin typeface="ＭＳ Ｐゴシック"/>
              <a:ea typeface="ＭＳ Ｐゴシック"/>
              <a:cs typeface="ＭＳ Ｐゴシック"/>
            </a:endParaRPr>
          </a:p>
        </p:txBody>
      </p:sp>
      <p:sp>
        <p:nvSpPr>
          <p:cNvPr id="53" name="四角形吹き出し 52"/>
          <p:cNvSpPr/>
          <p:nvPr/>
        </p:nvSpPr>
        <p:spPr>
          <a:xfrm>
            <a:off x="3419872" y="4149080"/>
            <a:ext cx="3096344" cy="432048"/>
          </a:xfrm>
          <a:prstGeom prst="wedgeRectCallout">
            <a:avLst>
              <a:gd name="adj1" fmla="val -86133"/>
              <a:gd name="adj2" fmla="val -510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54" name="テキスト ボックス 53"/>
          <p:cNvSpPr txBox="1"/>
          <p:nvPr/>
        </p:nvSpPr>
        <p:spPr>
          <a:xfrm>
            <a:off x="3419872" y="4149080"/>
            <a:ext cx="2898750" cy="461665"/>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募集職種・仕事内容の下層ページはなし。</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各職種、画像１枚＆文字原稿で説明。</a:t>
            </a:r>
            <a:endParaRPr kumimoji="1" lang="ja-JP" altLang="en-US" sz="1200" dirty="0">
              <a:latin typeface="ＭＳ Ｐゴシック"/>
              <a:ea typeface="ＭＳ Ｐゴシック"/>
              <a:cs typeface="ＭＳ Ｐゴシック"/>
            </a:endParaRPr>
          </a:p>
        </p:txBody>
      </p:sp>
      <p:sp>
        <p:nvSpPr>
          <p:cNvPr id="55" name="四角形吹き出し 54"/>
          <p:cNvSpPr/>
          <p:nvPr/>
        </p:nvSpPr>
        <p:spPr>
          <a:xfrm>
            <a:off x="3347864" y="2708920"/>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56" name="テキスト ボックス 55"/>
          <p:cNvSpPr txBox="1"/>
          <p:nvPr/>
        </p:nvSpPr>
        <p:spPr>
          <a:xfrm>
            <a:off x="3419872" y="2791961"/>
            <a:ext cx="3185487" cy="276999"/>
          </a:xfrm>
          <a:prstGeom prst="rect">
            <a:avLst/>
          </a:prstGeom>
          <a:noFill/>
        </p:spPr>
        <p:txBody>
          <a:bodyPr wrap="none" rtlCol="0">
            <a:spAutoFit/>
          </a:bodyPr>
          <a:lstStyle/>
          <a:p>
            <a:r>
              <a:rPr kumimoji="1" lang="en-US" altLang="ja-JP" sz="1200" dirty="0" smtClean="0">
                <a:latin typeface="ＭＳ Ｐゴシック"/>
                <a:ea typeface="ＭＳ Ｐゴシック"/>
                <a:cs typeface="ＭＳ Ｐゴシック"/>
              </a:rPr>
              <a:t>CMS</a:t>
            </a:r>
            <a:r>
              <a:rPr kumimoji="1" lang="ja-JP" altLang="en-US" sz="1200" dirty="0" smtClean="0">
                <a:latin typeface="ＭＳ Ｐゴシック"/>
                <a:ea typeface="ＭＳ Ｐゴシック"/>
                <a:cs typeface="ＭＳ Ｐゴシック"/>
              </a:rPr>
              <a:t>機能なし。</a:t>
            </a:r>
            <a:r>
              <a:rPr kumimoji="1" lang="en-US" altLang="ja-JP" sz="1200" dirty="0" smtClean="0">
                <a:latin typeface="ＭＳ Ｐゴシック"/>
                <a:ea typeface="ＭＳ Ｐゴシック"/>
                <a:cs typeface="ＭＳ Ｐゴシック"/>
              </a:rPr>
              <a:t>HTML</a:t>
            </a:r>
            <a:r>
              <a:rPr lang="ja-JP" altLang="en-US" sz="1200" dirty="0" smtClean="0">
                <a:latin typeface="ＭＳ Ｐゴシック"/>
                <a:ea typeface="ＭＳ Ｐゴシック"/>
                <a:cs typeface="ＭＳ Ｐゴシック"/>
              </a:rPr>
              <a:t>に直接書き込んで更新。</a:t>
            </a:r>
            <a:endParaRPr kumimoji="1" lang="ja-JP" altLang="en-US" sz="1200" dirty="0">
              <a:latin typeface="ＭＳ Ｐゴシック"/>
              <a:ea typeface="ＭＳ Ｐゴシック"/>
              <a:cs typeface="ＭＳ Ｐゴシック"/>
            </a:endParaRPr>
          </a:p>
        </p:txBody>
      </p:sp>
      <p:sp>
        <p:nvSpPr>
          <p:cNvPr id="57" name="四角形吹き出し 56"/>
          <p:cNvSpPr/>
          <p:nvPr/>
        </p:nvSpPr>
        <p:spPr>
          <a:xfrm>
            <a:off x="3419872" y="5517232"/>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58" name="テキスト ボックス 57"/>
          <p:cNvSpPr txBox="1"/>
          <p:nvPr/>
        </p:nvSpPr>
        <p:spPr>
          <a:xfrm>
            <a:off x="3491880" y="5589240"/>
            <a:ext cx="1324401"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選考ステップの図</a:t>
            </a:r>
            <a:endParaRPr kumimoji="1" lang="ja-JP" altLang="en-US" sz="1200" dirty="0">
              <a:latin typeface="ＭＳ Ｐゴシック"/>
              <a:ea typeface="ＭＳ Ｐゴシック"/>
              <a:cs typeface="ＭＳ Ｐゴシック"/>
            </a:endParaRPr>
          </a:p>
        </p:txBody>
      </p:sp>
      <p:sp>
        <p:nvSpPr>
          <p:cNvPr id="59" name="四角形吹き出し 58"/>
          <p:cNvSpPr/>
          <p:nvPr/>
        </p:nvSpPr>
        <p:spPr>
          <a:xfrm>
            <a:off x="3419872" y="6021288"/>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60" name="テキスト ボックス 59"/>
          <p:cNvSpPr txBox="1"/>
          <p:nvPr/>
        </p:nvSpPr>
        <p:spPr>
          <a:xfrm>
            <a:off x="3491880" y="6093296"/>
            <a:ext cx="1962196" cy="276999"/>
          </a:xfrm>
          <a:prstGeom prst="rect">
            <a:avLst/>
          </a:prstGeom>
          <a:noFill/>
        </p:spPr>
        <p:txBody>
          <a:bodyPr wrap="none" rtlCol="0">
            <a:spAutoFit/>
          </a:bodyPr>
          <a:lstStyle/>
          <a:p>
            <a:r>
              <a:rPr lang="ja-JP" altLang="en-US" sz="1200" dirty="0" smtClean="0">
                <a:latin typeface="ＭＳ Ｐゴシック"/>
                <a:ea typeface="ＭＳ Ｐゴシック"/>
                <a:cs typeface="ＭＳ Ｐゴシック"/>
              </a:rPr>
              <a:t>新卒媒体サイトへのリンク。</a:t>
            </a:r>
            <a:endParaRPr kumimoji="1" lang="ja-JP" altLang="en-US" sz="1200" dirty="0">
              <a:latin typeface="ＭＳ Ｐゴシック"/>
              <a:ea typeface="ＭＳ Ｐゴシック"/>
              <a:cs typeface="ＭＳ Ｐゴシック"/>
            </a:endParaRPr>
          </a:p>
        </p:txBody>
      </p:sp>
      <p:sp>
        <p:nvSpPr>
          <p:cNvPr id="61" name="テキスト ボックス 60"/>
          <p:cNvSpPr txBox="1"/>
          <p:nvPr/>
        </p:nvSpPr>
        <p:spPr>
          <a:xfrm>
            <a:off x="6660232" y="1628800"/>
            <a:ext cx="2483768" cy="1600438"/>
          </a:xfrm>
          <a:prstGeom prst="rect">
            <a:avLst/>
          </a:prstGeom>
          <a:solidFill>
            <a:schemeClr val="accent6">
              <a:lumMod val="40000"/>
              <a:lumOff val="60000"/>
            </a:schemeClr>
          </a:solidFill>
        </p:spPr>
        <p:txBody>
          <a:bodyPr wrap="square" rtlCol="0">
            <a:spAutoFit/>
          </a:bodyPr>
          <a:lstStyle/>
          <a:p>
            <a:r>
              <a:rPr kumimoji="1" lang="ja-JP" altLang="en-US" sz="1400" dirty="0" smtClean="0">
                <a:latin typeface="ＭＳ Ｐゴシック"/>
                <a:ea typeface="ＭＳ Ｐゴシック"/>
                <a:cs typeface="ＭＳ Ｐゴシック"/>
              </a:rPr>
              <a:t>１ページ完結型で、</a:t>
            </a:r>
            <a:r>
              <a:rPr lang="ja-JP" altLang="en-US" sz="1400" dirty="0" smtClean="0">
                <a:latin typeface="ＭＳ Ｐゴシック"/>
                <a:ea typeface="ＭＳ Ｐゴシック"/>
                <a:cs typeface="ＭＳ Ｐゴシック"/>
              </a:rPr>
              <a:t>画像およびテキストのみで</a:t>
            </a:r>
            <a:r>
              <a:rPr kumimoji="1" lang="ja-JP" altLang="en-US" sz="1400" dirty="0" smtClean="0">
                <a:latin typeface="ＭＳ Ｐゴシック"/>
                <a:ea typeface="ＭＳ Ｐゴシック"/>
                <a:cs typeface="ＭＳ Ｐゴシック"/>
              </a:rPr>
              <a:t>情報を伝えるプランです。</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専用の問合せフォームなどは設けず、全てリクナビやマイナビなどの新卒媒体サイトへリンクさせます。</a:t>
            </a:r>
            <a:endParaRPr lang="en-US" altLang="ja-JP" sz="1400" dirty="0" smtClean="0">
              <a:latin typeface="ＭＳ Ｐゴシック"/>
              <a:ea typeface="ＭＳ Ｐゴシック"/>
              <a:cs typeface="ＭＳ Ｐゴシック"/>
            </a:endParaRPr>
          </a:p>
        </p:txBody>
      </p:sp>
      <p:sp>
        <p:nvSpPr>
          <p:cNvPr id="62" name="テキスト ボックス 61"/>
          <p:cNvSpPr txBox="1"/>
          <p:nvPr/>
        </p:nvSpPr>
        <p:spPr>
          <a:xfrm>
            <a:off x="6732240" y="3717032"/>
            <a:ext cx="2411760" cy="2031325"/>
          </a:xfrm>
          <a:prstGeom prst="rect">
            <a:avLst/>
          </a:prstGeom>
          <a:noFill/>
        </p:spPr>
        <p:txBody>
          <a:bodyPr wrap="square" rtlCol="0">
            <a:spAutoFit/>
          </a:bodyPr>
          <a:lstStyle/>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モバイルフレンドリー対応</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スクロール型デザイン</a:t>
            </a:r>
            <a:endParaRPr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・５ナビゲーションまで</a:t>
            </a:r>
            <a:endParaRPr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lang="ja-JP" altLang="en-US" sz="1400" dirty="0" smtClean="0">
                <a:latin typeface="ＭＳ Ｐゴシック"/>
                <a:ea typeface="ＭＳ Ｐゴシック"/>
                <a:cs typeface="ＭＳ Ｐゴシック"/>
              </a:rPr>
              <a:t>（下層ページなし）</a:t>
            </a:r>
            <a:endParaRPr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・画像、原稿完全支給</a:t>
            </a:r>
            <a:endParaRPr kumimoji="1"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lang="ja-JP" altLang="en-US" sz="1400" dirty="0" smtClean="0">
                <a:latin typeface="ＭＳ Ｐゴシック"/>
                <a:ea typeface="ＭＳ Ｐゴシック"/>
                <a:cs typeface="ＭＳ Ｐゴシック"/>
              </a:rPr>
              <a:t>（画像購入が必要な場合は</a:t>
            </a:r>
            <a:endParaRPr lang="en-US" altLang="ja-JP" sz="1400" dirty="0" smtClean="0">
              <a:latin typeface="ＭＳ Ｐゴシック"/>
              <a:ea typeface="ＭＳ Ｐゴシック"/>
              <a:cs typeface="ＭＳ Ｐゴシック"/>
            </a:endParaRPr>
          </a:p>
          <a:p>
            <a:r>
              <a:rPr kumimoji="1" lang="ja-JP" altLang="ja-JP" sz="1400" dirty="0">
                <a:latin typeface="ＭＳ Ｐゴシック"/>
                <a:ea typeface="ＭＳ Ｐゴシック"/>
                <a:cs typeface="ＭＳ Ｐゴシック"/>
              </a:rPr>
              <a:t>　</a:t>
            </a:r>
            <a:r>
              <a:rPr kumimoji="1" lang="ja-JP" altLang="en-US" sz="1400" dirty="0" smtClean="0">
                <a:latin typeface="ＭＳ Ｐゴシック"/>
                <a:ea typeface="ＭＳ Ｐゴシック"/>
                <a:cs typeface="ＭＳ Ｐゴシック"/>
              </a:rPr>
              <a:t>　別途協議）　</a:t>
            </a:r>
            <a:endParaRPr kumimoji="1"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・ドメイン取得、ホスティングは</a:t>
            </a:r>
            <a:endParaRPr kumimoji="1"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kumimoji="1" lang="ja-JP" altLang="en-US" sz="1400" dirty="0" smtClean="0">
                <a:latin typeface="ＭＳ Ｐゴシック"/>
                <a:ea typeface="ＭＳ Ｐゴシック"/>
                <a:cs typeface="ＭＳ Ｐゴシック"/>
              </a:rPr>
              <a:t>別途協議</a:t>
            </a:r>
            <a:endParaRPr kumimoji="1" lang="ja-JP" altLang="en-US" sz="1400" dirty="0">
              <a:latin typeface="ＭＳ Ｐゴシック"/>
              <a:ea typeface="ＭＳ Ｐゴシック"/>
              <a:cs typeface="ＭＳ Ｐゴシック"/>
            </a:endParaRPr>
          </a:p>
        </p:txBody>
      </p:sp>
      <p:sp>
        <p:nvSpPr>
          <p:cNvPr id="63" name="テキスト ボックス 62"/>
          <p:cNvSpPr txBox="1"/>
          <p:nvPr/>
        </p:nvSpPr>
        <p:spPr>
          <a:xfrm>
            <a:off x="6660232" y="6021288"/>
            <a:ext cx="2165176" cy="307777"/>
          </a:xfrm>
          <a:prstGeom prst="rect">
            <a:avLst/>
          </a:prstGeom>
          <a:noFill/>
        </p:spPr>
        <p:txBody>
          <a:bodyPr wrap="none" rtlCol="0">
            <a:spAutoFit/>
          </a:bodyPr>
          <a:lstStyle/>
          <a:p>
            <a:r>
              <a:rPr kumimoji="1" lang="ja-JP" altLang="en-US" sz="1400" dirty="0" smtClean="0">
                <a:latin typeface="ＭＳ Ｐゴシック"/>
                <a:ea typeface="ＭＳ Ｐゴシック"/>
                <a:cs typeface="ＭＳ Ｐゴシック"/>
              </a:rPr>
              <a:t>制作費　</a:t>
            </a:r>
            <a:r>
              <a:rPr lang="ja-JP" altLang="en-US" sz="1400" dirty="0" smtClean="0">
                <a:latin typeface="ＭＳ Ｐゴシック"/>
                <a:ea typeface="ＭＳ Ｐゴシック"/>
                <a:cs typeface="ＭＳ Ｐゴシック"/>
              </a:rPr>
              <a:t>３０</a:t>
            </a:r>
            <a:r>
              <a:rPr kumimoji="1" lang="ja-JP" altLang="en-US" sz="1400" dirty="0" smtClean="0">
                <a:latin typeface="ＭＳ Ｐゴシック"/>
                <a:ea typeface="ＭＳ Ｐゴシック"/>
                <a:cs typeface="ＭＳ Ｐゴシック"/>
              </a:rPr>
              <a:t>万円（税別）</a:t>
            </a:r>
            <a:r>
              <a:rPr kumimoji="1" lang="en-US" altLang="ja-JP" sz="1400" dirty="0" smtClean="0">
                <a:latin typeface="ＭＳ Ｐゴシック"/>
                <a:ea typeface="ＭＳ Ｐゴシック"/>
                <a:cs typeface="ＭＳ Ｐゴシック"/>
              </a:rPr>
              <a:t>〜</a:t>
            </a:r>
          </a:p>
        </p:txBody>
      </p:sp>
    </p:spTree>
    <p:extLst>
      <p:ext uri="{BB962C8B-B14F-4D97-AF65-F5344CB8AC3E}">
        <p14:creationId xmlns:p14="http://schemas.microsoft.com/office/powerpoint/2010/main" val="83678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646331"/>
          </a:xfrm>
          <a:prstGeom prst="rect">
            <a:avLst/>
          </a:prstGeom>
          <a:noFill/>
        </p:spPr>
        <p:txBody>
          <a:bodyPr wrap="square" rtlCol="0">
            <a:spAutoFit/>
          </a:bodyPr>
          <a:lstStyle/>
          <a:p>
            <a:r>
              <a:rPr kumimoji="1" lang="en-US" altLang="ja-JP" dirty="0" smtClean="0"/>
              <a:t>FACE4-2</a:t>
            </a:r>
            <a:r>
              <a:rPr kumimoji="1" lang="ja-JP" altLang="en-US" dirty="0" smtClean="0"/>
              <a:t>　</a:t>
            </a:r>
            <a:r>
              <a:rPr lang="ja-JP" altLang="en-US" dirty="0"/>
              <a:t>費用概算と構成について</a:t>
            </a:r>
          </a:p>
          <a:p>
            <a:endParaRPr kumimoji="1" lang="ja-JP" altLang="en-US" dirty="0"/>
          </a:p>
        </p:txBody>
      </p:sp>
      <p:sp>
        <p:nvSpPr>
          <p:cNvPr id="5" name="正方形/長方形 4"/>
          <p:cNvSpPr/>
          <p:nvPr/>
        </p:nvSpPr>
        <p:spPr>
          <a:xfrm>
            <a:off x="0" y="887524"/>
            <a:ext cx="9144000" cy="504056"/>
          </a:xfrm>
          <a:prstGeom prst="rect">
            <a:avLst/>
          </a:prstGeom>
          <a:solidFill>
            <a:srgbClr val="CCFFCC"/>
          </a:solidFill>
          <a:ln>
            <a:solidFill>
              <a:srgbClr val="CCFFCC"/>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fontAlgn="auto">
              <a:spcBef>
                <a:spcPts val="0"/>
              </a:spcBef>
              <a:spcAft>
                <a:spcPts val="0"/>
              </a:spcAft>
              <a:defRPr/>
            </a:pPr>
            <a:endParaRPr lang="en-US" altLang="ja-JP" dirty="0">
              <a:solidFill>
                <a:schemeClr val="tx1"/>
              </a:solidFill>
              <a:latin typeface="メイリオ" pitchFamily="50" charset="-128"/>
              <a:ea typeface="メイリオ" pitchFamily="50" charset="-128"/>
            </a:endParaRPr>
          </a:p>
        </p:txBody>
      </p:sp>
      <p:sp>
        <p:nvSpPr>
          <p:cNvPr id="7" name="テキスト ボックス 3"/>
          <p:cNvSpPr txBox="1">
            <a:spLocks noChangeArrowheads="1"/>
          </p:cNvSpPr>
          <p:nvPr/>
        </p:nvSpPr>
        <p:spPr bwMode="auto">
          <a:xfrm>
            <a:off x="35496" y="908720"/>
            <a:ext cx="9001125" cy="461665"/>
          </a:xfrm>
          <a:prstGeom prst="rect">
            <a:avLst/>
          </a:prstGeom>
          <a:noFill/>
          <a:ln w="9525">
            <a:noFill/>
            <a:miter lim="800000"/>
            <a:headEnd/>
            <a:tailEnd/>
          </a:ln>
        </p:spPr>
        <p:txBody>
          <a:bodyPr>
            <a:prstTxWarp prst="textNoShape">
              <a:avLst/>
            </a:prstTxWarp>
            <a:spAutoFit/>
          </a:bodyPr>
          <a:lstStyle/>
          <a:p>
            <a:pPr algn="ctr"/>
            <a:r>
              <a:rPr lang="en-US" altLang="ja-JP" sz="2400" dirty="0" smtClean="0">
                <a:latin typeface="メイリオ" pitchFamily="50" charset="-128"/>
                <a:ea typeface="メイリオ" pitchFamily="50" charset="-128"/>
              </a:rPr>
              <a:t>【</a:t>
            </a:r>
            <a:r>
              <a:rPr lang="ja-JP" altLang="en-US" sz="2400" dirty="0" smtClean="0">
                <a:latin typeface="メイリオ" pitchFamily="50" charset="-128"/>
                <a:ea typeface="メイリオ" pitchFamily="50" charset="-128"/>
              </a:rPr>
              <a:t>プラン</a:t>
            </a:r>
            <a:r>
              <a:rPr lang="en-US" altLang="ja-JP" sz="2400" dirty="0" smtClean="0">
                <a:latin typeface="メイリオ" pitchFamily="50" charset="-128"/>
                <a:ea typeface="メイリオ" pitchFamily="50" charset="-128"/>
              </a:rPr>
              <a:t>2】</a:t>
            </a:r>
            <a:r>
              <a:rPr lang="ja-JP" altLang="en-US" sz="2400" dirty="0" smtClean="0">
                <a:latin typeface="メイリオ" pitchFamily="50" charset="-128"/>
                <a:ea typeface="メイリオ" pitchFamily="50" charset="-128"/>
              </a:rPr>
              <a:t>サイト構成・仕様見積　</a:t>
            </a:r>
            <a:endParaRPr lang="en-US" altLang="ja-JP" sz="2400" dirty="0" smtClean="0">
              <a:latin typeface="メイリオ" pitchFamily="50" charset="-128"/>
              <a:ea typeface="メイリオ" pitchFamily="50" charset="-128"/>
            </a:endParaRPr>
          </a:p>
        </p:txBody>
      </p:sp>
      <p:sp>
        <p:nvSpPr>
          <p:cNvPr id="10" name="正方形/長方形 9"/>
          <p:cNvSpPr/>
          <p:nvPr/>
        </p:nvSpPr>
        <p:spPr>
          <a:xfrm>
            <a:off x="467544" y="1556792"/>
            <a:ext cx="1944216" cy="496855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1" name="正方形/長方形 10"/>
          <p:cNvSpPr/>
          <p:nvPr/>
        </p:nvSpPr>
        <p:spPr>
          <a:xfrm>
            <a:off x="467544" y="1556792"/>
            <a:ext cx="1944216" cy="14401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2" name="テキスト ボックス 11"/>
          <p:cNvSpPr txBox="1"/>
          <p:nvPr/>
        </p:nvSpPr>
        <p:spPr>
          <a:xfrm>
            <a:off x="683568" y="1484784"/>
            <a:ext cx="1680371" cy="253916"/>
          </a:xfrm>
          <a:prstGeom prst="rect">
            <a:avLst/>
          </a:prstGeom>
          <a:noFill/>
        </p:spPr>
        <p:txBody>
          <a:bodyPr wrap="none" rtlCol="0">
            <a:spAutoFit/>
          </a:bodyPr>
          <a:lstStyle/>
          <a:p>
            <a:r>
              <a:rPr lang="ja-JP" altLang="en-US" sz="1050" dirty="0" smtClean="0">
                <a:latin typeface="ＭＳ Ｐゴシック"/>
                <a:ea typeface="ＭＳ Ｐゴシック"/>
                <a:cs typeface="ＭＳ Ｐゴシック"/>
              </a:rPr>
              <a:t>ヘッダー</a:t>
            </a:r>
            <a:r>
              <a:rPr kumimoji="1" lang="en-US" altLang="ja-JP" sz="1050" dirty="0" smtClean="0">
                <a:latin typeface="ＭＳ Ｐゴシック"/>
                <a:ea typeface="ＭＳ Ｐゴシック"/>
                <a:cs typeface="ＭＳ Ｐゴシック"/>
              </a:rPr>
              <a:t>(</a:t>
            </a:r>
            <a:r>
              <a:rPr kumimoji="1" lang="ja-JP" altLang="en-US" sz="1050" dirty="0" smtClean="0">
                <a:latin typeface="ＭＳ Ｐゴシック"/>
                <a:ea typeface="ＭＳ Ｐゴシック"/>
                <a:cs typeface="ＭＳ Ｐゴシック"/>
              </a:rPr>
              <a:t>（ナビゲーション）</a:t>
            </a:r>
            <a:endParaRPr kumimoji="1" lang="ja-JP" altLang="en-US" sz="1050" dirty="0">
              <a:latin typeface="ＭＳ Ｐゴシック"/>
              <a:ea typeface="ＭＳ Ｐゴシック"/>
              <a:cs typeface="ＭＳ Ｐゴシック"/>
            </a:endParaRPr>
          </a:p>
        </p:txBody>
      </p:sp>
      <p:sp>
        <p:nvSpPr>
          <p:cNvPr id="13" name="正方形/長方形 12"/>
          <p:cNvSpPr/>
          <p:nvPr/>
        </p:nvSpPr>
        <p:spPr>
          <a:xfrm>
            <a:off x="467544" y="1700808"/>
            <a:ext cx="1944216" cy="72008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4" name="テキスト ボックス 13"/>
          <p:cNvSpPr txBox="1"/>
          <p:nvPr/>
        </p:nvSpPr>
        <p:spPr>
          <a:xfrm>
            <a:off x="899592" y="1916832"/>
            <a:ext cx="1086706" cy="261610"/>
          </a:xfrm>
          <a:prstGeom prst="rect">
            <a:avLst/>
          </a:prstGeom>
          <a:noFill/>
        </p:spPr>
        <p:txBody>
          <a:bodyPr wrap="none" rtlCol="0">
            <a:spAutoFit/>
          </a:bodyPr>
          <a:lstStyle/>
          <a:p>
            <a:r>
              <a:rPr kumimoji="1" lang="ja-JP" altLang="en-US" sz="1100" dirty="0" smtClean="0">
                <a:latin typeface="ＭＳ Ｐゴシック"/>
                <a:ea typeface="ＭＳ Ｐゴシック"/>
                <a:cs typeface="ＭＳ Ｐゴシック"/>
              </a:rPr>
              <a:t>キービジュアル</a:t>
            </a:r>
            <a:endParaRPr kumimoji="1" lang="ja-JP" altLang="en-US" sz="1100" dirty="0">
              <a:latin typeface="ＭＳ Ｐゴシック"/>
              <a:ea typeface="ＭＳ Ｐゴシック"/>
              <a:cs typeface="ＭＳ Ｐゴシック"/>
            </a:endParaRPr>
          </a:p>
        </p:txBody>
      </p:sp>
      <p:sp>
        <p:nvSpPr>
          <p:cNvPr id="15" name="テキスト ボックス 14"/>
          <p:cNvSpPr txBox="1"/>
          <p:nvPr/>
        </p:nvSpPr>
        <p:spPr>
          <a:xfrm>
            <a:off x="1194301" y="2493476"/>
            <a:ext cx="569387"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お知らせ</a:t>
            </a:r>
            <a:endParaRPr kumimoji="1" lang="ja-JP" altLang="en-US" sz="800" dirty="0">
              <a:latin typeface="ＭＳ Ｐゴシック"/>
              <a:ea typeface="ＭＳ Ｐゴシック"/>
              <a:cs typeface="ＭＳ Ｐゴシック"/>
            </a:endParaRPr>
          </a:p>
        </p:txBody>
      </p:sp>
      <p:sp>
        <p:nvSpPr>
          <p:cNvPr id="16" name="テキスト ボックス 15"/>
          <p:cNvSpPr txBox="1"/>
          <p:nvPr/>
        </p:nvSpPr>
        <p:spPr>
          <a:xfrm>
            <a:off x="561101" y="2607295"/>
            <a:ext cx="1894269" cy="461665"/>
          </a:xfrm>
          <a:prstGeom prst="rect">
            <a:avLst/>
          </a:prstGeom>
          <a:noFill/>
        </p:spPr>
        <p:txBody>
          <a:bodyPr wrap="none" rtlCol="0">
            <a:spAutoFit/>
          </a:bodyPr>
          <a:lstStyle/>
          <a:p>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月</a:t>
            </a:r>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日　</a:t>
            </a:r>
            <a:r>
              <a:rPr kumimoji="1"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p:txBody>
      </p:sp>
      <p:sp>
        <p:nvSpPr>
          <p:cNvPr id="17" name="テキスト ボックス 16"/>
          <p:cNvSpPr txBox="1"/>
          <p:nvPr/>
        </p:nvSpPr>
        <p:spPr>
          <a:xfrm>
            <a:off x="467544" y="3140969"/>
            <a:ext cx="864096" cy="200055"/>
          </a:xfrm>
          <a:prstGeom prst="rect">
            <a:avLst/>
          </a:prstGeom>
          <a:noFill/>
        </p:spPr>
        <p:txBody>
          <a:bodyPr wrap="square" rtlCol="0">
            <a:spAutoFit/>
          </a:bodyPr>
          <a:lstStyle/>
          <a:p>
            <a:r>
              <a:rPr kumimoji="1" lang="ja-JP" altLang="en-US" sz="700" dirty="0" smtClean="0">
                <a:latin typeface="ＭＳ Ｐゴシック"/>
                <a:ea typeface="ＭＳ Ｐゴシック"/>
                <a:cs typeface="ＭＳ Ｐゴシック"/>
              </a:rPr>
              <a:t>代表メッセージ</a:t>
            </a:r>
            <a:endParaRPr kumimoji="1" lang="ja-JP" altLang="en-US" sz="700" dirty="0">
              <a:latin typeface="ＭＳ Ｐゴシック"/>
              <a:ea typeface="ＭＳ Ｐゴシック"/>
              <a:cs typeface="ＭＳ Ｐゴシック"/>
            </a:endParaRPr>
          </a:p>
        </p:txBody>
      </p:sp>
      <p:pic>
        <p:nvPicPr>
          <p:cNvPr id="18" name="図 17" descr="スクリーンショット 2015-12-22 14.42.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56992"/>
            <a:ext cx="442218" cy="479457"/>
          </a:xfrm>
          <a:prstGeom prst="rect">
            <a:avLst/>
          </a:prstGeom>
        </p:spPr>
      </p:pic>
      <p:sp>
        <p:nvSpPr>
          <p:cNvPr id="19" name="テキスト ボックス 18"/>
          <p:cNvSpPr txBox="1"/>
          <p:nvPr/>
        </p:nvSpPr>
        <p:spPr>
          <a:xfrm>
            <a:off x="1187624" y="3933056"/>
            <a:ext cx="569387" cy="200055"/>
          </a:xfrm>
          <a:prstGeom prst="rect">
            <a:avLst/>
          </a:prstGeom>
          <a:noFill/>
        </p:spPr>
        <p:txBody>
          <a:bodyPr wrap="none" rtlCol="0">
            <a:spAutoFit/>
          </a:bodyPr>
          <a:lstStyle/>
          <a:p>
            <a:r>
              <a:rPr kumimoji="1" lang="en-US" altLang="ja-JP" sz="700" dirty="0" smtClean="0">
                <a:latin typeface="ＭＳ Ｐゴシック"/>
                <a:ea typeface="ＭＳ Ｐゴシック"/>
                <a:cs typeface="ＭＳ Ｐゴシック"/>
              </a:rPr>
              <a:t>CULTURE</a:t>
            </a:r>
            <a:endParaRPr kumimoji="1" lang="ja-JP" altLang="en-US" sz="700" dirty="0">
              <a:latin typeface="ＭＳ Ｐゴシック"/>
              <a:ea typeface="ＭＳ Ｐゴシック"/>
              <a:cs typeface="ＭＳ Ｐゴシック"/>
            </a:endParaRPr>
          </a:p>
        </p:txBody>
      </p:sp>
      <p:sp>
        <p:nvSpPr>
          <p:cNvPr id="20" name="テキスト ボックス 19"/>
          <p:cNvSpPr txBox="1"/>
          <p:nvPr/>
        </p:nvSpPr>
        <p:spPr>
          <a:xfrm>
            <a:off x="1043608" y="5445224"/>
            <a:ext cx="813043"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　選考ステップ</a:t>
            </a:r>
            <a:endParaRPr kumimoji="1" lang="ja-JP" altLang="en-US" sz="800" dirty="0">
              <a:latin typeface="ＭＳ Ｐゴシック"/>
              <a:ea typeface="ＭＳ Ｐゴシック"/>
              <a:cs typeface="ＭＳ Ｐゴシック"/>
            </a:endParaRPr>
          </a:p>
        </p:txBody>
      </p:sp>
      <p:sp>
        <p:nvSpPr>
          <p:cNvPr id="21" name="テキスト ボックス 20"/>
          <p:cNvSpPr txBox="1"/>
          <p:nvPr/>
        </p:nvSpPr>
        <p:spPr>
          <a:xfrm>
            <a:off x="539552" y="6093296"/>
            <a:ext cx="864940" cy="200055"/>
          </a:xfrm>
          <a:prstGeom prst="rect">
            <a:avLst/>
          </a:prstGeom>
          <a:solidFill>
            <a:schemeClr val="accent1"/>
          </a:solidFill>
        </p:spPr>
        <p:txBody>
          <a:bodyPr wrap="none" rtlCol="0">
            <a:spAutoFit/>
          </a:bodyPr>
          <a:lstStyle/>
          <a:p>
            <a:r>
              <a:rPr kumimoji="1" lang="ja-JP" altLang="en-US" sz="700" dirty="0" smtClean="0">
                <a:solidFill>
                  <a:schemeClr val="bg1"/>
                </a:solidFill>
                <a:latin typeface="ＭＳ Ｐゴシック"/>
                <a:ea typeface="ＭＳ Ｐゴシック"/>
                <a:cs typeface="ＭＳ Ｐゴシック"/>
              </a:rPr>
              <a:t>エントリーはこちら</a:t>
            </a:r>
            <a:endParaRPr kumimoji="1" lang="ja-JP" altLang="en-US" sz="700" dirty="0">
              <a:solidFill>
                <a:schemeClr val="bg1"/>
              </a:solidFill>
              <a:latin typeface="ＭＳ Ｐゴシック"/>
              <a:ea typeface="ＭＳ Ｐゴシック"/>
              <a:cs typeface="ＭＳ Ｐゴシック"/>
            </a:endParaRPr>
          </a:p>
        </p:txBody>
      </p:sp>
      <p:sp>
        <p:nvSpPr>
          <p:cNvPr id="22" name="正方形/長方形 21"/>
          <p:cNvSpPr/>
          <p:nvPr/>
        </p:nvSpPr>
        <p:spPr>
          <a:xfrm>
            <a:off x="467544" y="6309320"/>
            <a:ext cx="1944216" cy="21602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23" name="テキスト ボックス 22"/>
          <p:cNvSpPr txBox="1"/>
          <p:nvPr/>
        </p:nvSpPr>
        <p:spPr>
          <a:xfrm>
            <a:off x="1155829" y="6309320"/>
            <a:ext cx="607859" cy="246221"/>
          </a:xfrm>
          <a:prstGeom prst="rect">
            <a:avLst/>
          </a:prstGeom>
          <a:noFill/>
        </p:spPr>
        <p:txBody>
          <a:bodyPr wrap="none" rtlCol="0">
            <a:spAutoFit/>
          </a:bodyPr>
          <a:lstStyle/>
          <a:p>
            <a:r>
              <a:rPr kumimoji="1" lang="ja-JP" altLang="en-US" sz="1000" dirty="0" smtClean="0">
                <a:latin typeface="ＭＳ Ｐゴシック"/>
                <a:ea typeface="ＭＳ Ｐゴシック"/>
                <a:cs typeface="ＭＳ Ｐゴシック"/>
              </a:rPr>
              <a:t>フッター</a:t>
            </a:r>
            <a:endParaRPr kumimoji="1" lang="ja-JP" altLang="en-US" sz="1000" dirty="0">
              <a:latin typeface="ＭＳ Ｐゴシック"/>
              <a:ea typeface="ＭＳ Ｐゴシック"/>
              <a:cs typeface="ＭＳ Ｐゴシック"/>
            </a:endParaRPr>
          </a:p>
        </p:txBody>
      </p:sp>
      <p:pic>
        <p:nvPicPr>
          <p:cNvPr id="24" name="図 23" descr="スクリーンショット 2015-12-22 14.51.41.png"/>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99592" y="5661248"/>
            <a:ext cx="1080120" cy="360040"/>
          </a:xfrm>
          <a:prstGeom prst="rect">
            <a:avLst/>
          </a:prstGeom>
        </p:spPr>
      </p:pic>
      <p:sp>
        <p:nvSpPr>
          <p:cNvPr id="25" name="四角形吹き出し 24"/>
          <p:cNvSpPr/>
          <p:nvPr/>
        </p:nvSpPr>
        <p:spPr>
          <a:xfrm>
            <a:off x="3347864" y="1484784"/>
            <a:ext cx="3096344" cy="576064"/>
          </a:xfrm>
          <a:prstGeom prst="wedgeRectCallout">
            <a:avLst>
              <a:gd name="adj1" fmla="val -85723"/>
              <a:gd name="adj2" fmla="val -23480"/>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26" name="テキスト ボックス 25"/>
          <p:cNvSpPr txBox="1"/>
          <p:nvPr/>
        </p:nvSpPr>
        <p:spPr>
          <a:xfrm>
            <a:off x="3347864" y="1484784"/>
            <a:ext cx="2980303" cy="646331"/>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ナビゲーションをクリックすると</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ページ下部の該当箇所スクロール、もしくは</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下層ページに移動します。</a:t>
            </a:r>
            <a:endParaRPr kumimoji="1" lang="ja-JP" altLang="en-US" sz="1200" dirty="0">
              <a:latin typeface="ＭＳ Ｐゴシック"/>
              <a:ea typeface="ＭＳ Ｐゴシック"/>
              <a:cs typeface="ＭＳ Ｐゴシック"/>
            </a:endParaRPr>
          </a:p>
        </p:txBody>
      </p:sp>
      <p:sp>
        <p:nvSpPr>
          <p:cNvPr id="27" name="四角形吹き出し 26"/>
          <p:cNvSpPr/>
          <p:nvPr/>
        </p:nvSpPr>
        <p:spPr>
          <a:xfrm>
            <a:off x="3347864" y="2204864"/>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28" name="テキスト ボックス 27"/>
          <p:cNvSpPr txBox="1"/>
          <p:nvPr/>
        </p:nvSpPr>
        <p:spPr>
          <a:xfrm>
            <a:off x="3419872" y="2287905"/>
            <a:ext cx="2236510"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イメージ画像３枚のスライド表示</a:t>
            </a:r>
            <a:endParaRPr kumimoji="1" lang="ja-JP" altLang="en-US" sz="1200" dirty="0">
              <a:latin typeface="ＭＳ Ｐゴシック"/>
              <a:ea typeface="ＭＳ Ｐゴシック"/>
              <a:cs typeface="ＭＳ Ｐゴシック"/>
            </a:endParaRPr>
          </a:p>
        </p:txBody>
      </p:sp>
      <p:sp>
        <p:nvSpPr>
          <p:cNvPr id="29" name="四角形吹き出し 28"/>
          <p:cNvSpPr/>
          <p:nvPr/>
        </p:nvSpPr>
        <p:spPr>
          <a:xfrm>
            <a:off x="3419872" y="3212976"/>
            <a:ext cx="3096344" cy="792088"/>
          </a:xfrm>
          <a:prstGeom prst="wedgeRectCallout">
            <a:avLst>
              <a:gd name="adj1" fmla="val -87774"/>
              <a:gd name="adj2" fmla="val 2134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0" name="テキスト ボックス 29"/>
          <p:cNvSpPr txBox="1"/>
          <p:nvPr/>
        </p:nvSpPr>
        <p:spPr>
          <a:xfrm>
            <a:off x="3419872" y="3284984"/>
            <a:ext cx="2903359" cy="646331"/>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クリックすると各下層ページへリンク。</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各１ページずつで詳細紹介。スタッフインタ</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ビューは３名を１ページにまとめて紹介。</a:t>
            </a:r>
            <a:endParaRPr kumimoji="1" lang="ja-JP" altLang="en-US" sz="1200" dirty="0">
              <a:latin typeface="ＭＳ Ｐゴシック"/>
              <a:ea typeface="ＭＳ Ｐゴシック"/>
              <a:cs typeface="ＭＳ Ｐゴシック"/>
            </a:endParaRPr>
          </a:p>
        </p:txBody>
      </p:sp>
      <p:sp>
        <p:nvSpPr>
          <p:cNvPr id="31" name="四角形吹き出し 30"/>
          <p:cNvSpPr/>
          <p:nvPr/>
        </p:nvSpPr>
        <p:spPr>
          <a:xfrm>
            <a:off x="3419872" y="4941168"/>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2" name="テキスト ボックス 31"/>
          <p:cNvSpPr txBox="1"/>
          <p:nvPr/>
        </p:nvSpPr>
        <p:spPr>
          <a:xfrm>
            <a:off x="3491880" y="5013176"/>
            <a:ext cx="1107996"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募集要項の表</a:t>
            </a:r>
            <a:endParaRPr kumimoji="1" lang="ja-JP" altLang="en-US" sz="1200" dirty="0">
              <a:latin typeface="ＭＳ Ｐゴシック"/>
              <a:ea typeface="ＭＳ Ｐゴシック"/>
              <a:cs typeface="ＭＳ Ｐゴシック"/>
            </a:endParaRPr>
          </a:p>
        </p:txBody>
      </p:sp>
      <p:sp>
        <p:nvSpPr>
          <p:cNvPr id="33" name="四角形吹き出し 32"/>
          <p:cNvSpPr/>
          <p:nvPr/>
        </p:nvSpPr>
        <p:spPr>
          <a:xfrm>
            <a:off x="3419872" y="4149080"/>
            <a:ext cx="3096344" cy="648072"/>
          </a:xfrm>
          <a:prstGeom prst="wedgeRectCallout">
            <a:avLst>
              <a:gd name="adj1" fmla="val -86133"/>
              <a:gd name="adj2" fmla="val -510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4" name="テキスト ボックス 33"/>
          <p:cNvSpPr txBox="1"/>
          <p:nvPr/>
        </p:nvSpPr>
        <p:spPr>
          <a:xfrm>
            <a:off x="3419872" y="4149080"/>
            <a:ext cx="3172663" cy="646331"/>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制度や企業文化について紹介する下層ページ</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へリンク。各１ページずつで詳細紹介。</a:t>
            </a:r>
            <a:endParaRPr lang="en-US" altLang="ja-JP" sz="1200" dirty="0" smtClean="0">
              <a:latin typeface="ＭＳ Ｐゴシック"/>
              <a:ea typeface="ＭＳ Ｐゴシック"/>
              <a:cs typeface="ＭＳ Ｐゴシック"/>
            </a:endParaRPr>
          </a:p>
          <a:p>
            <a:r>
              <a:rPr kumimoji="1" lang="ja-JP" altLang="en-US" sz="1200" dirty="0" smtClean="0">
                <a:latin typeface="ＭＳ Ｐゴシック"/>
                <a:ea typeface="ＭＳ Ｐゴシック"/>
                <a:cs typeface="ＭＳ Ｐゴシック"/>
              </a:rPr>
              <a:t>最大２コンテンツまで。</a:t>
            </a:r>
            <a:endParaRPr kumimoji="1" lang="ja-JP" altLang="en-US" sz="1200" dirty="0">
              <a:latin typeface="ＭＳ Ｐゴシック"/>
              <a:ea typeface="ＭＳ Ｐゴシック"/>
              <a:cs typeface="ＭＳ Ｐゴシック"/>
            </a:endParaRPr>
          </a:p>
        </p:txBody>
      </p:sp>
      <p:sp>
        <p:nvSpPr>
          <p:cNvPr id="35" name="四角形吹き出し 34"/>
          <p:cNvSpPr/>
          <p:nvPr/>
        </p:nvSpPr>
        <p:spPr>
          <a:xfrm>
            <a:off x="3347864" y="2708920"/>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6" name="テキスト ボックス 35"/>
          <p:cNvSpPr txBox="1"/>
          <p:nvPr/>
        </p:nvSpPr>
        <p:spPr>
          <a:xfrm>
            <a:off x="3419872" y="2791961"/>
            <a:ext cx="2741255" cy="276999"/>
          </a:xfrm>
          <a:prstGeom prst="rect">
            <a:avLst/>
          </a:prstGeom>
          <a:noFill/>
        </p:spPr>
        <p:txBody>
          <a:bodyPr wrap="none" rtlCol="0">
            <a:spAutoFit/>
          </a:bodyPr>
          <a:lstStyle/>
          <a:p>
            <a:r>
              <a:rPr kumimoji="1" lang="en-US" altLang="ja-JP" sz="1200" dirty="0" smtClean="0">
                <a:latin typeface="ＭＳ Ｐゴシック"/>
                <a:ea typeface="ＭＳ Ｐゴシック"/>
                <a:cs typeface="ＭＳ Ｐゴシック"/>
              </a:rPr>
              <a:t>CMS</a:t>
            </a:r>
            <a:r>
              <a:rPr kumimoji="1" lang="ja-JP" altLang="en-US" sz="1200" dirty="0" smtClean="0">
                <a:latin typeface="ＭＳ Ｐゴシック"/>
                <a:ea typeface="ＭＳ Ｐゴシック"/>
                <a:cs typeface="ＭＳ Ｐゴシック"/>
              </a:rPr>
              <a:t>機能あり。お知らせ記事投稿機能。</a:t>
            </a:r>
            <a:endParaRPr kumimoji="1" lang="ja-JP" altLang="en-US" sz="1200" dirty="0">
              <a:latin typeface="ＭＳ Ｐゴシック"/>
              <a:ea typeface="ＭＳ Ｐゴシック"/>
              <a:cs typeface="ＭＳ Ｐゴシック"/>
            </a:endParaRPr>
          </a:p>
        </p:txBody>
      </p:sp>
      <p:sp>
        <p:nvSpPr>
          <p:cNvPr id="37" name="四角形吹き出し 36"/>
          <p:cNvSpPr/>
          <p:nvPr/>
        </p:nvSpPr>
        <p:spPr>
          <a:xfrm>
            <a:off x="3419872" y="5517232"/>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8" name="テキスト ボックス 37"/>
          <p:cNvSpPr txBox="1"/>
          <p:nvPr/>
        </p:nvSpPr>
        <p:spPr>
          <a:xfrm>
            <a:off x="3491880" y="5589240"/>
            <a:ext cx="1326004"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選考ステップの図</a:t>
            </a:r>
            <a:endParaRPr kumimoji="1" lang="ja-JP" altLang="en-US" sz="1200" dirty="0">
              <a:latin typeface="ＭＳ Ｐゴシック"/>
              <a:ea typeface="ＭＳ Ｐゴシック"/>
              <a:cs typeface="ＭＳ Ｐゴシック"/>
            </a:endParaRPr>
          </a:p>
        </p:txBody>
      </p:sp>
      <p:sp>
        <p:nvSpPr>
          <p:cNvPr id="39" name="四角形吹き出し 38"/>
          <p:cNvSpPr/>
          <p:nvPr/>
        </p:nvSpPr>
        <p:spPr>
          <a:xfrm>
            <a:off x="3419872" y="6021288"/>
            <a:ext cx="3096344" cy="576064"/>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40" name="テキスト ボックス 39"/>
          <p:cNvSpPr txBox="1"/>
          <p:nvPr/>
        </p:nvSpPr>
        <p:spPr>
          <a:xfrm>
            <a:off x="3491880" y="6093296"/>
            <a:ext cx="2119691" cy="461665"/>
          </a:xfrm>
          <a:prstGeom prst="rect">
            <a:avLst/>
          </a:prstGeom>
          <a:noFill/>
        </p:spPr>
        <p:txBody>
          <a:bodyPr wrap="none" rtlCol="0">
            <a:spAutoFit/>
          </a:bodyPr>
          <a:lstStyle/>
          <a:p>
            <a:r>
              <a:rPr lang="ja-JP" altLang="en-US" sz="1200" dirty="0" smtClean="0">
                <a:latin typeface="ＭＳ Ｐゴシック"/>
                <a:ea typeface="ＭＳ Ｐゴシック"/>
                <a:cs typeface="ＭＳ Ｐゴシック"/>
              </a:rPr>
              <a:t>新卒媒体サイトへのリンク。</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お問合せフォームへのリンク。</a:t>
            </a:r>
            <a:endParaRPr kumimoji="1" lang="ja-JP" altLang="en-US" sz="1200" dirty="0">
              <a:latin typeface="ＭＳ Ｐゴシック"/>
              <a:ea typeface="ＭＳ Ｐゴシック"/>
              <a:cs typeface="ＭＳ Ｐゴシック"/>
            </a:endParaRPr>
          </a:p>
        </p:txBody>
      </p:sp>
      <p:sp>
        <p:nvSpPr>
          <p:cNvPr id="41" name="テキスト ボックス 40"/>
          <p:cNvSpPr txBox="1"/>
          <p:nvPr/>
        </p:nvSpPr>
        <p:spPr>
          <a:xfrm>
            <a:off x="6660232" y="1628800"/>
            <a:ext cx="2483768" cy="1815882"/>
          </a:xfrm>
          <a:prstGeom prst="rect">
            <a:avLst/>
          </a:prstGeom>
          <a:solidFill>
            <a:srgbClr val="FCD5B5"/>
          </a:solidFill>
        </p:spPr>
        <p:txBody>
          <a:bodyPr wrap="square" rtlCol="0">
            <a:spAutoFit/>
          </a:bodyPr>
          <a:lstStyle/>
          <a:p>
            <a:r>
              <a:rPr lang="ja-JP" altLang="en-US" sz="1400" dirty="0" smtClean="0">
                <a:latin typeface="ＭＳ Ｐゴシック"/>
                <a:ea typeface="ＭＳ Ｐゴシック"/>
                <a:cs typeface="ＭＳ Ｐゴシック"/>
              </a:rPr>
              <a:t>下層ページを持つ通常のディレクトリ型ウェブサイト。</a:t>
            </a:r>
            <a:endParaRPr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情報は、画像およびテキストで</a:t>
            </a:r>
            <a:r>
              <a:rPr kumimoji="1" lang="ja-JP" altLang="en-US" sz="1400" dirty="0" smtClean="0">
                <a:latin typeface="ＭＳ Ｐゴシック"/>
                <a:ea typeface="ＭＳ Ｐゴシック"/>
                <a:cs typeface="ＭＳ Ｐゴシック"/>
              </a:rPr>
              <a:t>情報を伝える。</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お知らせは</a:t>
            </a:r>
            <a:r>
              <a:rPr lang="en-US" altLang="ja-JP" sz="1400" dirty="0" smtClean="0">
                <a:latin typeface="ＭＳ Ｐゴシック"/>
                <a:ea typeface="ＭＳ Ｐゴシック"/>
                <a:cs typeface="ＭＳ Ｐゴシック"/>
              </a:rPr>
              <a:t>CMS</a:t>
            </a:r>
            <a:r>
              <a:rPr lang="ja-JP" altLang="en-US" sz="1400" dirty="0" smtClean="0">
                <a:latin typeface="ＭＳ Ｐゴシック"/>
                <a:ea typeface="ＭＳ Ｐゴシック"/>
                <a:cs typeface="ＭＳ Ｐゴシック"/>
              </a:rPr>
              <a:t>の投稿機能あり。新卒採用媒体へのリンクの他、専用の問合せフォーム設置。</a:t>
            </a:r>
            <a:endParaRPr lang="en-US" altLang="ja-JP" sz="1400" dirty="0" smtClean="0">
              <a:latin typeface="ＭＳ Ｐゴシック"/>
              <a:ea typeface="ＭＳ Ｐゴシック"/>
              <a:cs typeface="ＭＳ Ｐゴシック"/>
            </a:endParaRPr>
          </a:p>
        </p:txBody>
      </p:sp>
      <p:sp>
        <p:nvSpPr>
          <p:cNvPr id="42" name="テキスト ボックス 41"/>
          <p:cNvSpPr txBox="1"/>
          <p:nvPr/>
        </p:nvSpPr>
        <p:spPr>
          <a:xfrm>
            <a:off x="6588224" y="3717032"/>
            <a:ext cx="2555776" cy="2031325"/>
          </a:xfrm>
          <a:prstGeom prst="rect">
            <a:avLst/>
          </a:prstGeom>
          <a:noFill/>
        </p:spPr>
        <p:txBody>
          <a:bodyPr wrap="square" rtlCol="0">
            <a:spAutoFit/>
          </a:bodyPr>
          <a:lstStyle/>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モバイルフレンドリー対応</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スクロール型デザイン</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・お知らせ投稿機能</a:t>
            </a:r>
            <a:endParaRPr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・下層ページ最大５ページまで</a:t>
            </a:r>
            <a:endParaRPr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・画像、原稿完全支給</a:t>
            </a:r>
            <a:endParaRPr kumimoji="1"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lang="ja-JP" altLang="en-US" sz="1400" dirty="0" smtClean="0">
                <a:latin typeface="ＭＳ Ｐゴシック"/>
                <a:ea typeface="ＭＳ Ｐゴシック"/>
                <a:cs typeface="ＭＳ Ｐゴシック"/>
              </a:rPr>
              <a:t>（画像購入・撮影が必要な</a:t>
            </a:r>
            <a:endParaRPr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lang="ja-JP" altLang="en-US" sz="1400" dirty="0" smtClean="0">
                <a:latin typeface="ＭＳ Ｐゴシック"/>
                <a:ea typeface="ＭＳ Ｐゴシック"/>
                <a:cs typeface="ＭＳ Ｐゴシック"/>
              </a:rPr>
              <a:t>　場合は</a:t>
            </a:r>
            <a:r>
              <a:rPr kumimoji="1" lang="ja-JP" altLang="en-US" sz="1400" dirty="0" smtClean="0">
                <a:latin typeface="ＭＳ Ｐゴシック"/>
                <a:ea typeface="ＭＳ Ｐゴシック"/>
                <a:cs typeface="ＭＳ Ｐゴシック"/>
              </a:rPr>
              <a:t>別途協議）　</a:t>
            </a:r>
            <a:endParaRPr kumimoji="1"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・ドメイン取得、ホスティングは</a:t>
            </a:r>
            <a:endParaRPr kumimoji="1"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kumimoji="1" lang="ja-JP" altLang="en-US" sz="1400" dirty="0" smtClean="0">
                <a:latin typeface="ＭＳ Ｐゴシック"/>
                <a:ea typeface="ＭＳ Ｐゴシック"/>
                <a:cs typeface="ＭＳ Ｐゴシック"/>
              </a:rPr>
              <a:t>別途協議</a:t>
            </a:r>
            <a:endParaRPr kumimoji="1" lang="ja-JP" altLang="en-US" sz="1400" dirty="0">
              <a:latin typeface="ＭＳ Ｐゴシック"/>
              <a:ea typeface="ＭＳ Ｐゴシック"/>
              <a:cs typeface="ＭＳ Ｐゴシック"/>
            </a:endParaRPr>
          </a:p>
        </p:txBody>
      </p:sp>
      <p:sp>
        <p:nvSpPr>
          <p:cNvPr id="43" name="テキスト ボックス 42"/>
          <p:cNvSpPr txBox="1"/>
          <p:nvPr/>
        </p:nvSpPr>
        <p:spPr>
          <a:xfrm>
            <a:off x="6660232" y="5661248"/>
            <a:ext cx="2165176" cy="307777"/>
          </a:xfrm>
          <a:prstGeom prst="rect">
            <a:avLst/>
          </a:prstGeom>
          <a:noFill/>
        </p:spPr>
        <p:txBody>
          <a:bodyPr wrap="none" rtlCol="0">
            <a:spAutoFit/>
          </a:bodyPr>
          <a:lstStyle/>
          <a:p>
            <a:r>
              <a:rPr kumimoji="1" lang="ja-JP" altLang="en-US" sz="1400" dirty="0" smtClean="0">
                <a:latin typeface="ＭＳ Ｐゴシック"/>
                <a:ea typeface="ＭＳ Ｐゴシック"/>
                <a:cs typeface="ＭＳ Ｐゴシック"/>
              </a:rPr>
              <a:t>制作費　５０万円（税別）</a:t>
            </a:r>
            <a:r>
              <a:rPr kumimoji="1" lang="en-US" altLang="ja-JP" sz="1400" dirty="0" smtClean="0">
                <a:latin typeface="ＭＳ Ｐゴシック"/>
                <a:ea typeface="ＭＳ Ｐゴシック"/>
                <a:cs typeface="ＭＳ Ｐゴシック"/>
              </a:rPr>
              <a:t>〜</a:t>
            </a:r>
            <a:endParaRPr kumimoji="1" lang="ja-JP" altLang="en-US" sz="1400" dirty="0">
              <a:latin typeface="ＭＳ Ｐゴシック"/>
              <a:ea typeface="ＭＳ Ｐゴシック"/>
              <a:cs typeface="ＭＳ Ｐゴシック"/>
            </a:endParaRPr>
          </a:p>
        </p:txBody>
      </p:sp>
      <p:sp>
        <p:nvSpPr>
          <p:cNvPr id="44" name="テキスト ボックス 43"/>
          <p:cNvSpPr txBox="1"/>
          <p:nvPr/>
        </p:nvSpPr>
        <p:spPr>
          <a:xfrm>
            <a:off x="1691680" y="3140968"/>
            <a:ext cx="720080" cy="200055"/>
          </a:xfrm>
          <a:prstGeom prst="rect">
            <a:avLst/>
          </a:prstGeom>
          <a:noFill/>
        </p:spPr>
        <p:txBody>
          <a:bodyPr wrap="square" rtlCol="0">
            <a:spAutoFit/>
          </a:bodyPr>
          <a:lstStyle/>
          <a:p>
            <a:pPr algn="ctr"/>
            <a:r>
              <a:rPr kumimoji="1" lang="ja-JP" altLang="en-US" sz="700" dirty="0" smtClean="0">
                <a:latin typeface="ＭＳ Ｐゴシック"/>
                <a:ea typeface="ＭＳ Ｐゴシック"/>
                <a:cs typeface="ＭＳ Ｐゴシック"/>
              </a:rPr>
              <a:t>会社概要</a:t>
            </a:r>
            <a:endParaRPr kumimoji="1" lang="ja-JP" altLang="en-US" sz="700" dirty="0">
              <a:latin typeface="ＭＳ Ｐゴシック"/>
              <a:ea typeface="ＭＳ Ｐゴシック"/>
              <a:cs typeface="ＭＳ Ｐゴシック"/>
            </a:endParaRPr>
          </a:p>
        </p:txBody>
      </p:sp>
      <p:pic>
        <p:nvPicPr>
          <p:cNvPr id="45" name="図 44" descr="スクリーンショット 2015-12-22 15.11.23.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688" y="3356992"/>
            <a:ext cx="565154" cy="504056"/>
          </a:xfrm>
          <a:prstGeom prst="rect">
            <a:avLst/>
          </a:prstGeom>
        </p:spPr>
      </p:pic>
      <p:sp>
        <p:nvSpPr>
          <p:cNvPr id="46" name="テキスト ボックス 45"/>
          <p:cNvSpPr txBox="1"/>
          <p:nvPr/>
        </p:nvSpPr>
        <p:spPr>
          <a:xfrm>
            <a:off x="1115616" y="3152001"/>
            <a:ext cx="720080" cy="307777"/>
          </a:xfrm>
          <a:prstGeom prst="rect">
            <a:avLst/>
          </a:prstGeom>
          <a:noFill/>
        </p:spPr>
        <p:txBody>
          <a:bodyPr wrap="square" rtlCol="0">
            <a:spAutoFit/>
          </a:bodyPr>
          <a:lstStyle/>
          <a:p>
            <a:pPr algn="ctr"/>
            <a:r>
              <a:rPr kumimoji="1" lang="ja-JP" altLang="en-US" sz="700" dirty="0" smtClean="0">
                <a:latin typeface="ＭＳ Ｐゴシック"/>
                <a:ea typeface="ＭＳ Ｐゴシック"/>
                <a:cs typeface="ＭＳ Ｐゴシック"/>
              </a:rPr>
              <a:t>スタッフ</a:t>
            </a:r>
            <a:endParaRPr kumimoji="1" lang="en-US" altLang="ja-JP" sz="700" dirty="0" smtClean="0">
              <a:latin typeface="ＭＳ Ｐゴシック"/>
              <a:ea typeface="ＭＳ Ｐゴシック"/>
              <a:cs typeface="ＭＳ Ｐゴシック"/>
            </a:endParaRPr>
          </a:p>
          <a:p>
            <a:pPr algn="ctr"/>
            <a:r>
              <a:rPr kumimoji="1" lang="ja-JP" altLang="en-US" sz="700" dirty="0" smtClean="0">
                <a:latin typeface="ＭＳ Ｐゴシック"/>
                <a:ea typeface="ＭＳ Ｐゴシック"/>
                <a:cs typeface="ＭＳ Ｐゴシック"/>
              </a:rPr>
              <a:t>インタビュー</a:t>
            </a:r>
            <a:endParaRPr kumimoji="1" lang="ja-JP" altLang="en-US" sz="700" dirty="0">
              <a:latin typeface="ＭＳ Ｐゴシック"/>
              <a:ea typeface="ＭＳ Ｐゴシック"/>
              <a:cs typeface="ＭＳ Ｐゴシック"/>
            </a:endParaRPr>
          </a:p>
        </p:txBody>
      </p:sp>
      <p:pic>
        <p:nvPicPr>
          <p:cNvPr id="47" name="図 46" descr="スクリーンショット 2015-12-22 15.12.3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7774" y="3429000"/>
            <a:ext cx="645914" cy="382381"/>
          </a:xfrm>
          <a:prstGeom prst="rect">
            <a:avLst/>
          </a:prstGeom>
        </p:spPr>
      </p:pic>
      <p:pic>
        <p:nvPicPr>
          <p:cNvPr id="48" name="図 47" descr="スクリーンショット 2015-12-22 15.14.54.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91680" y="4149080"/>
            <a:ext cx="324758" cy="306462"/>
          </a:xfrm>
          <a:prstGeom prst="rect">
            <a:avLst/>
          </a:prstGeom>
        </p:spPr>
      </p:pic>
      <p:pic>
        <p:nvPicPr>
          <p:cNvPr id="49" name="図 48" descr="スクリーンショット 2015-12-22 15.14.43.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1600" y="4149080"/>
            <a:ext cx="303192" cy="288032"/>
          </a:xfrm>
          <a:prstGeom prst="rect">
            <a:avLst/>
          </a:prstGeom>
        </p:spPr>
      </p:pic>
      <p:sp>
        <p:nvSpPr>
          <p:cNvPr id="50" name="テキスト ボックス 49"/>
          <p:cNvSpPr txBox="1"/>
          <p:nvPr/>
        </p:nvSpPr>
        <p:spPr>
          <a:xfrm>
            <a:off x="769887" y="4437112"/>
            <a:ext cx="595035"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研修制度</a:t>
            </a:r>
            <a:endParaRPr kumimoji="1" lang="ja-JP" altLang="en-US" sz="800" dirty="0">
              <a:latin typeface="ＭＳ Ｐゴシック"/>
              <a:ea typeface="ＭＳ Ｐゴシック"/>
              <a:cs typeface="ＭＳ Ｐゴシック"/>
            </a:endParaRPr>
          </a:p>
        </p:txBody>
      </p:sp>
      <p:sp>
        <p:nvSpPr>
          <p:cNvPr id="51" name="テキスト ボックス 50"/>
          <p:cNvSpPr txBox="1"/>
          <p:nvPr/>
        </p:nvSpPr>
        <p:spPr>
          <a:xfrm>
            <a:off x="1475656" y="4437112"/>
            <a:ext cx="777777"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イベント・行事</a:t>
            </a:r>
            <a:endParaRPr kumimoji="1" lang="ja-JP" altLang="en-US" sz="800" dirty="0">
              <a:latin typeface="ＭＳ Ｐゴシック"/>
              <a:ea typeface="ＭＳ Ｐゴシック"/>
              <a:cs typeface="ＭＳ Ｐゴシック"/>
            </a:endParaRPr>
          </a:p>
        </p:txBody>
      </p:sp>
      <p:pic>
        <p:nvPicPr>
          <p:cNvPr id="52" name="図 51" descr="スクリーンショット 2015-12-22 14.50.55.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7584" y="4869160"/>
            <a:ext cx="1224136" cy="525547"/>
          </a:xfrm>
          <a:prstGeom prst="rect">
            <a:avLst/>
          </a:prstGeom>
        </p:spPr>
      </p:pic>
      <p:sp>
        <p:nvSpPr>
          <p:cNvPr id="53" name="テキスト ボックス 52"/>
          <p:cNvSpPr txBox="1"/>
          <p:nvPr/>
        </p:nvSpPr>
        <p:spPr>
          <a:xfrm>
            <a:off x="1475656" y="6093296"/>
            <a:ext cx="849862" cy="200055"/>
          </a:xfrm>
          <a:prstGeom prst="rect">
            <a:avLst/>
          </a:prstGeom>
          <a:solidFill>
            <a:schemeClr val="accent1"/>
          </a:solidFill>
        </p:spPr>
        <p:txBody>
          <a:bodyPr wrap="none" rtlCol="0">
            <a:spAutoFit/>
          </a:bodyPr>
          <a:lstStyle/>
          <a:p>
            <a:r>
              <a:rPr kumimoji="1" lang="ja-JP" altLang="en-US" sz="700" dirty="0" smtClean="0">
                <a:solidFill>
                  <a:schemeClr val="bg1"/>
                </a:solidFill>
                <a:latin typeface="ＭＳ Ｐゴシック"/>
                <a:ea typeface="ＭＳ Ｐゴシック"/>
                <a:cs typeface="ＭＳ Ｐゴシック"/>
              </a:rPr>
              <a:t>お問合せはこちら</a:t>
            </a:r>
            <a:endParaRPr kumimoji="1" lang="ja-JP" altLang="en-US" sz="700" dirty="0">
              <a:solidFill>
                <a:schemeClr val="bg1"/>
              </a:solidFill>
              <a:latin typeface="ＭＳ Ｐゴシック"/>
              <a:ea typeface="ＭＳ Ｐゴシック"/>
              <a:cs typeface="ＭＳ Ｐゴシック"/>
            </a:endParaRPr>
          </a:p>
        </p:txBody>
      </p:sp>
      <p:sp>
        <p:nvSpPr>
          <p:cNvPr id="54" name="テキスト ボックス 53"/>
          <p:cNvSpPr txBox="1"/>
          <p:nvPr/>
        </p:nvSpPr>
        <p:spPr>
          <a:xfrm>
            <a:off x="1115616" y="4653136"/>
            <a:ext cx="646331" cy="230832"/>
          </a:xfrm>
          <a:prstGeom prst="rect">
            <a:avLst/>
          </a:prstGeom>
          <a:noFill/>
        </p:spPr>
        <p:txBody>
          <a:bodyPr wrap="none" rtlCol="0">
            <a:spAutoFit/>
          </a:bodyPr>
          <a:lstStyle/>
          <a:p>
            <a:r>
              <a:rPr kumimoji="1" lang="ja-JP" altLang="en-US" sz="900" dirty="0" smtClean="0">
                <a:latin typeface="ＭＳ Ｐゴシック"/>
                <a:ea typeface="ＭＳ Ｐゴシック"/>
                <a:cs typeface="ＭＳ Ｐゴシック"/>
              </a:rPr>
              <a:t>募集要項</a:t>
            </a:r>
            <a:endParaRPr kumimoji="1" lang="ja-JP" altLang="en-US" sz="900" dirty="0">
              <a:latin typeface="ＭＳ Ｐゴシック"/>
              <a:ea typeface="ＭＳ Ｐゴシック"/>
              <a:cs typeface="ＭＳ Ｐゴシック"/>
            </a:endParaRPr>
          </a:p>
        </p:txBody>
      </p:sp>
    </p:spTree>
    <p:extLst>
      <p:ext uri="{BB962C8B-B14F-4D97-AF65-F5344CB8AC3E}">
        <p14:creationId xmlns:p14="http://schemas.microsoft.com/office/powerpoint/2010/main" val="159125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369332"/>
          </a:xfrm>
          <a:prstGeom prst="rect">
            <a:avLst/>
          </a:prstGeom>
          <a:noFill/>
        </p:spPr>
        <p:txBody>
          <a:bodyPr wrap="square" rtlCol="0">
            <a:spAutoFit/>
          </a:bodyPr>
          <a:lstStyle/>
          <a:p>
            <a:r>
              <a:rPr kumimoji="1" lang="en-US" altLang="ja-JP" dirty="0" smtClean="0"/>
              <a:t>FACE4-3</a:t>
            </a:r>
            <a:r>
              <a:rPr kumimoji="1" lang="ja-JP" altLang="en-US" dirty="0" smtClean="0"/>
              <a:t>　</a:t>
            </a:r>
            <a:r>
              <a:rPr lang="ja-JP" altLang="en-US" dirty="0"/>
              <a:t>費用概算と構成に</a:t>
            </a:r>
            <a:r>
              <a:rPr lang="ja-JP" altLang="en-US" dirty="0" smtClean="0"/>
              <a:t>ついて</a:t>
            </a:r>
            <a:endParaRPr lang="ja-JP" altLang="en-US" dirty="0"/>
          </a:p>
        </p:txBody>
      </p:sp>
      <p:sp>
        <p:nvSpPr>
          <p:cNvPr id="5" name="正方形/長方形 4"/>
          <p:cNvSpPr/>
          <p:nvPr/>
        </p:nvSpPr>
        <p:spPr>
          <a:xfrm>
            <a:off x="0" y="887524"/>
            <a:ext cx="9144000" cy="504056"/>
          </a:xfrm>
          <a:prstGeom prst="rect">
            <a:avLst/>
          </a:prstGeom>
          <a:solidFill>
            <a:srgbClr val="CCFFCC"/>
          </a:solidFill>
          <a:ln>
            <a:solidFill>
              <a:srgbClr val="CCFFCC"/>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fontAlgn="auto">
              <a:spcBef>
                <a:spcPts val="0"/>
              </a:spcBef>
              <a:spcAft>
                <a:spcPts val="0"/>
              </a:spcAft>
              <a:defRPr/>
            </a:pPr>
            <a:endParaRPr lang="en-US" altLang="ja-JP" dirty="0">
              <a:solidFill>
                <a:schemeClr val="tx1"/>
              </a:solidFill>
              <a:latin typeface="メイリオ" pitchFamily="50" charset="-128"/>
              <a:ea typeface="メイリオ" pitchFamily="50" charset="-128"/>
            </a:endParaRPr>
          </a:p>
        </p:txBody>
      </p:sp>
      <p:sp>
        <p:nvSpPr>
          <p:cNvPr id="7" name="テキスト ボックス 3"/>
          <p:cNvSpPr txBox="1">
            <a:spLocks noChangeArrowheads="1"/>
          </p:cNvSpPr>
          <p:nvPr/>
        </p:nvSpPr>
        <p:spPr bwMode="auto">
          <a:xfrm>
            <a:off x="35496" y="908720"/>
            <a:ext cx="9001125" cy="461665"/>
          </a:xfrm>
          <a:prstGeom prst="rect">
            <a:avLst/>
          </a:prstGeom>
          <a:noFill/>
          <a:ln w="9525">
            <a:noFill/>
            <a:miter lim="800000"/>
            <a:headEnd/>
            <a:tailEnd/>
          </a:ln>
        </p:spPr>
        <p:txBody>
          <a:bodyPr>
            <a:prstTxWarp prst="textNoShape">
              <a:avLst/>
            </a:prstTxWarp>
            <a:spAutoFit/>
          </a:bodyPr>
          <a:lstStyle/>
          <a:p>
            <a:pPr algn="ctr"/>
            <a:r>
              <a:rPr lang="en-US" altLang="ja-JP" sz="2400" dirty="0" smtClean="0">
                <a:latin typeface="メイリオ" pitchFamily="50" charset="-128"/>
                <a:ea typeface="メイリオ" pitchFamily="50" charset="-128"/>
              </a:rPr>
              <a:t>【</a:t>
            </a:r>
            <a:r>
              <a:rPr lang="ja-JP" altLang="en-US" sz="2400" dirty="0" smtClean="0">
                <a:latin typeface="メイリオ" pitchFamily="50" charset="-128"/>
                <a:ea typeface="メイリオ" pitchFamily="50" charset="-128"/>
              </a:rPr>
              <a:t>プラン３</a:t>
            </a:r>
            <a:r>
              <a:rPr lang="en-US" altLang="ja-JP" sz="2400" dirty="0" smtClean="0">
                <a:latin typeface="メイリオ" pitchFamily="50" charset="-128"/>
                <a:ea typeface="メイリオ" pitchFamily="50" charset="-128"/>
              </a:rPr>
              <a:t>】</a:t>
            </a:r>
            <a:r>
              <a:rPr lang="ja-JP" altLang="en-US" sz="2400" dirty="0" smtClean="0">
                <a:latin typeface="メイリオ" pitchFamily="50" charset="-128"/>
                <a:ea typeface="メイリオ" pitchFamily="50" charset="-128"/>
              </a:rPr>
              <a:t>サイト構成・仕様見積　</a:t>
            </a:r>
            <a:endParaRPr lang="en-US" altLang="ja-JP" sz="2400" dirty="0" smtClean="0">
              <a:latin typeface="メイリオ" pitchFamily="50" charset="-128"/>
              <a:ea typeface="メイリオ" pitchFamily="50" charset="-128"/>
            </a:endParaRPr>
          </a:p>
        </p:txBody>
      </p:sp>
      <p:sp>
        <p:nvSpPr>
          <p:cNvPr id="10" name="正方形/長方形 9"/>
          <p:cNvSpPr/>
          <p:nvPr/>
        </p:nvSpPr>
        <p:spPr>
          <a:xfrm>
            <a:off x="467544" y="1556792"/>
            <a:ext cx="1944216" cy="496855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1" name="正方形/長方形 10"/>
          <p:cNvSpPr/>
          <p:nvPr/>
        </p:nvSpPr>
        <p:spPr>
          <a:xfrm>
            <a:off x="467544" y="1556792"/>
            <a:ext cx="1944216" cy="14401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2" name="テキスト ボックス 11"/>
          <p:cNvSpPr txBox="1"/>
          <p:nvPr/>
        </p:nvSpPr>
        <p:spPr>
          <a:xfrm>
            <a:off x="683568" y="1484784"/>
            <a:ext cx="1680371" cy="253916"/>
          </a:xfrm>
          <a:prstGeom prst="rect">
            <a:avLst/>
          </a:prstGeom>
          <a:noFill/>
        </p:spPr>
        <p:txBody>
          <a:bodyPr wrap="none" rtlCol="0">
            <a:spAutoFit/>
          </a:bodyPr>
          <a:lstStyle/>
          <a:p>
            <a:r>
              <a:rPr lang="ja-JP" altLang="en-US" sz="1050" dirty="0" smtClean="0">
                <a:latin typeface="ＭＳ Ｐゴシック"/>
                <a:ea typeface="ＭＳ Ｐゴシック"/>
                <a:cs typeface="ＭＳ Ｐゴシック"/>
              </a:rPr>
              <a:t>ヘッダー</a:t>
            </a:r>
            <a:r>
              <a:rPr kumimoji="1" lang="en-US" altLang="ja-JP" sz="1050" dirty="0" smtClean="0">
                <a:latin typeface="ＭＳ Ｐゴシック"/>
                <a:ea typeface="ＭＳ Ｐゴシック"/>
                <a:cs typeface="ＭＳ Ｐゴシック"/>
              </a:rPr>
              <a:t>(</a:t>
            </a:r>
            <a:r>
              <a:rPr kumimoji="1" lang="ja-JP" altLang="en-US" sz="1050" dirty="0" smtClean="0">
                <a:latin typeface="ＭＳ Ｐゴシック"/>
                <a:ea typeface="ＭＳ Ｐゴシック"/>
                <a:cs typeface="ＭＳ Ｐゴシック"/>
              </a:rPr>
              <a:t>（ナビゲーション）</a:t>
            </a:r>
            <a:endParaRPr kumimoji="1" lang="ja-JP" altLang="en-US" sz="1050" dirty="0">
              <a:latin typeface="ＭＳ Ｐゴシック"/>
              <a:ea typeface="ＭＳ Ｐゴシック"/>
              <a:cs typeface="ＭＳ Ｐゴシック"/>
            </a:endParaRPr>
          </a:p>
        </p:txBody>
      </p:sp>
      <p:sp>
        <p:nvSpPr>
          <p:cNvPr id="13" name="正方形/長方形 12"/>
          <p:cNvSpPr/>
          <p:nvPr/>
        </p:nvSpPr>
        <p:spPr>
          <a:xfrm>
            <a:off x="467544" y="1700808"/>
            <a:ext cx="1944216" cy="72008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14" name="テキスト ボックス 13"/>
          <p:cNvSpPr txBox="1"/>
          <p:nvPr/>
        </p:nvSpPr>
        <p:spPr>
          <a:xfrm>
            <a:off x="899592" y="1916832"/>
            <a:ext cx="1086706" cy="261610"/>
          </a:xfrm>
          <a:prstGeom prst="rect">
            <a:avLst/>
          </a:prstGeom>
          <a:noFill/>
        </p:spPr>
        <p:txBody>
          <a:bodyPr wrap="none" rtlCol="0">
            <a:spAutoFit/>
          </a:bodyPr>
          <a:lstStyle/>
          <a:p>
            <a:r>
              <a:rPr kumimoji="1" lang="ja-JP" altLang="en-US" sz="1100" dirty="0" smtClean="0">
                <a:latin typeface="ＭＳ Ｐゴシック"/>
                <a:ea typeface="ＭＳ Ｐゴシック"/>
                <a:cs typeface="ＭＳ Ｐゴシック"/>
              </a:rPr>
              <a:t>キービジュアル</a:t>
            </a:r>
            <a:endParaRPr kumimoji="1" lang="ja-JP" altLang="en-US" sz="1100" dirty="0">
              <a:latin typeface="ＭＳ Ｐゴシック"/>
              <a:ea typeface="ＭＳ Ｐゴシック"/>
              <a:cs typeface="ＭＳ Ｐゴシック"/>
            </a:endParaRPr>
          </a:p>
        </p:txBody>
      </p:sp>
      <p:sp>
        <p:nvSpPr>
          <p:cNvPr id="15" name="テキスト ボックス 14"/>
          <p:cNvSpPr txBox="1"/>
          <p:nvPr/>
        </p:nvSpPr>
        <p:spPr>
          <a:xfrm>
            <a:off x="1194301" y="2493476"/>
            <a:ext cx="569387"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お知らせ</a:t>
            </a:r>
            <a:endParaRPr kumimoji="1" lang="ja-JP" altLang="en-US" sz="800" dirty="0">
              <a:latin typeface="ＭＳ Ｐゴシック"/>
              <a:ea typeface="ＭＳ Ｐゴシック"/>
              <a:cs typeface="ＭＳ Ｐゴシック"/>
            </a:endParaRPr>
          </a:p>
        </p:txBody>
      </p:sp>
      <p:sp>
        <p:nvSpPr>
          <p:cNvPr id="16" name="テキスト ボックス 15"/>
          <p:cNvSpPr txBox="1"/>
          <p:nvPr/>
        </p:nvSpPr>
        <p:spPr>
          <a:xfrm>
            <a:off x="546534" y="2607295"/>
            <a:ext cx="1894269" cy="461665"/>
          </a:xfrm>
          <a:prstGeom prst="rect">
            <a:avLst/>
          </a:prstGeom>
          <a:noFill/>
        </p:spPr>
        <p:txBody>
          <a:bodyPr wrap="none" rtlCol="0">
            <a:spAutoFit/>
          </a:bodyPr>
          <a:lstStyle/>
          <a:p>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月</a:t>
            </a:r>
            <a:r>
              <a:rPr kumimoji="1" lang="en-US" altLang="ja-JP" sz="800" dirty="0" smtClean="0">
                <a:latin typeface="ＭＳ Ｐゴシック"/>
                <a:ea typeface="ＭＳ Ｐゴシック"/>
                <a:cs typeface="ＭＳ Ｐゴシック"/>
              </a:rPr>
              <a:t>●</a:t>
            </a:r>
            <a:r>
              <a:rPr kumimoji="1" lang="ja-JP" altLang="en-US" sz="800" dirty="0" smtClean="0">
                <a:latin typeface="ＭＳ Ｐゴシック"/>
                <a:ea typeface="ＭＳ Ｐゴシック"/>
                <a:cs typeface="ＭＳ Ｐゴシック"/>
              </a:rPr>
              <a:t>日　</a:t>
            </a:r>
            <a:r>
              <a:rPr kumimoji="1"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a:p>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月</a:t>
            </a:r>
            <a:r>
              <a:rPr lang="en-US" altLang="ja-JP" sz="800" dirty="0">
                <a:latin typeface="ＭＳ Ｐゴシック"/>
                <a:ea typeface="ＭＳ Ｐゴシック"/>
                <a:cs typeface="ＭＳ Ｐゴシック"/>
              </a:rPr>
              <a:t>●</a:t>
            </a:r>
            <a:r>
              <a:rPr lang="ja-JP" altLang="en-US" sz="800" dirty="0">
                <a:latin typeface="ＭＳ Ｐゴシック"/>
                <a:ea typeface="ＭＳ Ｐゴシック"/>
                <a:cs typeface="ＭＳ Ｐゴシック"/>
              </a:rPr>
              <a:t>日　</a:t>
            </a:r>
            <a:r>
              <a:rPr lang="en-US" altLang="ja-JP" sz="800" dirty="0">
                <a:latin typeface="ＭＳ Ｐゴシック"/>
                <a:ea typeface="ＭＳ Ｐゴシック"/>
                <a:cs typeface="ＭＳ Ｐゴシック"/>
              </a:rPr>
              <a:t>□□□□□□□□□□□</a:t>
            </a:r>
            <a:r>
              <a:rPr lang="en-US" altLang="ja-JP" sz="800" dirty="0" smtClean="0">
                <a:latin typeface="ＭＳ Ｐゴシック"/>
                <a:ea typeface="ＭＳ Ｐゴシック"/>
                <a:cs typeface="ＭＳ Ｐゴシック"/>
              </a:rPr>
              <a:t>□</a:t>
            </a:r>
            <a:endParaRPr lang="ja-JP" altLang="en-US" sz="800" dirty="0">
              <a:latin typeface="ＭＳ Ｐゴシック"/>
              <a:ea typeface="ＭＳ Ｐゴシック"/>
              <a:cs typeface="ＭＳ Ｐゴシック"/>
            </a:endParaRPr>
          </a:p>
        </p:txBody>
      </p:sp>
      <p:sp>
        <p:nvSpPr>
          <p:cNvPr id="17" name="テキスト ボックス 16"/>
          <p:cNvSpPr txBox="1"/>
          <p:nvPr/>
        </p:nvSpPr>
        <p:spPr>
          <a:xfrm>
            <a:off x="467544" y="3140969"/>
            <a:ext cx="864096" cy="200055"/>
          </a:xfrm>
          <a:prstGeom prst="rect">
            <a:avLst/>
          </a:prstGeom>
          <a:noFill/>
        </p:spPr>
        <p:txBody>
          <a:bodyPr wrap="square" rtlCol="0">
            <a:spAutoFit/>
          </a:bodyPr>
          <a:lstStyle/>
          <a:p>
            <a:r>
              <a:rPr kumimoji="1" lang="ja-JP" altLang="en-US" sz="700" dirty="0" smtClean="0">
                <a:latin typeface="ＭＳ Ｐゴシック"/>
                <a:ea typeface="ＭＳ Ｐゴシック"/>
                <a:cs typeface="ＭＳ Ｐゴシック"/>
              </a:rPr>
              <a:t>代表メッセージ</a:t>
            </a:r>
            <a:endParaRPr kumimoji="1" lang="ja-JP" altLang="en-US" sz="700" dirty="0">
              <a:latin typeface="ＭＳ Ｐゴシック"/>
              <a:ea typeface="ＭＳ Ｐゴシック"/>
              <a:cs typeface="ＭＳ Ｐゴシック"/>
            </a:endParaRPr>
          </a:p>
        </p:txBody>
      </p:sp>
      <p:pic>
        <p:nvPicPr>
          <p:cNvPr id="18" name="図 17" descr="スクリーンショット 2015-12-22 14.42.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56992"/>
            <a:ext cx="442218" cy="479457"/>
          </a:xfrm>
          <a:prstGeom prst="rect">
            <a:avLst/>
          </a:prstGeom>
        </p:spPr>
      </p:pic>
      <p:sp>
        <p:nvSpPr>
          <p:cNvPr id="19" name="テキスト ボックス 18"/>
          <p:cNvSpPr txBox="1"/>
          <p:nvPr/>
        </p:nvSpPr>
        <p:spPr>
          <a:xfrm>
            <a:off x="1129364" y="4014613"/>
            <a:ext cx="569387" cy="200055"/>
          </a:xfrm>
          <a:prstGeom prst="rect">
            <a:avLst/>
          </a:prstGeom>
          <a:noFill/>
        </p:spPr>
        <p:txBody>
          <a:bodyPr wrap="none" rtlCol="0">
            <a:spAutoFit/>
          </a:bodyPr>
          <a:lstStyle/>
          <a:p>
            <a:r>
              <a:rPr kumimoji="1" lang="en-US" altLang="ja-JP" sz="700" dirty="0" smtClean="0">
                <a:latin typeface="ＭＳ Ｐゴシック"/>
                <a:ea typeface="ＭＳ Ｐゴシック"/>
                <a:cs typeface="ＭＳ Ｐゴシック"/>
              </a:rPr>
              <a:t>CULTURE</a:t>
            </a:r>
            <a:endParaRPr kumimoji="1" lang="ja-JP" altLang="en-US" sz="700" dirty="0">
              <a:latin typeface="ＭＳ Ｐゴシック"/>
              <a:ea typeface="ＭＳ Ｐゴシック"/>
              <a:cs typeface="ＭＳ Ｐゴシック"/>
            </a:endParaRPr>
          </a:p>
        </p:txBody>
      </p:sp>
      <p:sp>
        <p:nvSpPr>
          <p:cNvPr id="20" name="テキスト ボックス 19"/>
          <p:cNvSpPr txBox="1"/>
          <p:nvPr/>
        </p:nvSpPr>
        <p:spPr>
          <a:xfrm>
            <a:off x="1043608" y="5445224"/>
            <a:ext cx="813043"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　選考ステップ</a:t>
            </a:r>
            <a:endParaRPr kumimoji="1" lang="ja-JP" altLang="en-US" sz="800" dirty="0">
              <a:latin typeface="ＭＳ Ｐゴシック"/>
              <a:ea typeface="ＭＳ Ｐゴシック"/>
              <a:cs typeface="ＭＳ Ｐゴシック"/>
            </a:endParaRPr>
          </a:p>
        </p:txBody>
      </p:sp>
      <p:sp>
        <p:nvSpPr>
          <p:cNvPr id="21" name="テキスト ボックス 20"/>
          <p:cNvSpPr txBox="1"/>
          <p:nvPr/>
        </p:nvSpPr>
        <p:spPr>
          <a:xfrm>
            <a:off x="539552" y="6093296"/>
            <a:ext cx="864940" cy="200055"/>
          </a:xfrm>
          <a:prstGeom prst="rect">
            <a:avLst/>
          </a:prstGeom>
          <a:solidFill>
            <a:schemeClr val="accent1"/>
          </a:solidFill>
        </p:spPr>
        <p:txBody>
          <a:bodyPr wrap="none" rtlCol="0">
            <a:spAutoFit/>
          </a:bodyPr>
          <a:lstStyle/>
          <a:p>
            <a:r>
              <a:rPr kumimoji="1" lang="ja-JP" altLang="en-US" sz="700" dirty="0" smtClean="0">
                <a:solidFill>
                  <a:schemeClr val="bg1"/>
                </a:solidFill>
                <a:latin typeface="ＭＳ Ｐゴシック"/>
                <a:ea typeface="ＭＳ Ｐゴシック"/>
                <a:cs typeface="ＭＳ Ｐゴシック"/>
              </a:rPr>
              <a:t>エントリーはこちら</a:t>
            </a:r>
            <a:endParaRPr kumimoji="1" lang="ja-JP" altLang="en-US" sz="700" dirty="0">
              <a:solidFill>
                <a:schemeClr val="bg1"/>
              </a:solidFill>
              <a:latin typeface="ＭＳ Ｐゴシック"/>
              <a:ea typeface="ＭＳ Ｐゴシック"/>
              <a:cs typeface="ＭＳ Ｐゴシック"/>
            </a:endParaRPr>
          </a:p>
        </p:txBody>
      </p:sp>
      <p:sp>
        <p:nvSpPr>
          <p:cNvPr id="22" name="正方形/長方形 21"/>
          <p:cNvSpPr/>
          <p:nvPr/>
        </p:nvSpPr>
        <p:spPr>
          <a:xfrm>
            <a:off x="467544" y="6309320"/>
            <a:ext cx="1944216" cy="21602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ＭＳ Ｐゴシック"/>
              <a:ea typeface="ＭＳ Ｐゴシック"/>
              <a:cs typeface="ＭＳ Ｐゴシック"/>
            </a:endParaRPr>
          </a:p>
        </p:txBody>
      </p:sp>
      <p:sp>
        <p:nvSpPr>
          <p:cNvPr id="23" name="テキスト ボックス 22"/>
          <p:cNvSpPr txBox="1"/>
          <p:nvPr/>
        </p:nvSpPr>
        <p:spPr>
          <a:xfrm>
            <a:off x="1155829" y="6309320"/>
            <a:ext cx="607859" cy="246221"/>
          </a:xfrm>
          <a:prstGeom prst="rect">
            <a:avLst/>
          </a:prstGeom>
          <a:noFill/>
        </p:spPr>
        <p:txBody>
          <a:bodyPr wrap="none" rtlCol="0">
            <a:spAutoFit/>
          </a:bodyPr>
          <a:lstStyle/>
          <a:p>
            <a:r>
              <a:rPr kumimoji="1" lang="ja-JP" altLang="en-US" sz="1000" dirty="0" smtClean="0">
                <a:latin typeface="ＭＳ Ｐゴシック"/>
                <a:ea typeface="ＭＳ Ｐゴシック"/>
                <a:cs typeface="ＭＳ Ｐゴシック"/>
              </a:rPr>
              <a:t>フッター</a:t>
            </a:r>
            <a:endParaRPr kumimoji="1" lang="ja-JP" altLang="en-US" sz="1000" dirty="0">
              <a:latin typeface="ＭＳ Ｐゴシック"/>
              <a:ea typeface="ＭＳ Ｐゴシック"/>
              <a:cs typeface="ＭＳ Ｐゴシック"/>
            </a:endParaRPr>
          </a:p>
        </p:txBody>
      </p:sp>
      <p:pic>
        <p:nvPicPr>
          <p:cNvPr id="24" name="図 23" descr="スクリーンショット 2015-12-22 14.51.41.png"/>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99592" y="5661248"/>
            <a:ext cx="1080120" cy="360040"/>
          </a:xfrm>
          <a:prstGeom prst="rect">
            <a:avLst/>
          </a:prstGeom>
        </p:spPr>
      </p:pic>
      <p:sp>
        <p:nvSpPr>
          <p:cNvPr id="25" name="四角形吹き出し 24"/>
          <p:cNvSpPr/>
          <p:nvPr/>
        </p:nvSpPr>
        <p:spPr>
          <a:xfrm>
            <a:off x="3347864" y="1484784"/>
            <a:ext cx="3096344" cy="576064"/>
          </a:xfrm>
          <a:prstGeom prst="wedgeRectCallout">
            <a:avLst>
              <a:gd name="adj1" fmla="val -85723"/>
              <a:gd name="adj2" fmla="val -23480"/>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26" name="テキスト ボックス 25"/>
          <p:cNvSpPr txBox="1"/>
          <p:nvPr/>
        </p:nvSpPr>
        <p:spPr>
          <a:xfrm>
            <a:off x="3347864" y="1484784"/>
            <a:ext cx="2980303" cy="646331"/>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ナビゲーションをクリックすると</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ページ下部の該当箇所スクロール、もしくは</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下層ページに移動します。</a:t>
            </a:r>
            <a:endParaRPr kumimoji="1" lang="ja-JP" altLang="en-US" sz="1200" dirty="0">
              <a:latin typeface="ＭＳ Ｐゴシック"/>
              <a:ea typeface="ＭＳ Ｐゴシック"/>
              <a:cs typeface="ＭＳ Ｐゴシック"/>
            </a:endParaRPr>
          </a:p>
        </p:txBody>
      </p:sp>
      <p:sp>
        <p:nvSpPr>
          <p:cNvPr id="27" name="四角形吹き出し 26"/>
          <p:cNvSpPr/>
          <p:nvPr/>
        </p:nvSpPr>
        <p:spPr>
          <a:xfrm>
            <a:off x="3347864" y="2204864"/>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28" name="テキスト ボックス 27"/>
          <p:cNvSpPr txBox="1"/>
          <p:nvPr/>
        </p:nvSpPr>
        <p:spPr>
          <a:xfrm>
            <a:off x="3419872" y="2287905"/>
            <a:ext cx="2309046" cy="276999"/>
          </a:xfrm>
          <a:prstGeom prst="rect">
            <a:avLst/>
          </a:prstGeom>
          <a:noFill/>
        </p:spPr>
        <p:txBody>
          <a:bodyPr wrap="none" rtlCol="0">
            <a:spAutoFit/>
          </a:bodyPr>
          <a:lstStyle/>
          <a:p>
            <a:r>
              <a:rPr lang="ja-JP" altLang="en-US" sz="1200" dirty="0" smtClean="0">
                <a:latin typeface="ＭＳ Ｐゴシック"/>
                <a:ea typeface="ＭＳ Ｐゴシック"/>
                <a:cs typeface="ＭＳ Ｐゴシック"/>
              </a:rPr>
              <a:t>背景に社内風景の動画が流れる</a:t>
            </a:r>
            <a:endParaRPr kumimoji="1" lang="ja-JP" altLang="en-US" sz="1200" dirty="0">
              <a:latin typeface="ＭＳ Ｐゴシック"/>
              <a:ea typeface="ＭＳ Ｐゴシック"/>
              <a:cs typeface="ＭＳ Ｐゴシック"/>
            </a:endParaRPr>
          </a:p>
        </p:txBody>
      </p:sp>
      <p:sp>
        <p:nvSpPr>
          <p:cNvPr id="29" name="四角形吹き出し 28"/>
          <p:cNvSpPr/>
          <p:nvPr/>
        </p:nvSpPr>
        <p:spPr>
          <a:xfrm>
            <a:off x="3419872" y="3212976"/>
            <a:ext cx="3096344" cy="792088"/>
          </a:xfrm>
          <a:prstGeom prst="wedgeRectCallout">
            <a:avLst>
              <a:gd name="adj1" fmla="val -87774"/>
              <a:gd name="adj2" fmla="val 21347"/>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0" name="テキスト ボックス 29"/>
          <p:cNvSpPr txBox="1"/>
          <p:nvPr/>
        </p:nvSpPr>
        <p:spPr>
          <a:xfrm>
            <a:off x="3419872" y="3205425"/>
            <a:ext cx="3137397" cy="830997"/>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クリックすると各下層ページへリンク。</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各１ページずつで詳細紹介。</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代表メッセージ、スタッフインタビューは動画＆</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画像＆テキスト原稿でリアリティを伝える</a:t>
            </a:r>
            <a:endParaRPr kumimoji="1" lang="ja-JP" altLang="en-US" sz="1200" dirty="0">
              <a:latin typeface="ＭＳ Ｐゴシック"/>
              <a:ea typeface="ＭＳ Ｐゴシック"/>
              <a:cs typeface="ＭＳ Ｐゴシック"/>
            </a:endParaRPr>
          </a:p>
        </p:txBody>
      </p:sp>
      <p:sp>
        <p:nvSpPr>
          <p:cNvPr id="31" name="四角形吹き出し 30"/>
          <p:cNvSpPr/>
          <p:nvPr/>
        </p:nvSpPr>
        <p:spPr>
          <a:xfrm>
            <a:off x="3419872" y="4941168"/>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2" name="テキスト ボックス 31"/>
          <p:cNvSpPr txBox="1"/>
          <p:nvPr/>
        </p:nvSpPr>
        <p:spPr>
          <a:xfrm>
            <a:off x="3491880" y="5013176"/>
            <a:ext cx="1107996"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募集要項の表</a:t>
            </a:r>
            <a:endParaRPr kumimoji="1" lang="ja-JP" altLang="en-US" sz="1200" dirty="0">
              <a:latin typeface="ＭＳ Ｐゴシック"/>
              <a:ea typeface="ＭＳ Ｐゴシック"/>
              <a:cs typeface="ＭＳ Ｐゴシック"/>
            </a:endParaRPr>
          </a:p>
        </p:txBody>
      </p:sp>
      <p:sp>
        <p:nvSpPr>
          <p:cNvPr id="33" name="四角形吹き出し 32"/>
          <p:cNvSpPr/>
          <p:nvPr/>
        </p:nvSpPr>
        <p:spPr>
          <a:xfrm>
            <a:off x="3419872" y="4149080"/>
            <a:ext cx="3096344" cy="648072"/>
          </a:xfrm>
          <a:prstGeom prst="wedgeRectCallout">
            <a:avLst>
              <a:gd name="adj1" fmla="val -86133"/>
              <a:gd name="adj2" fmla="val -510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4" name="テキスト ボックス 33"/>
          <p:cNvSpPr txBox="1"/>
          <p:nvPr/>
        </p:nvSpPr>
        <p:spPr>
          <a:xfrm>
            <a:off x="3419872" y="4149080"/>
            <a:ext cx="3172663" cy="646331"/>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制度や企業文化について紹介する下層ページ</a:t>
            </a:r>
            <a:endParaRPr kumimoji="1"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へリンク。各１ページずつで詳細紹介。</a:t>
            </a:r>
            <a:endParaRPr lang="en-US" altLang="ja-JP" sz="1200" dirty="0" smtClean="0">
              <a:latin typeface="ＭＳ Ｐゴシック"/>
              <a:ea typeface="ＭＳ Ｐゴシック"/>
              <a:cs typeface="ＭＳ Ｐゴシック"/>
            </a:endParaRPr>
          </a:p>
          <a:p>
            <a:r>
              <a:rPr kumimoji="1" lang="ja-JP" altLang="en-US" sz="1200" dirty="0" smtClean="0">
                <a:latin typeface="ＭＳ Ｐゴシック"/>
                <a:ea typeface="ＭＳ Ｐゴシック"/>
                <a:cs typeface="ＭＳ Ｐゴシック"/>
              </a:rPr>
              <a:t>最大６コンテンツまで。</a:t>
            </a:r>
            <a:endParaRPr kumimoji="1" lang="ja-JP" altLang="en-US" sz="1200" dirty="0">
              <a:latin typeface="ＭＳ Ｐゴシック"/>
              <a:ea typeface="ＭＳ Ｐゴシック"/>
              <a:cs typeface="ＭＳ Ｐゴシック"/>
            </a:endParaRPr>
          </a:p>
        </p:txBody>
      </p:sp>
      <p:sp>
        <p:nvSpPr>
          <p:cNvPr id="35" name="四角形吹き出し 34"/>
          <p:cNvSpPr/>
          <p:nvPr/>
        </p:nvSpPr>
        <p:spPr>
          <a:xfrm>
            <a:off x="3347864" y="2708920"/>
            <a:ext cx="3096344" cy="432048"/>
          </a:xfrm>
          <a:prstGeom prst="wedgeRectCallout">
            <a:avLst>
              <a:gd name="adj1" fmla="val -84903"/>
              <a:gd name="adj2" fmla="val -58019"/>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6" name="テキスト ボックス 35"/>
          <p:cNvSpPr txBox="1"/>
          <p:nvPr/>
        </p:nvSpPr>
        <p:spPr>
          <a:xfrm>
            <a:off x="3419872" y="2791961"/>
            <a:ext cx="2741255" cy="276999"/>
          </a:xfrm>
          <a:prstGeom prst="rect">
            <a:avLst/>
          </a:prstGeom>
          <a:noFill/>
        </p:spPr>
        <p:txBody>
          <a:bodyPr wrap="none" rtlCol="0">
            <a:spAutoFit/>
          </a:bodyPr>
          <a:lstStyle/>
          <a:p>
            <a:r>
              <a:rPr kumimoji="1" lang="en-US" altLang="ja-JP" sz="1200" dirty="0" smtClean="0">
                <a:latin typeface="ＭＳ Ｐゴシック"/>
                <a:ea typeface="ＭＳ Ｐゴシック"/>
                <a:cs typeface="ＭＳ Ｐゴシック"/>
              </a:rPr>
              <a:t>CMS</a:t>
            </a:r>
            <a:r>
              <a:rPr kumimoji="1" lang="ja-JP" altLang="en-US" sz="1200" dirty="0" smtClean="0">
                <a:latin typeface="ＭＳ Ｐゴシック"/>
                <a:ea typeface="ＭＳ Ｐゴシック"/>
                <a:cs typeface="ＭＳ Ｐゴシック"/>
              </a:rPr>
              <a:t>機能あり。お知らせ記事投稿機能。</a:t>
            </a:r>
            <a:endParaRPr kumimoji="1" lang="ja-JP" altLang="en-US" sz="1200" dirty="0">
              <a:latin typeface="ＭＳ Ｐゴシック"/>
              <a:ea typeface="ＭＳ Ｐゴシック"/>
              <a:cs typeface="ＭＳ Ｐゴシック"/>
            </a:endParaRPr>
          </a:p>
        </p:txBody>
      </p:sp>
      <p:sp>
        <p:nvSpPr>
          <p:cNvPr id="37" name="四角形吹き出し 36"/>
          <p:cNvSpPr/>
          <p:nvPr/>
        </p:nvSpPr>
        <p:spPr>
          <a:xfrm>
            <a:off x="3419872" y="5517232"/>
            <a:ext cx="3096344" cy="432048"/>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38" name="テキスト ボックス 37"/>
          <p:cNvSpPr txBox="1"/>
          <p:nvPr/>
        </p:nvSpPr>
        <p:spPr>
          <a:xfrm>
            <a:off x="3491880" y="5589240"/>
            <a:ext cx="2880115" cy="276999"/>
          </a:xfrm>
          <a:prstGeom prst="rect">
            <a:avLst/>
          </a:prstGeom>
          <a:noFill/>
        </p:spPr>
        <p:txBody>
          <a:bodyPr wrap="none" rtlCol="0">
            <a:spAutoFit/>
          </a:bodyPr>
          <a:lstStyle/>
          <a:p>
            <a:r>
              <a:rPr kumimoji="1" lang="ja-JP" altLang="en-US" sz="1200" dirty="0" smtClean="0">
                <a:latin typeface="ＭＳ Ｐゴシック"/>
                <a:ea typeface="ＭＳ Ｐゴシック"/>
                <a:cs typeface="ＭＳ Ｐゴシック"/>
              </a:rPr>
              <a:t>選考ステップの図。採用</a:t>
            </a:r>
            <a:r>
              <a:rPr kumimoji="1" lang="en-US" altLang="ja-JP" sz="1200" dirty="0" smtClean="0">
                <a:latin typeface="ＭＳ Ｐゴシック"/>
                <a:ea typeface="ＭＳ Ｐゴシック"/>
                <a:cs typeface="ＭＳ Ｐゴシック"/>
              </a:rPr>
              <a:t>Q&amp;</a:t>
            </a:r>
            <a:r>
              <a:rPr lang="en-US" altLang="ja-JP" sz="1200" dirty="0" smtClean="0">
                <a:latin typeface="ＭＳ Ｐゴシック"/>
                <a:ea typeface="ＭＳ Ｐゴシック"/>
                <a:cs typeface="ＭＳ Ｐゴシック"/>
              </a:rPr>
              <a:t>A</a:t>
            </a:r>
            <a:r>
              <a:rPr lang="ja-JP" altLang="en-US" sz="1200" dirty="0" smtClean="0">
                <a:latin typeface="ＭＳ Ｐゴシック"/>
                <a:ea typeface="ＭＳ Ｐゴシック"/>
                <a:cs typeface="ＭＳ Ｐゴシック"/>
              </a:rPr>
              <a:t>も追加可能。</a:t>
            </a:r>
            <a:endParaRPr kumimoji="1" lang="ja-JP" altLang="en-US" sz="1200" dirty="0">
              <a:latin typeface="ＭＳ Ｐゴシック"/>
              <a:ea typeface="ＭＳ Ｐゴシック"/>
              <a:cs typeface="ＭＳ Ｐゴシック"/>
            </a:endParaRPr>
          </a:p>
        </p:txBody>
      </p:sp>
      <p:sp>
        <p:nvSpPr>
          <p:cNvPr id="39" name="四角形吹き出し 38"/>
          <p:cNvSpPr/>
          <p:nvPr/>
        </p:nvSpPr>
        <p:spPr>
          <a:xfrm>
            <a:off x="3419872" y="6021288"/>
            <a:ext cx="3096344" cy="576064"/>
          </a:xfrm>
          <a:prstGeom prst="wedgeRectCallout">
            <a:avLst>
              <a:gd name="adj1" fmla="val -86133"/>
              <a:gd name="adj2" fmla="val -22745"/>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ＭＳ Ｐゴシック"/>
              <a:ea typeface="ＭＳ Ｐゴシック"/>
              <a:cs typeface="ＭＳ Ｐゴシック"/>
            </a:endParaRPr>
          </a:p>
        </p:txBody>
      </p:sp>
      <p:sp>
        <p:nvSpPr>
          <p:cNvPr id="40" name="テキスト ボックス 39"/>
          <p:cNvSpPr txBox="1"/>
          <p:nvPr/>
        </p:nvSpPr>
        <p:spPr>
          <a:xfrm>
            <a:off x="3491880" y="6093296"/>
            <a:ext cx="2119691" cy="461665"/>
          </a:xfrm>
          <a:prstGeom prst="rect">
            <a:avLst/>
          </a:prstGeom>
          <a:noFill/>
        </p:spPr>
        <p:txBody>
          <a:bodyPr wrap="none" rtlCol="0">
            <a:spAutoFit/>
          </a:bodyPr>
          <a:lstStyle/>
          <a:p>
            <a:r>
              <a:rPr lang="ja-JP" altLang="en-US" sz="1200" dirty="0" smtClean="0">
                <a:latin typeface="ＭＳ Ｐゴシック"/>
                <a:ea typeface="ＭＳ Ｐゴシック"/>
                <a:cs typeface="ＭＳ Ｐゴシック"/>
              </a:rPr>
              <a:t>新卒媒体サイトへのリンク。</a:t>
            </a:r>
            <a:endParaRPr lang="en-US" altLang="ja-JP" sz="1200" dirty="0" smtClean="0">
              <a:latin typeface="ＭＳ Ｐゴシック"/>
              <a:ea typeface="ＭＳ Ｐゴシック"/>
              <a:cs typeface="ＭＳ Ｐゴシック"/>
            </a:endParaRPr>
          </a:p>
          <a:p>
            <a:r>
              <a:rPr lang="ja-JP" altLang="en-US" sz="1200" dirty="0" smtClean="0">
                <a:latin typeface="ＭＳ Ｐゴシック"/>
                <a:ea typeface="ＭＳ Ｐゴシック"/>
                <a:cs typeface="ＭＳ Ｐゴシック"/>
              </a:rPr>
              <a:t>お問合せフォームへのリンク。</a:t>
            </a:r>
            <a:endParaRPr kumimoji="1" lang="ja-JP" altLang="en-US" sz="1200" dirty="0">
              <a:latin typeface="ＭＳ Ｐゴシック"/>
              <a:ea typeface="ＭＳ Ｐゴシック"/>
              <a:cs typeface="ＭＳ Ｐゴシック"/>
            </a:endParaRPr>
          </a:p>
        </p:txBody>
      </p:sp>
      <p:sp>
        <p:nvSpPr>
          <p:cNvPr id="41" name="テキスト ボックス 40"/>
          <p:cNvSpPr txBox="1"/>
          <p:nvPr/>
        </p:nvSpPr>
        <p:spPr>
          <a:xfrm>
            <a:off x="6660232" y="1484784"/>
            <a:ext cx="2483768" cy="2031325"/>
          </a:xfrm>
          <a:prstGeom prst="rect">
            <a:avLst/>
          </a:prstGeom>
          <a:solidFill>
            <a:srgbClr val="FCD5B5"/>
          </a:solidFill>
        </p:spPr>
        <p:txBody>
          <a:bodyPr wrap="square" rtlCol="0">
            <a:spAutoFit/>
          </a:bodyPr>
          <a:lstStyle/>
          <a:p>
            <a:r>
              <a:rPr lang="ja-JP" altLang="en-US" sz="1400" dirty="0" smtClean="0">
                <a:latin typeface="ＭＳ Ｐゴシック"/>
                <a:ea typeface="ＭＳ Ｐゴシック"/>
                <a:cs typeface="ＭＳ Ｐゴシック"/>
              </a:rPr>
              <a:t>下層ページを持つ通常のディレクトリ型ウェブサイト。</a:t>
            </a:r>
            <a:endParaRPr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情報は、画像およびテキストに加えて動画（別途）で</a:t>
            </a:r>
            <a:r>
              <a:rPr kumimoji="1" lang="ja-JP" altLang="en-US" sz="1400" dirty="0" smtClean="0">
                <a:latin typeface="ＭＳ Ｐゴシック"/>
                <a:ea typeface="ＭＳ Ｐゴシック"/>
                <a:cs typeface="ＭＳ Ｐゴシック"/>
              </a:rPr>
              <a:t>情報を伝える。</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お知らせは</a:t>
            </a:r>
            <a:r>
              <a:rPr lang="en-US" altLang="ja-JP" sz="1400" dirty="0" smtClean="0">
                <a:latin typeface="ＭＳ Ｐゴシック"/>
                <a:ea typeface="ＭＳ Ｐゴシック"/>
                <a:cs typeface="ＭＳ Ｐゴシック"/>
              </a:rPr>
              <a:t>CMS</a:t>
            </a:r>
            <a:r>
              <a:rPr lang="ja-JP" altLang="en-US" sz="1400" dirty="0" smtClean="0">
                <a:latin typeface="ＭＳ Ｐゴシック"/>
                <a:ea typeface="ＭＳ Ｐゴシック"/>
                <a:cs typeface="ＭＳ Ｐゴシック"/>
              </a:rPr>
              <a:t>の投稿機能あり。新卒採用媒体へのリンクの他、専用の問合せフォーム設置。</a:t>
            </a:r>
            <a:endParaRPr lang="en-US" altLang="ja-JP" sz="1400" dirty="0" smtClean="0">
              <a:latin typeface="ＭＳ Ｐゴシック"/>
              <a:ea typeface="ＭＳ Ｐゴシック"/>
              <a:cs typeface="ＭＳ Ｐゴシック"/>
            </a:endParaRPr>
          </a:p>
        </p:txBody>
      </p:sp>
      <p:sp>
        <p:nvSpPr>
          <p:cNvPr id="42" name="テキスト ボックス 41"/>
          <p:cNvSpPr txBox="1"/>
          <p:nvPr/>
        </p:nvSpPr>
        <p:spPr>
          <a:xfrm>
            <a:off x="6588224" y="3645024"/>
            <a:ext cx="2664296" cy="1600438"/>
          </a:xfrm>
          <a:prstGeom prst="rect">
            <a:avLst/>
          </a:prstGeom>
          <a:noFill/>
        </p:spPr>
        <p:txBody>
          <a:bodyPr wrap="square" rtlCol="0">
            <a:spAutoFit/>
          </a:bodyPr>
          <a:lstStyle/>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モバイルフレンドリー対応</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a:t>
            </a:r>
            <a:r>
              <a:rPr kumimoji="1" lang="ja-JP" altLang="en-US" sz="1400" dirty="0" smtClean="0">
                <a:latin typeface="ＭＳ Ｐゴシック"/>
                <a:ea typeface="ＭＳ Ｐゴシック"/>
                <a:cs typeface="ＭＳ Ｐゴシック"/>
              </a:rPr>
              <a:t>スクロール型デザイン</a:t>
            </a:r>
            <a:endParaRPr kumimoji="1"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・お知らせ・下層ページ投稿機能</a:t>
            </a:r>
            <a:endParaRPr lang="en-US" altLang="ja-JP" sz="1400" dirty="0" smtClean="0">
              <a:latin typeface="ＭＳ Ｐゴシック"/>
              <a:ea typeface="ＭＳ Ｐゴシック"/>
              <a:cs typeface="ＭＳ Ｐゴシック"/>
            </a:endParaRPr>
          </a:p>
          <a:p>
            <a:r>
              <a:rPr lang="ja-JP" altLang="en-US" sz="1400" dirty="0" smtClean="0">
                <a:latin typeface="ＭＳ Ｐゴシック"/>
                <a:ea typeface="ＭＳ Ｐゴシック"/>
                <a:cs typeface="ＭＳ Ｐゴシック"/>
              </a:rPr>
              <a:t>・下層ページ最大１０ページまで</a:t>
            </a:r>
            <a:endParaRPr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・ラフ原稿支給</a:t>
            </a:r>
            <a:endParaRPr kumimoji="1" lang="en-US" altLang="ja-JP" sz="1400" dirty="0" smtClean="0">
              <a:latin typeface="ＭＳ Ｐゴシック"/>
              <a:ea typeface="ＭＳ Ｐゴシック"/>
              <a:cs typeface="ＭＳ Ｐゴシック"/>
            </a:endParaRPr>
          </a:p>
          <a:p>
            <a:r>
              <a:rPr kumimoji="1" lang="ja-JP" altLang="en-US" sz="1400" dirty="0" smtClean="0">
                <a:latin typeface="ＭＳ Ｐゴシック"/>
                <a:ea typeface="ＭＳ Ｐゴシック"/>
                <a:cs typeface="ＭＳ Ｐゴシック"/>
              </a:rPr>
              <a:t>・ドメイン取得、ホスティングは</a:t>
            </a:r>
            <a:endParaRPr kumimoji="1" lang="en-US" altLang="ja-JP" sz="1400" dirty="0" smtClean="0">
              <a:latin typeface="ＭＳ Ｐゴシック"/>
              <a:ea typeface="ＭＳ Ｐゴシック"/>
              <a:cs typeface="ＭＳ Ｐゴシック"/>
            </a:endParaRPr>
          </a:p>
          <a:p>
            <a:r>
              <a:rPr lang="ja-JP" altLang="ja-JP" sz="1400" dirty="0">
                <a:latin typeface="ＭＳ Ｐゴシック"/>
                <a:ea typeface="ＭＳ Ｐゴシック"/>
                <a:cs typeface="ＭＳ Ｐゴシック"/>
              </a:rPr>
              <a:t>　</a:t>
            </a:r>
            <a:r>
              <a:rPr kumimoji="1" lang="ja-JP" altLang="en-US" sz="1400" dirty="0" smtClean="0">
                <a:latin typeface="ＭＳ Ｐゴシック"/>
                <a:ea typeface="ＭＳ Ｐゴシック"/>
                <a:cs typeface="ＭＳ Ｐゴシック"/>
              </a:rPr>
              <a:t>別途協議</a:t>
            </a:r>
            <a:endParaRPr kumimoji="1" lang="ja-JP" altLang="en-US" sz="1400" dirty="0">
              <a:latin typeface="ＭＳ Ｐゴシック"/>
              <a:ea typeface="ＭＳ Ｐゴシック"/>
              <a:cs typeface="ＭＳ Ｐゴシック"/>
            </a:endParaRPr>
          </a:p>
        </p:txBody>
      </p:sp>
      <p:sp>
        <p:nvSpPr>
          <p:cNvPr id="43" name="テキスト ボックス 42"/>
          <p:cNvSpPr txBox="1"/>
          <p:nvPr/>
        </p:nvSpPr>
        <p:spPr>
          <a:xfrm>
            <a:off x="6588224" y="5445224"/>
            <a:ext cx="2165176" cy="307777"/>
          </a:xfrm>
          <a:prstGeom prst="rect">
            <a:avLst/>
          </a:prstGeom>
          <a:noFill/>
        </p:spPr>
        <p:txBody>
          <a:bodyPr wrap="none" rtlCol="0">
            <a:spAutoFit/>
          </a:bodyPr>
          <a:lstStyle/>
          <a:p>
            <a:r>
              <a:rPr kumimoji="1" lang="ja-JP" altLang="en-US" sz="1400" dirty="0" smtClean="0">
                <a:latin typeface="ＭＳ Ｐゴシック"/>
                <a:ea typeface="ＭＳ Ｐゴシック"/>
                <a:cs typeface="ＭＳ Ｐゴシック"/>
              </a:rPr>
              <a:t>制作費　</a:t>
            </a:r>
            <a:r>
              <a:rPr lang="ja-JP" altLang="en-US" sz="1400" dirty="0" smtClean="0">
                <a:latin typeface="ＭＳ Ｐゴシック"/>
                <a:ea typeface="ＭＳ Ｐゴシック"/>
                <a:cs typeface="ＭＳ Ｐゴシック"/>
              </a:rPr>
              <a:t>９０</a:t>
            </a:r>
            <a:r>
              <a:rPr kumimoji="1" lang="ja-JP" altLang="en-US" sz="1400" dirty="0" smtClean="0">
                <a:latin typeface="ＭＳ Ｐゴシック"/>
                <a:ea typeface="ＭＳ Ｐゴシック"/>
                <a:cs typeface="ＭＳ Ｐゴシック"/>
              </a:rPr>
              <a:t>万円（税別）</a:t>
            </a:r>
            <a:r>
              <a:rPr kumimoji="1" lang="en-US" altLang="ja-JP" sz="1400" dirty="0" smtClean="0">
                <a:latin typeface="ＭＳ Ｐゴシック"/>
                <a:ea typeface="ＭＳ Ｐゴシック"/>
                <a:cs typeface="ＭＳ Ｐゴシック"/>
              </a:rPr>
              <a:t>〜</a:t>
            </a:r>
            <a:endParaRPr kumimoji="1" lang="ja-JP" altLang="en-US" sz="1400" dirty="0">
              <a:latin typeface="ＭＳ Ｐゴシック"/>
              <a:ea typeface="ＭＳ Ｐゴシック"/>
              <a:cs typeface="ＭＳ Ｐゴシック"/>
            </a:endParaRPr>
          </a:p>
        </p:txBody>
      </p:sp>
      <p:sp>
        <p:nvSpPr>
          <p:cNvPr id="44" name="テキスト ボックス 43"/>
          <p:cNvSpPr txBox="1"/>
          <p:nvPr/>
        </p:nvSpPr>
        <p:spPr>
          <a:xfrm>
            <a:off x="1691680" y="3140968"/>
            <a:ext cx="720080" cy="200055"/>
          </a:xfrm>
          <a:prstGeom prst="rect">
            <a:avLst/>
          </a:prstGeom>
          <a:noFill/>
        </p:spPr>
        <p:txBody>
          <a:bodyPr wrap="square" rtlCol="0">
            <a:spAutoFit/>
          </a:bodyPr>
          <a:lstStyle/>
          <a:p>
            <a:pPr algn="ctr"/>
            <a:r>
              <a:rPr kumimoji="1" lang="ja-JP" altLang="en-US" sz="700" dirty="0" smtClean="0">
                <a:latin typeface="ＭＳ Ｐゴシック"/>
                <a:ea typeface="ＭＳ Ｐゴシック"/>
                <a:cs typeface="ＭＳ Ｐゴシック"/>
              </a:rPr>
              <a:t>会社概要</a:t>
            </a:r>
            <a:endParaRPr kumimoji="1" lang="ja-JP" altLang="en-US" sz="700" dirty="0">
              <a:latin typeface="ＭＳ Ｐゴシック"/>
              <a:ea typeface="ＭＳ Ｐゴシック"/>
              <a:cs typeface="ＭＳ Ｐゴシック"/>
            </a:endParaRPr>
          </a:p>
        </p:txBody>
      </p:sp>
      <p:pic>
        <p:nvPicPr>
          <p:cNvPr id="45" name="図 44" descr="スクリーンショット 2015-12-22 15.11.23.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688" y="3356992"/>
            <a:ext cx="565154" cy="504056"/>
          </a:xfrm>
          <a:prstGeom prst="rect">
            <a:avLst/>
          </a:prstGeom>
        </p:spPr>
      </p:pic>
      <p:sp>
        <p:nvSpPr>
          <p:cNvPr id="46" name="テキスト ボックス 45"/>
          <p:cNvSpPr txBox="1"/>
          <p:nvPr/>
        </p:nvSpPr>
        <p:spPr>
          <a:xfrm>
            <a:off x="1115616" y="3152001"/>
            <a:ext cx="720080" cy="307777"/>
          </a:xfrm>
          <a:prstGeom prst="rect">
            <a:avLst/>
          </a:prstGeom>
          <a:noFill/>
        </p:spPr>
        <p:txBody>
          <a:bodyPr wrap="square" rtlCol="0">
            <a:spAutoFit/>
          </a:bodyPr>
          <a:lstStyle/>
          <a:p>
            <a:pPr algn="ctr"/>
            <a:r>
              <a:rPr kumimoji="1" lang="ja-JP" altLang="en-US" sz="700" dirty="0" smtClean="0">
                <a:latin typeface="ＭＳ Ｐゴシック"/>
                <a:ea typeface="ＭＳ Ｐゴシック"/>
                <a:cs typeface="ＭＳ Ｐゴシック"/>
              </a:rPr>
              <a:t>スタッフ</a:t>
            </a:r>
            <a:endParaRPr kumimoji="1" lang="en-US" altLang="ja-JP" sz="700" dirty="0" smtClean="0">
              <a:latin typeface="ＭＳ Ｐゴシック"/>
              <a:ea typeface="ＭＳ Ｐゴシック"/>
              <a:cs typeface="ＭＳ Ｐゴシック"/>
            </a:endParaRPr>
          </a:p>
          <a:p>
            <a:pPr algn="ctr"/>
            <a:r>
              <a:rPr kumimoji="1" lang="ja-JP" altLang="en-US" sz="700" dirty="0" smtClean="0">
                <a:latin typeface="ＭＳ Ｐゴシック"/>
                <a:ea typeface="ＭＳ Ｐゴシック"/>
                <a:cs typeface="ＭＳ Ｐゴシック"/>
              </a:rPr>
              <a:t>インタビュー</a:t>
            </a:r>
            <a:endParaRPr kumimoji="1" lang="ja-JP" altLang="en-US" sz="700" dirty="0">
              <a:latin typeface="ＭＳ Ｐゴシック"/>
              <a:ea typeface="ＭＳ Ｐゴシック"/>
              <a:cs typeface="ＭＳ Ｐゴシック"/>
            </a:endParaRPr>
          </a:p>
        </p:txBody>
      </p:sp>
      <p:pic>
        <p:nvPicPr>
          <p:cNvPr id="47" name="図 46" descr="スクリーンショット 2015-12-22 15.12.3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7774" y="3429000"/>
            <a:ext cx="645914" cy="382381"/>
          </a:xfrm>
          <a:prstGeom prst="rect">
            <a:avLst/>
          </a:prstGeom>
        </p:spPr>
      </p:pic>
      <p:pic>
        <p:nvPicPr>
          <p:cNvPr id="48" name="図 47" descr="スクリーンショット 2015-12-22 15.14.54.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7704" y="4218986"/>
            <a:ext cx="324758" cy="306462"/>
          </a:xfrm>
          <a:prstGeom prst="rect">
            <a:avLst/>
          </a:prstGeom>
        </p:spPr>
      </p:pic>
      <p:pic>
        <p:nvPicPr>
          <p:cNvPr id="49" name="図 48" descr="スクリーンショット 2015-12-22 15.14.43.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1560" y="4218986"/>
            <a:ext cx="303192" cy="288032"/>
          </a:xfrm>
          <a:prstGeom prst="rect">
            <a:avLst/>
          </a:prstGeom>
        </p:spPr>
      </p:pic>
      <p:pic>
        <p:nvPicPr>
          <p:cNvPr id="50" name="図 49" descr="スクリーンショット 2015-12-22 15.15.40.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9632" y="4218986"/>
            <a:ext cx="307666" cy="329332"/>
          </a:xfrm>
          <a:prstGeom prst="rect">
            <a:avLst/>
          </a:prstGeom>
        </p:spPr>
      </p:pic>
      <p:sp>
        <p:nvSpPr>
          <p:cNvPr id="51" name="テキスト ボックス 50"/>
          <p:cNvSpPr txBox="1"/>
          <p:nvPr/>
        </p:nvSpPr>
        <p:spPr>
          <a:xfrm>
            <a:off x="409847" y="4507018"/>
            <a:ext cx="595035"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研修制度</a:t>
            </a:r>
            <a:endParaRPr kumimoji="1" lang="ja-JP" altLang="en-US" sz="800" dirty="0">
              <a:latin typeface="ＭＳ Ｐゴシック"/>
              <a:ea typeface="ＭＳ Ｐゴシック"/>
              <a:cs typeface="ＭＳ Ｐゴシック"/>
            </a:endParaRPr>
          </a:p>
        </p:txBody>
      </p:sp>
      <p:sp>
        <p:nvSpPr>
          <p:cNvPr id="52" name="テキスト ボックス 51"/>
          <p:cNvSpPr txBox="1"/>
          <p:nvPr/>
        </p:nvSpPr>
        <p:spPr>
          <a:xfrm>
            <a:off x="1115616" y="4507018"/>
            <a:ext cx="595035"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評価制度</a:t>
            </a:r>
            <a:endParaRPr kumimoji="1" lang="ja-JP" altLang="en-US" sz="800" dirty="0">
              <a:latin typeface="ＭＳ Ｐゴシック"/>
              <a:ea typeface="ＭＳ Ｐゴシック"/>
              <a:cs typeface="ＭＳ Ｐゴシック"/>
            </a:endParaRPr>
          </a:p>
        </p:txBody>
      </p:sp>
      <p:sp>
        <p:nvSpPr>
          <p:cNvPr id="53" name="テキスト ボックス 52"/>
          <p:cNvSpPr txBox="1"/>
          <p:nvPr/>
        </p:nvSpPr>
        <p:spPr>
          <a:xfrm>
            <a:off x="1691680" y="4507018"/>
            <a:ext cx="777777" cy="215444"/>
          </a:xfrm>
          <a:prstGeom prst="rect">
            <a:avLst/>
          </a:prstGeom>
          <a:noFill/>
        </p:spPr>
        <p:txBody>
          <a:bodyPr wrap="none" rtlCol="0">
            <a:spAutoFit/>
          </a:bodyPr>
          <a:lstStyle/>
          <a:p>
            <a:r>
              <a:rPr kumimoji="1" lang="ja-JP" altLang="en-US" sz="800" dirty="0" smtClean="0">
                <a:latin typeface="ＭＳ Ｐゴシック"/>
                <a:ea typeface="ＭＳ Ｐゴシック"/>
                <a:cs typeface="ＭＳ Ｐゴシック"/>
              </a:rPr>
              <a:t>イベント・行事</a:t>
            </a:r>
            <a:endParaRPr kumimoji="1" lang="ja-JP" altLang="en-US" sz="800" dirty="0">
              <a:latin typeface="ＭＳ Ｐゴシック"/>
              <a:ea typeface="ＭＳ Ｐゴシック"/>
              <a:cs typeface="ＭＳ Ｐゴシック"/>
            </a:endParaRPr>
          </a:p>
        </p:txBody>
      </p:sp>
      <p:pic>
        <p:nvPicPr>
          <p:cNvPr id="54" name="図 53" descr="スクリーンショット 2015-12-22 14.50.55.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7584" y="4927415"/>
            <a:ext cx="1224136" cy="525547"/>
          </a:xfrm>
          <a:prstGeom prst="rect">
            <a:avLst/>
          </a:prstGeom>
        </p:spPr>
      </p:pic>
      <p:sp>
        <p:nvSpPr>
          <p:cNvPr id="55" name="テキスト ボックス 54"/>
          <p:cNvSpPr txBox="1"/>
          <p:nvPr/>
        </p:nvSpPr>
        <p:spPr>
          <a:xfrm>
            <a:off x="1475656" y="6093296"/>
            <a:ext cx="849862" cy="200055"/>
          </a:xfrm>
          <a:prstGeom prst="rect">
            <a:avLst/>
          </a:prstGeom>
          <a:solidFill>
            <a:schemeClr val="accent1"/>
          </a:solidFill>
        </p:spPr>
        <p:txBody>
          <a:bodyPr wrap="none" rtlCol="0">
            <a:spAutoFit/>
          </a:bodyPr>
          <a:lstStyle/>
          <a:p>
            <a:r>
              <a:rPr kumimoji="1" lang="ja-JP" altLang="en-US" sz="700" dirty="0" smtClean="0">
                <a:solidFill>
                  <a:schemeClr val="bg1"/>
                </a:solidFill>
                <a:latin typeface="ＭＳ Ｐゴシック"/>
                <a:ea typeface="ＭＳ Ｐゴシック"/>
                <a:cs typeface="ＭＳ Ｐゴシック"/>
              </a:rPr>
              <a:t>お問合せはこちら</a:t>
            </a:r>
            <a:endParaRPr kumimoji="1" lang="ja-JP" altLang="en-US" sz="700" dirty="0">
              <a:solidFill>
                <a:schemeClr val="bg1"/>
              </a:solidFill>
              <a:latin typeface="ＭＳ Ｐゴシック"/>
              <a:ea typeface="ＭＳ Ｐゴシック"/>
              <a:cs typeface="ＭＳ Ｐゴシック"/>
            </a:endParaRPr>
          </a:p>
        </p:txBody>
      </p:sp>
      <p:sp>
        <p:nvSpPr>
          <p:cNvPr id="56" name="テキスト ボックス 55"/>
          <p:cNvSpPr txBox="1"/>
          <p:nvPr/>
        </p:nvSpPr>
        <p:spPr>
          <a:xfrm>
            <a:off x="1115616" y="4723042"/>
            <a:ext cx="646331" cy="230832"/>
          </a:xfrm>
          <a:prstGeom prst="rect">
            <a:avLst/>
          </a:prstGeom>
          <a:noFill/>
        </p:spPr>
        <p:txBody>
          <a:bodyPr wrap="none" rtlCol="0">
            <a:spAutoFit/>
          </a:bodyPr>
          <a:lstStyle/>
          <a:p>
            <a:r>
              <a:rPr kumimoji="1" lang="ja-JP" altLang="en-US" sz="900" dirty="0" smtClean="0">
                <a:latin typeface="ＭＳ Ｐゴシック"/>
                <a:ea typeface="ＭＳ Ｐゴシック"/>
                <a:cs typeface="ＭＳ Ｐゴシック"/>
              </a:rPr>
              <a:t>募集要項</a:t>
            </a:r>
            <a:endParaRPr kumimoji="1" lang="ja-JP" altLang="en-US" sz="900" dirty="0">
              <a:latin typeface="ＭＳ Ｐゴシック"/>
              <a:ea typeface="ＭＳ Ｐゴシック"/>
              <a:cs typeface="ＭＳ Ｐゴシック"/>
            </a:endParaRPr>
          </a:p>
        </p:txBody>
      </p:sp>
      <p:sp>
        <p:nvSpPr>
          <p:cNvPr id="57" name="テキスト ボックス 56"/>
          <p:cNvSpPr txBox="1"/>
          <p:nvPr/>
        </p:nvSpPr>
        <p:spPr>
          <a:xfrm>
            <a:off x="6588224" y="5779621"/>
            <a:ext cx="2521594" cy="938719"/>
          </a:xfrm>
          <a:prstGeom prst="rect">
            <a:avLst/>
          </a:prstGeom>
          <a:solidFill>
            <a:schemeClr val="accent5">
              <a:lumMod val="20000"/>
              <a:lumOff val="80000"/>
            </a:schemeClr>
          </a:solidFill>
          <a:ln>
            <a:solidFill>
              <a:schemeClr val="accent5">
                <a:lumMod val="20000"/>
                <a:lumOff val="80000"/>
              </a:schemeClr>
            </a:solidFill>
          </a:ln>
        </p:spPr>
        <p:txBody>
          <a:bodyPr wrap="none" rtlCol="0">
            <a:spAutoFit/>
          </a:bodyPr>
          <a:lstStyle/>
          <a:p>
            <a:r>
              <a:rPr lang="en-US" altLang="ja-JP" sz="1100" dirty="0" smtClean="0">
                <a:latin typeface="ＭＳ Ｐゴシック"/>
                <a:ea typeface="ＭＳ Ｐゴシック"/>
                <a:cs typeface="ＭＳ Ｐゴシック"/>
              </a:rPr>
              <a:t>□</a:t>
            </a:r>
            <a:r>
              <a:rPr kumimoji="1" lang="ja-JP" altLang="en-US" sz="1100" dirty="0" smtClean="0">
                <a:latin typeface="ＭＳ Ｐゴシック"/>
                <a:ea typeface="ＭＳ Ｐゴシック"/>
                <a:cs typeface="ＭＳ Ｐゴシック"/>
              </a:rPr>
              <a:t>動画・スチール撮影の追加料金目安</a:t>
            </a:r>
            <a:endParaRPr kumimoji="1" lang="en-US" altLang="ja-JP" sz="1100" dirty="0" smtClean="0">
              <a:latin typeface="ＭＳ Ｐゴシック"/>
              <a:ea typeface="ＭＳ Ｐゴシック"/>
              <a:cs typeface="ＭＳ Ｐゴシック"/>
            </a:endParaRPr>
          </a:p>
          <a:p>
            <a:r>
              <a:rPr lang="ja-JP" altLang="en-US" sz="1100" dirty="0" smtClean="0">
                <a:latin typeface="ＭＳ Ｐゴシック"/>
                <a:ea typeface="ＭＳ Ｐゴシック"/>
                <a:cs typeface="ＭＳ Ｐゴシック"/>
              </a:rPr>
              <a:t>　１日　</a:t>
            </a:r>
            <a:r>
              <a:rPr kumimoji="1" lang="ja-JP" altLang="en-US" sz="1100" dirty="0" smtClean="0">
                <a:latin typeface="ＭＳ Ｐゴシック"/>
                <a:ea typeface="ＭＳ Ｐゴシック"/>
                <a:cs typeface="ＭＳ Ｐゴシック"/>
              </a:rPr>
              <a:t>１５万円</a:t>
            </a:r>
            <a:r>
              <a:rPr kumimoji="1" lang="en-US" altLang="ja-JP" sz="1100" dirty="0" smtClean="0">
                <a:latin typeface="ＭＳ Ｐゴシック"/>
                <a:ea typeface="ＭＳ Ｐゴシック"/>
                <a:cs typeface="ＭＳ Ｐゴシック"/>
              </a:rPr>
              <a:t>〜</a:t>
            </a:r>
          </a:p>
          <a:p>
            <a:r>
              <a:rPr lang="ja-JP" altLang="ja-JP" sz="1100" dirty="0">
                <a:latin typeface="ＭＳ Ｐゴシック"/>
                <a:ea typeface="ＭＳ Ｐゴシック"/>
                <a:cs typeface="ＭＳ Ｐゴシック"/>
              </a:rPr>
              <a:t>　</a:t>
            </a:r>
            <a:r>
              <a:rPr lang="ja-JP" altLang="en-US" sz="1100" dirty="0" smtClean="0">
                <a:latin typeface="ＭＳ Ｐゴシック"/>
                <a:ea typeface="ＭＳ Ｐゴシック"/>
                <a:cs typeface="ＭＳ Ｐゴシック"/>
              </a:rPr>
              <a:t>　</a:t>
            </a:r>
            <a:r>
              <a:rPr lang="en-US" altLang="ja-JP" sz="1100" dirty="0" smtClean="0">
                <a:latin typeface="ＭＳ Ｐゴシック"/>
                <a:ea typeface="ＭＳ Ｐゴシック"/>
                <a:cs typeface="ＭＳ Ｐゴシック"/>
              </a:rPr>
              <a:t>※</a:t>
            </a:r>
            <a:r>
              <a:rPr lang="ja-JP" altLang="en-US" sz="1100" dirty="0" smtClean="0">
                <a:latin typeface="ＭＳ Ｐゴシック"/>
                <a:ea typeface="ＭＳ Ｐゴシック"/>
                <a:cs typeface="ＭＳ Ｐゴシック"/>
              </a:rPr>
              <a:t>動画１本、スチール５テーマ程度</a:t>
            </a:r>
            <a:endParaRPr kumimoji="1" lang="en-US" altLang="ja-JP" sz="1100" dirty="0" smtClean="0">
              <a:latin typeface="ＭＳ Ｐゴシック"/>
              <a:ea typeface="ＭＳ Ｐゴシック"/>
              <a:cs typeface="ＭＳ Ｐゴシック"/>
            </a:endParaRPr>
          </a:p>
          <a:p>
            <a:r>
              <a:rPr kumimoji="1" lang="ja-JP" altLang="en-US" sz="1100" dirty="0" smtClean="0">
                <a:latin typeface="ＭＳ Ｐゴシック"/>
                <a:ea typeface="ＭＳ Ｐゴシック"/>
                <a:cs typeface="ＭＳ Ｐゴシック"/>
              </a:rPr>
              <a:t>　２日　３０万円</a:t>
            </a:r>
            <a:r>
              <a:rPr kumimoji="1" lang="en-US" altLang="ja-JP" sz="1100" dirty="0" smtClean="0">
                <a:latin typeface="ＭＳ Ｐゴシック"/>
                <a:ea typeface="ＭＳ Ｐゴシック"/>
                <a:cs typeface="ＭＳ Ｐゴシック"/>
              </a:rPr>
              <a:t>〜</a:t>
            </a:r>
          </a:p>
          <a:p>
            <a:r>
              <a:rPr lang="ja-JP" altLang="ja-JP" sz="1100" dirty="0">
                <a:latin typeface="ＭＳ Ｐゴシック"/>
                <a:ea typeface="ＭＳ Ｐゴシック"/>
                <a:cs typeface="ＭＳ Ｐゴシック"/>
              </a:rPr>
              <a:t>　</a:t>
            </a:r>
            <a:r>
              <a:rPr lang="ja-JP" altLang="en-US" sz="1100" dirty="0" smtClean="0">
                <a:latin typeface="ＭＳ Ｐゴシック"/>
                <a:ea typeface="ＭＳ Ｐゴシック"/>
                <a:cs typeface="ＭＳ Ｐゴシック"/>
              </a:rPr>
              <a:t>　</a:t>
            </a:r>
            <a:r>
              <a:rPr kumimoji="1" lang="en-US" altLang="ja-JP" sz="1100" dirty="0" smtClean="0">
                <a:latin typeface="ＭＳ Ｐゴシック"/>
                <a:ea typeface="ＭＳ Ｐゴシック"/>
                <a:cs typeface="ＭＳ Ｐゴシック"/>
              </a:rPr>
              <a:t>※</a:t>
            </a:r>
            <a:r>
              <a:rPr kumimoji="1" lang="ja-JP" altLang="en-US" sz="1100" dirty="0" smtClean="0">
                <a:latin typeface="ＭＳ Ｐゴシック"/>
                <a:ea typeface="ＭＳ Ｐゴシック"/>
                <a:cs typeface="ＭＳ Ｐゴシック"/>
              </a:rPr>
              <a:t>動画３本、スチール１０</a:t>
            </a:r>
            <a:r>
              <a:rPr lang="ja-JP" altLang="en-US" sz="1100" dirty="0" smtClean="0">
                <a:latin typeface="ＭＳ Ｐゴシック"/>
                <a:ea typeface="ＭＳ Ｐゴシック"/>
                <a:cs typeface="ＭＳ Ｐゴシック"/>
              </a:rPr>
              <a:t>テーマ程度</a:t>
            </a:r>
            <a:endParaRPr kumimoji="1" lang="ja-JP" altLang="en-US" sz="1100" dirty="0">
              <a:latin typeface="ＭＳ Ｐゴシック"/>
              <a:ea typeface="ＭＳ Ｐゴシック"/>
              <a:cs typeface="ＭＳ Ｐゴシック"/>
            </a:endParaRPr>
          </a:p>
        </p:txBody>
      </p:sp>
      <p:sp>
        <p:nvSpPr>
          <p:cNvPr id="2" name="テキスト ボックス 1"/>
          <p:cNvSpPr txBox="1"/>
          <p:nvPr/>
        </p:nvSpPr>
        <p:spPr>
          <a:xfrm>
            <a:off x="532783" y="3753545"/>
            <a:ext cx="484903" cy="230832"/>
          </a:xfrm>
          <a:prstGeom prst="rect">
            <a:avLst/>
          </a:prstGeom>
          <a:noFill/>
        </p:spPr>
        <p:txBody>
          <a:bodyPr wrap="none" rtlCol="0">
            <a:spAutoFit/>
          </a:bodyPr>
          <a:lstStyle/>
          <a:p>
            <a:r>
              <a:rPr kumimoji="1" lang="en-US" altLang="ja-JP" sz="900" dirty="0" smtClean="0"/>
              <a:t>video</a:t>
            </a:r>
            <a:endParaRPr kumimoji="1" lang="ja-JP" altLang="en-US" sz="900" dirty="0"/>
          </a:p>
        </p:txBody>
      </p:sp>
      <p:sp>
        <p:nvSpPr>
          <p:cNvPr id="58" name="テキスト ボックス 57"/>
          <p:cNvSpPr txBox="1"/>
          <p:nvPr/>
        </p:nvSpPr>
        <p:spPr>
          <a:xfrm>
            <a:off x="1210652" y="3743454"/>
            <a:ext cx="484903" cy="230832"/>
          </a:xfrm>
          <a:prstGeom prst="rect">
            <a:avLst/>
          </a:prstGeom>
          <a:noFill/>
        </p:spPr>
        <p:txBody>
          <a:bodyPr wrap="none" rtlCol="0">
            <a:spAutoFit/>
          </a:bodyPr>
          <a:lstStyle/>
          <a:p>
            <a:r>
              <a:rPr kumimoji="1" lang="en-US" altLang="ja-JP" sz="900" dirty="0" smtClean="0"/>
              <a:t>video</a:t>
            </a:r>
            <a:endParaRPr kumimoji="1" lang="ja-JP" altLang="en-US" sz="900" dirty="0"/>
          </a:p>
        </p:txBody>
      </p:sp>
    </p:spTree>
    <p:extLst>
      <p:ext uri="{BB962C8B-B14F-4D97-AF65-F5344CB8AC3E}">
        <p14:creationId xmlns:p14="http://schemas.microsoft.com/office/powerpoint/2010/main" val="300478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607520" y="49982"/>
            <a:ext cx="1403929" cy="393785"/>
          </a:xfrm>
          <a:prstGeom prst="rect">
            <a:avLst/>
          </a:prstGeom>
        </p:spPr>
      </p:pic>
      <p:cxnSp>
        <p:nvCxnSpPr>
          <p:cNvPr id="6" name="直線コネクタ 5"/>
          <p:cNvCxnSpPr/>
          <p:nvPr/>
        </p:nvCxnSpPr>
        <p:spPr>
          <a:xfrm>
            <a:off x="191686" y="503677"/>
            <a:ext cx="8733673"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テキスト ボックス 7"/>
          <p:cNvSpPr txBox="1"/>
          <p:nvPr/>
        </p:nvSpPr>
        <p:spPr>
          <a:xfrm>
            <a:off x="119808" y="109892"/>
            <a:ext cx="3857672" cy="369332"/>
          </a:xfrm>
          <a:prstGeom prst="rect">
            <a:avLst/>
          </a:prstGeom>
          <a:noFill/>
        </p:spPr>
        <p:txBody>
          <a:bodyPr wrap="square" rtlCol="0">
            <a:spAutoFit/>
          </a:bodyPr>
          <a:lstStyle/>
          <a:p>
            <a:r>
              <a:rPr kumimoji="1" lang="en-US" altLang="ja-JP" dirty="0" smtClean="0"/>
              <a:t>FACE5</a:t>
            </a:r>
            <a:r>
              <a:rPr kumimoji="1" lang="ja-JP" altLang="en-US" dirty="0" smtClean="0"/>
              <a:t>　オンライン広告事例</a:t>
            </a:r>
            <a:endParaRPr kumimoji="1" lang="ja-JP" altLang="en-US" dirty="0"/>
          </a:p>
        </p:txBody>
      </p:sp>
      <p:pic>
        <p:nvPicPr>
          <p:cNvPr id="2" name="図 1"/>
          <p:cNvPicPr>
            <a:picLocks noChangeAspect="1"/>
          </p:cNvPicPr>
          <p:nvPr/>
        </p:nvPicPr>
        <p:blipFill>
          <a:blip r:embed="rId3"/>
          <a:stretch>
            <a:fillRect/>
          </a:stretch>
        </p:blipFill>
        <p:spPr>
          <a:xfrm>
            <a:off x="123300" y="986778"/>
            <a:ext cx="8925359" cy="5288310"/>
          </a:xfrm>
          <a:prstGeom prst="rect">
            <a:avLst/>
          </a:prstGeom>
        </p:spPr>
      </p:pic>
      <p:sp>
        <p:nvSpPr>
          <p:cNvPr id="3" name="テキスト ボックス 2"/>
          <p:cNvSpPr txBox="1"/>
          <p:nvPr/>
        </p:nvSpPr>
        <p:spPr>
          <a:xfrm>
            <a:off x="369890" y="5264478"/>
            <a:ext cx="3809872" cy="830997"/>
          </a:xfrm>
          <a:prstGeom prst="rect">
            <a:avLst/>
          </a:prstGeom>
          <a:noFill/>
        </p:spPr>
        <p:txBody>
          <a:bodyPr wrap="square" rtlCol="0">
            <a:spAutoFit/>
          </a:bodyPr>
          <a:lstStyle/>
          <a:p>
            <a:r>
              <a:rPr kumimoji="1" lang="ja-JP" altLang="en-US" sz="1600" dirty="0" smtClean="0"/>
              <a:t>月</a:t>
            </a:r>
            <a:r>
              <a:rPr kumimoji="1" lang="en-US" altLang="ja-JP" sz="1600" dirty="0" smtClean="0"/>
              <a:t>5000</a:t>
            </a:r>
            <a:r>
              <a:rPr kumimoji="1" lang="ja-JP" altLang="en-US" sz="1600" dirty="0" smtClean="0"/>
              <a:t>円から始め、効果的なワードなどが選定できた段階で募集人数にあわせて費用をかけていきます。</a:t>
            </a:r>
            <a:endParaRPr kumimoji="1" lang="ja-JP" altLang="en-US" sz="1600" dirty="0"/>
          </a:p>
        </p:txBody>
      </p:sp>
    </p:spTree>
    <p:extLst>
      <p:ext uri="{BB962C8B-B14F-4D97-AF65-F5344CB8AC3E}">
        <p14:creationId xmlns:p14="http://schemas.microsoft.com/office/powerpoint/2010/main" val="907751223"/>
      </p:ext>
    </p:extLst>
  </p:cSld>
  <p:clrMapOvr>
    <a:masterClrMapping/>
  </p:clrMapOvr>
</p:sld>
</file>

<file path=ppt/theme/theme1.xml><?xml version="1.0" encoding="utf-8"?>
<a:theme xmlns:a="http://schemas.openxmlformats.org/drawingml/2006/main" name="既定の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既定のテーマ.thmx</Template>
  <TotalTime>63</TotalTime>
  <Words>1157</Words>
  <Application>Microsoft Macintosh PowerPoint</Application>
  <PresentationFormat>画面に合わせる (4:3)</PresentationFormat>
  <Paragraphs>213</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既定のテーマ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Microsoft Office ユーザー</cp:lastModifiedBy>
  <cp:revision>11</cp:revision>
  <dcterms:created xsi:type="dcterms:W3CDTF">2016-01-13T22:39:11Z</dcterms:created>
  <dcterms:modified xsi:type="dcterms:W3CDTF">2016-01-21T13:08:59Z</dcterms:modified>
</cp:coreProperties>
</file>