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2" r:id="rId6"/>
    <p:sldId id="263" r:id="rId7"/>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50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32339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76181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58963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08091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79493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49458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65205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44504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392290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57855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2015/11/16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977776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12F7F-F369-A649-BAD3-433C3823AE7E}" type="datetimeFigureOut">
              <a:rPr kumimoji="1" lang="ja-JP" altLang="en-US" smtClean="0"/>
              <a:t>2015/11/16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51468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hyperlink" Target="http://liginc.co.jp/web/useful/135228" TargetMode="External"/><Relationship Id="rId1" Type="http://schemas.openxmlformats.org/officeDocument/2006/relationships/slideLayout" Target="../slideLayouts/slideLayout1.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0169" y="271415"/>
            <a:ext cx="5793009" cy="369332"/>
          </a:xfrm>
          <a:prstGeom prst="rect">
            <a:avLst/>
          </a:prstGeom>
          <a:noFill/>
        </p:spPr>
        <p:txBody>
          <a:bodyPr wrap="square" rtlCol="0">
            <a:spAutoFit/>
          </a:bodyPr>
          <a:lstStyle/>
          <a:p>
            <a:r>
              <a:rPr lang="en-US" altLang="ja-JP" dirty="0" smtClean="0"/>
              <a:t>FACE1</a:t>
            </a:r>
            <a:r>
              <a:rPr lang="ja-JP" altLang="en-US" dirty="0" smtClean="0"/>
              <a:t>　インターネット活用の最適化</a:t>
            </a:r>
            <a:endParaRPr lang="en-US" altLang="ja-JP" dirty="0" smtClean="0"/>
          </a:p>
        </p:txBody>
      </p:sp>
      <p:cxnSp>
        <p:nvCxnSpPr>
          <p:cNvPr id="10" name="直線コネクタ 9"/>
          <p:cNvCxnSpPr/>
          <p:nvPr/>
        </p:nvCxnSpPr>
        <p:spPr>
          <a:xfrm flipV="1">
            <a:off x="160169" y="675073"/>
            <a:ext cx="8726997" cy="14632"/>
          </a:xfrm>
          <a:prstGeom prst="line">
            <a:avLst/>
          </a:prstGeom>
        </p:spPr>
        <p:style>
          <a:lnRef idx="2">
            <a:schemeClr val="accent2"/>
          </a:lnRef>
          <a:fillRef idx="0">
            <a:schemeClr val="accent2"/>
          </a:fillRef>
          <a:effectRef idx="1">
            <a:schemeClr val="accent2"/>
          </a:effectRef>
          <a:fontRef idx="minor">
            <a:schemeClr val="tx1"/>
          </a:fontRef>
        </p:style>
      </p:cxnSp>
      <p:sp>
        <p:nvSpPr>
          <p:cNvPr id="8" name="テキスト ボックス 7"/>
          <p:cNvSpPr txBox="1"/>
          <p:nvPr/>
        </p:nvSpPr>
        <p:spPr>
          <a:xfrm>
            <a:off x="286019" y="730687"/>
            <a:ext cx="7447912" cy="369332"/>
          </a:xfrm>
          <a:prstGeom prst="rect">
            <a:avLst/>
          </a:prstGeom>
          <a:noFill/>
        </p:spPr>
        <p:txBody>
          <a:bodyPr wrap="square" rtlCol="0">
            <a:spAutoFit/>
          </a:bodyPr>
          <a:lstStyle/>
          <a:p>
            <a:r>
              <a:rPr kumimoji="1" lang="en-US" altLang="ja-JP" dirty="0" smtClean="0"/>
              <a:t>◆</a:t>
            </a:r>
            <a:r>
              <a:rPr kumimoji="1" lang="ja-JP" altLang="en-US" dirty="0" smtClean="0"/>
              <a:t>インターネットを活用した新たな集客ポイント</a:t>
            </a:r>
            <a:endParaRPr kumimoji="1" lang="ja-JP" altLang="en-US" dirty="0"/>
          </a:p>
        </p:txBody>
      </p:sp>
      <p:sp>
        <p:nvSpPr>
          <p:cNvPr id="14" name="テキスト ボックス 13"/>
          <p:cNvSpPr txBox="1"/>
          <p:nvPr/>
        </p:nvSpPr>
        <p:spPr>
          <a:xfrm>
            <a:off x="423305" y="1098424"/>
            <a:ext cx="6601301" cy="1600438"/>
          </a:xfrm>
          <a:prstGeom prst="rect">
            <a:avLst/>
          </a:prstGeom>
          <a:noFill/>
        </p:spPr>
        <p:txBody>
          <a:bodyPr wrap="square" rtlCol="0">
            <a:spAutoFit/>
          </a:bodyPr>
          <a:lstStyle/>
          <a:p>
            <a:r>
              <a:rPr kumimoji="1" lang="ja-JP" altLang="en-US" sz="1400" dirty="0" smtClean="0"/>
              <a:t>これまでのオールドメディアと比較した際にインターネットによる集客が</a:t>
            </a:r>
            <a:endParaRPr kumimoji="1" lang="en-US" altLang="ja-JP" sz="1400" dirty="0" smtClean="0"/>
          </a:p>
          <a:p>
            <a:r>
              <a:rPr kumimoji="1" lang="ja-JP" altLang="en-US" sz="1400" dirty="0" smtClean="0"/>
              <a:t>大きくことなるポイントを以下列挙します。</a:t>
            </a:r>
            <a:endParaRPr kumimoji="1" lang="en-US" altLang="ja-JP" sz="1400" dirty="0" smtClean="0"/>
          </a:p>
          <a:p>
            <a:r>
              <a:rPr lang="ja-JP" altLang="en-US" sz="1400" dirty="0" smtClean="0"/>
              <a:t>１，プロセスごとの反響を数値化することができる＝効果の見える化</a:t>
            </a:r>
            <a:endParaRPr lang="en-US" altLang="ja-JP" sz="1400" dirty="0" smtClean="0"/>
          </a:p>
          <a:p>
            <a:r>
              <a:rPr kumimoji="1" lang="ja-JP" altLang="en-US" sz="1400" dirty="0" smtClean="0"/>
              <a:t>２，ターゲットを絞り込んでアプローチすることが可能＝セグメント化</a:t>
            </a:r>
            <a:endParaRPr kumimoji="1" lang="en-US" altLang="ja-JP" sz="1400" dirty="0" smtClean="0"/>
          </a:p>
          <a:p>
            <a:r>
              <a:rPr lang="ja-JP" altLang="en-US" sz="1400" dirty="0" smtClean="0"/>
              <a:t>３，</a:t>
            </a:r>
            <a:r>
              <a:rPr lang="ja-JP" altLang="en-US" sz="1400" dirty="0" smtClean="0">
                <a:solidFill>
                  <a:srgbClr val="FF0000"/>
                </a:solidFill>
              </a:rPr>
              <a:t>テストアタック</a:t>
            </a:r>
            <a:r>
              <a:rPr lang="ja-JP" altLang="en-US" sz="1400" dirty="0" smtClean="0"/>
              <a:t>に費用が殆どかからない＝成果報酬型広告</a:t>
            </a:r>
            <a:endParaRPr lang="en-US" altLang="ja-JP" sz="1400" dirty="0" smtClean="0"/>
          </a:p>
          <a:p>
            <a:r>
              <a:rPr kumimoji="1" lang="ja-JP" altLang="en-US" sz="1400" dirty="0" smtClean="0"/>
              <a:t>４，顧客一括管理が可能、代理集客を行うことができる＝集中コントロール</a:t>
            </a:r>
            <a:endParaRPr kumimoji="1" lang="en-US" altLang="ja-JP" sz="1400" dirty="0" smtClean="0"/>
          </a:p>
          <a:p>
            <a:r>
              <a:rPr lang="ja-JP" altLang="en-US" sz="1400" dirty="0" smtClean="0"/>
              <a:t>５，商品を直接販売、海外販売することが可能＝販路の多様化</a:t>
            </a:r>
            <a:endParaRPr kumimoji="1" lang="ja-JP" altLang="en-US" sz="1400" dirty="0"/>
          </a:p>
        </p:txBody>
      </p:sp>
      <p:sp>
        <p:nvSpPr>
          <p:cNvPr id="15" name="テキスト ボックス 14"/>
          <p:cNvSpPr txBox="1"/>
          <p:nvPr/>
        </p:nvSpPr>
        <p:spPr>
          <a:xfrm>
            <a:off x="286019" y="2756071"/>
            <a:ext cx="7447912" cy="369332"/>
          </a:xfrm>
          <a:prstGeom prst="rect">
            <a:avLst/>
          </a:prstGeom>
          <a:noFill/>
        </p:spPr>
        <p:txBody>
          <a:bodyPr wrap="square" rtlCol="0">
            <a:spAutoFit/>
          </a:bodyPr>
          <a:lstStyle/>
          <a:p>
            <a:r>
              <a:rPr kumimoji="1" lang="en-US" altLang="ja-JP" dirty="0" smtClean="0"/>
              <a:t>◆</a:t>
            </a:r>
            <a:r>
              <a:rPr lang="ja-JP" altLang="en-US" dirty="0" smtClean="0"/>
              <a:t>一番の特筆ポイントはテストアタックが安価にできること</a:t>
            </a:r>
            <a:endParaRPr kumimoji="1" lang="ja-JP" altLang="en-US" dirty="0"/>
          </a:p>
        </p:txBody>
      </p:sp>
      <p:pic>
        <p:nvPicPr>
          <p:cNvPr id="16" name="図 15"/>
          <p:cNvPicPr>
            <a:picLocks noChangeAspect="1"/>
          </p:cNvPicPr>
          <p:nvPr/>
        </p:nvPicPr>
        <p:blipFill>
          <a:blip r:embed="rId2"/>
          <a:stretch>
            <a:fillRect/>
          </a:stretch>
        </p:blipFill>
        <p:spPr>
          <a:xfrm>
            <a:off x="6738587" y="1205719"/>
            <a:ext cx="2233654" cy="1311503"/>
          </a:xfrm>
          <a:prstGeom prst="rect">
            <a:avLst/>
          </a:prstGeom>
        </p:spPr>
      </p:pic>
      <p:sp>
        <p:nvSpPr>
          <p:cNvPr id="17" name="正方形/長方形 16"/>
          <p:cNvSpPr/>
          <p:nvPr/>
        </p:nvSpPr>
        <p:spPr>
          <a:xfrm>
            <a:off x="560598" y="4986573"/>
            <a:ext cx="4576292" cy="1384995"/>
          </a:xfrm>
          <a:prstGeom prst="rect">
            <a:avLst/>
          </a:prstGeom>
        </p:spPr>
        <p:txBody>
          <a:bodyPr wrap="square">
            <a:spAutoFit/>
          </a:bodyPr>
          <a:lstStyle/>
          <a:p>
            <a:r>
              <a:rPr lang="ja-JP" altLang="en-US" sz="1400" dirty="0"/>
              <a:t>調査対象者を分割（スプリット）し、反応の違いから広告表現の効果を把握する調査方法のこと。具体的には、２種類以上の広告原稿を作成し</a:t>
            </a:r>
            <a:r>
              <a:rPr lang="ja-JP" altLang="en-US" sz="1400" dirty="0" smtClean="0"/>
              <a:t>、ネットに公開、その後ネット広告により調査を行います。配信エリアは</a:t>
            </a:r>
            <a:r>
              <a:rPr lang="ja-JP" altLang="en-US" sz="1400" dirty="0"/>
              <a:t>ランダムに分割されるので、純粋に表現の違いによる広告効果を把握することが</a:t>
            </a:r>
            <a:r>
              <a:rPr lang="ja-JP" altLang="en-US" sz="1400" dirty="0" smtClean="0"/>
              <a:t>できます。</a:t>
            </a:r>
            <a:endParaRPr lang="ja-JP" altLang="en-US" sz="1400" dirty="0"/>
          </a:p>
        </p:txBody>
      </p:sp>
      <p:sp>
        <p:nvSpPr>
          <p:cNvPr id="18" name="テキスト ボックス 17"/>
          <p:cNvSpPr txBox="1"/>
          <p:nvPr/>
        </p:nvSpPr>
        <p:spPr>
          <a:xfrm>
            <a:off x="526273" y="3226621"/>
            <a:ext cx="5251293" cy="369332"/>
          </a:xfrm>
          <a:prstGeom prst="rect">
            <a:avLst/>
          </a:prstGeom>
          <a:noFill/>
        </p:spPr>
        <p:txBody>
          <a:bodyPr wrap="square" rtlCol="0">
            <a:spAutoFit/>
          </a:bodyPr>
          <a:lstStyle/>
          <a:p>
            <a:r>
              <a:rPr lang="ja-JP" altLang="en-US" dirty="0" smtClean="0"/>
              <a:t>スプリットランテストの実践　</a:t>
            </a:r>
            <a:r>
              <a:rPr kumimoji="1" lang="en-US" altLang="ja-JP" dirty="0" smtClean="0"/>
              <a:t>Split</a:t>
            </a:r>
            <a:r>
              <a:rPr lang="en-US" altLang="ja-JP" dirty="0" smtClean="0"/>
              <a:t> ran test</a:t>
            </a:r>
            <a:endParaRPr kumimoji="1" lang="ja-JP" altLang="en-US" dirty="0"/>
          </a:p>
        </p:txBody>
      </p:sp>
      <p:pic>
        <p:nvPicPr>
          <p:cNvPr id="19" name="図 18"/>
          <p:cNvPicPr>
            <a:picLocks noChangeAspect="1"/>
          </p:cNvPicPr>
          <p:nvPr/>
        </p:nvPicPr>
        <p:blipFill>
          <a:blip r:embed="rId3"/>
          <a:stretch>
            <a:fillRect/>
          </a:stretch>
        </p:blipFill>
        <p:spPr>
          <a:xfrm>
            <a:off x="714040" y="3663174"/>
            <a:ext cx="4205472" cy="1280205"/>
          </a:xfrm>
          <a:prstGeom prst="rect">
            <a:avLst/>
          </a:prstGeom>
        </p:spPr>
      </p:pic>
      <p:sp>
        <p:nvSpPr>
          <p:cNvPr id="20" name="テキスト ボックス 19"/>
          <p:cNvSpPr txBox="1"/>
          <p:nvPr/>
        </p:nvSpPr>
        <p:spPr>
          <a:xfrm>
            <a:off x="5457226" y="3595953"/>
            <a:ext cx="3340692" cy="1200329"/>
          </a:xfrm>
          <a:prstGeom prst="rect">
            <a:avLst/>
          </a:prstGeom>
          <a:noFill/>
        </p:spPr>
        <p:txBody>
          <a:bodyPr wrap="square" rtlCol="0">
            <a:spAutoFit/>
          </a:bodyPr>
          <a:lstStyle/>
          <a:p>
            <a:r>
              <a:rPr kumimoji="1" lang="ja-JP" altLang="en-US" dirty="0" smtClean="0"/>
              <a:t>本部の役割</a:t>
            </a:r>
            <a:endParaRPr kumimoji="1" lang="en-US" altLang="ja-JP" dirty="0" smtClean="0"/>
          </a:p>
          <a:p>
            <a:r>
              <a:rPr lang="en-US" altLang="ja-JP" dirty="0" smtClean="0"/>
              <a:t>◆</a:t>
            </a:r>
            <a:r>
              <a:rPr lang="ja-JP" altLang="en-US" dirty="0" smtClean="0"/>
              <a:t>広告効果の検証</a:t>
            </a:r>
            <a:endParaRPr lang="en-US" altLang="ja-JP" dirty="0" smtClean="0"/>
          </a:p>
          <a:p>
            <a:r>
              <a:rPr kumimoji="1" lang="en-US" altLang="ja-JP" dirty="0" smtClean="0"/>
              <a:t>◆</a:t>
            </a:r>
            <a:r>
              <a:rPr kumimoji="1" lang="ja-JP" altLang="en-US" dirty="0" smtClean="0"/>
              <a:t>効果のある販促を提供</a:t>
            </a:r>
            <a:endParaRPr kumimoji="1" lang="en-US" altLang="ja-JP" dirty="0" smtClean="0"/>
          </a:p>
          <a:p>
            <a:r>
              <a:rPr lang="en-US" altLang="ja-JP" dirty="0" smtClean="0"/>
              <a:t>◆</a:t>
            </a:r>
            <a:r>
              <a:rPr lang="ja-JP" altLang="en-US" dirty="0" smtClean="0"/>
              <a:t>専門店の努力の定量化</a:t>
            </a:r>
            <a:endParaRPr lang="en-US" altLang="ja-JP" dirty="0" smtClean="0"/>
          </a:p>
        </p:txBody>
      </p:sp>
      <p:sp>
        <p:nvSpPr>
          <p:cNvPr id="21" name="下矢印 20"/>
          <p:cNvSpPr/>
          <p:nvPr/>
        </p:nvSpPr>
        <p:spPr>
          <a:xfrm>
            <a:off x="6635621" y="4796283"/>
            <a:ext cx="709325" cy="28393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5229551" y="5080213"/>
            <a:ext cx="3590110" cy="1384995"/>
          </a:xfrm>
          <a:prstGeom prst="rect">
            <a:avLst/>
          </a:prstGeom>
          <a:noFill/>
        </p:spPr>
        <p:txBody>
          <a:bodyPr wrap="square" rtlCol="0">
            <a:spAutoFit/>
          </a:bodyPr>
          <a:lstStyle/>
          <a:p>
            <a:r>
              <a:rPr kumimoji="1" lang="ja-JP" altLang="en-US" sz="1400" dirty="0" smtClean="0"/>
              <a:t>スプリットランを前提にしたエリアマーケティングは、調査結果から一定の効果があがった販促パターンを抽出できます。その上で専門店様の</a:t>
            </a:r>
            <a:r>
              <a:rPr lang="ja-JP" altLang="en-US" sz="1400" dirty="0" smtClean="0"/>
              <a:t>への具体的なサポートを行うことで専門店様の努力の定量化も把握することが可能となります。</a:t>
            </a:r>
            <a:endParaRPr kumimoji="1" lang="en-US" altLang="ja-JP" sz="1400" dirty="0" smtClean="0"/>
          </a:p>
        </p:txBody>
      </p:sp>
    </p:spTree>
    <p:extLst>
      <p:ext uri="{BB962C8B-B14F-4D97-AF65-F5344CB8AC3E}">
        <p14:creationId xmlns:p14="http://schemas.microsoft.com/office/powerpoint/2010/main" val="1281960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0169" y="271415"/>
            <a:ext cx="5793009" cy="369332"/>
          </a:xfrm>
          <a:prstGeom prst="rect">
            <a:avLst/>
          </a:prstGeom>
          <a:noFill/>
        </p:spPr>
        <p:txBody>
          <a:bodyPr wrap="square" rtlCol="0">
            <a:spAutoFit/>
          </a:bodyPr>
          <a:lstStyle/>
          <a:p>
            <a:r>
              <a:rPr lang="en-US" altLang="ja-JP" dirty="0" smtClean="0"/>
              <a:t>FACE2</a:t>
            </a:r>
            <a:r>
              <a:rPr lang="ja-JP" altLang="en-US" dirty="0" smtClean="0"/>
              <a:t>　ネット広告の特性と最適活用ポイント</a:t>
            </a:r>
            <a:endParaRPr lang="en-US" altLang="ja-JP" dirty="0" smtClean="0"/>
          </a:p>
        </p:txBody>
      </p:sp>
      <p:cxnSp>
        <p:nvCxnSpPr>
          <p:cNvPr id="10" name="直線コネクタ 9"/>
          <p:cNvCxnSpPr/>
          <p:nvPr/>
        </p:nvCxnSpPr>
        <p:spPr>
          <a:xfrm flipV="1">
            <a:off x="160169" y="675073"/>
            <a:ext cx="8726997" cy="14632"/>
          </a:xfrm>
          <a:prstGeom prst="line">
            <a:avLst/>
          </a:prstGeom>
        </p:spPr>
        <p:style>
          <a:lnRef idx="2">
            <a:schemeClr val="accent2"/>
          </a:lnRef>
          <a:fillRef idx="0">
            <a:schemeClr val="accent2"/>
          </a:fillRef>
          <a:effectRef idx="1">
            <a:schemeClr val="accent2"/>
          </a:effectRef>
          <a:fontRef idx="minor">
            <a:schemeClr val="tx1"/>
          </a:fontRef>
        </p:style>
      </p:cxnSp>
      <p:sp>
        <p:nvSpPr>
          <p:cNvPr id="2" name="正方形/長方形 1"/>
          <p:cNvSpPr/>
          <p:nvPr/>
        </p:nvSpPr>
        <p:spPr>
          <a:xfrm>
            <a:off x="594917" y="1230709"/>
            <a:ext cx="8157237" cy="2031325"/>
          </a:xfrm>
          <a:prstGeom prst="rect">
            <a:avLst/>
          </a:prstGeom>
        </p:spPr>
        <p:txBody>
          <a:bodyPr wrap="square">
            <a:spAutoFit/>
          </a:bodyPr>
          <a:lstStyle/>
          <a:p>
            <a:r>
              <a:rPr lang="ja-JP" altLang="en-US" sz="1400" dirty="0"/>
              <a:t>インターネット上では様々な情報がデジタルで保存されるため、それらの情報を基にユーザーに対して非常に精度の高いターゲティングを行うことができます。</a:t>
            </a:r>
          </a:p>
          <a:p>
            <a:r>
              <a:rPr lang="ja-JP" altLang="en-US" sz="1400" dirty="0"/>
              <a:t>各サイトでは、ユーザーに会員登録を行ってもらうことで、属性情報や趣味嗜好などの情報を得ることができます</a:t>
            </a:r>
            <a:r>
              <a:rPr lang="ja-JP" altLang="en-US" sz="1400" dirty="0" smtClean="0"/>
              <a:t>。インターネット</a:t>
            </a:r>
            <a:r>
              <a:rPr lang="ja-JP" altLang="en-US" sz="1400" dirty="0"/>
              <a:t>に接続する際に使用している</a:t>
            </a:r>
            <a:r>
              <a:rPr lang="en-US" altLang="ja-JP" sz="1400" dirty="0"/>
              <a:t>IP</a:t>
            </a:r>
            <a:r>
              <a:rPr lang="ja-JP" altLang="en-US" sz="1400" dirty="0"/>
              <a:t>アドレスからは、アクセスしている地域を特定することができます</a:t>
            </a:r>
            <a:r>
              <a:rPr lang="ja-JP" altLang="en-US" sz="1400" dirty="0" smtClean="0"/>
              <a:t>。</a:t>
            </a:r>
            <a:r>
              <a:rPr lang="en-US" altLang="ja-JP" sz="1400" dirty="0" smtClean="0"/>
              <a:t>Cookie</a:t>
            </a:r>
            <a:r>
              <a:rPr lang="ja-JP" altLang="en-US" sz="1400" dirty="0"/>
              <a:t>などの技術を利用して、そのユーザー（厳密にはブラウザ）が過去にどのようなサイトを閲覧したり、検索エンジンでどのようなキーワードを検索して調べたのか、といった行動履歴を蓄積することもできます。</a:t>
            </a:r>
          </a:p>
          <a:p>
            <a:r>
              <a:rPr lang="ja-JP" altLang="en-US" sz="1400" dirty="0"/>
              <a:t>以上のようなユーザー情報から、そのユーザーのニーズにマッチした詳細なターゲティングと広告配信を行うことが可能となります。</a:t>
            </a:r>
          </a:p>
        </p:txBody>
      </p:sp>
      <p:pic>
        <p:nvPicPr>
          <p:cNvPr id="3" name="図 2"/>
          <p:cNvPicPr>
            <a:picLocks noChangeAspect="1"/>
          </p:cNvPicPr>
          <p:nvPr/>
        </p:nvPicPr>
        <p:blipFill>
          <a:blip r:embed="rId2"/>
          <a:stretch>
            <a:fillRect/>
          </a:stretch>
        </p:blipFill>
        <p:spPr>
          <a:xfrm>
            <a:off x="594917" y="3386809"/>
            <a:ext cx="3912723" cy="2974899"/>
          </a:xfrm>
          <a:prstGeom prst="rect">
            <a:avLst/>
          </a:prstGeom>
        </p:spPr>
      </p:pic>
      <p:pic>
        <p:nvPicPr>
          <p:cNvPr id="8" name="図 7"/>
          <p:cNvPicPr>
            <a:picLocks noChangeAspect="1"/>
          </p:cNvPicPr>
          <p:nvPr/>
        </p:nvPicPr>
        <p:blipFill>
          <a:blip r:embed="rId3"/>
          <a:stretch>
            <a:fillRect/>
          </a:stretch>
        </p:blipFill>
        <p:spPr>
          <a:xfrm>
            <a:off x="4588943" y="3386809"/>
            <a:ext cx="4163211" cy="2287298"/>
          </a:xfrm>
          <a:prstGeom prst="rect">
            <a:avLst/>
          </a:prstGeom>
        </p:spPr>
      </p:pic>
      <p:sp>
        <p:nvSpPr>
          <p:cNvPr id="9" name="テキスト ボックス 8"/>
          <p:cNvSpPr txBox="1"/>
          <p:nvPr/>
        </p:nvSpPr>
        <p:spPr>
          <a:xfrm>
            <a:off x="377544" y="846702"/>
            <a:ext cx="5239852" cy="369332"/>
          </a:xfrm>
          <a:prstGeom prst="rect">
            <a:avLst/>
          </a:prstGeom>
          <a:noFill/>
        </p:spPr>
        <p:txBody>
          <a:bodyPr wrap="square" rtlCol="0">
            <a:spAutoFit/>
          </a:bodyPr>
          <a:lstStyle/>
          <a:p>
            <a:r>
              <a:rPr kumimoji="1" lang="en-US" altLang="ja-JP" dirty="0" smtClean="0"/>
              <a:t>◆</a:t>
            </a:r>
            <a:r>
              <a:rPr kumimoji="1" lang="ja-JP" altLang="en-US" dirty="0" smtClean="0"/>
              <a:t>ネット広告の最大の特性は「セグメント」です</a:t>
            </a:r>
            <a:endParaRPr kumimoji="1" lang="ja-JP" altLang="en-US" dirty="0"/>
          </a:p>
        </p:txBody>
      </p:sp>
    </p:spTree>
    <p:extLst>
      <p:ext uri="{BB962C8B-B14F-4D97-AF65-F5344CB8AC3E}">
        <p14:creationId xmlns:p14="http://schemas.microsoft.com/office/powerpoint/2010/main" val="801650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0169" y="271415"/>
            <a:ext cx="7044195" cy="369332"/>
          </a:xfrm>
          <a:prstGeom prst="rect">
            <a:avLst/>
          </a:prstGeom>
          <a:noFill/>
        </p:spPr>
        <p:txBody>
          <a:bodyPr wrap="square" rtlCol="0">
            <a:spAutoFit/>
          </a:bodyPr>
          <a:lstStyle/>
          <a:p>
            <a:r>
              <a:rPr lang="en-US" altLang="ja-JP" dirty="0" smtClean="0"/>
              <a:t>FACE3</a:t>
            </a:r>
            <a:r>
              <a:rPr lang="ja-JP" altLang="en-US" dirty="0" smtClean="0"/>
              <a:t>　スプリットランを前提とした企画書作成ポイント</a:t>
            </a:r>
            <a:endParaRPr lang="en-US" altLang="ja-JP" dirty="0" smtClean="0"/>
          </a:p>
        </p:txBody>
      </p:sp>
      <p:cxnSp>
        <p:nvCxnSpPr>
          <p:cNvPr id="10" name="直線コネクタ 9"/>
          <p:cNvCxnSpPr/>
          <p:nvPr/>
        </p:nvCxnSpPr>
        <p:spPr>
          <a:xfrm flipV="1">
            <a:off x="160169" y="675073"/>
            <a:ext cx="8726997" cy="14632"/>
          </a:xfrm>
          <a:prstGeom prst="line">
            <a:avLst/>
          </a:prstGeom>
        </p:spPr>
        <p:style>
          <a:lnRef idx="2">
            <a:schemeClr val="accent2"/>
          </a:lnRef>
          <a:fillRef idx="0">
            <a:schemeClr val="accent2"/>
          </a:fillRef>
          <a:effectRef idx="1">
            <a:schemeClr val="accent2"/>
          </a:effectRef>
          <a:fontRef idx="minor">
            <a:schemeClr val="tx1"/>
          </a:fontRef>
        </p:style>
      </p:cxnSp>
      <p:sp>
        <p:nvSpPr>
          <p:cNvPr id="4" name="テキスト ボックス 3"/>
          <p:cNvSpPr txBox="1"/>
          <p:nvPr/>
        </p:nvSpPr>
        <p:spPr>
          <a:xfrm>
            <a:off x="519545" y="865909"/>
            <a:ext cx="8024091" cy="369332"/>
          </a:xfrm>
          <a:prstGeom prst="rect">
            <a:avLst/>
          </a:prstGeom>
          <a:noFill/>
        </p:spPr>
        <p:txBody>
          <a:bodyPr wrap="square" rtlCol="0">
            <a:spAutoFit/>
          </a:bodyPr>
          <a:lstStyle/>
          <a:p>
            <a:r>
              <a:rPr kumimoji="1" lang="ja-JP" altLang="en-US" dirty="0" smtClean="0"/>
              <a:t>企画の前提として</a:t>
            </a:r>
            <a:endParaRPr kumimoji="1" lang="ja-JP" altLang="en-US" dirty="0"/>
          </a:p>
        </p:txBody>
      </p:sp>
      <p:sp>
        <p:nvSpPr>
          <p:cNvPr id="5" name="テキスト ボックス 4"/>
          <p:cNvSpPr txBox="1"/>
          <p:nvPr/>
        </p:nvSpPr>
        <p:spPr>
          <a:xfrm>
            <a:off x="900545" y="1408545"/>
            <a:ext cx="7735455" cy="3693319"/>
          </a:xfrm>
          <a:prstGeom prst="rect">
            <a:avLst/>
          </a:prstGeom>
          <a:noFill/>
        </p:spPr>
        <p:txBody>
          <a:bodyPr wrap="square" rtlCol="0">
            <a:spAutoFit/>
          </a:bodyPr>
          <a:lstStyle/>
          <a:p>
            <a:r>
              <a:rPr kumimoji="1" lang="ja-JP" altLang="en-US" dirty="0" smtClean="0"/>
              <a:t>１，調査目的の明確化（課題をヒアリング）</a:t>
            </a:r>
            <a:endParaRPr kumimoji="1" lang="en-US" altLang="ja-JP" dirty="0" smtClean="0"/>
          </a:p>
          <a:p>
            <a:endParaRPr lang="en-US" altLang="ja-JP" dirty="0"/>
          </a:p>
          <a:p>
            <a:r>
              <a:rPr kumimoji="1" lang="ja-JP" altLang="en-US" dirty="0" smtClean="0"/>
              <a:t>２，調査だけではない集客を同時に行なうことへの説明＆理解</a:t>
            </a:r>
            <a:endParaRPr kumimoji="1" lang="en-US" altLang="ja-JP" dirty="0" smtClean="0"/>
          </a:p>
          <a:p>
            <a:endParaRPr lang="en-US" altLang="ja-JP" dirty="0"/>
          </a:p>
          <a:p>
            <a:r>
              <a:rPr kumimoji="1" lang="ja-JP" altLang="en-US" dirty="0" smtClean="0"/>
              <a:t>３，おおまかな予算概要を説明</a:t>
            </a:r>
            <a:endParaRPr kumimoji="1" lang="en-US" altLang="ja-JP" dirty="0" smtClean="0"/>
          </a:p>
          <a:p>
            <a:endParaRPr lang="en-US" altLang="ja-JP" dirty="0"/>
          </a:p>
          <a:p>
            <a:r>
              <a:rPr kumimoji="1" lang="ja-JP" altLang="en-US" dirty="0" smtClean="0"/>
              <a:t>４，コンバージョンの設定（消費者利点により結果が大きく異る）</a:t>
            </a:r>
            <a:endParaRPr kumimoji="1" lang="en-US" altLang="ja-JP" dirty="0" smtClean="0"/>
          </a:p>
          <a:p>
            <a:endParaRPr lang="en-US" altLang="ja-JP" dirty="0"/>
          </a:p>
          <a:p>
            <a:r>
              <a:rPr kumimoji="1" lang="ja-JP" altLang="en-US" dirty="0" smtClean="0"/>
              <a:t>５，調査サイトのケースの明示（バナーなのか</a:t>
            </a:r>
            <a:r>
              <a:rPr kumimoji="1" lang="en-US" altLang="ja-JP" dirty="0" smtClean="0"/>
              <a:t>LPO</a:t>
            </a:r>
            <a:r>
              <a:rPr kumimoji="1" lang="ja-JP" altLang="en-US" dirty="0" smtClean="0"/>
              <a:t>なのかサイトなのか）</a:t>
            </a:r>
            <a:endParaRPr kumimoji="1" lang="en-US" altLang="ja-JP" dirty="0" smtClean="0"/>
          </a:p>
          <a:p>
            <a:endParaRPr lang="en-US" altLang="ja-JP" dirty="0"/>
          </a:p>
          <a:p>
            <a:r>
              <a:rPr kumimoji="1" lang="ja-JP" altLang="en-US" dirty="0" smtClean="0"/>
              <a:t>６，現サイトへのリンクを貼る場合の</a:t>
            </a:r>
            <a:r>
              <a:rPr kumimoji="1" lang="en-US" altLang="ja-JP" dirty="0" smtClean="0"/>
              <a:t>Analytics</a:t>
            </a:r>
            <a:r>
              <a:rPr kumimoji="1" lang="ja-JP" altLang="en-US" dirty="0" smtClean="0"/>
              <a:t>などの確認</a:t>
            </a:r>
            <a:endParaRPr kumimoji="1" lang="en-US" altLang="ja-JP" dirty="0" smtClean="0"/>
          </a:p>
          <a:p>
            <a:endParaRPr lang="en-US" altLang="ja-JP" dirty="0"/>
          </a:p>
          <a:p>
            <a:r>
              <a:rPr kumimoji="1" lang="ja-JP" altLang="en-US" dirty="0" smtClean="0"/>
              <a:t>７，</a:t>
            </a:r>
            <a:r>
              <a:rPr lang="ja-JP" altLang="en-US" dirty="0" smtClean="0"/>
              <a:t>現制作会社の協力が不可欠であることを説明</a:t>
            </a:r>
            <a:endParaRPr kumimoji="1" lang="en-US" altLang="ja-JP" dirty="0" smtClean="0"/>
          </a:p>
        </p:txBody>
      </p:sp>
    </p:spTree>
    <p:extLst>
      <p:ext uri="{BB962C8B-B14F-4D97-AF65-F5344CB8AC3E}">
        <p14:creationId xmlns:p14="http://schemas.microsoft.com/office/powerpoint/2010/main" val="70776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0169" y="271415"/>
            <a:ext cx="7044195" cy="369332"/>
          </a:xfrm>
          <a:prstGeom prst="rect">
            <a:avLst/>
          </a:prstGeom>
          <a:noFill/>
        </p:spPr>
        <p:txBody>
          <a:bodyPr wrap="square" rtlCol="0">
            <a:spAutoFit/>
          </a:bodyPr>
          <a:lstStyle/>
          <a:p>
            <a:r>
              <a:rPr lang="en-US" altLang="ja-JP" dirty="0" smtClean="0"/>
              <a:t>FACE4</a:t>
            </a:r>
            <a:r>
              <a:rPr lang="ja-JP" altLang="en-US" dirty="0" smtClean="0"/>
              <a:t>　スプリットランを前提とした企画書作成フォーマット</a:t>
            </a:r>
            <a:endParaRPr lang="en-US" altLang="ja-JP" dirty="0" smtClean="0"/>
          </a:p>
        </p:txBody>
      </p:sp>
      <p:cxnSp>
        <p:nvCxnSpPr>
          <p:cNvPr id="10" name="直線コネクタ 9"/>
          <p:cNvCxnSpPr/>
          <p:nvPr/>
        </p:nvCxnSpPr>
        <p:spPr>
          <a:xfrm flipV="1">
            <a:off x="160169" y="675073"/>
            <a:ext cx="8726997" cy="14632"/>
          </a:xfrm>
          <a:prstGeom prst="line">
            <a:avLst/>
          </a:prstGeom>
        </p:spPr>
        <p:style>
          <a:lnRef idx="2">
            <a:schemeClr val="accent2"/>
          </a:lnRef>
          <a:fillRef idx="0">
            <a:schemeClr val="accent2"/>
          </a:fillRef>
          <a:effectRef idx="1">
            <a:schemeClr val="accent2"/>
          </a:effectRef>
          <a:fontRef idx="minor">
            <a:schemeClr val="tx1"/>
          </a:fontRef>
        </p:style>
      </p:cxnSp>
      <p:sp>
        <p:nvSpPr>
          <p:cNvPr id="2" name="テキスト ボックス 1"/>
          <p:cNvSpPr txBox="1"/>
          <p:nvPr/>
        </p:nvSpPr>
        <p:spPr>
          <a:xfrm>
            <a:off x="230918" y="762005"/>
            <a:ext cx="3463637" cy="369332"/>
          </a:xfrm>
          <a:prstGeom prst="rect">
            <a:avLst/>
          </a:prstGeom>
          <a:noFill/>
        </p:spPr>
        <p:txBody>
          <a:bodyPr wrap="square" rtlCol="0">
            <a:spAutoFit/>
          </a:bodyPr>
          <a:lstStyle/>
          <a:p>
            <a:r>
              <a:rPr kumimoji="1" lang="ja-JP" altLang="en-US" dirty="0" smtClean="0"/>
              <a:t>キャンペーンタイトル</a:t>
            </a:r>
            <a:endParaRPr kumimoji="1" lang="ja-JP" altLang="en-US" dirty="0"/>
          </a:p>
        </p:txBody>
      </p:sp>
      <p:sp>
        <p:nvSpPr>
          <p:cNvPr id="3" name="テキスト ボックス 2"/>
          <p:cNvSpPr txBox="1"/>
          <p:nvPr/>
        </p:nvSpPr>
        <p:spPr>
          <a:xfrm>
            <a:off x="5622636" y="785091"/>
            <a:ext cx="1143000" cy="369332"/>
          </a:xfrm>
          <a:prstGeom prst="rect">
            <a:avLst/>
          </a:prstGeom>
          <a:noFill/>
        </p:spPr>
        <p:txBody>
          <a:bodyPr wrap="square" rtlCol="0">
            <a:spAutoFit/>
          </a:bodyPr>
          <a:lstStyle/>
          <a:p>
            <a:r>
              <a:rPr kumimoji="1" lang="ja-JP" altLang="en-US" dirty="0" smtClean="0"/>
              <a:t>期間</a:t>
            </a:r>
            <a:endParaRPr kumimoji="1" lang="ja-JP" altLang="en-US" dirty="0"/>
          </a:p>
        </p:txBody>
      </p:sp>
      <p:sp>
        <p:nvSpPr>
          <p:cNvPr id="4" name="テキスト ボックス 3"/>
          <p:cNvSpPr txBox="1"/>
          <p:nvPr/>
        </p:nvSpPr>
        <p:spPr>
          <a:xfrm>
            <a:off x="230918" y="2182168"/>
            <a:ext cx="3579091" cy="369332"/>
          </a:xfrm>
          <a:prstGeom prst="rect">
            <a:avLst/>
          </a:prstGeom>
          <a:noFill/>
        </p:spPr>
        <p:txBody>
          <a:bodyPr wrap="square" rtlCol="0">
            <a:spAutoFit/>
          </a:bodyPr>
          <a:lstStyle/>
          <a:p>
            <a:r>
              <a:rPr kumimoji="1" lang="ja-JP" altLang="en-US" dirty="0" smtClean="0"/>
              <a:t>キャンペーン内容</a:t>
            </a:r>
            <a:endParaRPr kumimoji="1" lang="ja-JP" altLang="en-US" dirty="0"/>
          </a:p>
        </p:txBody>
      </p:sp>
      <p:sp>
        <p:nvSpPr>
          <p:cNvPr id="8" name="テキスト ボックス 7"/>
          <p:cNvSpPr txBox="1"/>
          <p:nvPr/>
        </p:nvSpPr>
        <p:spPr>
          <a:xfrm>
            <a:off x="230918" y="1593283"/>
            <a:ext cx="3463637" cy="369332"/>
          </a:xfrm>
          <a:prstGeom prst="rect">
            <a:avLst/>
          </a:prstGeom>
          <a:noFill/>
        </p:spPr>
        <p:txBody>
          <a:bodyPr wrap="square" rtlCol="0">
            <a:spAutoFit/>
          </a:bodyPr>
          <a:lstStyle/>
          <a:p>
            <a:r>
              <a:rPr lang="ja-JP" altLang="en-US" dirty="0" smtClean="0"/>
              <a:t>ターゲット</a:t>
            </a:r>
            <a:endParaRPr kumimoji="1" lang="ja-JP" altLang="en-US" dirty="0"/>
          </a:p>
        </p:txBody>
      </p:sp>
      <p:cxnSp>
        <p:nvCxnSpPr>
          <p:cNvPr id="11" name="直線コネクタ 10"/>
          <p:cNvCxnSpPr/>
          <p:nvPr/>
        </p:nvCxnSpPr>
        <p:spPr>
          <a:xfrm>
            <a:off x="230918" y="1535543"/>
            <a:ext cx="52647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線コネクタ 14"/>
          <p:cNvCxnSpPr/>
          <p:nvPr/>
        </p:nvCxnSpPr>
        <p:spPr>
          <a:xfrm>
            <a:off x="5726545" y="1154423"/>
            <a:ext cx="30249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直線コネクタ 15"/>
          <p:cNvCxnSpPr/>
          <p:nvPr/>
        </p:nvCxnSpPr>
        <p:spPr>
          <a:xfrm>
            <a:off x="230918" y="2066645"/>
            <a:ext cx="5264727"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テキスト ボックス 17"/>
          <p:cNvSpPr txBox="1"/>
          <p:nvPr/>
        </p:nvSpPr>
        <p:spPr>
          <a:xfrm>
            <a:off x="5622635" y="1674157"/>
            <a:ext cx="2874819" cy="369332"/>
          </a:xfrm>
          <a:prstGeom prst="rect">
            <a:avLst/>
          </a:prstGeom>
          <a:noFill/>
        </p:spPr>
        <p:txBody>
          <a:bodyPr wrap="square" rtlCol="0">
            <a:spAutoFit/>
          </a:bodyPr>
          <a:lstStyle/>
          <a:p>
            <a:r>
              <a:rPr lang="ja-JP" altLang="en-US" dirty="0" smtClean="0"/>
              <a:t>コンバージョン対策</a:t>
            </a:r>
            <a:endParaRPr kumimoji="1" lang="ja-JP" altLang="en-US" dirty="0"/>
          </a:p>
        </p:txBody>
      </p:sp>
      <p:sp>
        <p:nvSpPr>
          <p:cNvPr id="19" name="角丸四角形 18"/>
          <p:cNvSpPr/>
          <p:nvPr/>
        </p:nvSpPr>
        <p:spPr>
          <a:xfrm>
            <a:off x="5726545" y="2159006"/>
            <a:ext cx="3160621" cy="3232742"/>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230918" y="2551500"/>
            <a:ext cx="5264727" cy="1385516"/>
          </a:xfrm>
          <a:prstGeom prst="round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230918" y="4006231"/>
            <a:ext cx="5264727" cy="1385516"/>
          </a:xfrm>
          <a:prstGeom prst="round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230918" y="5391747"/>
            <a:ext cx="3579091" cy="369332"/>
          </a:xfrm>
          <a:prstGeom prst="rect">
            <a:avLst/>
          </a:prstGeom>
          <a:noFill/>
        </p:spPr>
        <p:txBody>
          <a:bodyPr wrap="square" rtlCol="0">
            <a:spAutoFit/>
          </a:bodyPr>
          <a:lstStyle/>
          <a:p>
            <a:r>
              <a:rPr lang="ja-JP" altLang="en-US" dirty="0" smtClean="0"/>
              <a:t>広告予算と</a:t>
            </a:r>
            <a:r>
              <a:rPr lang="en-US" altLang="ja-JP" dirty="0" smtClean="0"/>
              <a:t>CPA</a:t>
            </a:r>
            <a:r>
              <a:rPr lang="ja-JP" altLang="en-US" dirty="0" smtClean="0"/>
              <a:t>目標</a:t>
            </a:r>
            <a:endParaRPr kumimoji="1" lang="ja-JP" altLang="en-US" dirty="0"/>
          </a:p>
        </p:txBody>
      </p:sp>
      <p:cxnSp>
        <p:nvCxnSpPr>
          <p:cNvPr id="23" name="直線コネクタ 22"/>
          <p:cNvCxnSpPr/>
          <p:nvPr/>
        </p:nvCxnSpPr>
        <p:spPr>
          <a:xfrm>
            <a:off x="230918" y="6107554"/>
            <a:ext cx="52647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a:off x="230918" y="6638645"/>
            <a:ext cx="52647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5786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0169" y="271415"/>
            <a:ext cx="7044195" cy="369332"/>
          </a:xfrm>
          <a:prstGeom prst="rect">
            <a:avLst/>
          </a:prstGeom>
          <a:noFill/>
        </p:spPr>
        <p:txBody>
          <a:bodyPr wrap="square" rtlCol="0">
            <a:spAutoFit/>
          </a:bodyPr>
          <a:lstStyle/>
          <a:p>
            <a:r>
              <a:rPr lang="en-US" altLang="ja-JP" dirty="0" smtClean="0"/>
              <a:t>FACE5</a:t>
            </a:r>
            <a:r>
              <a:rPr lang="ja-JP" altLang="en-US" dirty="0" smtClean="0"/>
              <a:t>　スプリットランを前提としたオンライン広告提案例</a:t>
            </a:r>
            <a:endParaRPr lang="en-US" altLang="ja-JP" dirty="0" smtClean="0"/>
          </a:p>
        </p:txBody>
      </p:sp>
      <p:cxnSp>
        <p:nvCxnSpPr>
          <p:cNvPr id="10" name="直線コネクタ 9"/>
          <p:cNvCxnSpPr/>
          <p:nvPr/>
        </p:nvCxnSpPr>
        <p:spPr>
          <a:xfrm flipV="1">
            <a:off x="160169" y="675073"/>
            <a:ext cx="8726997" cy="14632"/>
          </a:xfrm>
          <a:prstGeom prst="line">
            <a:avLst/>
          </a:prstGeom>
        </p:spPr>
        <p:style>
          <a:lnRef idx="2">
            <a:schemeClr val="accent2"/>
          </a:lnRef>
          <a:fillRef idx="0">
            <a:schemeClr val="accent2"/>
          </a:fillRef>
          <a:effectRef idx="1">
            <a:schemeClr val="accent2"/>
          </a:effectRef>
          <a:fontRef idx="minor">
            <a:schemeClr val="tx1"/>
          </a:fontRef>
        </p:style>
      </p:cxnSp>
      <p:pic>
        <p:nvPicPr>
          <p:cNvPr id="2" name="図 1"/>
          <p:cNvPicPr>
            <a:picLocks noChangeAspect="1"/>
          </p:cNvPicPr>
          <p:nvPr/>
        </p:nvPicPr>
        <p:blipFill>
          <a:blip r:embed="rId2"/>
          <a:stretch>
            <a:fillRect/>
          </a:stretch>
        </p:blipFill>
        <p:spPr>
          <a:xfrm>
            <a:off x="160169" y="842439"/>
            <a:ext cx="8771152" cy="5894054"/>
          </a:xfrm>
          <a:prstGeom prst="rect">
            <a:avLst/>
          </a:prstGeom>
        </p:spPr>
      </p:pic>
    </p:spTree>
    <p:extLst>
      <p:ext uri="{BB962C8B-B14F-4D97-AF65-F5344CB8AC3E}">
        <p14:creationId xmlns:p14="http://schemas.microsoft.com/office/powerpoint/2010/main" val="2311792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0169" y="271415"/>
            <a:ext cx="7044195" cy="369332"/>
          </a:xfrm>
          <a:prstGeom prst="rect">
            <a:avLst/>
          </a:prstGeom>
          <a:noFill/>
        </p:spPr>
        <p:txBody>
          <a:bodyPr wrap="square" rtlCol="0">
            <a:spAutoFit/>
          </a:bodyPr>
          <a:lstStyle/>
          <a:p>
            <a:r>
              <a:rPr lang="en-US" altLang="ja-JP" dirty="0" smtClean="0"/>
              <a:t>FACE6</a:t>
            </a:r>
            <a:r>
              <a:rPr lang="ja-JP" altLang="en-US" dirty="0" smtClean="0"/>
              <a:t>　スプリットラン事例について</a:t>
            </a:r>
            <a:endParaRPr lang="en-US" altLang="ja-JP" dirty="0" smtClean="0"/>
          </a:p>
        </p:txBody>
      </p:sp>
      <p:cxnSp>
        <p:nvCxnSpPr>
          <p:cNvPr id="10" name="直線コネクタ 9"/>
          <p:cNvCxnSpPr/>
          <p:nvPr/>
        </p:nvCxnSpPr>
        <p:spPr>
          <a:xfrm flipV="1">
            <a:off x="160169" y="675073"/>
            <a:ext cx="8726997" cy="14632"/>
          </a:xfrm>
          <a:prstGeom prst="line">
            <a:avLst/>
          </a:prstGeom>
        </p:spPr>
        <p:style>
          <a:lnRef idx="2">
            <a:schemeClr val="accent2"/>
          </a:lnRef>
          <a:fillRef idx="0">
            <a:schemeClr val="accent2"/>
          </a:fillRef>
          <a:effectRef idx="1">
            <a:schemeClr val="accent2"/>
          </a:effectRef>
          <a:fontRef idx="minor">
            <a:schemeClr val="tx1"/>
          </a:fontRef>
        </p:style>
      </p:cxnSp>
      <p:pic>
        <p:nvPicPr>
          <p:cNvPr id="5" name="図 4"/>
          <p:cNvPicPr>
            <a:picLocks noChangeAspect="1"/>
          </p:cNvPicPr>
          <p:nvPr/>
        </p:nvPicPr>
        <p:blipFill>
          <a:blip r:embed="rId2"/>
          <a:stretch>
            <a:fillRect/>
          </a:stretch>
        </p:blipFill>
        <p:spPr>
          <a:xfrm>
            <a:off x="4306315" y="3428106"/>
            <a:ext cx="4837685" cy="3370822"/>
          </a:xfrm>
          <a:prstGeom prst="rect">
            <a:avLst/>
          </a:prstGeom>
        </p:spPr>
      </p:pic>
      <p:pic>
        <p:nvPicPr>
          <p:cNvPr id="3" name="図 2"/>
          <p:cNvPicPr>
            <a:picLocks noChangeAspect="1"/>
          </p:cNvPicPr>
          <p:nvPr/>
        </p:nvPicPr>
        <p:blipFill>
          <a:blip r:embed="rId3"/>
          <a:stretch>
            <a:fillRect/>
          </a:stretch>
        </p:blipFill>
        <p:spPr>
          <a:xfrm>
            <a:off x="160169" y="828765"/>
            <a:ext cx="4816057" cy="3368285"/>
          </a:xfrm>
          <a:prstGeom prst="rect">
            <a:avLst/>
          </a:prstGeom>
        </p:spPr>
      </p:pic>
      <p:sp>
        <p:nvSpPr>
          <p:cNvPr id="6" name="正方形/長方形 5"/>
          <p:cNvSpPr/>
          <p:nvPr/>
        </p:nvSpPr>
        <p:spPr>
          <a:xfrm>
            <a:off x="5207597" y="828765"/>
            <a:ext cx="2558801" cy="400110"/>
          </a:xfrm>
          <a:prstGeom prst="rect">
            <a:avLst/>
          </a:prstGeom>
        </p:spPr>
        <p:txBody>
          <a:bodyPr wrap="none">
            <a:spAutoFit/>
          </a:bodyPr>
          <a:lstStyle/>
          <a:p>
            <a:r>
              <a:rPr lang="en-US" altLang="ja-JP" sz="1000" dirty="0">
                <a:hlinkClick r:id="rId4"/>
              </a:rPr>
              <a:t>http://liginc.co.jp/web/useful/</a:t>
            </a:r>
            <a:r>
              <a:rPr lang="en-US" altLang="ja-JP" sz="1000" dirty="0" smtClean="0">
                <a:hlinkClick r:id="rId4"/>
              </a:rPr>
              <a:t>135228</a:t>
            </a:r>
            <a:endParaRPr lang="en-US" altLang="ja-JP" sz="1000" dirty="0" smtClean="0"/>
          </a:p>
          <a:p>
            <a:r>
              <a:rPr lang="ja-JP" altLang="en-US" sz="1000" dirty="0" smtClean="0"/>
              <a:t>参照</a:t>
            </a:r>
            <a:endParaRPr lang="ja-JP" altLang="en-US" sz="1000" dirty="0"/>
          </a:p>
        </p:txBody>
      </p:sp>
      <p:sp>
        <p:nvSpPr>
          <p:cNvPr id="8" name="正方形/長方形 7"/>
          <p:cNvSpPr/>
          <p:nvPr/>
        </p:nvSpPr>
        <p:spPr>
          <a:xfrm>
            <a:off x="5207597" y="1317483"/>
            <a:ext cx="3483632" cy="1384995"/>
          </a:xfrm>
          <a:prstGeom prst="rect">
            <a:avLst/>
          </a:prstGeom>
        </p:spPr>
        <p:txBody>
          <a:bodyPr wrap="square">
            <a:spAutoFit/>
          </a:bodyPr>
          <a:lstStyle/>
          <a:p>
            <a:r>
              <a:rPr lang="ja-JP" altLang="en-US" sz="1400" dirty="0"/>
              <a:t>リニューアルした商品についてもっと知ってもらうことで、購入率への良い影響があるのではないかと考えていましたが、それよりもすぐに目当ての商品にアクセスすることがユーザにとっては使いやすいということがわかりました。</a:t>
            </a:r>
          </a:p>
        </p:txBody>
      </p:sp>
      <p:sp>
        <p:nvSpPr>
          <p:cNvPr id="9" name="正方形/長方形 8"/>
          <p:cNvSpPr/>
          <p:nvPr/>
        </p:nvSpPr>
        <p:spPr>
          <a:xfrm>
            <a:off x="160169" y="5221291"/>
            <a:ext cx="4033446" cy="1200329"/>
          </a:xfrm>
          <a:prstGeom prst="rect">
            <a:avLst/>
          </a:prstGeom>
        </p:spPr>
        <p:txBody>
          <a:bodyPr wrap="square">
            <a:spAutoFit/>
          </a:bodyPr>
          <a:lstStyle/>
          <a:p>
            <a:r>
              <a:rPr lang="ja-JP" altLang="en-US" dirty="0"/>
              <a:t>テストパターンの「バナーを排除し、コンテンツの露出を強化したナビゲーション」の方が、直帰率が低く、</a:t>
            </a:r>
            <a:r>
              <a:rPr lang="en-US" altLang="ja-JP" dirty="0"/>
              <a:t>CV</a:t>
            </a:r>
            <a:r>
              <a:rPr lang="ja-JP" altLang="en-US" dirty="0"/>
              <a:t>率が高いという結果になりました。</a:t>
            </a:r>
          </a:p>
        </p:txBody>
      </p:sp>
    </p:spTree>
    <p:extLst>
      <p:ext uri="{BB962C8B-B14F-4D97-AF65-F5344CB8AC3E}">
        <p14:creationId xmlns:p14="http://schemas.microsoft.com/office/powerpoint/2010/main" val="2306505357"/>
      </p:ext>
    </p:extLst>
  </p:cSld>
  <p:clrMapOvr>
    <a:masterClrMapping/>
  </p:clrMapOvr>
</p:sld>
</file>

<file path=ppt/theme/theme1.xml><?xml version="1.0" encoding="utf-8"?>
<a:theme xmlns:a="http://schemas.openxmlformats.org/drawingml/2006/main" name="既定の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既定のテーマ.thmx</Template>
  <TotalTime>252</TotalTime>
  <Words>674</Words>
  <Application>Microsoft Macintosh PowerPoint</Application>
  <PresentationFormat>画面に合わせる (4:3)</PresentationFormat>
  <Paragraphs>50</Paragraphs>
  <Slides>6</Slides>
  <Notes>0</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既定のテーマ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Microsoft Office ユーザー</cp:lastModifiedBy>
  <cp:revision>30</cp:revision>
  <cp:lastPrinted>2015-11-16T00:07:41Z</cp:lastPrinted>
  <dcterms:created xsi:type="dcterms:W3CDTF">2015-07-20T01:06:19Z</dcterms:created>
  <dcterms:modified xsi:type="dcterms:W3CDTF">2015-11-16T00:07:42Z</dcterms:modified>
</cp:coreProperties>
</file>