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7" r:id="rId4"/>
    <p:sldId id="258" r:id="rId5"/>
    <p:sldId id="261" r:id="rId6"/>
    <p:sldId id="265" r:id="rId7"/>
    <p:sldId id="266" r:id="rId8"/>
    <p:sldId id="259" r:id="rId9"/>
    <p:sldId id="263" r:id="rId10"/>
    <p:sldId id="262" r:id="rId11"/>
    <p:sldId id="267" r:id="rId12"/>
    <p:sldId id="268" r:id="rId13"/>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1" d="100"/>
          <a:sy n="101" d="100"/>
        </p:scale>
        <p:origin x="-472"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32339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76181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458963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08091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79493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49458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65205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644504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3922902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257855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5A12F7F-F369-A649-BAD3-433C3823AE7E}" type="datetimeFigureOut">
              <a:rPr kumimoji="1" lang="ja-JP" altLang="en-US" smtClean="0"/>
              <a:t>2015/06/20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977776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12F7F-F369-A649-BAD3-433C3823AE7E}" type="datetimeFigureOut">
              <a:rPr kumimoji="1" lang="ja-JP" altLang="en-US" smtClean="0"/>
              <a:t>2015/06/20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9F804-120F-A746-8ABF-4D2855D0D601}" type="slidenum">
              <a:rPr kumimoji="1" lang="ja-JP" altLang="en-US" smtClean="0"/>
              <a:t>‹#›</a:t>
            </a:fld>
            <a:endParaRPr kumimoji="1" lang="ja-JP" altLang="en-US"/>
          </a:p>
        </p:txBody>
      </p:sp>
    </p:spTree>
    <p:extLst>
      <p:ext uri="{BB962C8B-B14F-4D97-AF65-F5344CB8AC3E}">
        <p14:creationId xmlns:p14="http://schemas.microsoft.com/office/powerpoint/2010/main" val="1351468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hyperlink" Target="http://liskul.com/wm_personam6-5104"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8.png"/><Relationship Id="rId5" Type="http://schemas.openxmlformats.org/officeDocument/2006/relationships/hyperlink" Target="http://www.inboundmarketing.jp/blog/2013/08/02/persona/" TargetMode="External"/><Relationship Id="rId6" Type="http://schemas.openxmlformats.org/officeDocument/2006/relationships/image" Target="../media/image9.png"/><Relationship Id="rId7" Type="http://schemas.openxmlformats.org/officeDocument/2006/relationships/hyperlink" Target="http://web-tan.forum.impressrd.jp/yahooads/2013/11/29/16472" TargetMode="External"/><Relationship Id="rId8"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png"/><Relationship Id="rId13" Type="http://schemas.openxmlformats.org/officeDocument/2006/relationships/image" Target="../media/image15.png"/><Relationship Id="rId1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hyperlink" Target="http://tokyo-single-fudosan.jp/" TargetMode="External"/><Relationship Id="rId5" Type="http://schemas.openxmlformats.org/officeDocument/2006/relationships/hyperlink" Target="http://www.strapya.com/" TargetMode="External"/><Relationship Id="rId6" Type="http://schemas.openxmlformats.org/officeDocument/2006/relationships/hyperlink" Target="http://www.takumen.com/" TargetMode="External"/><Relationship Id="rId7" Type="http://schemas.openxmlformats.org/officeDocument/2006/relationships/hyperlink" Target="http://zuu.co.jp/" TargetMode="External"/><Relationship Id="rId8" Type="http://schemas.openxmlformats.org/officeDocument/2006/relationships/hyperlink" Target="http://www.babytopia.jp/" TargetMode="External"/><Relationship Id="rId9" Type="http://schemas.openxmlformats.org/officeDocument/2006/relationships/image" Target="../media/image11.png"/><Relationship Id="rId10" Type="http://schemas.openxmlformats.org/officeDocument/2006/relationships/image" Target="../media/image12.png"/></Relationships>
</file>

<file path=ppt/slides/_rels/slide6.xml.rels><?xml version="1.0" encoding="UTF-8" standalone="yes"?>
<Relationships xmlns="http://schemas.openxmlformats.org/package/2006/relationships"><Relationship Id="rId11" Type="http://schemas.openxmlformats.org/officeDocument/2006/relationships/image" Target="../media/image23.png"/><Relationship Id="rId12"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hyperlink" Target="https://www.cyberagent.co.jp/ir/finance/market/" TargetMode="External"/><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1" Type="http://schemas.openxmlformats.org/officeDocument/2006/relationships/hyperlink" Target="https://room.rakuten.co.jp/" TargetMode="External"/><Relationship Id="rId12" Type="http://schemas.openxmlformats.org/officeDocument/2006/relationships/hyperlink" Target="http://mercari.jp/" TargetMode="External"/><Relationship Id="rId13" Type="http://schemas.openxmlformats.org/officeDocument/2006/relationships/image" Target="../media/image42.png"/><Relationship Id="rId14" Type="http://schemas.openxmlformats.org/officeDocument/2006/relationships/image" Target="../media/image43.png"/><Relationship Id="rId15" Type="http://schemas.openxmlformats.org/officeDocument/2006/relationships/image" Target="../media/image44.png"/><Relationship Id="rId16" Type="http://schemas.openxmlformats.org/officeDocument/2006/relationships/image" Target="../media/image45.png"/><Relationship Id="rId17" Type="http://schemas.openxmlformats.org/officeDocument/2006/relationships/image" Target="../media/image46.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hyperlink" Target="http://www.netprice.co.jp/gathering/" TargetMode="External"/><Relationship Id="rId5" Type="http://schemas.openxmlformats.org/officeDocument/2006/relationships/hyperlink" Target="http://www.rigna.com/showroom/rtt" TargetMode="External"/><Relationship Id="rId6" Type="http://schemas.openxmlformats.org/officeDocument/2006/relationships/hyperlink" Target="https://www.youtube.com/watch?v=ttvYoyFqxWM" TargetMode="External"/><Relationship Id="rId7" Type="http://schemas.openxmlformats.org/officeDocument/2006/relationships/hyperlink" Target="http://hatch8.jp/" TargetMode="External"/><Relationship Id="rId8" Type="http://schemas.openxmlformats.org/officeDocument/2006/relationships/hyperlink" Target="http://r.gnavi.co.jp/ippin/" TargetMode="External"/><Relationship Id="rId9" Type="http://schemas.openxmlformats.org/officeDocument/2006/relationships/image" Target="../media/image40.png"/><Relationship Id="rId10"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47.png"/><Relationship Id="rId5" Type="http://schemas.openxmlformats.org/officeDocument/2006/relationships/image" Target="../media/image48.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7704" y="330021"/>
            <a:ext cx="1924846" cy="45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3181089" y="2760920"/>
            <a:ext cx="5104778" cy="369332"/>
          </a:xfrm>
          <a:prstGeom prst="rect">
            <a:avLst/>
          </a:prstGeom>
          <a:noFill/>
        </p:spPr>
        <p:txBody>
          <a:bodyPr wrap="square" rtlCol="0">
            <a:spAutoFit/>
          </a:bodyPr>
          <a:lstStyle/>
          <a:p>
            <a:r>
              <a:rPr lang="ja-JP" altLang="en-US" dirty="0" smtClean="0"/>
              <a:t>ネット戦略の鍵は「</a:t>
            </a:r>
            <a:r>
              <a:rPr kumimoji="1" lang="ja-JP" altLang="en-US" dirty="0" smtClean="0"/>
              <a:t>ペルソナマーケティング</a:t>
            </a:r>
            <a:r>
              <a:rPr kumimoji="1" lang="ja-JP" altLang="en-US" dirty="0" smtClean="0"/>
              <a:t>」</a:t>
            </a:r>
            <a:endParaRPr kumimoji="1" lang="ja-JP" altLang="en-US" dirty="0"/>
          </a:p>
        </p:txBody>
      </p:sp>
      <p:cxnSp>
        <p:nvCxnSpPr>
          <p:cNvPr id="3" name="直線コネクタ 2"/>
          <p:cNvCxnSpPr/>
          <p:nvPr/>
        </p:nvCxnSpPr>
        <p:spPr>
          <a:xfrm>
            <a:off x="3218807" y="2678440"/>
            <a:ext cx="4928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線コネクタ 18"/>
          <p:cNvCxnSpPr/>
          <p:nvPr/>
        </p:nvCxnSpPr>
        <p:spPr>
          <a:xfrm>
            <a:off x="3218807" y="3231733"/>
            <a:ext cx="49287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直線コネクタ 19"/>
          <p:cNvCxnSpPr/>
          <p:nvPr/>
        </p:nvCxnSpPr>
        <p:spPr>
          <a:xfrm>
            <a:off x="3218807" y="3722150"/>
            <a:ext cx="4928770" cy="0"/>
          </a:xfrm>
          <a:prstGeom prst="line">
            <a:avLst/>
          </a:prstGeom>
        </p:spPr>
        <p:style>
          <a:lnRef idx="2">
            <a:schemeClr val="accent1"/>
          </a:lnRef>
          <a:fillRef idx="0">
            <a:schemeClr val="accent1"/>
          </a:fillRef>
          <a:effectRef idx="1">
            <a:schemeClr val="accent1"/>
          </a:effectRef>
          <a:fontRef idx="minor">
            <a:schemeClr val="tx1"/>
          </a:fontRef>
        </p:style>
      </p:cxnSp>
      <p:pic>
        <p:nvPicPr>
          <p:cNvPr id="21" name="図 20"/>
          <p:cNvPicPr>
            <a:picLocks noChangeAspect="1"/>
          </p:cNvPicPr>
          <p:nvPr/>
        </p:nvPicPr>
        <p:blipFill>
          <a:blip r:embed="rId4"/>
          <a:stretch>
            <a:fillRect/>
          </a:stretch>
        </p:blipFill>
        <p:spPr>
          <a:xfrm>
            <a:off x="1706409" y="2652002"/>
            <a:ext cx="1257773" cy="1134311"/>
          </a:xfrm>
          <a:prstGeom prst="rect">
            <a:avLst/>
          </a:prstGeom>
        </p:spPr>
      </p:pic>
      <p:sp>
        <p:nvSpPr>
          <p:cNvPr id="4" name="テキスト ボックス 3"/>
          <p:cNvSpPr txBox="1"/>
          <p:nvPr/>
        </p:nvSpPr>
        <p:spPr>
          <a:xfrm>
            <a:off x="3772017" y="3294608"/>
            <a:ext cx="4752761" cy="338554"/>
          </a:xfrm>
          <a:prstGeom prst="rect">
            <a:avLst/>
          </a:prstGeom>
          <a:noFill/>
        </p:spPr>
        <p:txBody>
          <a:bodyPr wrap="square" rtlCol="0">
            <a:spAutoFit/>
          </a:bodyPr>
          <a:lstStyle/>
          <a:p>
            <a:r>
              <a:rPr kumimoji="1" lang="ja-JP" altLang="en-US" sz="1600" dirty="0" smtClean="0"/>
              <a:t>絞込と売り方で新たな市場を開拓する</a:t>
            </a:r>
            <a:endParaRPr kumimoji="1" lang="ja-JP" altLang="en-US" sz="1600" dirty="0"/>
          </a:p>
        </p:txBody>
      </p:sp>
    </p:spTree>
    <p:extLst>
      <p:ext uri="{BB962C8B-B14F-4D97-AF65-F5344CB8AC3E}">
        <p14:creationId xmlns:p14="http://schemas.microsoft.com/office/powerpoint/2010/main" val="320129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FACE1</a:t>
            </a:r>
            <a:r>
              <a:rPr kumimoji="1" lang="ja-JP" altLang="en-US" dirty="0" smtClean="0"/>
              <a:t>　ペルソナマーケティングとは</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正方形/長方形 9"/>
          <p:cNvSpPr/>
          <p:nvPr/>
        </p:nvSpPr>
        <p:spPr>
          <a:xfrm>
            <a:off x="278885" y="730275"/>
            <a:ext cx="8259862" cy="1231106"/>
          </a:xfrm>
          <a:prstGeom prst="rect">
            <a:avLst/>
          </a:prstGeom>
        </p:spPr>
        <p:txBody>
          <a:bodyPr wrap="square">
            <a:spAutoFit/>
          </a:bodyPr>
          <a:lstStyle/>
          <a:p>
            <a:r>
              <a:rPr lang="en-US" altLang="ja-JP" dirty="0" smtClean="0"/>
              <a:t>◆</a:t>
            </a:r>
            <a:r>
              <a:rPr lang="ja-JP" altLang="en-US" dirty="0" smtClean="0"/>
              <a:t>ペルソナマーケティングとは</a:t>
            </a:r>
            <a:endParaRPr lang="en-US" altLang="ja-JP" dirty="0"/>
          </a:p>
          <a:p>
            <a:r>
              <a:rPr lang="ja-JP" altLang="en-US" sz="1400" dirty="0" smtClean="0"/>
              <a:t>ペルソナ</a:t>
            </a:r>
            <a:r>
              <a:rPr lang="ja-JP" altLang="en-US" sz="1400" dirty="0"/>
              <a:t>とは、あなたの製品やサービスの理想の顧客の人物像です</a:t>
            </a:r>
            <a:r>
              <a:rPr lang="ja-JP" altLang="en-US" sz="1400" dirty="0" smtClean="0"/>
              <a:t>。</a:t>
            </a:r>
            <a:endParaRPr lang="ja-JP" altLang="en-US" sz="1400" dirty="0"/>
          </a:p>
          <a:p>
            <a:r>
              <a:rPr lang="ja-JP" altLang="en-US" sz="1400" dirty="0"/>
              <a:t>ペルソナは理想の顧客そのものを示すものではありません。一人の顧客が全ての理想的な条件を満たすことは無いため、既存顧客の情報やインタビュー、調査データなどの実在する情報から、架空の理想の顧客「像」を描きます。</a:t>
            </a:r>
          </a:p>
        </p:txBody>
      </p:sp>
      <p:pic>
        <p:nvPicPr>
          <p:cNvPr id="11" name="図 10"/>
          <p:cNvPicPr>
            <a:picLocks noChangeAspect="1"/>
          </p:cNvPicPr>
          <p:nvPr/>
        </p:nvPicPr>
        <p:blipFill>
          <a:blip r:embed="rId4"/>
          <a:stretch>
            <a:fillRect/>
          </a:stretch>
        </p:blipFill>
        <p:spPr>
          <a:xfrm>
            <a:off x="170096" y="2061621"/>
            <a:ext cx="3844136" cy="2712575"/>
          </a:xfrm>
          <a:prstGeom prst="rect">
            <a:avLst/>
          </a:prstGeom>
        </p:spPr>
      </p:pic>
      <p:sp>
        <p:nvSpPr>
          <p:cNvPr id="12" name="テキスト ボックス 11"/>
          <p:cNvSpPr txBox="1"/>
          <p:nvPr/>
        </p:nvSpPr>
        <p:spPr>
          <a:xfrm>
            <a:off x="4732881" y="2231740"/>
            <a:ext cx="4411119" cy="369332"/>
          </a:xfrm>
          <a:prstGeom prst="rect">
            <a:avLst/>
          </a:prstGeom>
          <a:noFill/>
        </p:spPr>
        <p:txBody>
          <a:bodyPr wrap="square" rtlCol="0">
            <a:spAutoFit/>
          </a:bodyPr>
          <a:lstStyle/>
          <a:p>
            <a:r>
              <a:rPr kumimoji="1" lang="ja-JP" altLang="en-US" dirty="0" smtClean="0"/>
              <a:t>性別　年齢　居住地</a:t>
            </a:r>
            <a:r>
              <a:rPr lang="ja-JP" altLang="ja-JP" dirty="0"/>
              <a:t>　</a:t>
            </a:r>
            <a:r>
              <a:rPr lang="ja-JP" altLang="en-US" dirty="0" smtClean="0"/>
              <a:t>職業　</a:t>
            </a:r>
            <a:endParaRPr lang="en-US" altLang="ja-JP" dirty="0" smtClean="0"/>
          </a:p>
        </p:txBody>
      </p:sp>
      <p:sp>
        <p:nvSpPr>
          <p:cNvPr id="14" name="加算記号 13"/>
          <p:cNvSpPr/>
          <p:nvPr/>
        </p:nvSpPr>
        <p:spPr>
          <a:xfrm>
            <a:off x="5953310" y="2601072"/>
            <a:ext cx="472128" cy="472128"/>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524515" y="3073200"/>
            <a:ext cx="4456478" cy="923330"/>
          </a:xfrm>
          <a:prstGeom prst="rect">
            <a:avLst/>
          </a:prstGeom>
          <a:noFill/>
        </p:spPr>
        <p:txBody>
          <a:bodyPr wrap="square" rtlCol="0">
            <a:spAutoFit/>
          </a:bodyPr>
          <a:lstStyle/>
          <a:p>
            <a:r>
              <a:rPr kumimoji="1" lang="ja-JP" altLang="en-US" dirty="0" smtClean="0"/>
              <a:t>趣味　嗜好性</a:t>
            </a:r>
            <a:endParaRPr kumimoji="1" lang="en-US" altLang="ja-JP" dirty="0" smtClean="0"/>
          </a:p>
          <a:p>
            <a:r>
              <a:rPr kumimoji="1" lang="ja-JP" altLang="en-US" dirty="0" smtClean="0"/>
              <a:t>一日の過ごし方　人生の</a:t>
            </a:r>
            <a:r>
              <a:rPr kumimoji="1" lang="en-US" altLang="ja-JP" dirty="0" smtClean="0"/>
              <a:t>GOAL</a:t>
            </a:r>
          </a:p>
          <a:p>
            <a:r>
              <a:rPr lang="ja-JP" altLang="en-US" dirty="0" smtClean="0"/>
              <a:t>現在抱えている課題　よく見るメディア</a:t>
            </a:r>
            <a:endParaRPr lang="en-US" altLang="ja-JP" dirty="0" smtClean="0"/>
          </a:p>
        </p:txBody>
      </p:sp>
      <p:pic>
        <p:nvPicPr>
          <p:cNvPr id="16" name="図 15"/>
          <p:cNvPicPr>
            <a:picLocks noChangeAspect="1"/>
          </p:cNvPicPr>
          <p:nvPr/>
        </p:nvPicPr>
        <p:blipFill>
          <a:blip r:embed="rId5"/>
          <a:stretch>
            <a:fillRect/>
          </a:stretch>
        </p:blipFill>
        <p:spPr>
          <a:xfrm>
            <a:off x="3867269" y="4118191"/>
            <a:ext cx="5113724" cy="2587483"/>
          </a:xfrm>
          <a:prstGeom prst="rect">
            <a:avLst/>
          </a:prstGeom>
        </p:spPr>
      </p:pic>
      <p:sp>
        <p:nvSpPr>
          <p:cNvPr id="17" name="テキスト ボックス 16"/>
          <p:cNvSpPr txBox="1"/>
          <p:nvPr/>
        </p:nvSpPr>
        <p:spPr>
          <a:xfrm>
            <a:off x="737529" y="5012378"/>
            <a:ext cx="3129740" cy="1384995"/>
          </a:xfrm>
          <a:prstGeom prst="rect">
            <a:avLst/>
          </a:prstGeom>
          <a:noFill/>
        </p:spPr>
        <p:txBody>
          <a:bodyPr wrap="square" rtlCol="0">
            <a:spAutoFit/>
          </a:bodyPr>
          <a:lstStyle/>
          <a:p>
            <a:r>
              <a:rPr kumimoji="1" lang="ja-JP" altLang="en-US" sz="1400" dirty="0" smtClean="0"/>
              <a:t>マイケル・ポーターの唱える３つの成長戦略</a:t>
            </a:r>
            <a:endParaRPr kumimoji="1" lang="en-US" altLang="ja-JP" sz="1400" dirty="0" smtClean="0"/>
          </a:p>
          <a:p>
            <a:r>
              <a:rPr lang="ja-JP" altLang="en-US" sz="1400" dirty="0" smtClean="0"/>
              <a:t>その中の「集中」がある意味のペルソナを創造させていきます。これからの成長戦略の鍵は「セグメント」と言えます。</a:t>
            </a:r>
            <a:endParaRPr lang="en-US" altLang="ja-JP" sz="1400" dirty="0" smtClean="0"/>
          </a:p>
        </p:txBody>
      </p:sp>
      <p:cxnSp>
        <p:nvCxnSpPr>
          <p:cNvPr id="18" name="直線コネクタ 17"/>
          <p:cNvCxnSpPr/>
          <p:nvPr/>
        </p:nvCxnSpPr>
        <p:spPr>
          <a:xfrm>
            <a:off x="385548" y="1993102"/>
            <a:ext cx="839133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986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6641708" y="2680729"/>
            <a:ext cx="2137474" cy="338554"/>
          </a:xfrm>
          <a:prstGeom prst="rect">
            <a:avLst/>
          </a:prstGeom>
        </p:spPr>
        <p:txBody>
          <a:bodyPr wrap="none">
            <a:spAutoFit/>
          </a:bodyPr>
          <a:lstStyle/>
          <a:p>
            <a:r>
              <a:rPr lang="en-US" altLang="ja-JP" sz="800" dirty="0">
                <a:hlinkClick r:id="rId2"/>
              </a:rPr>
              <a:t>http://liskul.com/wm_personam6-</a:t>
            </a:r>
            <a:r>
              <a:rPr lang="en-US" altLang="ja-JP" sz="800" dirty="0" smtClean="0">
                <a:hlinkClick r:id="rId2"/>
              </a:rPr>
              <a:t>5104</a:t>
            </a:r>
            <a:endParaRPr lang="en-US" altLang="ja-JP" sz="800" dirty="0" smtClean="0"/>
          </a:p>
          <a:p>
            <a:endParaRPr lang="ja-JP" altLang="en-US" sz="800" dirty="0"/>
          </a:p>
        </p:txBody>
      </p:sp>
      <p:pic>
        <p:nvPicPr>
          <p:cNvPr id="5" name="図 4"/>
          <p:cNvPicPr>
            <a:picLocks noChangeAspect="1"/>
          </p:cNvPicPr>
          <p:nvPr/>
        </p:nvPicPr>
        <p:blipFill>
          <a:blip r:embed="rId3"/>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a:xfrm>
            <a:off x="3354229" y="818681"/>
            <a:ext cx="5424953" cy="2031325"/>
          </a:xfrm>
          <a:prstGeom prst="rect">
            <a:avLst/>
          </a:prstGeom>
        </p:spPr>
        <p:txBody>
          <a:bodyPr wrap="square">
            <a:spAutoFit/>
          </a:bodyPr>
          <a:lstStyle/>
          <a:p>
            <a:r>
              <a:rPr lang="ja-JP" altLang="en-US" sz="1400" dirty="0"/>
              <a:t>作成されたペルソナの名前は秋野つゆ。</a:t>
            </a:r>
          </a:p>
          <a:p>
            <a:r>
              <a:rPr lang="ja-JP" altLang="en-US" sz="1400" dirty="0"/>
              <a:t>創業者の遠山さんは、秋野つゆに、</a:t>
            </a:r>
            <a:r>
              <a:rPr lang="en-US" altLang="ja-JP" sz="1400" dirty="0"/>
              <a:t>37</a:t>
            </a:r>
            <a:r>
              <a:rPr lang="ja-JP" altLang="en-US" sz="1400" dirty="0"/>
              <a:t>歳の女性で、都心で働くキャリアウーマン、装飾性よりも機能性を重視していて、フォアグラよりもレバーが好き、プールでは平泳ぎではなくクロールで泳ぐ、というような属性をつけていきました。</a:t>
            </a:r>
          </a:p>
          <a:p>
            <a:r>
              <a:rPr lang="ja-JP" altLang="en-US" sz="1400" dirty="0"/>
              <a:t>そしてこの秋野つゆを満足させる形で、メニュー、店舗の場所や雰囲気を考えていきました。</a:t>
            </a:r>
          </a:p>
          <a:p>
            <a:r>
              <a:rPr lang="ja-JP" altLang="en-US" sz="1400" dirty="0"/>
              <a:t>その結果、わずか</a:t>
            </a:r>
            <a:r>
              <a:rPr lang="en-US" altLang="ja-JP" sz="1400" dirty="0"/>
              <a:t>10</a:t>
            </a:r>
            <a:r>
              <a:rPr lang="ja-JP" altLang="en-US" sz="1400" dirty="0"/>
              <a:t>年で売上高</a:t>
            </a:r>
            <a:r>
              <a:rPr lang="en-US" altLang="ja-JP" sz="1400" dirty="0"/>
              <a:t>42</a:t>
            </a:r>
            <a:r>
              <a:rPr lang="ja-JP" altLang="en-US" sz="1400" dirty="0"/>
              <a:t>億円、店舗数</a:t>
            </a:r>
            <a:r>
              <a:rPr lang="en-US" altLang="ja-JP" sz="1400" dirty="0"/>
              <a:t>52</a:t>
            </a:r>
            <a:r>
              <a:rPr lang="ja-JP" altLang="en-US" sz="1400" dirty="0"/>
              <a:t>店舗という成功を収めるまでになりました。</a:t>
            </a:r>
          </a:p>
        </p:txBody>
      </p:sp>
      <p:sp>
        <p:nvSpPr>
          <p:cNvPr id="3" name="テキスト ボックス 2"/>
          <p:cNvSpPr txBox="1"/>
          <p:nvPr/>
        </p:nvSpPr>
        <p:spPr>
          <a:xfrm>
            <a:off x="0" y="241996"/>
            <a:ext cx="6066706" cy="369332"/>
          </a:xfrm>
          <a:prstGeom prst="rect">
            <a:avLst/>
          </a:prstGeom>
          <a:noFill/>
        </p:spPr>
        <p:txBody>
          <a:bodyPr wrap="square" rtlCol="0">
            <a:spAutoFit/>
          </a:bodyPr>
          <a:lstStyle/>
          <a:p>
            <a:r>
              <a:rPr kumimoji="1" lang="en-US" altLang="ja-JP" dirty="0" smtClean="0"/>
              <a:t>FACE2</a:t>
            </a:r>
            <a:r>
              <a:rPr kumimoji="1" lang="ja-JP" altLang="en-US" dirty="0" smtClean="0"/>
              <a:t>　ペルソナマーケティングの成功法則</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図 9"/>
          <p:cNvPicPr>
            <a:picLocks noChangeAspect="1"/>
          </p:cNvPicPr>
          <p:nvPr/>
        </p:nvPicPr>
        <p:blipFill>
          <a:blip r:embed="rId5"/>
          <a:stretch>
            <a:fillRect/>
          </a:stretch>
        </p:blipFill>
        <p:spPr>
          <a:xfrm>
            <a:off x="504366" y="731825"/>
            <a:ext cx="2750110" cy="2427621"/>
          </a:xfrm>
          <a:prstGeom prst="rect">
            <a:avLst/>
          </a:prstGeom>
        </p:spPr>
      </p:pic>
      <p:pic>
        <p:nvPicPr>
          <p:cNvPr id="11" name="図 10"/>
          <p:cNvPicPr>
            <a:picLocks noChangeAspect="1"/>
          </p:cNvPicPr>
          <p:nvPr/>
        </p:nvPicPr>
        <p:blipFill>
          <a:blip r:embed="rId6"/>
          <a:stretch>
            <a:fillRect/>
          </a:stretch>
        </p:blipFill>
        <p:spPr>
          <a:xfrm>
            <a:off x="504366" y="3594864"/>
            <a:ext cx="4885062" cy="3186587"/>
          </a:xfrm>
          <a:prstGeom prst="rect">
            <a:avLst/>
          </a:prstGeom>
        </p:spPr>
      </p:pic>
      <p:sp>
        <p:nvSpPr>
          <p:cNvPr id="12" name="下矢印 11"/>
          <p:cNvSpPr/>
          <p:nvPr/>
        </p:nvSpPr>
        <p:spPr>
          <a:xfrm>
            <a:off x="6875828" y="2959801"/>
            <a:ext cx="604320" cy="34022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5658479" y="3464449"/>
            <a:ext cx="3211420" cy="4139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solidFill>
                  <a:srgbClr val="000000"/>
                </a:solidFill>
              </a:rPr>
              <a:t>何に絞り込むか！</a:t>
            </a:r>
            <a:endParaRPr kumimoji="1" lang="ja-JP" altLang="en-US" dirty="0">
              <a:solidFill>
                <a:srgbClr val="000000"/>
              </a:solidFill>
            </a:endParaRPr>
          </a:p>
        </p:txBody>
      </p:sp>
      <p:sp>
        <p:nvSpPr>
          <p:cNvPr id="14" name="角丸四角形 13"/>
          <p:cNvSpPr/>
          <p:nvPr/>
        </p:nvSpPr>
        <p:spPr>
          <a:xfrm>
            <a:off x="5658479" y="3963422"/>
            <a:ext cx="3211420" cy="413911"/>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dirty="0" smtClean="0">
                <a:solidFill>
                  <a:srgbClr val="000000"/>
                </a:solidFill>
              </a:rPr>
              <a:t>何を削ぎ落とすか！</a:t>
            </a:r>
            <a:endParaRPr kumimoji="1" lang="ja-JP" altLang="en-US" dirty="0">
              <a:solidFill>
                <a:srgbClr val="000000"/>
              </a:solidFill>
            </a:endParaRPr>
          </a:p>
        </p:txBody>
      </p:sp>
      <p:sp>
        <p:nvSpPr>
          <p:cNvPr id="15" name="テキスト ボックス 14"/>
          <p:cNvSpPr txBox="1"/>
          <p:nvPr/>
        </p:nvSpPr>
        <p:spPr>
          <a:xfrm>
            <a:off x="753838" y="3125426"/>
            <a:ext cx="4885062" cy="738664"/>
          </a:xfrm>
          <a:prstGeom prst="rect">
            <a:avLst/>
          </a:prstGeom>
          <a:noFill/>
        </p:spPr>
        <p:txBody>
          <a:bodyPr wrap="square" rtlCol="0">
            <a:spAutoFit/>
          </a:bodyPr>
          <a:lstStyle/>
          <a:p>
            <a:r>
              <a:rPr kumimoji="1" lang="ja-JP" altLang="en-US" sz="1400" dirty="0" smtClean="0"/>
              <a:t>ネットフィールドでは検索ボリュームにより絞り込む。</a:t>
            </a:r>
            <a:endParaRPr kumimoji="1" lang="en-US" altLang="ja-JP" sz="1400" dirty="0" smtClean="0"/>
          </a:p>
          <a:p>
            <a:r>
              <a:rPr lang="ja-JP" altLang="en-US" sz="1400" dirty="0" smtClean="0"/>
              <a:t>＝ゲートウエイ戦略</a:t>
            </a:r>
            <a:endParaRPr lang="en-US" altLang="ja-JP" sz="1400" dirty="0" smtClean="0"/>
          </a:p>
          <a:p>
            <a:endParaRPr kumimoji="1" lang="ja-JP" altLang="en-US" sz="1400" dirty="0"/>
          </a:p>
        </p:txBody>
      </p:sp>
      <p:sp>
        <p:nvSpPr>
          <p:cNvPr id="16" name="角丸四角形 15"/>
          <p:cNvSpPr/>
          <p:nvPr/>
        </p:nvSpPr>
        <p:spPr>
          <a:xfrm>
            <a:off x="5862600" y="4621874"/>
            <a:ext cx="2800890" cy="349865"/>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kumimoji="1" lang="en-US" altLang="ja-JP" sz="1600" dirty="0" smtClean="0">
                <a:solidFill>
                  <a:schemeClr val="tx1"/>
                </a:solidFill>
              </a:rPr>
              <a:t>①</a:t>
            </a:r>
            <a:r>
              <a:rPr kumimoji="1" lang="ja-JP" altLang="en-US" sz="1600" dirty="0" smtClean="0">
                <a:solidFill>
                  <a:schemeClr val="tx1"/>
                </a:solidFill>
              </a:rPr>
              <a:t>ターゲットを絞る</a:t>
            </a:r>
            <a:endParaRPr kumimoji="1" lang="ja-JP" altLang="en-US" sz="1600" dirty="0">
              <a:solidFill>
                <a:schemeClr val="tx1"/>
              </a:solidFill>
            </a:endParaRPr>
          </a:p>
        </p:txBody>
      </p:sp>
      <p:sp>
        <p:nvSpPr>
          <p:cNvPr id="17" name="角丸四角形 16"/>
          <p:cNvSpPr/>
          <p:nvPr/>
        </p:nvSpPr>
        <p:spPr>
          <a:xfrm>
            <a:off x="5862600" y="5036529"/>
            <a:ext cx="2800890" cy="349865"/>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ja-JP" sz="1600" dirty="0" smtClean="0">
                <a:solidFill>
                  <a:schemeClr val="tx1"/>
                </a:solidFill>
              </a:rPr>
              <a:t>②</a:t>
            </a:r>
            <a:r>
              <a:rPr lang="ja-JP" altLang="en-US" sz="1600" dirty="0" smtClean="0">
                <a:solidFill>
                  <a:schemeClr val="tx1"/>
                </a:solidFill>
              </a:rPr>
              <a:t>商品ジャンルを絞る</a:t>
            </a:r>
            <a:endParaRPr kumimoji="1" lang="ja-JP" altLang="en-US" sz="1600" dirty="0">
              <a:solidFill>
                <a:schemeClr val="tx1"/>
              </a:solidFill>
            </a:endParaRPr>
          </a:p>
        </p:txBody>
      </p:sp>
      <p:sp>
        <p:nvSpPr>
          <p:cNvPr id="18" name="角丸四角形 17"/>
          <p:cNvSpPr/>
          <p:nvPr/>
        </p:nvSpPr>
        <p:spPr>
          <a:xfrm>
            <a:off x="5862600" y="5451184"/>
            <a:ext cx="2800890" cy="349865"/>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ja-JP" sz="1600" dirty="0" smtClean="0">
                <a:solidFill>
                  <a:schemeClr val="tx1"/>
                </a:solidFill>
              </a:rPr>
              <a:t>③</a:t>
            </a:r>
            <a:r>
              <a:rPr lang="ja-JP" altLang="en-US" sz="1600" dirty="0" smtClean="0">
                <a:solidFill>
                  <a:schemeClr val="tx1"/>
                </a:solidFill>
              </a:rPr>
              <a:t>機能を絞る</a:t>
            </a:r>
            <a:endParaRPr kumimoji="1" lang="ja-JP" altLang="en-US" sz="1600" dirty="0">
              <a:solidFill>
                <a:schemeClr val="tx1"/>
              </a:solidFill>
            </a:endParaRPr>
          </a:p>
        </p:txBody>
      </p:sp>
      <p:sp>
        <p:nvSpPr>
          <p:cNvPr id="19" name="角丸四角形 18"/>
          <p:cNvSpPr/>
          <p:nvPr/>
        </p:nvSpPr>
        <p:spPr>
          <a:xfrm>
            <a:off x="5862600" y="5852882"/>
            <a:ext cx="2800890" cy="349865"/>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ja-JP" sz="1600" dirty="0" smtClean="0">
                <a:solidFill>
                  <a:schemeClr val="tx1"/>
                </a:solidFill>
              </a:rPr>
              <a:t>④</a:t>
            </a:r>
            <a:r>
              <a:rPr lang="ja-JP" altLang="en-US" sz="1600" dirty="0" smtClean="0">
                <a:solidFill>
                  <a:schemeClr val="tx1"/>
                </a:solidFill>
              </a:rPr>
              <a:t>価格を絞る</a:t>
            </a:r>
            <a:endParaRPr kumimoji="1" lang="ja-JP" altLang="en-US" sz="1600" dirty="0">
              <a:solidFill>
                <a:schemeClr val="tx1"/>
              </a:solidFill>
            </a:endParaRPr>
          </a:p>
        </p:txBody>
      </p:sp>
      <p:sp>
        <p:nvSpPr>
          <p:cNvPr id="20" name="角丸四角形 19"/>
          <p:cNvSpPr/>
          <p:nvPr/>
        </p:nvSpPr>
        <p:spPr>
          <a:xfrm>
            <a:off x="5862600" y="6254579"/>
            <a:ext cx="2800890" cy="349865"/>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ja-JP" sz="1600" dirty="0" smtClean="0">
                <a:solidFill>
                  <a:schemeClr val="tx1"/>
                </a:solidFill>
              </a:rPr>
              <a:t>⑤</a:t>
            </a:r>
            <a:r>
              <a:rPr lang="ja-JP" altLang="en-US" sz="1600" dirty="0" smtClean="0">
                <a:solidFill>
                  <a:schemeClr val="tx1"/>
                </a:solidFill>
              </a:rPr>
              <a:t>時期・数を絞る</a:t>
            </a:r>
            <a:endParaRPr kumimoji="1" lang="ja-JP" altLang="en-US" sz="1600" dirty="0">
              <a:solidFill>
                <a:schemeClr val="tx1"/>
              </a:solidFill>
            </a:endParaRPr>
          </a:p>
        </p:txBody>
      </p:sp>
    </p:spTree>
    <p:extLst>
      <p:ext uri="{BB962C8B-B14F-4D97-AF65-F5344CB8AC3E}">
        <p14:creationId xmlns:p14="http://schemas.microsoft.com/office/powerpoint/2010/main" val="288172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FACE3</a:t>
            </a:r>
            <a:r>
              <a:rPr kumimoji="1" lang="ja-JP" altLang="en-US" dirty="0" smtClean="0"/>
              <a:t>　ペルソナ</a:t>
            </a:r>
            <a:r>
              <a:rPr lang="ja-JP" altLang="en-US" dirty="0" smtClean="0"/>
              <a:t>マーケティングシナリオづくり</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図 1"/>
          <p:cNvPicPr>
            <a:picLocks noChangeAspect="1"/>
          </p:cNvPicPr>
          <p:nvPr/>
        </p:nvPicPr>
        <p:blipFill>
          <a:blip r:embed="rId4"/>
          <a:stretch>
            <a:fillRect/>
          </a:stretch>
        </p:blipFill>
        <p:spPr>
          <a:xfrm>
            <a:off x="4191471" y="702048"/>
            <a:ext cx="4861812" cy="3451335"/>
          </a:xfrm>
          <a:prstGeom prst="rect">
            <a:avLst/>
          </a:prstGeom>
        </p:spPr>
      </p:pic>
      <p:sp>
        <p:nvSpPr>
          <p:cNvPr id="3" name="正方形/長方形 2"/>
          <p:cNvSpPr/>
          <p:nvPr/>
        </p:nvSpPr>
        <p:spPr>
          <a:xfrm>
            <a:off x="383833" y="3778272"/>
            <a:ext cx="3780706" cy="338554"/>
          </a:xfrm>
          <a:prstGeom prst="rect">
            <a:avLst/>
          </a:prstGeom>
        </p:spPr>
        <p:txBody>
          <a:bodyPr wrap="square">
            <a:spAutoFit/>
          </a:bodyPr>
          <a:lstStyle/>
          <a:p>
            <a:r>
              <a:rPr lang="en-US" altLang="ja-JP" sz="800" dirty="0">
                <a:hlinkClick r:id="rId5"/>
              </a:rPr>
              <a:t>http://www.inboundmarketing.jp/blog/2013/08/02/persona</a:t>
            </a:r>
            <a:r>
              <a:rPr lang="en-US" altLang="ja-JP" sz="800" dirty="0" smtClean="0">
                <a:hlinkClick r:id="rId5"/>
              </a:rPr>
              <a:t>/</a:t>
            </a:r>
            <a:r>
              <a:rPr lang="ja-JP" altLang="en-US" sz="800" dirty="0" smtClean="0"/>
              <a:t>参照</a:t>
            </a:r>
            <a:endParaRPr lang="en-US" altLang="ja-JP" sz="800" dirty="0" smtClean="0"/>
          </a:p>
          <a:p>
            <a:endParaRPr lang="ja-JP" altLang="en-US" sz="800" dirty="0"/>
          </a:p>
        </p:txBody>
      </p:sp>
      <p:sp>
        <p:nvSpPr>
          <p:cNvPr id="4" name="テキスト ボックス 3"/>
          <p:cNvSpPr txBox="1"/>
          <p:nvPr/>
        </p:nvSpPr>
        <p:spPr>
          <a:xfrm>
            <a:off x="256206" y="731284"/>
            <a:ext cx="3908333" cy="3046988"/>
          </a:xfrm>
          <a:prstGeom prst="rect">
            <a:avLst/>
          </a:prstGeom>
          <a:noFill/>
        </p:spPr>
        <p:txBody>
          <a:bodyPr wrap="square" rtlCol="0">
            <a:spAutoFit/>
          </a:bodyPr>
          <a:lstStyle/>
          <a:p>
            <a:r>
              <a:rPr kumimoji="1" lang="ja-JP" altLang="en-US" dirty="0" smtClean="0"/>
              <a:t>ペルソナ化へのステップ</a:t>
            </a:r>
            <a:endParaRPr kumimoji="1" lang="en-US" altLang="ja-JP" dirty="0" smtClean="0"/>
          </a:p>
          <a:p>
            <a:r>
              <a:rPr lang="en-US" altLang="ja-JP" dirty="0" smtClean="0"/>
              <a:t>STEP1</a:t>
            </a:r>
            <a:r>
              <a:rPr lang="ja-JP" altLang="en-US" dirty="0" smtClean="0"/>
              <a:t>　ターゲットのセグメント化</a:t>
            </a:r>
            <a:endParaRPr lang="en-US" altLang="ja-JP" dirty="0" smtClean="0"/>
          </a:p>
          <a:p>
            <a:r>
              <a:rPr kumimoji="1" lang="en-US" altLang="ja-JP" dirty="0" smtClean="0"/>
              <a:t>STEP2</a:t>
            </a:r>
            <a:r>
              <a:rPr kumimoji="1" lang="ja-JP" altLang="en-US" dirty="0" smtClean="0"/>
              <a:t>　ユーザーインタビュー</a:t>
            </a:r>
            <a:endParaRPr kumimoji="1" lang="en-US" altLang="ja-JP" dirty="0" smtClean="0"/>
          </a:p>
          <a:p>
            <a:r>
              <a:rPr lang="en-US" altLang="ja-JP" dirty="0" smtClean="0"/>
              <a:t>STEP3</a:t>
            </a:r>
            <a:r>
              <a:rPr lang="ja-JP" altLang="en-US" dirty="0" smtClean="0"/>
              <a:t>　グルーピング化</a:t>
            </a:r>
            <a:endParaRPr lang="en-US" altLang="ja-JP" dirty="0" smtClean="0"/>
          </a:p>
          <a:p>
            <a:r>
              <a:rPr kumimoji="1" lang="en-US" altLang="ja-JP" dirty="0" smtClean="0"/>
              <a:t>STEP4</a:t>
            </a:r>
            <a:r>
              <a:rPr kumimoji="1" lang="ja-JP" altLang="en-US" dirty="0" smtClean="0"/>
              <a:t>　ペルソナ設定</a:t>
            </a:r>
            <a:endParaRPr kumimoji="1" lang="en-US" altLang="ja-JP" dirty="0" smtClean="0"/>
          </a:p>
          <a:p>
            <a:endParaRPr kumimoji="1" lang="en-US" altLang="ja-JP" dirty="0" smtClean="0"/>
          </a:p>
          <a:p>
            <a:r>
              <a:rPr lang="ja-JP" altLang="en-US" sz="1400" dirty="0" smtClean="0"/>
              <a:t>上記のステップが基本であるとさまざまな書籍やサイトで記載されています。しかしその想定には感覚的なもので判断することが多く定量化しにくいと言う問題が存在しています。</a:t>
            </a:r>
            <a:r>
              <a:rPr kumimoji="1" lang="ja-JP" altLang="en-US" sz="1400" dirty="0" smtClean="0"/>
              <a:t>そこでまずはネット広告をセグメントし展開することから始めていきます。</a:t>
            </a:r>
            <a:endParaRPr kumimoji="1" lang="ja-JP" altLang="en-US" sz="1400" dirty="0"/>
          </a:p>
        </p:txBody>
      </p:sp>
      <p:pic>
        <p:nvPicPr>
          <p:cNvPr id="10" name="図 9"/>
          <p:cNvPicPr>
            <a:picLocks noChangeAspect="1"/>
          </p:cNvPicPr>
          <p:nvPr/>
        </p:nvPicPr>
        <p:blipFill>
          <a:blip r:embed="rId6"/>
          <a:stretch>
            <a:fillRect/>
          </a:stretch>
        </p:blipFill>
        <p:spPr>
          <a:xfrm>
            <a:off x="383833" y="4252967"/>
            <a:ext cx="3973325" cy="2230806"/>
          </a:xfrm>
          <a:prstGeom prst="rect">
            <a:avLst/>
          </a:prstGeom>
        </p:spPr>
      </p:pic>
      <p:sp>
        <p:nvSpPr>
          <p:cNvPr id="11" name="正方形/長方形 10"/>
          <p:cNvSpPr/>
          <p:nvPr/>
        </p:nvSpPr>
        <p:spPr>
          <a:xfrm>
            <a:off x="383833" y="6483773"/>
            <a:ext cx="4572000" cy="338554"/>
          </a:xfrm>
          <a:prstGeom prst="rect">
            <a:avLst/>
          </a:prstGeom>
        </p:spPr>
        <p:txBody>
          <a:bodyPr>
            <a:spAutoFit/>
          </a:bodyPr>
          <a:lstStyle/>
          <a:p>
            <a:r>
              <a:rPr lang="en-US" altLang="ja-JP" sz="800" dirty="0">
                <a:hlinkClick r:id="rId7"/>
              </a:rPr>
              <a:t>http://web-tan.forum.impressrd.jp/yahooads/2013/11/29/</a:t>
            </a:r>
            <a:r>
              <a:rPr lang="en-US" altLang="ja-JP" sz="800" dirty="0" smtClean="0">
                <a:hlinkClick r:id="rId7"/>
              </a:rPr>
              <a:t>16472</a:t>
            </a:r>
            <a:endParaRPr lang="en-US" altLang="ja-JP" sz="800" dirty="0" smtClean="0"/>
          </a:p>
          <a:p>
            <a:endParaRPr lang="ja-JP" altLang="en-US" sz="800" dirty="0"/>
          </a:p>
        </p:txBody>
      </p:sp>
      <p:pic>
        <p:nvPicPr>
          <p:cNvPr id="12" name="図 11"/>
          <p:cNvPicPr>
            <a:picLocks noChangeAspect="1"/>
          </p:cNvPicPr>
          <p:nvPr/>
        </p:nvPicPr>
        <p:blipFill>
          <a:blip r:embed="rId8"/>
          <a:stretch>
            <a:fillRect/>
          </a:stretch>
        </p:blipFill>
        <p:spPr>
          <a:xfrm>
            <a:off x="5057479" y="3860462"/>
            <a:ext cx="3503947" cy="2757112"/>
          </a:xfrm>
          <a:prstGeom prst="rect">
            <a:avLst/>
          </a:prstGeom>
        </p:spPr>
      </p:pic>
    </p:spTree>
    <p:extLst>
      <p:ext uri="{BB962C8B-B14F-4D97-AF65-F5344CB8AC3E}">
        <p14:creationId xmlns:p14="http://schemas.microsoft.com/office/powerpoint/2010/main" val="2725876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FACE4</a:t>
            </a:r>
            <a:r>
              <a:rPr kumimoji="1" lang="ja-JP" altLang="en-US" dirty="0" smtClean="0"/>
              <a:t>　</a:t>
            </a:r>
            <a:r>
              <a:rPr lang="ja-JP" altLang="en-US" dirty="0" smtClean="0"/>
              <a:t>ペルソナ戦略成功事例</a:t>
            </a:r>
            <a:endParaRPr kumimoji="1" lang="ja-JP" altLang="en-US" dirty="0"/>
          </a:p>
        </p:txBody>
      </p:sp>
      <p:cxnSp>
        <p:nvCxnSpPr>
          <p:cNvPr id="9" name="直線コネクタ 8"/>
          <p:cNvCxnSpPr/>
          <p:nvPr/>
        </p:nvCxnSpPr>
        <p:spPr>
          <a:xfrm>
            <a:off x="113157" y="645348"/>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正方形/長方形 6"/>
          <p:cNvSpPr/>
          <p:nvPr/>
        </p:nvSpPr>
        <p:spPr>
          <a:xfrm>
            <a:off x="5945744" y="3018230"/>
            <a:ext cx="2457298" cy="461665"/>
          </a:xfrm>
          <a:prstGeom prst="rect">
            <a:avLst/>
          </a:prstGeom>
        </p:spPr>
        <p:txBody>
          <a:bodyPr wrap="none">
            <a:spAutoFit/>
          </a:bodyPr>
          <a:lstStyle/>
          <a:p>
            <a:r>
              <a:rPr lang="en-US" altLang="ja-JP" sz="1200" dirty="0">
                <a:hlinkClick r:id="rId4"/>
              </a:rPr>
              <a:t>http://tokyo-single-fudosan.jp</a:t>
            </a:r>
            <a:r>
              <a:rPr lang="en-US" altLang="ja-JP" sz="1200" dirty="0" smtClean="0">
                <a:hlinkClick r:id="rId4"/>
              </a:rPr>
              <a:t>/</a:t>
            </a:r>
            <a:endParaRPr lang="en-US" altLang="ja-JP" sz="1200" dirty="0" smtClean="0"/>
          </a:p>
          <a:p>
            <a:endParaRPr lang="ja-JP" altLang="en-US" sz="1200" dirty="0"/>
          </a:p>
        </p:txBody>
      </p:sp>
      <p:sp>
        <p:nvSpPr>
          <p:cNvPr id="13" name="正方形/長方形 12"/>
          <p:cNvSpPr/>
          <p:nvPr/>
        </p:nvSpPr>
        <p:spPr>
          <a:xfrm>
            <a:off x="2411337" y="3376037"/>
            <a:ext cx="2047105" cy="461665"/>
          </a:xfrm>
          <a:prstGeom prst="rect">
            <a:avLst/>
          </a:prstGeom>
        </p:spPr>
        <p:txBody>
          <a:bodyPr wrap="none">
            <a:spAutoFit/>
          </a:bodyPr>
          <a:lstStyle/>
          <a:p>
            <a:r>
              <a:rPr lang="en-US" altLang="ja-JP" sz="1200" dirty="0">
                <a:hlinkClick r:id="rId5"/>
              </a:rPr>
              <a:t>http://www.strapya.com</a:t>
            </a:r>
            <a:r>
              <a:rPr lang="en-US" altLang="ja-JP" sz="1200" dirty="0" smtClean="0">
                <a:hlinkClick r:id="rId5"/>
              </a:rPr>
              <a:t>/</a:t>
            </a:r>
            <a:endParaRPr lang="en-US" altLang="ja-JP" sz="1200" dirty="0" smtClean="0"/>
          </a:p>
          <a:p>
            <a:endParaRPr lang="ja-JP" altLang="en-US" sz="1200" dirty="0"/>
          </a:p>
        </p:txBody>
      </p:sp>
      <p:sp>
        <p:nvSpPr>
          <p:cNvPr id="14" name="正方形/長方形 13"/>
          <p:cNvSpPr/>
          <p:nvPr/>
        </p:nvSpPr>
        <p:spPr>
          <a:xfrm>
            <a:off x="6333039" y="5977835"/>
            <a:ext cx="2146591" cy="461665"/>
          </a:xfrm>
          <a:prstGeom prst="rect">
            <a:avLst/>
          </a:prstGeom>
        </p:spPr>
        <p:txBody>
          <a:bodyPr wrap="none">
            <a:spAutoFit/>
          </a:bodyPr>
          <a:lstStyle/>
          <a:p>
            <a:r>
              <a:rPr lang="en-US" altLang="ja-JP" sz="1200" dirty="0">
                <a:hlinkClick r:id="rId6"/>
              </a:rPr>
              <a:t>http://www.takumen.com</a:t>
            </a:r>
            <a:r>
              <a:rPr lang="en-US" altLang="ja-JP" sz="1200" dirty="0" smtClean="0">
                <a:hlinkClick r:id="rId6"/>
              </a:rPr>
              <a:t>/</a:t>
            </a:r>
            <a:endParaRPr lang="en-US" altLang="ja-JP" sz="1200" dirty="0" smtClean="0"/>
          </a:p>
          <a:p>
            <a:endParaRPr lang="ja-JP" altLang="en-US" sz="1200" dirty="0"/>
          </a:p>
        </p:txBody>
      </p:sp>
      <p:sp>
        <p:nvSpPr>
          <p:cNvPr id="15" name="正方形/長方形 14"/>
          <p:cNvSpPr/>
          <p:nvPr/>
        </p:nvSpPr>
        <p:spPr>
          <a:xfrm>
            <a:off x="3832503" y="5956941"/>
            <a:ext cx="1440569" cy="461665"/>
          </a:xfrm>
          <a:prstGeom prst="rect">
            <a:avLst/>
          </a:prstGeom>
        </p:spPr>
        <p:txBody>
          <a:bodyPr wrap="none">
            <a:spAutoFit/>
          </a:bodyPr>
          <a:lstStyle/>
          <a:p>
            <a:r>
              <a:rPr lang="en-US" altLang="ja-JP" sz="1200" dirty="0">
                <a:hlinkClick r:id="rId7"/>
              </a:rPr>
              <a:t>http://zuu.co.jp</a:t>
            </a:r>
            <a:r>
              <a:rPr lang="en-US" altLang="ja-JP" sz="1200" dirty="0" smtClean="0">
                <a:hlinkClick r:id="rId7"/>
              </a:rPr>
              <a:t>/</a:t>
            </a:r>
            <a:endParaRPr lang="en-US" altLang="ja-JP" sz="1200" dirty="0" smtClean="0"/>
          </a:p>
          <a:p>
            <a:endParaRPr lang="ja-JP" altLang="en-US" sz="1200" dirty="0"/>
          </a:p>
        </p:txBody>
      </p:sp>
      <p:sp>
        <p:nvSpPr>
          <p:cNvPr id="16" name="正方形/長方形 15"/>
          <p:cNvSpPr/>
          <p:nvPr/>
        </p:nvSpPr>
        <p:spPr>
          <a:xfrm>
            <a:off x="770737" y="5937007"/>
            <a:ext cx="2050636" cy="461665"/>
          </a:xfrm>
          <a:prstGeom prst="rect">
            <a:avLst/>
          </a:prstGeom>
        </p:spPr>
        <p:txBody>
          <a:bodyPr wrap="none">
            <a:spAutoFit/>
          </a:bodyPr>
          <a:lstStyle/>
          <a:p>
            <a:r>
              <a:rPr lang="en-US" altLang="ja-JP" sz="1200" dirty="0">
                <a:hlinkClick r:id="rId8"/>
              </a:rPr>
              <a:t>http://www.babytopia.jp</a:t>
            </a:r>
            <a:r>
              <a:rPr lang="en-US" altLang="ja-JP" sz="1200" dirty="0" smtClean="0">
                <a:hlinkClick r:id="rId8"/>
              </a:rPr>
              <a:t>/</a:t>
            </a:r>
            <a:endParaRPr lang="en-US" altLang="ja-JP" sz="1200" dirty="0" smtClean="0"/>
          </a:p>
          <a:p>
            <a:endParaRPr lang="ja-JP" altLang="en-US" sz="1200" dirty="0"/>
          </a:p>
        </p:txBody>
      </p:sp>
      <p:pic>
        <p:nvPicPr>
          <p:cNvPr id="18" name="図 17"/>
          <p:cNvPicPr>
            <a:picLocks noChangeAspect="1"/>
          </p:cNvPicPr>
          <p:nvPr/>
        </p:nvPicPr>
        <p:blipFill>
          <a:blip r:embed="rId9"/>
          <a:stretch>
            <a:fillRect/>
          </a:stretch>
        </p:blipFill>
        <p:spPr>
          <a:xfrm>
            <a:off x="5850643" y="1513736"/>
            <a:ext cx="2552399" cy="1540105"/>
          </a:xfrm>
          <a:prstGeom prst="rect">
            <a:avLst/>
          </a:prstGeom>
        </p:spPr>
      </p:pic>
      <p:pic>
        <p:nvPicPr>
          <p:cNvPr id="19" name="図 18"/>
          <p:cNvPicPr>
            <a:picLocks noChangeAspect="1"/>
          </p:cNvPicPr>
          <p:nvPr/>
        </p:nvPicPr>
        <p:blipFill>
          <a:blip r:embed="rId10"/>
          <a:stretch>
            <a:fillRect/>
          </a:stretch>
        </p:blipFill>
        <p:spPr>
          <a:xfrm>
            <a:off x="6256451" y="4221614"/>
            <a:ext cx="2223179" cy="1735327"/>
          </a:xfrm>
          <a:prstGeom prst="rect">
            <a:avLst/>
          </a:prstGeom>
        </p:spPr>
      </p:pic>
      <p:pic>
        <p:nvPicPr>
          <p:cNvPr id="20" name="図 19"/>
          <p:cNvPicPr>
            <a:picLocks noChangeAspect="1"/>
          </p:cNvPicPr>
          <p:nvPr/>
        </p:nvPicPr>
        <p:blipFill>
          <a:blip r:embed="rId11"/>
          <a:stretch>
            <a:fillRect/>
          </a:stretch>
        </p:blipFill>
        <p:spPr>
          <a:xfrm>
            <a:off x="579520" y="4230119"/>
            <a:ext cx="2292145" cy="1689071"/>
          </a:xfrm>
          <a:prstGeom prst="rect">
            <a:avLst/>
          </a:prstGeom>
        </p:spPr>
      </p:pic>
      <p:pic>
        <p:nvPicPr>
          <p:cNvPr id="21" name="図 20"/>
          <p:cNvPicPr>
            <a:picLocks noChangeAspect="1"/>
          </p:cNvPicPr>
          <p:nvPr/>
        </p:nvPicPr>
        <p:blipFill>
          <a:blip r:embed="rId12"/>
          <a:stretch>
            <a:fillRect/>
          </a:stretch>
        </p:blipFill>
        <p:spPr>
          <a:xfrm>
            <a:off x="3232506" y="4171705"/>
            <a:ext cx="2681920" cy="1747485"/>
          </a:xfrm>
          <a:prstGeom prst="rect">
            <a:avLst/>
          </a:prstGeom>
        </p:spPr>
      </p:pic>
      <p:pic>
        <p:nvPicPr>
          <p:cNvPr id="22" name="図 21"/>
          <p:cNvPicPr>
            <a:picLocks noChangeAspect="1"/>
          </p:cNvPicPr>
          <p:nvPr/>
        </p:nvPicPr>
        <p:blipFill>
          <a:blip r:embed="rId13"/>
          <a:stretch>
            <a:fillRect/>
          </a:stretch>
        </p:blipFill>
        <p:spPr>
          <a:xfrm>
            <a:off x="377198" y="1113458"/>
            <a:ext cx="2942173" cy="1801850"/>
          </a:xfrm>
          <a:prstGeom prst="rect">
            <a:avLst/>
          </a:prstGeom>
        </p:spPr>
      </p:pic>
      <p:sp>
        <p:nvSpPr>
          <p:cNvPr id="23" name="テキスト ボックス 22"/>
          <p:cNvSpPr txBox="1"/>
          <p:nvPr/>
        </p:nvSpPr>
        <p:spPr>
          <a:xfrm>
            <a:off x="377198" y="719037"/>
            <a:ext cx="2187772" cy="369332"/>
          </a:xfrm>
          <a:prstGeom prst="rect">
            <a:avLst/>
          </a:prstGeom>
          <a:noFill/>
        </p:spPr>
        <p:txBody>
          <a:bodyPr wrap="square" rtlCol="0">
            <a:spAutoFit/>
          </a:bodyPr>
          <a:lstStyle/>
          <a:p>
            <a:r>
              <a:rPr kumimoji="1" lang="en-US" altLang="ja-JP" dirty="0" err="1" smtClean="0"/>
              <a:t>Hamee</a:t>
            </a:r>
            <a:r>
              <a:rPr kumimoji="1" lang="ja-JP" altLang="en-US" dirty="0" smtClean="0"/>
              <a:t>株式公開</a:t>
            </a:r>
            <a:endParaRPr kumimoji="1" lang="ja-JP" altLang="en-US" dirty="0"/>
          </a:p>
        </p:txBody>
      </p:sp>
      <p:sp>
        <p:nvSpPr>
          <p:cNvPr id="24" name="テキスト ボックス 23"/>
          <p:cNvSpPr txBox="1"/>
          <p:nvPr/>
        </p:nvSpPr>
        <p:spPr>
          <a:xfrm>
            <a:off x="478935" y="3697001"/>
            <a:ext cx="4122925" cy="523220"/>
          </a:xfrm>
          <a:prstGeom prst="rect">
            <a:avLst/>
          </a:prstGeom>
          <a:noFill/>
        </p:spPr>
        <p:txBody>
          <a:bodyPr wrap="square" rtlCol="0">
            <a:spAutoFit/>
          </a:bodyPr>
          <a:lstStyle/>
          <a:p>
            <a:r>
              <a:rPr kumimoji="1" lang="ja-JP" altLang="en-US" sz="1400" dirty="0" smtClean="0"/>
              <a:t>雑貨</a:t>
            </a:r>
            <a:r>
              <a:rPr kumimoji="1" lang="en-US" altLang="ja-JP" sz="1400" dirty="0" smtClean="0"/>
              <a:t>→</a:t>
            </a:r>
            <a:r>
              <a:rPr kumimoji="1" lang="ja-JP" altLang="en-US" sz="1400" dirty="0" smtClean="0"/>
              <a:t>ストラップ</a:t>
            </a:r>
            <a:r>
              <a:rPr kumimoji="1" lang="en-US" altLang="ja-JP" sz="1400" dirty="0" smtClean="0"/>
              <a:t>→</a:t>
            </a:r>
            <a:r>
              <a:rPr kumimoji="1" lang="ja-JP" altLang="en-US" sz="1400" dirty="0" smtClean="0"/>
              <a:t>スマホグッズ</a:t>
            </a:r>
            <a:r>
              <a:rPr kumimoji="1" lang="en-US" altLang="ja-JP" sz="1400" dirty="0" smtClean="0"/>
              <a:t>→</a:t>
            </a:r>
            <a:r>
              <a:rPr kumimoji="1" lang="ja-JP" altLang="en-US" sz="1400" dirty="0" smtClean="0"/>
              <a:t>スマホ本体</a:t>
            </a:r>
            <a:endParaRPr kumimoji="1" lang="en-US" altLang="ja-JP" sz="1400" dirty="0" smtClean="0"/>
          </a:p>
          <a:p>
            <a:r>
              <a:rPr lang="ja-JP" altLang="en-US" sz="1400" dirty="0" smtClean="0"/>
              <a:t>国内</a:t>
            </a:r>
            <a:r>
              <a:rPr lang="en-US" altLang="ja-JP" sz="1400" dirty="0" smtClean="0"/>
              <a:t>→</a:t>
            </a:r>
            <a:r>
              <a:rPr lang="ja-JP" altLang="en-US" sz="1400" dirty="0" smtClean="0"/>
              <a:t>海外へ市場を拡大</a:t>
            </a:r>
            <a:endParaRPr kumimoji="1" lang="ja-JP" altLang="en-US" sz="1400" dirty="0"/>
          </a:p>
        </p:txBody>
      </p:sp>
      <p:pic>
        <p:nvPicPr>
          <p:cNvPr id="17" name="図 16"/>
          <p:cNvPicPr>
            <a:picLocks noChangeAspect="1"/>
          </p:cNvPicPr>
          <p:nvPr/>
        </p:nvPicPr>
        <p:blipFill>
          <a:blip r:embed="rId14"/>
          <a:stretch>
            <a:fillRect/>
          </a:stretch>
        </p:blipFill>
        <p:spPr>
          <a:xfrm>
            <a:off x="2288353" y="1847393"/>
            <a:ext cx="2292145" cy="1543325"/>
          </a:xfrm>
          <a:prstGeom prst="rect">
            <a:avLst/>
          </a:prstGeom>
        </p:spPr>
      </p:pic>
      <p:sp>
        <p:nvSpPr>
          <p:cNvPr id="25" name="テキスト ボックス 24"/>
          <p:cNvSpPr txBox="1"/>
          <p:nvPr/>
        </p:nvSpPr>
        <p:spPr>
          <a:xfrm>
            <a:off x="5758614" y="3314482"/>
            <a:ext cx="3269082" cy="523220"/>
          </a:xfrm>
          <a:prstGeom prst="rect">
            <a:avLst/>
          </a:prstGeom>
          <a:noFill/>
        </p:spPr>
        <p:txBody>
          <a:bodyPr wrap="square" rtlCol="0">
            <a:spAutoFit/>
          </a:bodyPr>
          <a:lstStyle/>
          <a:p>
            <a:r>
              <a:rPr kumimoji="1" lang="ja-JP" altLang="en-US" sz="1400" dirty="0" smtClean="0"/>
              <a:t>不動産</a:t>
            </a:r>
            <a:r>
              <a:rPr kumimoji="1" lang="en-US" altLang="ja-JP" sz="1400" dirty="0" smtClean="0"/>
              <a:t>→</a:t>
            </a:r>
            <a:r>
              <a:rPr kumimoji="1" lang="ja-JP" altLang="en-US" sz="1400" dirty="0" smtClean="0"/>
              <a:t>売買物件</a:t>
            </a:r>
            <a:r>
              <a:rPr kumimoji="1" lang="en-US" altLang="ja-JP" sz="1400" dirty="0" smtClean="0"/>
              <a:t>→</a:t>
            </a:r>
            <a:r>
              <a:rPr kumimoji="1" lang="ja-JP" altLang="en-US" sz="1400" dirty="0" smtClean="0"/>
              <a:t>独身</a:t>
            </a:r>
            <a:r>
              <a:rPr kumimoji="1" lang="en-US" altLang="ja-JP" sz="1400" dirty="0" smtClean="0"/>
              <a:t>→</a:t>
            </a:r>
            <a:r>
              <a:rPr kumimoji="1" lang="ja-JP" altLang="en-US" sz="1400" dirty="0" smtClean="0"/>
              <a:t>男女別</a:t>
            </a:r>
            <a:endParaRPr kumimoji="1" lang="en-US" altLang="ja-JP" sz="1400" dirty="0" smtClean="0"/>
          </a:p>
          <a:p>
            <a:r>
              <a:rPr lang="ja-JP" altLang="en-US" sz="1400" dirty="0" smtClean="0"/>
              <a:t>都内</a:t>
            </a:r>
            <a:r>
              <a:rPr lang="en-US" altLang="ja-JP" sz="1400" dirty="0" smtClean="0"/>
              <a:t>→</a:t>
            </a:r>
            <a:r>
              <a:rPr lang="ja-JP" altLang="en-US" sz="1400" dirty="0" smtClean="0"/>
              <a:t>全国展開</a:t>
            </a:r>
            <a:endParaRPr kumimoji="1" lang="ja-JP" altLang="en-US" sz="1400" dirty="0"/>
          </a:p>
        </p:txBody>
      </p:sp>
      <p:sp>
        <p:nvSpPr>
          <p:cNvPr id="27" name="テキスト ボックス 26"/>
          <p:cNvSpPr txBox="1"/>
          <p:nvPr/>
        </p:nvSpPr>
        <p:spPr>
          <a:xfrm>
            <a:off x="629811" y="6244783"/>
            <a:ext cx="2500959" cy="307777"/>
          </a:xfrm>
          <a:prstGeom prst="rect">
            <a:avLst/>
          </a:prstGeom>
          <a:noFill/>
        </p:spPr>
        <p:txBody>
          <a:bodyPr wrap="square" rtlCol="0">
            <a:spAutoFit/>
          </a:bodyPr>
          <a:lstStyle/>
          <a:p>
            <a:r>
              <a:rPr kumimoji="1" lang="ja-JP" altLang="en-US" sz="1400" dirty="0" smtClean="0"/>
              <a:t>子供服</a:t>
            </a:r>
            <a:r>
              <a:rPr kumimoji="1" lang="en-US" altLang="ja-JP" sz="1400" dirty="0" smtClean="0"/>
              <a:t>→</a:t>
            </a:r>
            <a:r>
              <a:rPr lang="ja-JP" altLang="en-US" sz="1400" dirty="0" smtClean="0"/>
              <a:t>輸入品</a:t>
            </a:r>
            <a:r>
              <a:rPr lang="en-US" altLang="ja-JP" sz="1400" dirty="0" smtClean="0"/>
              <a:t>→</a:t>
            </a:r>
            <a:r>
              <a:rPr lang="ja-JP" altLang="en-US" sz="1400" dirty="0" smtClean="0"/>
              <a:t>個性的</a:t>
            </a:r>
            <a:endParaRPr kumimoji="1" lang="ja-JP" altLang="en-US" sz="1400" dirty="0"/>
          </a:p>
        </p:txBody>
      </p:sp>
      <p:sp>
        <p:nvSpPr>
          <p:cNvPr id="28" name="テキスト ボックス 27"/>
          <p:cNvSpPr txBox="1"/>
          <p:nvPr/>
        </p:nvSpPr>
        <p:spPr>
          <a:xfrm>
            <a:off x="3257655" y="6244783"/>
            <a:ext cx="2500959" cy="523220"/>
          </a:xfrm>
          <a:prstGeom prst="rect">
            <a:avLst/>
          </a:prstGeom>
          <a:noFill/>
        </p:spPr>
        <p:txBody>
          <a:bodyPr wrap="square" rtlCol="0">
            <a:spAutoFit/>
          </a:bodyPr>
          <a:lstStyle/>
          <a:p>
            <a:r>
              <a:rPr lang="ja-JP" altLang="en-US" sz="1400" dirty="0" smtClean="0"/>
              <a:t>金融</a:t>
            </a:r>
            <a:r>
              <a:rPr kumimoji="1" lang="en-US" altLang="ja-JP" sz="1400" dirty="0" smtClean="0"/>
              <a:t>→</a:t>
            </a:r>
            <a:r>
              <a:rPr lang="ja-JP" altLang="en-US" sz="1400" dirty="0" smtClean="0"/>
              <a:t>年収</a:t>
            </a:r>
            <a:r>
              <a:rPr lang="en-US" altLang="ja-JP" sz="1400" dirty="0" smtClean="0"/>
              <a:t>3000</a:t>
            </a:r>
            <a:r>
              <a:rPr lang="ja-JP" altLang="en-US" sz="1400" dirty="0" smtClean="0"/>
              <a:t>万円以上</a:t>
            </a:r>
            <a:r>
              <a:rPr lang="en-US" altLang="ja-JP" sz="1400" dirty="0" smtClean="0"/>
              <a:t>→</a:t>
            </a:r>
            <a:r>
              <a:rPr lang="ja-JP" altLang="en-US" sz="1400" dirty="0" smtClean="0"/>
              <a:t>金融商材　アプリでの展開</a:t>
            </a:r>
            <a:endParaRPr kumimoji="1" lang="ja-JP" altLang="en-US" sz="1400" dirty="0"/>
          </a:p>
        </p:txBody>
      </p:sp>
      <p:sp>
        <p:nvSpPr>
          <p:cNvPr id="29" name="テキスト ボックス 28"/>
          <p:cNvSpPr txBox="1"/>
          <p:nvPr/>
        </p:nvSpPr>
        <p:spPr>
          <a:xfrm>
            <a:off x="6348134" y="6244783"/>
            <a:ext cx="2500959" cy="523220"/>
          </a:xfrm>
          <a:prstGeom prst="rect">
            <a:avLst/>
          </a:prstGeom>
          <a:noFill/>
        </p:spPr>
        <p:txBody>
          <a:bodyPr wrap="square" rtlCol="0">
            <a:spAutoFit/>
          </a:bodyPr>
          <a:lstStyle/>
          <a:p>
            <a:r>
              <a:rPr lang="ja-JP" altLang="en-US" sz="1400" dirty="0" smtClean="0"/>
              <a:t>ラーメン</a:t>
            </a:r>
            <a:r>
              <a:rPr lang="en-US" altLang="ja-JP" sz="1400" dirty="0" smtClean="0"/>
              <a:t>→</a:t>
            </a:r>
            <a:r>
              <a:rPr lang="ja-JP" altLang="en-US" sz="1400" dirty="0" smtClean="0"/>
              <a:t>ランキング</a:t>
            </a:r>
            <a:r>
              <a:rPr lang="en-US" altLang="ja-JP" sz="1400" dirty="0" smtClean="0"/>
              <a:t>→</a:t>
            </a:r>
          </a:p>
          <a:p>
            <a:r>
              <a:rPr kumimoji="1" lang="ja-JP" altLang="en-US" sz="1400" dirty="0" smtClean="0"/>
              <a:t>宅配商品</a:t>
            </a:r>
            <a:r>
              <a:rPr kumimoji="1" lang="en-US" altLang="ja-JP" sz="1400" dirty="0" smtClean="0"/>
              <a:t>→</a:t>
            </a:r>
            <a:r>
              <a:rPr kumimoji="1" lang="ja-JP" altLang="en-US" sz="1400" dirty="0" smtClean="0"/>
              <a:t>ポータル化</a:t>
            </a:r>
            <a:endParaRPr kumimoji="1" lang="ja-JP" altLang="en-US" sz="1400" dirty="0"/>
          </a:p>
        </p:txBody>
      </p:sp>
    </p:spTree>
    <p:extLst>
      <p:ext uri="{BB962C8B-B14F-4D97-AF65-F5344CB8AC3E}">
        <p14:creationId xmlns:p14="http://schemas.microsoft.com/office/powerpoint/2010/main" val="2498119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FACE5</a:t>
            </a:r>
            <a:r>
              <a:rPr kumimoji="1" lang="ja-JP" altLang="en-US" dirty="0" smtClean="0"/>
              <a:t>　</a:t>
            </a:r>
            <a:r>
              <a:rPr lang="ja-JP" altLang="en-US" dirty="0" smtClean="0"/>
              <a:t>ネット広告が成長する理由</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正方形/長方形 1"/>
          <p:cNvSpPr/>
          <p:nvPr/>
        </p:nvSpPr>
        <p:spPr>
          <a:xfrm>
            <a:off x="259326" y="4167369"/>
            <a:ext cx="4572000" cy="338554"/>
          </a:xfrm>
          <a:prstGeom prst="rect">
            <a:avLst/>
          </a:prstGeom>
        </p:spPr>
        <p:txBody>
          <a:bodyPr>
            <a:spAutoFit/>
          </a:bodyPr>
          <a:lstStyle/>
          <a:p>
            <a:r>
              <a:rPr lang="en-US" altLang="ja-JP" sz="800" dirty="0">
                <a:hlinkClick r:id="rId4"/>
              </a:rPr>
              <a:t>https://www.cyberagent.co.jp/ir/finance/market</a:t>
            </a:r>
            <a:r>
              <a:rPr lang="en-US" altLang="ja-JP" sz="800" dirty="0" smtClean="0">
                <a:hlinkClick r:id="rId4"/>
              </a:rPr>
              <a:t>/</a:t>
            </a:r>
            <a:r>
              <a:rPr lang="ja-JP" altLang="en-US" sz="800" dirty="0" smtClean="0"/>
              <a:t>引用</a:t>
            </a:r>
            <a:endParaRPr lang="en-US" altLang="ja-JP" sz="800" dirty="0" smtClean="0"/>
          </a:p>
          <a:p>
            <a:endParaRPr lang="ja-JP" altLang="en-US" sz="800" dirty="0"/>
          </a:p>
        </p:txBody>
      </p:sp>
      <p:pic>
        <p:nvPicPr>
          <p:cNvPr id="3" name="図 2"/>
          <p:cNvPicPr>
            <a:picLocks noChangeAspect="1"/>
          </p:cNvPicPr>
          <p:nvPr/>
        </p:nvPicPr>
        <p:blipFill>
          <a:blip r:embed="rId5"/>
          <a:stretch>
            <a:fillRect/>
          </a:stretch>
        </p:blipFill>
        <p:spPr>
          <a:xfrm>
            <a:off x="511806" y="880088"/>
            <a:ext cx="4542697" cy="3263247"/>
          </a:xfrm>
          <a:prstGeom prst="rect">
            <a:avLst/>
          </a:prstGeom>
        </p:spPr>
      </p:pic>
      <p:sp>
        <p:nvSpPr>
          <p:cNvPr id="4" name="テキスト ボックス 3"/>
          <p:cNvSpPr txBox="1"/>
          <p:nvPr/>
        </p:nvSpPr>
        <p:spPr>
          <a:xfrm>
            <a:off x="4312673" y="796022"/>
            <a:ext cx="4831327" cy="369332"/>
          </a:xfrm>
          <a:prstGeom prst="rect">
            <a:avLst/>
          </a:prstGeom>
          <a:noFill/>
        </p:spPr>
        <p:txBody>
          <a:bodyPr wrap="square" rtlCol="0">
            <a:spAutoFit/>
          </a:bodyPr>
          <a:lstStyle/>
          <a:p>
            <a:r>
              <a:rPr kumimoji="1" lang="ja-JP" altLang="en-US" dirty="0" smtClean="0"/>
              <a:t>なぜインターネット広告だけ成長するのか！</a:t>
            </a:r>
            <a:endParaRPr kumimoji="1" lang="ja-JP" altLang="en-US" dirty="0"/>
          </a:p>
        </p:txBody>
      </p:sp>
      <p:sp>
        <p:nvSpPr>
          <p:cNvPr id="7" name="角丸四角形 6"/>
          <p:cNvSpPr/>
          <p:nvPr/>
        </p:nvSpPr>
        <p:spPr>
          <a:xfrm>
            <a:off x="5409702" y="1370657"/>
            <a:ext cx="3391673" cy="35209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0000"/>
                </a:solidFill>
              </a:rPr>
              <a:t>ユーザーが増加している</a:t>
            </a:r>
            <a:endParaRPr kumimoji="1" lang="ja-JP" altLang="en-US" sz="1400" dirty="0">
              <a:solidFill>
                <a:srgbClr val="000000"/>
              </a:solidFill>
            </a:endParaRPr>
          </a:p>
        </p:txBody>
      </p:sp>
      <p:sp>
        <p:nvSpPr>
          <p:cNvPr id="10" name="角丸四角形 9"/>
          <p:cNvSpPr/>
          <p:nvPr/>
        </p:nvSpPr>
        <p:spPr>
          <a:xfrm>
            <a:off x="5409702" y="1923950"/>
            <a:ext cx="3391673" cy="35209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成功報酬型である</a:t>
            </a:r>
            <a:endParaRPr kumimoji="1" lang="ja-JP" altLang="en-US" sz="1400" dirty="0">
              <a:solidFill>
                <a:srgbClr val="000000"/>
              </a:solidFill>
            </a:endParaRPr>
          </a:p>
        </p:txBody>
      </p:sp>
      <p:sp>
        <p:nvSpPr>
          <p:cNvPr id="11" name="角丸四角形 10"/>
          <p:cNvSpPr/>
          <p:nvPr/>
        </p:nvSpPr>
        <p:spPr>
          <a:xfrm>
            <a:off x="5409702" y="2452093"/>
            <a:ext cx="3391673" cy="35209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広告効果を見ることができる</a:t>
            </a:r>
            <a:endParaRPr kumimoji="1" lang="ja-JP" altLang="en-US" sz="1400" dirty="0">
              <a:solidFill>
                <a:srgbClr val="000000"/>
              </a:solidFill>
            </a:endParaRPr>
          </a:p>
        </p:txBody>
      </p:sp>
      <p:sp>
        <p:nvSpPr>
          <p:cNvPr id="12" name="角丸四角形 11"/>
          <p:cNvSpPr/>
          <p:nvPr/>
        </p:nvSpPr>
        <p:spPr>
          <a:xfrm>
            <a:off x="5409702" y="2967661"/>
            <a:ext cx="3391673" cy="35209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solidFill>
                  <a:srgbClr val="000000"/>
                </a:solidFill>
              </a:rPr>
              <a:t>簡単に掲載できる</a:t>
            </a:r>
            <a:endParaRPr kumimoji="1" lang="ja-JP" altLang="en-US" sz="1400" dirty="0">
              <a:solidFill>
                <a:srgbClr val="000000"/>
              </a:solidFill>
            </a:endParaRPr>
          </a:p>
        </p:txBody>
      </p:sp>
      <p:sp>
        <p:nvSpPr>
          <p:cNvPr id="13" name="下矢印 12"/>
          <p:cNvSpPr/>
          <p:nvPr/>
        </p:nvSpPr>
        <p:spPr>
          <a:xfrm>
            <a:off x="6814784" y="3483229"/>
            <a:ext cx="516512" cy="3772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5409702" y="4067887"/>
            <a:ext cx="3391673" cy="3520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rgbClr val="000000"/>
                </a:solidFill>
              </a:rPr>
              <a:t>絞り込むことができる</a:t>
            </a:r>
            <a:endParaRPr kumimoji="1" lang="ja-JP" altLang="en-US" sz="1600" dirty="0">
              <a:solidFill>
                <a:srgbClr val="000000"/>
              </a:solidFill>
            </a:endParaRPr>
          </a:p>
        </p:txBody>
      </p:sp>
      <p:sp>
        <p:nvSpPr>
          <p:cNvPr id="15" name="テキスト ボックス 14"/>
          <p:cNvSpPr txBox="1"/>
          <p:nvPr/>
        </p:nvSpPr>
        <p:spPr>
          <a:xfrm>
            <a:off x="5192811" y="3483229"/>
            <a:ext cx="1621973" cy="369332"/>
          </a:xfrm>
          <a:prstGeom prst="rect">
            <a:avLst/>
          </a:prstGeom>
          <a:noFill/>
        </p:spPr>
        <p:txBody>
          <a:bodyPr wrap="square" rtlCol="0">
            <a:spAutoFit/>
          </a:bodyPr>
          <a:lstStyle/>
          <a:p>
            <a:r>
              <a:rPr kumimoji="1" lang="ja-JP" altLang="en-US" dirty="0" smtClean="0"/>
              <a:t>最大の要因は</a:t>
            </a:r>
            <a:endParaRPr kumimoji="1" lang="ja-JP" altLang="en-US" dirty="0"/>
          </a:p>
        </p:txBody>
      </p:sp>
      <p:sp>
        <p:nvSpPr>
          <p:cNvPr id="16" name="テキスト ボックス 15"/>
          <p:cNvSpPr txBox="1"/>
          <p:nvPr/>
        </p:nvSpPr>
        <p:spPr>
          <a:xfrm>
            <a:off x="926715" y="4627537"/>
            <a:ext cx="2971024" cy="369332"/>
          </a:xfrm>
          <a:prstGeom prst="rect">
            <a:avLst/>
          </a:prstGeom>
          <a:noFill/>
        </p:spPr>
        <p:txBody>
          <a:bodyPr wrap="square" rtlCol="0">
            <a:spAutoFit/>
          </a:bodyPr>
          <a:lstStyle/>
          <a:p>
            <a:r>
              <a:rPr kumimoji="1" lang="ja-JP" altLang="en-US" dirty="0" smtClean="0"/>
              <a:t>リスティング広告</a:t>
            </a:r>
            <a:endParaRPr kumimoji="1" lang="ja-JP" altLang="en-US" dirty="0"/>
          </a:p>
        </p:txBody>
      </p:sp>
      <p:sp>
        <p:nvSpPr>
          <p:cNvPr id="17" name="テキスト ボックス 16"/>
          <p:cNvSpPr txBox="1"/>
          <p:nvPr/>
        </p:nvSpPr>
        <p:spPr>
          <a:xfrm>
            <a:off x="926715" y="5646100"/>
            <a:ext cx="2971024" cy="369332"/>
          </a:xfrm>
          <a:prstGeom prst="rect">
            <a:avLst/>
          </a:prstGeom>
          <a:noFill/>
        </p:spPr>
        <p:txBody>
          <a:bodyPr wrap="square" rtlCol="0">
            <a:spAutoFit/>
          </a:bodyPr>
          <a:lstStyle/>
          <a:p>
            <a:r>
              <a:rPr lang="ja-JP" altLang="en-US" dirty="0" smtClean="0"/>
              <a:t>アドネットワーク</a:t>
            </a:r>
            <a:endParaRPr kumimoji="1" lang="ja-JP" altLang="en-US" dirty="0"/>
          </a:p>
        </p:txBody>
      </p:sp>
      <p:sp>
        <p:nvSpPr>
          <p:cNvPr id="18" name="テキスト ボックス 17"/>
          <p:cNvSpPr txBox="1"/>
          <p:nvPr/>
        </p:nvSpPr>
        <p:spPr>
          <a:xfrm>
            <a:off x="3834874" y="4627537"/>
            <a:ext cx="3093054" cy="369332"/>
          </a:xfrm>
          <a:prstGeom prst="rect">
            <a:avLst/>
          </a:prstGeom>
          <a:noFill/>
        </p:spPr>
        <p:txBody>
          <a:bodyPr wrap="square" rtlCol="0">
            <a:spAutoFit/>
          </a:bodyPr>
          <a:lstStyle/>
          <a:p>
            <a:r>
              <a:rPr kumimoji="1" lang="ja-JP" altLang="en-US" dirty="0" smtClean="0"/>
              <a:t>ネイティブ広告</a:t>
            </a:r>
            <a:endParaRPr kumimoji="1" lang="ja-JP" altLang="en-US" dirty="0"/>
          </a:p>
        </p:txBody>
      </p:sp>
      <p:sp>
        <p:nvSpPr>
          <p:cNvPr id="19" name="テキスト ボックス 18"/>
          <p:cNvSpPr txBox="1"/>
          <p:nvPr/>
        </p:nvSpPr>
        <p:spPr>
          <a:xfrm>
            <a:off x="4111483" y="5646100"/>
            <a:ext cx="2483289" cy="369332"/>
          </a:xfrm>
          <a:prstGeom prst="rect">
            <a:avLst/>
          </a:prstGeom>
          <a:noFill/>
        </p:spPr>
        <p:txBody>
          <a:bodyPr wrap="square" rtlCol="0">
            <a:spAutoFit/>
          </a:bodyPr>
          <a:lstStyle/>
          <a:p>
            <a:r>
              <a:rPr kumimoji="1" lang="ja-JP" altLang="en-US" dirty="0" smtClean="0"/>
              <a:t>動画広告</a:t>
            </a:r>
            <a:endParaRPr kumimoji="1" lang="ja-JP" altLang="en-US" dirty="0"/>
          </a:p>
        </p:txBody>
      </p:sp>
      <p:sp>
        <p:nvSpPr>
          <p:cNvPr id="20" name="テキスト ボックス 19"/>
          <p:cNvSpPr txBox="1"/>
          <p:nvPr/>
        </p:nvSpPr>
        <p:spPr>
          <a:xfrm>
            <a:off x="6682783" y="4627537"/>
            <a:ext cx="1389323" cy="369332"/>
          </a:xfrm>
          <a:prstGeom prst="rect">
            <a:avLst/>
          </a:prstGeom>
          <a:noFill/>
        </p:spPr>
        <p:txBody>
          <a:bodyPr wrap="square" rtlCol="0">
            <a:spAutoFit/>
          </a:bodyPr>
          <a:lstStyle/>
          <a:p>
            <a:r>
              <a:rPr kumimoji="1" lang="en-US" altLang="ja-JP" dirty="0" smtClean="0"/>
              <a:t>SNS</a:t>
            </a:r>
            <a:r>
              <a:rPr kumimoji="1" lang="ja-JP" altLang="en-US" dirty="0" smtClean="0"/>
              <a:t>広告</a:t>
            </a:r>
            <a:endParaRPr kumimoji="1" lang="ja-JP" altLang="en-US" dirty="0"/>
          </a:p>
        </p:txBody>
      </p:sp>
      <p:sp>
        <p:nvSpPr>
          <p:cNvPr id="21" name="テキスト ボックス 20"/>
          <p:cNvSpPr txBox="1"/>
          <p:nvPr/>
        </p:nvSpPr>
        <p:spPr>
          <a:xfrm>
            <a:off x="6154804" y="5664966"/>
            <a:ext cx="2313505" cy="369332"/>
          </a:xfrm>
          <a:prstGeom prst="rect">
            <a:avLst/>
          </a:prstGeom>
          <a:noFill/>
        </p:spPr>
        <p:txBody>
          <a:bodyPr wrap="square" rtlCol="0">
            <a:spAutoFit/>
          </a:bodyPr>
          <a:lstStyle/>
          <a:p>
            <a:r>
              <a:rPr kumimoji="1" lang="ja-JP" altLang="en-US" dirty="0" smtClean="0"/>
              <a:t>アフィリエイト広告</a:t>
            </a:r>
            <a:endParaRPr kumimoji="1" lang="ja-JP" altLang="en-US" dirty="0"/>
          </a:p>
        </p:txBody>
      </p:sp>
      <p:pic>
        <p:nvPicPr>
          <p:cNvPr id="22" name="図 21"/>
          <p:cNvPicPr>
            <a:picLocks noChangeAspect="1"/>
          </p:cNvPicPr>
          <p:nvPr/>
        </p:nvPicPr>
        <p:blipFill>
          <a:blip r:embed="rId6"/>
          <a:stretch>
            <a:fillRect/>
          </a:stretch>
        </p:blipFill>
        <p:spPr>
          <a:xfrm>
            <a:off x="88013" y="5147769"/>
            <a:ext cx="2159000" cy="469900"/>
          </a:xfrm>
          <a:prstGeom prst="rect">
            <a:avLst/>
          </a:prstGeom>
        </p:spPr>
      </p:pic>
      <p:pic>
        <p:nvPicPr>
          <p:cNvPr id="23" name="図 22"/>
          <p:cNvPicPr>
            <a:picLocks noChangeAspect="1"/>
          </p:cNvPicPr>
          <p:nvPr/>
        </p:nvPicPr>
        <p:blipFill>
          <a:blip r:embed="rId7"/>
          <a:stretch>
            <a:fillRect/>
          </a:stretch>
        </p:blipFill>
        <p:spPr>
          <a:xfrm>
            <a:off x="2247013" y="5147769"/>
            <a:ext cx="1159281" cy="553293"/>
          </a:xfrm>
          <a:prstGeom prst="rect">
            <a:avLst/>
          </a:prstGeom>
        </p:spPr>
      </p:pic>
      <p:pic>
        <p:nvPicPr>
          <p:cNvPr id="24" name="図 23"/>
          <p:cNvPicPr>
            <a:picLocks noChangeAspect="1"/>
          </p:cNvPicPr>
          <p:nvPr/>
        </p:nvPicPr>
        <p:blipFill>
          <a:blip r:embed="rId8"/>
          <a:stretch>
            <a:fillRect/>
          </a:stretch>
        </p:blipFill>
        <p:spPr>
          <a:xfrm>
            <a:off x="1060961" y="6053157"/>
            <a:ext cx="1676400" cy="647700"/>
          </a:xfrm>
          <a:prstGeom prst="rect">
            <a:avLst/>
          </a:prstGeom>
        </p:spPr>
      </p:pic>
      <p:pic>
        <p:nvPicPr>
          <p:cNvPr id="25" name="図 24"/>
          <p:cNvPicPr>
            <a:picLocks noChangeAspect="1"/>
          </p:cNvPicPr>
          <p:nvPr/>
        </p:nvPicPr>
        <p:blipFill>
          <a:blip r:embed="rId9"/>
          <a:stretch>
            <a:fillRect/>
          </a:stretch>
        </p:blipFill>
        <p:spPr>
          <a:xfrm>
            <a:off x="6632491" y="6042211"/>
            <a:ext cx="1540381" cy="658646"/>
          </a:xfrm>
          <a:prstGeom prst="rect">
            <a:avLst/>
          </a:prstGeom>
        </p:spPr>
      </p:pic>
      <p:pic>
        <p:nvPicPr>
          <p:cNvPr id="26" name="図 25"/>
          <p:cNvPicPr>
            <a:picLocks noChangeAspect="1"/>
          </p:cNvPicPr>
          <p:nvPr/>
        </p:nvPicPr>
        <p:blipFill>
          <a:blip r:embed="rId10"/>
          <a:stretch>
            <a:fillRect/>
          </a:stretch>
        </p:blipFill>
        <p:spPr>
          <a:xfrm>
            <a:off x="3985750" y="6015432"/>
            <a:ext cx="1333500" cy="749300"/>
          </a:xfrm>
          <a:prstGeom prst="rect">
            <a:avLst/>
          </a:prstGeom>
        </p:spPr>
      </p:pic>
      <p:pic>
        <p:nvPicPr>
          <p:cNvPr id="27" name="図 26"/>
          <p:cNvPicPr>
            <a:picLocks noChangeAspect="1"/>
          </p:cNvPicPr>
          <p:nvPr/>
        </p:nvPicPr>
        <p:blipFill>
          <a:blip r:embed="rId11"/>
          <a:stretch>
            <a:fillRect/>
          </a:stretch>
        </p:blipFill>
        <p:spPr>
          <a:xfrm>
            <a:off x="6538153" y="4996869"/>
            <a:ext cx="1541015" cy="552952"/>
          </a:xfrm>
          <a:prstGeom prst="rect">
            <a:avLst/>
          </a:prstGeom>
        </p:spPr>
      </p:pic>
      <p:pic>
        <p:nvPicPr>
          <p:cNvPr id="28" name="図 27"/>
          <p:cNvPicPr>
            <a:picLocks noChangeAspect="1"/>
          </p:cNvPicPr>
          <p:nvPr/>
        </p:nvPicPr>
        <p:blipFill>
          <a:blip r:embed="rId12"/>
          <a:stretch>
            <a:fillRect/>
          </a:stretch>
        </p:blipFill>
        <p:spPr>
          <a:xfrm>
            <a:off x="4195988" y="5042614"/>
            <a:ext cx="972386" cy="587629"/>
          </a:xfrm>
          <a:prstGeom prst="rect">
            <a:avLst/>
          </a:prstGeom>
        </p:spPr>
      </p:pic>
    </p:spTree>
    <p:extLst>
      <p:ext uri="{BB962C8B-B14F-4D97-AF65-F5344CB8AC3E}">
        <p14:creationId xmlns:p14="http://schemas.microsoft.com/office/powerpoint/2010/main" val="1353016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877646" cy="369332"/>
          </a:xfrm>
          <a:prstGeom prst="rect">
            <a:avLst/>
          </a:prstGeom>
          <a:noFill/>
        </p:spPr>
        <p:txBody>
          <a:bodyPr wrap="square" rtlCol="0">
            <a:spAutoFit/>
          </a:bodyPr>
          <a:lstStyle/>
          <a:p>
            <a:r>
              <a:rPr kumimoji="1" lang="en-US" altLang="ja-JP" dirty="0" smtClean="0"/>
              <a:t>FACE6</a:t>
            </a:r>
            <a:r>
              <a:rPr kumimoji="1" lang="ja-JP" altLang="en-US" dirty="0" smtClean="0"/>
              <a:t>　</a:t>
            </a:r>
            <a:r>
              <a:rPr lang="en-US" altLang="ja-JP" dirty="0" smtClean="0"/>
              <a:t>Google</a:t>
            </a:r>
            <a:r>
              <a:rPr lang="ja-JP" altLang="en-US" dirty="0" smtClean="0"/>
              <a:t>トレンドでペルソナとタイミングを発見する</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図 1"/>
          <p:cNvPicPr>
            <a:picLocks noChangeAspect="1"/>
          </p:cNvPicPr>
          <p:nvPr/>
        </p:nvPicPr>
        <p:blipFill>
          <a:blip r:embed="rId4"/>
          <a:stretch>
            <a:fillRect/>
          </a:stretch>
        </p:blipFill>
        <p:spPr>
          <a:xfrm>
            <a:off x="238895" y="3552983"/>
            <a:ext cx="3223078" cy="1598189"/>
          </a:xfrm>
          <a:prstGeom prst="rect">
            <a:avLst/>
          </a:prstGeom>
        </p:spPr>
      </p:pic>
      <p:pic>
        <p:nvPicPr>
          <p:cNvPr id="3" name="図 2"/>
          <p:cNvPicPr>
            <a:picLocks noChangeAspect="1"/>
          </p:cNvPicPr>
          <p:nvPr/>
        </p:nvPicPr>
        <p:blipFill>
          <a:blip r:embed="rId5"/>
          <a:stretch>
            <a:fillRect/>
          </a:stretch>
        </p:blipFill>
        <p:spPr>
          <a:xfrm>
            <a:off x="238895" y="827378"/>
            <a:ext cx="5144527" cy="2706151"/>
          </a:xfrm>
          <a:prstGeom prst="rect">
            <a:avLst/>
          </a:prstGeom>
        </p:spPr>
      </p:pic>
      <p:pic>
        <p:nvPicPr>
          <p:cNvPr id="4" name="図 3"/>
          <p:cNvPicPr>
            <a:picLocks noChangeAspect="1"/>
          </p:cNvPicPr>
          <p:nvPr/>
        </p:nvPicPr>
        <p:blipFill>
          <a:blip r:embed="rId6"/>
          <a:stretch>
            <a:fillRect/>
          </a:stretch>
        </p:blipFill>
        <p:spPr>
          <a:xfrm>
            <a:off x="238895" y="5105673"/>
            <a:ext cx="3369669" cy="1674794"/>
          </a:xfrm>
          <a:prstGeom prst="rect">
            <a:avLst/>
          </a:prstGeom>
        </p:spPr>
      </p:pic>
      <p:pic>
        <p:nvPicPr>
          <p:cNvPr id="7" name="図 6"/>
          <p:cNvPicPr>
            <a:picLocks noChangeAspect="1"/>
          </p:cNvPicPr>
          <p:nvPr/>
        </p:nvPicPr>
        <p:blipFill>
          <a:blip r:embed="rId7"/>
          <a:stretch>
            <a:fillRect/>
          </a:stretch>
        </p:blipFill>
        <p:spPr>
          <a:xfrm>
            <a:off x="3960619" y="3649118"/>
            <a:ext cx="4593546" cy="2696330"/>
          </a:xfrm>
          <a:prstGeom prst="rect">
            <a:avLst/>
          </a:prstGeom>
        </p:spPr>
      </p:pic>
      <p:pic>
        <p:nvPicPr>
          <p:cNvPr id="10" name="図 9"/>
          <p:cNvPicPr>
            <a:picLocks noChangeAspect="1"/>
          </p:cNvPicPr>
          <p:nvPr/>
        </p:nvPicPr>
        <p:blipFill>
          <a:blip r:embed="rId8"/>
          <a:stretch>
            <a:fillRect/>
          </a:stretch>
        </p:blipFill>
        <p:spPr>
          <a:xfrm>
            <a:off x="5494699" y="955763"/>
            <a:ext cx="3449273" cy="2597220"/>
          </a:xfrm>
          <a:prstGeom prst="rect">
            <a:avLst/>
          </a:prstGeom>
        </p:spPr>
      </p:pic>
      <p:sp>
        <p:nvSpPr>
          <p:cNvPr id="11" name="テキスト ボックス 10"/>
          <p:cNvSpPr txBox="1"/>
          <p:nvPr/>
        </p:nvSpPr>
        <p:spPr>
          <a:xfrm>
            <a:off x="2401507" y="777078"/>
            <a:ext cx="2225491" cy="369332"/>
          </a:xfrm>
          <a:prstGeom prst="rect">
            <a:avLst/>
          </a:prstGeom>
          <a:noFill/>
        </p:spPr>
        <p:txBody>
          <a:bodyPr wrap="square" rtlCol="0">
            <a:spAutoFit/>
          </a:bodyPr>
          <a:lstStyle/>
          <a:p>
            <a:r>
              <a:rPr kumimoji="1" lang="ja-JP" altLang="en-US" dirty="0" smtClean="0"/>
              <a:t>検索ワードを入力</a:t>
            </a:r>
            <a:endParaRPr kumimoji="1" lang="ja-JP" altLang="en-US" dirty="0"/>
          </a:p>
        </p:txBody>
      </p:sp>
      <p:sp>
        <p:nvSpPr>
          <p:cNvPr id="12" name="下矢印 11"/>
          <p:cNvSpPr/>
          <p:nvPr/>
        </p:nvSpPr>
        <p:spPr>
          <a:xfrm>
            <a:off x="3847458" y="2011973"/>
            <a:ext cx="289188" cy="35209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3168495" y="1662868"/>
            <a:ext cx="2665686" cy="307777"/>
          </a:xfrm>
          <a:prstGeom prst="rect">
            <a:avLst/>
          </a:prstGeom>
          <a:noFill/>
        </p:spPr>
        <p:txBody>
          <a:bodyPr wrap="square" rtlCol="0">
            <a:spAutoFit/>
          </a:bodyPr>
          <a:lstStyle/>
          <a:p>
            <a:r>
              <a:rPr kumimoji="1" lang="ja-JP" altLang="en-US" sz="1400" dirty="0" smtClean="0"/>
              <a:t>成長性と月別変動を見る</a:t>
            </a:r>
            <a:endParaRPr kumimoji="1" lang="ja-JP" altLang="en-US" sz="1400" dirty="0"/>
          </a:p>
        </p:txBody>
      </p:sp>
      <p:sp>
        <p:nvSpPr>
          <p:cNvPr id="14" name="テキスト ボックス 13"/>
          <p:cNvSpPr txBox="1"/>
          <p:nvPr/>
        </p:nvSpPr>
        <p:spPr>
          <a:xfrm>
            <a:off x="278625" y="6472690"/>
            <a:ext cx="2665686" cy="307777"/>
          </a:xfrm>
          <a:prstGeom prst="rect">
            <a:avLst/>
          </a:prstGeom>
          <a:noFill/>
        </p:spPr>
        <p:txBody>
          <a:bodyPr wrap="square" rtlCol="0">
            <a:spAutoFit/>
          </a:bodyPr>
          <a:lstStyle/>
          <a:p>
            <a:r>
              <a:rPr lang="ja-JP" altLang="en-US" sz="1400" dirty="0" smtClean="0"/>
              <a:t>関連</a:t>
            </a:r>
            <a:r>
              <a:rPr lang="en-US" altLang="ja-JP" sz="1400" dirty="0" smtClean="0"/>
              <a:t>keyword</a:t>
            </a:r>
            <a:r>
              <a:rPr lang="ja-JP" altLang="en-US" sz="1400" dirty="0" smtClean="0"/>
              <a:t>を見つける</a:t>
            </a:r>
            <a:endParaRPr kumimoji="1" lang="ja-JP" altLang="en-US" sz="1400" dirty="0"/>
          </a:p>
        </p:txBody>
      </p:sp>
      <p:sp>
        <p:nvSpPr>
          <p:cNvPr id="15" name="テキスト ボックス 14"/>
          <p:cNvSpPr txBox="1"/>
          <p:nvPr/>
        </p:nvSpPr>
        <p:spPr>
          <a:xfrm>
            <a:off x="796287" y="3649118"/>
            <a:ext cx="2665686" cy="307777"/>
          </a:xfrm>
          <a:prstGeom prst="rect">
            <a:avLst/>
          </a:prstGeom>
          <a:noFill/>
        </p:spPr>
        <p:txBody>
          <a:bodyPr wrap="square" rtlCol="0">
            <a:spAutoFit/>
          </a:bodyPr>
          <a:lstStyle/>
          <a:p>
            <a:r>
              <a:rPr lang="ja-JP" altLang="en-US" sz="1400" dirty="0" smtClean="0"/>
              <a:t>地域別格差を把握する</a:t>
            </a:r>
            <a:endParaRPr kumimoji="1" lang="ja-JP" altLang="en-US" sz="1400" dirty="0"/>
          </a:p>
        </p:txBody>
      </p:sp>
      <p:sp>
        <p:nvSpPr>
          <p:cNvPr id="16" name="テキスト ボックス 15"/>
          <p:cNvSpPr txBox="1"/>
          <p:nvPr/>
        </p:nvSpPr>
        <p:spPr>
          <a:xfrm>
            <a:off x="3168495" y="3649118"/>
            <a:ext cx="2665686" cy="307777"/>
          </a:xfrm>
          <a:prstGeom prst="rect">
            <a:avLst/>
          </a:prstGeom>
          <a:noFill/>
        </p:spPr>
        <p:txBody>
          <a:bodyPr wrap="square" rtlCol="0">
            <a:spAutoFit/>
          </a:bodyPr>
          <a:lstStyle/>
          <a:p>
            <a:r>
              <a:rPr kumimoji="1" lang="ja-JP" altLang="en-US" sz="1400" dirty="0" smtClean="0"/>
              <a:t>成長性と月別変動を見る</a:t>
            </a:r>
            <a:endParaRPr kumimoji="1" lang="ja-JP" altLang="en-US" sz="1400" dirty="0"/>
          </a:p>
        </p:txBody>
      </p:sp>
      <p:sp>
        <p:nvSpPr>
          <p:cNvPr id="17" name="テキスト ボックス 16"/>
          <p:cNvSpPr txBox="1"/>
          <p:nvPr/>
        </p:nvSpPr>
        <p:spPr>
          <a:xfrm>
            <a:off x="4928770" y="4642530"/>
            <a:ext cx="2665686" cy="307777"/>
          </a:xfrm>
          <a:prstGeom prst="rect">
            <a:avLst/>
          </a:prstGeom>
          <a:noFill/>
        </p:spPr>
        <p:txBody>
          <a:bodyPr wrap="square" rtlCol="0">
            <a:spAutoFit/>
          </a:bodyPr>
          <a:lstStyle/>
          <a:p>
            <a:r>
              <a:rPr lang="ja-JP" altLang="en-US" sz="1400" dirty="0" smtClean="0"/>
              <a:t>競合商品との比較をする</a:t>
            </a:r>
            <a:endParaRPr kumimoji="1" lang="ja-JP" altLang="en-US" sz="1400" dirty="0"/>
          </a:p>
        </p:txBody>
      </p:sp>
      <p:sp>
        <p:nvSpPr>
          <p:cNvPr id="18" name="テキスト ボックス 17"/>
          <p:cNvSpPr txBox="1"/>
          <p:nvPr/>
        </p:nvSpPr>
        <p:spPr>
          <a:xfrm>
            <a:off x="4388116" y="6136518"/>
            <a:ext cx="4350394" cy="646331"/>
          </a:xfrm>
          <a:prstGeom prst="rect">
            <a:avLst/>
          </a:prstGeom>
          <a:noFill/>
        </p:spPr>
        <p:txBody>
          <a:bodyPr wrap="square" rtlCol="0">
            <a:spAutoFit/>
          </a:bodyPr>
          <a:lstStyle/>
          <a:p>
            <a:r>
              <a:rPr kumimoji="1" lang="ja-JP" altLang="en-US" dirty="0" smtClean="0"/>
              <a:t>この結果からキャンペーン、広告時期</a:t>
            </a:r>
            <a:endParaRPr kumimoji="1" lang="en-US" altLang="ja-JP" dirty="0" smtClean="0"/>
          </a:p>
          <a:p>
            <a:r>
              <a:rPr kumimoji="1" lang="ja-JP" altLang="en-US" dirty="0" smtClean="0"/>
              <a:t>などを策定していく！！</a:t>
            </a:r>
            <a:endParaRPr kumimoji="1" lang="ja-JP" altLang="en-US" dirty="0"/>
          </a:p>
        </p:txBody>
      </p:sp>
    </p:spTree>
    <p:extLst>
      <p:ext uri="{BB962C8B-B14F-4D97-AF65-F5344CB8AC3E}">
        <p14:creationId xmlns:p14="http://schemas.microsoft.com/office/powerpoint/2010/main" val="170976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FACE7</a:t>
            </a:r>
            <a:r>
              <a:rPr kumimoji="1" lang="ja-JP" altLang="en-US" dirty="0" smtClean="0"/>
              <a:t>　</a:t>
            </a:r>
            <a:r>
              <a:rPr kumimoji="1" lang="ja-JP" altLang="en-US" dirty="0" smtClean="0"/>
              <a:t>ネット広告の新たな</a:t>
            </a:r>
            <a:r>
              <a:rPr kumimoji="1" lang="ja-JP" altLang="en-US" dirty="0" smtClean="0"/>
              <a:t>セグメント</a:t>
            </a:r>
            <a:r>
              <a:rPr lang="ja-JP" altLang="en-US" dirty="0" smtClean="0"/>
              <a:t>で</a:t>
            </a:r>
            <a:r>
              <a:rPr kumimoji="1" lang="ja-JP" altLang="en-US" dirty="0" smtClean="0"/>
              <a:t>効果</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7" name="図 6"/>
          <p:cNvPicPr>
            <a:picLocks noChangeAspect="1"/>
          </p:cNvPicPr>
          <p:nvPr/>
        </p:nvPicPr>
        <p:blipFill>
          <a:blip r:embed="rId4"/>
          <a:stretch>
            <a:fillRect/>
          </a:stretch>
        </p:blipFill>
        <p:spPr>
          <a:xfrm>
            <a:off x="4043177" y="3133535"/>
            <a:ext cx="2760605" cy="1611138"/>
          </a:xfrm>
          <a:prstGeom prst="rect">
            <a:avLst/>
          </a:prstGeom>
        </p:spPr>
      </p:pic>
      <p:pic>
        <p:nvPicPr>
          <p:cNvPr id="10" name="図 9"/>
          <p:cNvPicPr>
            <a:picLocks noChangeAspect="1"/>
          </p:cNvPicPr>
          <p:nvPr/>
        </p:nvPicPr>
        <p:blipFill>
          <a:blip r:embed="rId5"/>
          <a:stretch>
            <a:fillRect/>
          </a:stretch>
        </p:blipFill>
        <p:spPr>
          <a:xfrm>
            <a:off x="634271" y="2281911"/>
            <a:ext cx="1517383" cy="1530931"/>
          </a:xfrm>
          <a:prstGeom prst="rect">
            <a:avLst/>
          </a:prstGeom>
        </p:spPr>
      </p:pic>
      <p:pic>
        <p:nvPicPr>
          <p:cNvPr id="11" name="図 10"/>
          <p:cNvPicPr>
            <a:picLocks noChangeAspect="1"/>
          </p:cNvPicPr>
          <p:nvPr/>
        </p:nvPicPr>
        <p:blipFill>
          <a:blip r:embed="rId6"/>
          <a:stretch>
            <a:fillRect/>
          </a:stretch>
        </p:blipFill>
        <p:spPr>
          <a:xfrm>
            <a:off x="2894677" y="5342636"/>
            <a:ext cx="1556727" cy="1221947"/>
          </a:xfrm>
          <a:prstGeom prst="rect">
            <a:avLst/>
          </a:prstGeom>
        </p:spPr>
      </p:pic>
      <p:sp>
        <p:nvSpPr>
          <p:cNvPr id="12" name="テキスト ボックス 11"/>
          <p:cNvSpPr txBox="1"/>
          <p:nvPr/>
        </p:nvSpPr>
        <p:spPr>
          <a:xfrm>
            <a:off x="396887" y="793808"/>
            <a:ext cx="8379992" cy="646331"/>
          </a:xfrm>
          <a:prstGeom prst="rect">
            <a:avLst/>
          </a:prstGeom>
          <a:noFill/>
        </p:spPr>
        <p:txBody>
          <a:bodyPr wrap="square" rtlCol="0">
            <a:spAutoFit/>
          </a:bodyPr>
          <a:lstStyle/>
          <a:p>
            <a:r>
              <a:rPr kumimoji="1" lang="ja-JP" altLang="en-US" dirty="0" smtClean="0"/>
              <a:t>これまでの無駄な広告を本当に価値のある広告に変える！！</a:t>
            </a:r>
            <a:endParaRPr kumimoji="1" lang="en-US" altLang="ja-JP" dirty="0" smtClean="0"/>
          </a:p>
          <a:p>
            <a:r>
              <a:rPr lang="ja-JP" altLang="ja-JP" dirty="0"/>
              <a:t>　</a:t>
            </a:r>
            <a:r>
              <a:rPr lang="ja-JP" altLang="en-US" dirty="0" smtClean="0"/>
              <a:t>　</a:t>
            </a:r>
            <a:r>
              <a:rPr lang="en-US" altLang="ja-JP" dirty="0" err="1" smtClean="0"/>
              <a:t>GoogleAdWords</a:t>
            </a:r>
            <a:r>
              <a:rPr lang="ja-JP" altLang="en-US" dirty="0" smtClean="0"/>
              <a:t>＆</a:t>
            </a:r>
            <a:r>
              <a:rPr lang="en-US" altLang="ja-JP" dirty="0" err="1" smtClean="0"/>
              <a:t>displayNetwork</a:t>
            </a:r>
            <a:r>
              <a:rPr lang="ja-JP" altLang="en-US" dirty="0" smtClean="0"/>
              <a:t>を活用した</a:t>
            </a:r>
            <a:r>
              <a:rPr lang="ja-JP" altLang="en-US" b="1" dirty="0" smtClean="0">
                <a:solidFill>
                  <a:srgbClr val="FF0000"/>
                </a:solidFill>
              </a:rPr>
              <a:t>「</a:t>
            </a:r>
            <a:r>
              <a:rPr lang="en-US" altLang="ja-JP" b="1" dirty="0" smtClean="0">
                <a:solidFill>
                  <a:srgbClr val="FF0000"/>
                </a:solidFill>
              </a:rPr>
              <a:t>Value-</a:t>
            </a:r>
            <a:r>
              <a:rPr lang="en-US" altLang="ja-JP" b="1" dirty="0" err="1" smtClean="0">
                <a:solidFill>
                  <a:srgbClr val="FF0000"/>
                </a:solidFill>
              </a:rPr>
              <a:t>NetAD</a:t>
            </a:r>
            <a:r>
              <a:rPr lang="ja-JP" altLang="en-US" b="1" dirty="0" smtClean="0">
                <a:solidFill>
                  <a:srgbClr val="FF0000"/>
                </a:solidFill>
              </a:rPr>
              <a:t>」</a:t>
            </a:r>
            <a:endParaRPr lang="en-US" altLang="ja-JP" b="1" dirty="0" smtClean="0">
              <a:solidFill>
                <a:srgbClr val="FF0000"/>
              </a:solidFill>
            </a:endParaRPr>
          </a:p>
        </p:txBody>
      </p:sp>
      <p:sp>
        <p:nvSpPr>
          <p:cNvPr id="13" name="角丸四角形 12"/>
          <p:cNvSpPr/>
          <p:nvPr/>
        </p:nvSpPr>
        <p:spPr>
          <a:xfrm>
            <a:off x="396887" y="1814428"/>
            <a:ext cx="2228239" cy="260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dirty="0" smtClean="0">
                <a:solidFill>
                  <a:schemeClr val="tx1"/>
                </a:solidFill>
              </a:rPr>
              <a:t>①</a:t>
            </a:r>
            <a:r>
              <a:rPr lang="ja-JP" altLang="en-US" sz="1400" dirty="0" smtClean="0">
                <a:solidFill>
                  <a:schemeClr val="tx1"/>
                </a:solidFill>
              </a:rPr>
              <a:t>商品の市場反響を見る</a:t>
            </a:r>
            <a:endParaRPr kumimoji="1" lang="ja-JP" altLang="en-US" sz="1400" dirty="0">
              <a:solidFill>
                <a:schemeClr val="tx1"/>
              </a:solidFill>
            </a:endParaRPr>
          </a:p>
        </p:txBody>
      </p:sp>
      <p:sp>
        <p:nvSpPr>
          <p:cNvPr id="14" name="テキスト ボックス 13"/>
          <p:cNvSpPr txBox="1"/>
          <p:nvPr/>
        </p:nvSpPr>
        <p:spPr>
          <a:xfrm>
            <a:off x="2188551" y="2644774"/>
            <a:ext cx="2120512" cy="830997"/>
          </a:xfrm>
          <a:prstGeom prst="rect">
            <a:avLst/>
          </a:prstGeom>
          <a:noFill/>
        </p:spPr>
        <p:txBody>
          <a:bodyPr wrap="square" rtlCol="0">
            <a:spAutoFit/>
          </a:bodyPr>
          <a:lstStyle/>
          <a:p>
            <a:r>
              <a:rPr kumimoji="1" lang="ja-JP" altLang="en-US" sz="1200" dirty="0" smtClean="0"/>
              <a:t>商品スペックを</a:t>
            </a:r>
            <a:r>
              <a:rPr lang="ja-JP" altLang="en-US" sz="1200" dirty="0" smtClean="0"/>
              <a:t>ネット広告を活用し</a:t>
            </a:r>
            <a:r>
              <a:rPr lang="en-US" altLang="ja-JP" sz="1200" dirty="0" smtClean="0"/>
              <a:t>AB</a:t>
            </a:r>
            <a:r>
              <a:rPr lang="ja-JP" altLang="en-US" sz="1200" dirty="0" smtClean="0"/>
              <a:t>分析を行う。その結果からブラッシュアップを行っていく。</a:t>
            </a:r>
            <a:endParaRPr kumimoji="1" lang="ja-JP" altLang="en-US" sz="1200" dirty="0"/>
          </a:p>
        </p:txBody>
      </p:sp>
      <p:sp>
        <p:nvSpPr>
          <p:cNvPr id="15" name="左右矢印 14"/>
          <p:cNvSpPr/>
          <p:nvPr/>
        </p:nvSpPr>
        <p:spPr>
          <a:xfrm>
            <a:off x="2165867" y="3475771"/>
            <a:ext cx="1916398" cy="28350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下矢印 15"/>
          <p:cNvSpPr/>
          <p:nvPr/>
        </p:nvSpPr>
        <p:spPr>
          <a:xfrm>
            <a:off x="1270039" y="3923710"/>
            <a:ext cx="294831" cy="44480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6440913" y="1944840"/>
            <a:ext cx="2228239" cy="260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400" dirty="0" smtClean="0">
                <a:solidFill>
                  <a:schemeClr val="tx1"/>
                </a:solidFill>
              </a:rPr>
              <a:t>⑤</a:t>
            </a:r>
            <a:r>
              <a:rPr lang="ja-JP" altLang="en-US" sz="1400" dirty="0" smtClean="0">
                <a:solidFill>
                  <a:schemeClr val="tx1"/>
                </a:solidFill>
              </a:rPr>
              <a:t>リマーケティング展開</a:t>
            </a:r>
            <a:endParaRPr kumimoji="1" lang="ja-JP" altLang="en-US" sz="1400" dirty="0">
              <a:solidFill>
                <a:schemeClr val="tx1"/>
              </a:solidFill>
            </a:endParaRPr>
          </a:p>
        </p:txBody>
      </p:sp>
      <p:sp>
        <p:nvSpPr>
          <p:cNvPr id="18" name="角丸四角形 17"/>
          <p:cNvSpPr/>
          <p:nvPr/>
        </p:nvSpPr>
        <p:spPr>
          <a:xfrm>
            <a:off x="1706615" y="3923710"/>
            <a:ext cx="2228239" cy="260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400" dirty="0" smtClean="0">
                <a:solidFill>
                  <a:schemeClr val="tx1"/>
                </a:solidFill>
              </a:rPr>
              <a:t>②</a:t>
            </a:r>
            <a:r>
              <a:rPr lang="ja-JP" altLang="en-US" sz="1400" dirty="0" smtClean="0">
                <a:solidFill>
                  <a:schemeClr val="tx1"/>
                </a:solidFill>
              </a:rPr>
              <a:t>印刷データの制作</a:t>
            </a:r>
            <a:endParaRPr kumimoji="1" lang="ja-JP" altLang="en-US" sz="1400" dirty="0">
              <a:solidFill>
                <a:schemeClr val="tx1"/>
              </a:solidFill>
            </a:endParaRPr>
          </a:p>
        </p:txBody>
      </p:sp>
      <p:sp>
        <p:nvSpPr>
          <p:cNvPr id="19" name="左右矢印 18"/>
          <p:cNvSpPr/>
          <p:nvPr/>
        </p:nvSpPr>
        <p:spPr>
          <a:xfrm>
            <a:off x="2151654" y="5613404"/>
            <a:ext cx="612340" cy="28350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2151654" y="4813315"/>
            <a:ext cx="1899389" cy="260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400" dirty="0" smtClean="0">
                <a:solidFill>
                  <a:schemeClr val="tx1"/>
                </a:solidFill>
              </a:rPr>
              <a:t>③</a:t>
            </a:r>
            <a:r>
              <a:rPr lang="ja-JP" altLang="en-US" sz="1400" dirty="0" smtClean="0">
                <a:solidFill>
                  <a:schemeClr val="tx1"/>
                </a:solidFill>
              </a:rPr>
              <a:t>反響エリア調査</a:t>
            </a:r>
            <a:endParaRPr kumimoji="1" lang="ja-JP" altLang="en-US" sz="1400" dirty="0">
              <a:solidFill>
                <a:schemeClr val="tx1"/>
              </a:solidFill>
            </a:endParaRPr>
          </a:p>
        </p:txBody>
      </p:sp>
      <p:sp>
        <p:nvSpPr>
          <p:cNvPr id="21" name="角丸四角形 20"/>
          <p:cNvSpPr/>
          <p:nvPr/>
        </p:nvSpPr>
        <p:spPr>
          <a:xfrm>
            <a:off x="4615233" y="5352579"/>
            <a:ext cx="1553530" cy="2608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ja-JP" sz="1400" dirty="0" smtClean="0">
                <a:solidFill>
                  <a:schemeClr val="tx1"/>
                </a:solidFill>
              </a:rPr>
              <a:t>④</a:t>
            </a:r>
            <a:r>
              <a:rPr lang="ja-JP" altLang="en-US" sz="1400" dirty="0" smtClean="0">
                <a:solidFill>
                  <a:schemeClr val="tx1"/>
                </a:solidFill>
              </a:rPr>
              <a:t>印刷物の配布</a:t>
            </a:r>
            <a:endParaRPr kumimoji="1" lang="ja-JP" altLang="en-US" sz="1400" dirty="0">
              <a:solidFill>
                <a:schemeClr val="tx1"/>
              </a:solidFill>
            </a:endParaRPr>
          </a:p>
        </p:txBody>
      </p:sp>
      <p:cxnSp>
        <p:nvCxnSpPr>
          <p:cNvPr id="22" name="直線矢印コネクタ 21"/>
          <p:cNvCxnSpPr/>
          <p:nvPr/>
        </p:nvCxnSpPr>
        <p:spPr>
          <a:xfrm flipV="1">
            <a:off x="4309063" y="4526259"/>
            <a:ext cx="430906" cy="1025688"/>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pic>
        <p:nvPicPr>
          <p:cNvPr id="23" name="図 22"/>
          <p:cNvPicPr>
            <a:picLocks noChangeAspect="1"/>
          </p:cNvPicPr>
          <p:nvPr/>
        </p:nvPicPr>
        <p:blipFill>
          <a:blip r:embed="rId7"/>
          <a:stretch>
            <a:fillRect/>
          </a:stretch>
        </p:blipFill>
        <p:spPr>
          <a:xfrm>
            <a:off x="6001389" y="2281911"/>
            <a:ext cx="3037616" cy="954558"/>
          </a:xfrm>
          <a:prstGeom prst="rect">
            <a:avLst/>
          </a:prstGeom>
        </p:spPr>
      </p:pic>
      <p:cxnSp>
        <p:nvCxnSpPr>
          <p:cNvPr id="24" name="直線矢印コネクタ 23"/>
          <p:cNvCxnSpPr/>
          <p:nvPr/>
        </p:nvCxnSpPr>
        <p:spPr>
          <a:xfrm flipH="1">
            <a:off x="6803782" y="3236469"/>
            <a:ext cx="555643" cy="392395"/>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cxnSp>
        <p:nvCxnSpPr>
          <p:cNvPr id="25" name="直線矢印コネクタ 24"/>
          <p:cNvCxnSpPr/>
          <p:nvPr/>
        </p:nvCxnSpPr>
        <p:spPr>
          <a:xfrm>
            <a:off x="2528739" y="2281911"/>
            <a:ext cx="3356533" cy="0"/>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cxnSp>
        <p:nvCxnSpPr>
          <p:cNvPr id="26" name="直線矢印コネクタ 25"/>
          <p:cNvCxnSpPr/>
          <p:nvPr/>
        </p:nvCxnSpPr>
        <p:spPr>
          <a:xfrm>
            <a:off x="6168763" y="4526259"/>
            <a:ext cx="918510" cy="712917"/>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sp>
        <p:nvSpPr>
          <p:cNvPr id="27" name="テキスト ボックス 26"/>
          <p:cNvSpPr txBox="1"/>
          <p:nvPr/>
        </p:nvSpPr>
        <p:spPr>
          <a:xfrm>
            <a:off x="6918493" y="3722854"/>
            <a:ext cx="2120512" cy="1015663"/>
          </a:xfrm>
          <a:prstGeom prst="rect">
            <a:avLst/>
          </a:prstGeom>
          <a:noFill/>
        </p:spPr>
        <p:txBody>
          <a:bodyPr wrap="square" rtlCol="0">
            <a:spAutoFit/>
          </a:bodyPr>
          <a:lstStyle/>
          <a:p>
            <a:r>
              <a:rPr lang="ja-JP" altLang="en-US" sz="1200" dirty="0" smtClean="0"/>
              <a:t>商圏が小さなエリア（都心部はセグメントする）では検索ボリュームが少ない、その点をリマーケティングで徹底的に補っていく。</a:t>
            </a:r>
            <a:endParaRPr kumimoji="1" lang="ja-JP" altLang="en-US" sz="1200" dirty="0"/>
          </a:p>
        </p:txBody>
      </p:sp>
      <p:pic>
        <p:nvPicPr>
          <p:cNvPr id="28" name="図 27"/>
          <p:cNvPicPr>
            <a:picLocks noChangeAspect="1"/>
          </p:cNvPicPr>
          <p:nvPr/>
        </p:nvPicPr>
        <p:blipFill>
          <a:blip r:embed="rId8"/>
          <a:stretch>
            <a:fillRect/>
          </a:stretch>
        </p:blipFill>
        <p:spPr>
          <a:xfrm>
            <a:off x="634272" y="4442864"/>
            <a:ext cx="1367267" cy="1798553"/>
          </a:xfrm>
          <a:prstGeom prst="rect">
            <a:avLst/>
          </a:prstGeom>
        </p:spPr>
      </p:pic>
      <p:pic>
        <p:nvPicPr>
          <p:cNvPr id="29" name="図 28"/>
          <p:cNvPicPr>
            <a:picLocks noChangeAspect="1"/>
          </p:cNvPicPr>
          <p:nvPr/>
        </p:nvPicPr>
        <p:blipFill>
          <a:blip r:embed="rId9"/>
          <a:stretch>
            <a:fillRect/>
          </a:stretch>
        </p:blipFill>
        <p:spPr>
          <a:xfrm>
            <a:off x="7087273" y="5239176"/>
            <a:ext cx="1415168" cy="1449475"/>
          </a:xfrm>
          <a:prstGeom prst="rect">
            <a:avLst/>
          </a:prstGeom>
        </p:spPr>
      </p:pic>
    </p:spTree>
    <p:extLst>
      <p:ext uri="{BB962C8B-B14F-4D97-AF65-F5344CB8AC3E}">
        <p14:creationId xmlns:p14="http://schemas.microsoft.com/office/powerpoint/2010/main" val="4012253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a:t>
            </a:r>
            <a:r>
              <a:rPr lang="en-US" altLang="ja-JP" dirty="0"/>
              <a:t>8</a:t>
            </a:r>
            <a:r>
              <a:rPr kumimoji="1" lang="ja-JP" altLang="en-US" dirty="0" smtClean="0"/>
              <a:t>　</a:t>
            </a:r>
            <a:r>
              <a:rPr lang="ja-JP" altLang="en-US" dirty="0" smtClean="0"/>
              <a:t>ネット特性を活かした「売り方」を考案する</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テキスト ボックス 1"/>
          <p:cNvSpPr txBox="1"/>
          <p:nvPr/>
        </p:nvSpPr>
        <p:spPr>
          <a:xfrm>
            <a:off x="678963" y="754491"/>
            <a:ext cx="7896091" cy="523220"/>
          </a:xfrm>
          <a:prstGeom prst="rect">
            <a:avLst/>
          </a:prstGeom>
          <a:noFill/>
        </p:spPr>
        <p:txBody>
          <a:bodyPr wrap="square" rtlCol="0">
            <a:spAutoFit/>
          </a:bodyPr>
          <a:lstStyle/>
          <a:p>
            <a:r>
              <a:rPr kumimoji="1" lang="ja-JP" altLang="en-US" sz="1400" dirty="0" smtClean="0"/>
              <a:t>デフレ社会に入り、新たな売り方を開発した企業が成長をしている</a:t>
            </a:r>
            <a:endParaRPr kumimoji="1" lang="en-US" altLang="ja-JP" sz="1400" dirty="0" smtClean="0"/>
          </a:p>
          <a:p>
            <a:r>
              <a:rPr lang="ja-JP" altLang="en-US" sz="1400" dirty="0" smtClean="0"/>
              <a:t>リアル経済では大きなリスクになることもネット販売では少額投資で実験を行うことができます</a:t>
            </a:r>
            <a:endParaRPr kumimoji="1" lang="ja-JP" altLang="en-US" sz="1400" dirty="0"/>
          </a:p>
        </p:txBody>
      </p:sp>
      <p:sp>
        <p:nvSpPr>
          <p:cNvPr id="3" name="テキスト ボックス 2"/>
          <p:cNvSpPr txBox="1"/>
          <p:nvPr/>
        </p:nvSpPr>
        <p:spPr>
          <a:xfrm>
            <a:off x="427495" y="1294948"/>
            <a:ext cx="3595991" cy="369332"/>
          </a:xfrm>
          <a:prstGeom prst="rect">
            <a:avLst/>
          </a:prstGeom>
          <a:noFill/>
        </p:spPr>
        <p:txBody>
          <a:bodyPr wrap="square" rtlCol="0">
            <a:spAutoFit/>
          </a:bodyPr>
          <a:lstStyle/>
          <a:p>
            <a:r>
              <a:rPr kumimoji="1" lang="en-US" altLang="ja-JP" dirty="0" smtClean="0"/>
              <a:t>★</a:t>
            </a:r>
            <a:r>
              <a:rPr kumimoji="1" lang="ja-JP" altLang="en-US" dirty="0" smtClean="0"/>
              <a:t>売り方を開発した企業</a:t>
            </a:r>
            <a:endParaRPr kumimoji="1" lang="ja-JP" altLang="en-US" dirty="0"/>
          </a:p>
        </p:txBody>
      </p:sp>
      <p:pic>
        <p:nvPicPr>
          <p:cNvPr id="4" name="図 3"/>
          <p:cNvPicPr>
            <a:picLocks noChangeAspect="1"/>
          </p:cNvPicPr>
          <p:nvPr/>
        </p:nvPicPr>
        <p:blipFill>
          <a:blip r:embed="rId4"/>
          <a:stretch>
            <a:fillRect/>
          </a:stretch>
        </p:blipFill>
        <p:spPr>
          <a:xfrm>
            <a:off x="678963" y="1664280"/>
            <a:ext cx="2019300" cy="838200"/>
          </a:xfrm>
          <a:prstGeom prst="rect">
            <a:avLst/>
          </a:prstGeom>
        </p:spPr>
      </p:pic>
      <p:pic>
        <p:nvPicPr>
          <p:cNvPr id="7" name="図 6"/>
          <p:cNvPicPr>
            <a:picLocks noChangeAspect="1"/>
          </p:cNvPicPr>
          <p:nvPr/>
        </p:nvPicPr>
        <p:blipFill>
          <a:blip r:embed="rId5"/>
          <a:stretch>
            <a:fillRect/>
          </a:stretch>
        </p:blipFill>
        <p:spPr>
          <a:xfrm>
            <a:off x="3070187" y="1754606"/>
            <a:ext cx="4825904" cy="1495748"/>
          </a:xfrm>
          <a:prstGeom prst="rect">
            <a:avLst/>
          </a:prstGeom>
        </p:spPr>
      </p:pic>
      <p:pic>
        <p:nvPicPr>
          <p:cNvPr id="10" name="図 9"/>
          <p:cNvPicPr>
            <a:picLocks noChangeAspect="1"/>
          </p:cNvPicPr>
          <p:nvPr/>
        </p:nvPicPr>
        <p:blipFill>
          <a:blip r:embed="rId6"/>
          <a:stretch>
            <a:fillRect/>
          </a:stretch>
        </p:blipFill>
        <p:spPr>
          <a:xfrm>
            <a:off x="427495" y="3250354"/>
            <a:ext cx="3759445" cy="1967710"/>
          </a:xfrm>
          <a:prstGeom prst="rect">
            <a:avLst/>
          </a:prstGeom>
        </p:spPr>
      </p:pic>
      <p:pic>
        <p:nvPicPr>
          <p:cNvPr id="11" name="図 10"/>
          <p:cNvPicPr>
            <a:picLocks noChangeAspect="1"/>
          </p:cNvPicPr>
          <p:nvPr/>
        </p:nvPicPr>
        <p:blipFill>
          <a:blip r:embed="rId7"/>
          <a:stretch>
            <a:fillRect/>
          </a:stretch>
        </p:blipFill>
        <p:spPr>
          <a:xfrm>
            <a:off x="4551568" y="3422733"/>
            <a:ext cx="4023486" cy="2795830"/>
          </a:xfrm>
          <a:prstGeom prst="rect">
            <a:avLst/>
          </a:prstGeom>
        </p:spPr>
      </p:pic>
      <p:sp>
        <p:nvSpPr>
          <p:cNvPr id="12" name="テキスト ボックス 11"/>
          <p:cNvSpPr txBox="1"/>
          <p:nvPr/>
        </p:nvSpPr>
        <p:spPr>
          <a:xfrm>
            <a:off x="427495" y="5419753"/>
            <a:ext cx="4300101" cy="1077218"/>
          </a:xfrm>
          <a:prstGeom prst="rect">
            <a:avLst/>
          </a:prstGeom>
          <a:noFill/>
        </p:spPr>
        <p:txBody>
          <a:bodyPr wrap="square" rtlCol="0">
            <a:spAutoFit/>
          </a:bodyPr>
          <a:lstStyle/>
          <a:p>
            <a:r>
              <a:rPr lang="en-US" altLang="ja-JP" sz="1600" dirty="0" smtClean="0"/>
              <a:t>24</a:t>
            </a:r>
            <a:r>
              <a:rPr lang="ja-JP" altLang="en-US" sz="1600" dirty="0" smtClean="0"/>
              <a:t>時間営業ーコンビニエンス</a:t>
            </a:r>
            <a:r>
              <a:rPr lang="en-US" altLang="ja-JP" sz="1600" dirty="0" smtClean="0"/>
              <a:t>Store</a:t>
            </a:r>
          </a:p>
          <a:p>
            <a:r>
              <a:rPr kumimoji="1" lang="en-US" altLang="ja-JP" sz="1600" dirty="0" smtClean="0"/>
              <a:t>100</a:t>
            </a:r>
            <a:r>
              <a:rPr lang="ja-JP" altLang="en-US" sz="1600" dirty="0" smtClean="0"/>
              <a:t>円の商品だけー</a:t>
            </a:r>
            <a:r>
              <a:rPr lang="en-US" altLang="ja-JP" sz="1600" dirty="0" smtClean="0"/>
              <a:t>100</a:t>
            </a:r>
            <a:r>
              <a:rPr lang="ja-JP" altLang="en-US" sz="1600" dirty="0" smtClean="0"/>
              <a:t>均ショップ</a:t>
            </a:r>
            <a:endParaRPr lang="en-US" altLang="ja-JP" sz="1600" dirty="0" smtClean="0"/>
          </a:p>
          <a:p>
            <a:r>
              <a:rPr kumimoji="1" lang="ja-JP" altLang="en-US" sz="1600" dirty="0" smtClean="0"/>
              <a:t>立ち食いグルメー俺のシリーズ</a:t>
            </a:r>
            <a:endParaRPr kumimoji="1" lang="en-US" altLang="ja-JP" sz="1600" dirty="0" smtClean="0"/>
          </a:p>
          <a:p>
            <a:r>
              <a:rPr lang="ja-JP" altLang="en-US" sz="1600" dirty="0" smtClean="0"/>
              <a:t>挙げていけばきりがありません。</a:t>
            </a:r>
            <a:endParaRPr kumimoji="1" lang="ja-JP" altLang="en-US" sz="1600" dirty="0"/>
          </a:p>
        </p:txBody>
      </p:sp>
    </p:spTree>
    <p:extLst>
      <p:ext uri="{BB962C8B-B14F-4D97-AF65-F5344CB8AC3E}">
        <p14:creationId xmlns:p14="http://schemas.microsoft.com/office/powerpoint/2010/main" val="763067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FACE9</a:t>
            </a:r>
            <a:r>
              <a:rPr kumimoji="1" lang="ja-JP" altLang="en-US" dirty="0" smtClean="0"/>
              <a:t>　</a:t>
            </a:r>
            <a:r>
              <a:rPr kumimoji="1" lang="ja-JP" altLang="en-US" dirty="0" smtClean="0"/>
              <a:t>新たな</a:t>
            </a:r>
            <a:r>
              <a:rPr lang="ja-JP" altLang="en-US" dirty="0" smtClean="0"/>
              <a:t>売り方事例</a:t>
            </a:r>
            <a:endParaRPr lang="en-US" altLang="ja-JP" dirty="0" smtClean="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正方形/長方形 1"/>
          <p:cNvSpPr/>
          <p:nvPr/>
        </p:nvSpPr>
        <p:spPr>
          <a:xfrm>
            <a:off x="660597" y="6317256"/>
            <a:ext cx="2005677" cy="338554"/>
          </a:xfrm>
          <a:prstGeom prst="rect">
            <a:avLst/>
          </a:prstGeom>
        </p:spPr>
        <p:txBody>
          <a:bodyPr wrap="none">
            <a:spAutoFit/>
          </a:bodyPr>
          <a:lstStyle/>
          <a:p>
            <a:r>
              <a:rPr lang="en-US" altLang="ja-JP" sz="800" dirty="0">
                <a:hlinkClick r:id="rId4"/>
              </a:rPr>
              <a:t>http://www.netprice.co.jp/gathering</a:t>
            </a:r>
            <a:r>
              <a:rPr lang="en-US" altLang="ja-JP" sz="800" dirty="0" smtClean="0">
                <a:hlinkClick r:id="rId4"/>
              </a:rPr>
              <a:t>/</a:t>
            </a:r>
            <a:endParaRPr lang="en-US" altLang="ja-JP" sz="800" dirty="0" smtClean="0"/>
          </a:p>
          <a:p>
            <a:endParaRPr lang="ja-JP" altLang="en-US" sz="800" dirty="0"/>
          </a:p>
        </p:txBody>
      </p:sp>
      <p:sp>
        <p:nvSpPr>
          <p:cNvPr id="3" name="正方形/長方形 2"/>
          <p:cNvSpPr/>
          <p:nvPr/>
        </p:nvSpPr>
        <p:spPr>
          <a:xfrm>
            <a:off x="2477680" y="1613821"/>
            <a:ext cx="1992853" cy="338554"/>
          </a:xfrm>
          <a:prstGeom prst="rect">
            <a:avLst/>
          </a:prstGeom>
        </p:spPr>
        <p:txBody>
          <a:bodyPr wrap="none">
            <a:spAutoFit/>
          </a:bodyPr>
          <a:lstStyle/>
          <a:p>
            <a:r>
              <a:rPr lang="en-US" altLang="ja-JP" sz="800" dirty="0">
                <a:hlinkClick r:id="rId5"/>
              </a:rPr>
              <a:t>http://www.rigna.com/showroom/</a:t>
            </a:r>
            <a:r>
              <a:rPr lang="en-US" altLang="ja-JP" sz="800" dirty="0" smtClean="0">
                <a:hlinkClick r:id="rId5"/>
              </a:rPr>
              <a:t>rtt</a:t>
            </a:r>
            <a:endParaRPr lang="en-US" altLang="ja-JP" sz="800" dirty="0" smtClean="0"/>
          </a:p>
          <a:p>
            <a:endParaRPr lang="ja-JP" altLang="en-US" sz="800" dirty="0"/>
          </a:p>
        </p:txBody>
      </p:sp>
      <p:sp>
        <p:nvSpPr>
          <p:cNvPr id="4" name="正方形/長方形 3"/>
          <p:cNvSpPr/>
          <p:nvPr/>
        </p:nvSpPr>
        <p:spPr>
          <a:xfrm>
            <a:off x="767698" y="3885238"/>
            <a:ext cx="4572000" cy="338554"/>
          </a:xfrm>
          <a:prstGeom prst="rect">
            <a:avLst/>
          </a:prstGeom>
        </p:spPr>
        <p:txBody>
          <a:bodyPr>
            <a:spAutoFit/>
          </a:bodyPr>
          <a:lstStyle/>
          <a:p>
            <a:r>
              <a:rPr lang="en-US" altLang="ja-JP" sz="800" dirty="0">
                <a:hlinkClick r:id="rId6"/>
              </a:rPr>
              <a:t>https://www.youtube.com/watch?v=</a:t>
            </a:r>
            <a:r>
              <a:rPr lang="en-US" altLang="ja-JP" sz="800" dirty="0" smtClean="0">
                <a:hlinkClick r:id="rId6"/>
              </a:rPr>
              <a:t>ttvYoyFqxWM</a:t>
            </a:r>
            <a:endParaRPr lang="en-US" altLang="ja-JP" sz="800" dirty="0" smtClean="0"/>
          </a:p>
          <a:p>
            <a:endParaRPr lang="ja-JP" altLang="en-US" sz="800" dirty="0"/>
          </a:p>
        </p:txBody>
      </p:sp>
      <p:sp>
        <p:nvSpPr>
          <p:cNvPr id="10" name="正方形/長方形 9"/>
          <p:cNvSpPr/>
          <p:nvPr/>
        </p:nvSpPr>
        <p:spPr>
          <a:xfrm>
            <a:off x="4686926" y="3274882"/>
            <a:ext cx="1249974" cy="400110"/>
          </a:xfrm>
          <a:prstGeom prst="rect">
            <a:avLst/>
          </a:prstGeom>
        </p:spPr>
        <p:txBody>
          <a:bodyPr wrap="none">
            <a:spAutoFit/>
          </a:bodyPr>
          <a:lstStyle/>
          <a:p>
            <a:r>
              <a:rPr lang="en-US" altLang="ja-JP" sz="1000" dirty="0">
                <a:hlinkClick r:id="rId7"/>
              </a:rPr>
              <a:t>http://hatch8.jp</a:t>
            </a:r>
            <a:r>
              <a:rPr lang="en-US" altLang="ja-JP" sz="1000" dirty="0" smtClean="0">
                <a:hlinkClick r:id="rId7"/>
              </a:rPr>
              <a:t>/</a:t>
            </a:r>
            <a:endParaRPr lang="en-US" altLang="ja-JP" sz="1000" dirty="0" smtClean="0"/>
          </a:p>
          <a:p>
            <a:endParaRPr lang="ja-JP" altLang="en-US" sz="1000" dirty="0"/>
          </a:p>
        </p:txBody>
      </p:sp>
      <p:sp>
        <p:nvSpPr>
          <p:cNvPr id="11" name="正方形/長方形 10"/>
          <p:cNvSpPr/>
          <p:nvPr/>
        </p:nvSpPr>
        <p:spPr>
          <a:xfrm>
            <a:off x="6844486" y="1552265"/>
            <a:ext cx="1778151" cy="400110"/>
          </a:xfrm>
          <a:prstGeom prst="rect">
            <a:avLst/>
          </a:prstGeom>
        </p:spPr>
        <p:txBody>
          <a:bodyPr wrap="none">
            <a:spAutoFit/>
          </a:bodyPr>
          <a:lstStyle/>
          <a:p>
            <a:r>
              <a:rPr lang="en-US" altLang="ja-JP" sz="1000" dirty="0">
                <a:hlinkClick r:id="rId8"/>
              </a:rPr>
              <a:t>http://r.gnavi.co.jp/ippin</a:t>
            </a:r>
            <a:r>
              <a:rPr lang="en-US" altLang="ja-JP" sz="1000" dirty="0" smtClean="0">
                <a:hlinkClick r:id="rId8"/>
              </a:rPr>
              <a:t>/</a:t>
            </a:r>
            <a:endParaRPr lang="en-US" altLang="ja-JP" sz="1000" dirty="0" smtClean="0"/>
          </a:p>
          <a:p>
            <a:endParaRPr lang="ja-JP" altLang="en-US" sz="1000" dirty="0"/>
          </a:p>
        </p:txBody>
      </p:sp>
      <p:pic>
        <p:nvPicPr>
          <p:cNvPr id="12" name="図 11"/>
          <p:cNvPicPr>
            <a:picLocks noChangeAspect="1"/>
          </p:cNvPicPr>
          <p:nvPr/>
        </p:nvPicPr>
        <p:blipFill>
          <a:blip r:embed="rId9"/>
          <a:stretch>
            <a:fillRect/>
          </a:stretch>
        </p:blipFill>
        <p:spPr>
          <a:xfrm>
            <a:off x="4621375" y="1289660"/>
            <a:ext cx="2152767" cy="1703361"/>
          </a:xfrm>
          <a:prstGeom prst="rect">
            <a:avLst/>
          </a:prstGeom>
        </p:spPr>
      </p:pic>
      <p:pic>
        <p:nvPicPr>
          <p:cNvPr id="13" name="図 12"/>
          <p:cNvPicPr>
            <a:picLocks noChangeAspect="1"/>
          </p:cNvPicPr>
          <p:nvPr/>
        </p:nvPicPr>
        <p:blipFill>
          <a:blip r:embed="rId10"/>
          <a:stretch>
            <a:fillRect/>
          </a:stretch>
        </p:blipFill>
        <p:spPr>
          <a:xfrm>
            <a:off x="6213473" y="1996466"/>
            <a:ext cx="2212701" cy="1678526"/>
          </a:xfrm>
          <a:prstGeom prst="rect">
            <a:avLst/>
          </a:prstGeom>
        </p:spPr>
      </p:pic>
      <p:sp>
        <p:nvSpPr>
          <p:cNvPr id="14" name="テキスト ボックス 13"/>
          <p:cNvSpPr txBox="1"/>
          <p:nvPr/>
        </p:nvSpPr>
        <p:spPr>
          <a:xfrm>
            <a:off x="6031799" y="905436"/>
            <a:ext cx="2970695" cy="369332"/>
          </a:xfrm>
          <a:prstGeom prst="rect">
            <a:avLst/>
          </a:prstGeom>
          <a:noFill/>
        </p:spPr>
        <p:txBody>
          <a:bodyPr wrap="square" rtlCol="0">
            <a:spAutoFit/>
          </a:bodyPr>
          <a:lstStyle/>
          <a:p>
            <a:r>
              <a:rPr lang="en-US" altLang="ja-JP" dirty="0" smtClean="0"/>
              <a:t>【</a:t>
            </a:r>
            <a:r>
              <a:rPr lang="ja-JP" altLang="en-US" dirty="0" smtClean="0"/>
              <a:t>コンシェルジュ型通販</a:t>
            </a:r>
            <a:r>
              <a:rPr lang="en-US" altLang="ja-JP" dirty="0" smtClean="0"/>
              <a:t>】</a:t>
            </a:r>
            <a:endParaRPr kumimoji="1" lang="ja-JP" altLang="en-US" dirty="0"/>
          </a:p>
        </p:txBody>
      </p:sp>
      <p:sp>
        <p:nvSpPr>
          <p:cNvPr id="7" name="正方形/長方形 6"/>
          <p:cNvSpPr/>
          <p:nvPr/>
        </p:nvSpPr>
        <p:spPr>
          <a:xfrm>
            <a:off x="3908508" y="6317256"/>
            <a:ext cx="1556836" cy="338554"/>
          </a:xfrm>
          <a:prstGeom prst="rect">
            <a:avLst/>
          </a:prstGeom>
        </p:spPr>
        <p:txBody>
          <a:bodyPr wrap="none">
            <a:spAutoFit/>
          </a:bodyPr>
          <a:lstStyle/>
          <a:p>
            <a:r>
              <a:rPr lang="en-US" altLang="ja-JP" sz="800" dirty="0">
                <a:hlinkClick r:id="rId11"/>
              </a:rPr>
              <a:t>https://room.rakuten.co.jp</a:t>
            </a:r>
            <a:r>
              <a:rPr lang="en-US" altLang="ja-JP" sz="800" dirty="0" smtClean="0">
                <a:hlinkClick r:id="rId11"/>
              </a:rPr>
              <a:t>/</a:t>
            </a:r>
            <a:endParaRPr lang="en-US" altLang="ja-JP" sz="800" dirty="0" smtClean="0"/>
          </a:p>
          <a:p>
            <a:endParaRPr lang="ja-JP" altLang="en-US" sz="800" dirty="0"/>
          </a:p>
        </p:txBody>
      </p:sp>
      <p:sp>
        <p:nvSpPr>
          <p:cNvPr id="15" name="正方形/長方形 14"/>
          <p:cNvSpPr/>
          <p:nvPr/>
        </p:nvSpPr>
        <p:spPr>
          <a:xfrm>
            <a:off x="7171394" y="6317256"/>
            <a:ext cx="1076236" cy="338554"/>
          </a:xfrm>
          <a:prstGeom prst="rect">
            <a:avLst/>
          </a:prstGeom>
        </p:spPr>
        <p:txBody>
          <a:bodyPr wrap="none">
            <a:spAutoFit/>
          </a:bodyPr>
          <a:lstStyle/>
          <a:p>
            <a:r>
              <a:rPr lang="en-US" altLang="ja-JP" sz="800" dirty="0">
                <a:hlinkClick r:id="rId12"/>
              </a:rPr>
              <a:t>http://mercari.jp</a:t>
            </a:r>
            <a:r>
              <a:rPr lang="en-US" altLang="ja-JP" sz="800" dirty="0" smtClean="0">
                <a:hlinkClick r:id="rId12"/>
              </a:rPr>
              <a:t>/</a:t>
            </a:r>
            <a:endParaRPr lang="en-US" altLang="ja-JP" sz="800" dirty="0" smtClean="0"/>
          </a:p>
          <a:p>
            <a:endParaRPr lang="ja-JP" altLang="en-US" sz="800" dirty="0"/>
          </a:p>
        </p:txBody>
      </p:sp>
      <p:sp>
        <p:nvSpPr>
          <p:cNvPr id="16" name="テキスト ボックス 15"/>
          <p:cNvSpPr txBox="1"/>
          <p:nvPr/>
        </p:nvSpPr>
        <p:spPr>
          <a:xfrm>
            <a:off x="197744" y="905436"/>
            <a:ext cx="2970695" cy="369332"/>
          </a:xfrm>
          <a:prstGeom prst="rect">
            <a:avLst/>
          </a:prstGeom>
          <a:noFill/>
        </p:spPr>
        <p:txBody>
          <a:bodyPr wrap="square" rtlCol="0">
            <a:spAutoFit/>
          </a:bodyPr>
          <a:lstStyle/>
          <a:p>
            <a:r>
              <a:rPr lang="en-US" altLang="ja-JP" dirty="0" smtClean="0"/>
              <a:t>【</a:t>
            </a:r>
            <a:r>
              <a:rPr lang="ja-JP" altLang="en-US" dirty="0" smtClean="0"/>
              <a:t>ショールーミング</a:t>
            </a:r>
            <a:r>
              <a:rPr lang="en-US" altLang="ja-JP" dirty="0" smtClean="0"/>
              <a:t>】</a:t>
            </a:r>
            <a:endParaRPr kumimoji="1" lang="ja-JP" altLang="en-US" dirty="0"/>
          </a:p>
        </p:txBody>
      </p:sp>
      <p:pic>
        <p:nvPicPr>
          <p:cNvPr id="17" name="図 16"/>
          <p:cNvPicPr>
            <a:picLocks noChangeAspect="1"/>
          </p:cNvPicPr>
          <p:nvPr/>
        </p:nvPicPr>
        <p:blipFill>
          <a:blip r:embed="rId13"/>
          <a:stretch>
            <a:fillRect/>
          </a:stretch>
        </p:blipFill>
        <p:spPr>
          <a:xfrm>
            <a:off x="424058" y="4686656"/>
            <a:ext cx="2555931" cy="1530001"/>
          </a:xfrm>
          <a:prstGeom prst="rect">
            <a:avLst/>
          </a:prstGeom>
        </p:spPr>
      </p:pic>
      <p:pic>
        <p:nvPicPr>
          <p:cNvPr id="18" name="図 17"/>
          <p:cNvPicPr>
            <a:picLocks noChangeAspect="1"/>
          </p:cNvPicPr>
          <p:nvPr/>
        </p:nvPicPr>
        <p:blipFill>
          <a:blip r:embed="rId14"/>
          <a:stretch>
            <a:fillRect/>
          </a:stretch>
        </p:blipFill>
        <p:spPr>
          <a:xfrm>
            <a:off x="767698" y="2112263"/>
            <a:ext cx="3419963" cy="1761515"/>
          </a:xfrm>
          <a:prstGeom prst="rect">
            <a:avLst/>
          </a:prstGeom>
        </p:spPr>
      </p:pic>
      <p:pic>
        <p:nvPicPr>
          <p:cNvPr id="19" name="図 18"/>
          <p:cNvPicPr>
            <a:picLocks noChangeAspect="1"/>
          </p:cNvPicPr>
          <p:nvPr/>
        </p:nvPicPr>
        <p:blipFill>
          <a:blip r:embed="rId15"/>
          <a:stretch>
            <a:fillRect/>
          </a:stretch>
        </p:blipFill>
        <p:spPr>
          <a:xfrm>
            <a:off x="233647" y="1415907"/>
            <a:ext cx="2244033" cy="1577114"/>
          </a:xfrm>
          <a:prstGeom prst="rect">
            <a:avLst/>
          </a:prstGeom>
        </p:spPr>
      </p:pic>
      <p:sp>
        <p:nvSpPr>
          <p:cNvPr id="20" name="テキスト ボックス 19"/>
          <p:cNvSpPr txBox="1"/>
          <p:nvPr/>
        </p:nvSpPr>
        <p:spPr>
          <a:xfrm>
            <a:off x="650372" y="4223792"/>
            <a:ext cx="2970695" cy="369332"/>
          </a:xfrm>
          <a:prstGeom prst="rect">
            <a:avLst/>
          </a:prstGeom>
          <a:noFill/>
        </p:spPr>
        <p:txBody>
          <a:bodyPr wrap="square" rtlCol="0">
            <a:spAutoFit/>
          </a:bodyPr>
          <a:lstStyle/>
          <a:p>
            <a:r>
              <a:rPr lang="en-US" altLang="ja-JP" dirty="0" smtClean="0"/>
              <a:t>【</a:t>
            </a:r>
            <a:r>
              <a:rPr lang="ja-JP" altLang="en-US" dirty="0" smtClean="0"/>
              <a:t>ギャザリング</a:t>
            </a:r>
            <a:r>
              <a:rPr lang="en-US" altLang="ja-JP" dirty="0" smtClean="0"/>
              <a:t>】</a:t>
            </a:r>
            <a:endParaRPr kumimoji="1" lang="ja-JP" altLang="en-US" dirty="0"/>
          </a:p>
        </p:txBody>
      </p:sp>
      <p:sp>
        <p:nvSpPr>
          <p:cNvPr id="21" name="テキスト ボックス 20"/>
          <p:cNvSpPr txBox="1"/>
          <p:nvPr/>
        </p:nvSpPr>
        <p:spPr>
          <a:xfrm>
            <a:off x="3791588" y="4223792"/>
            <a:ext cx="2970695" cy="369332"/>
          </a:xfrm>
          <a:prstGeom prst="rect">
            <a:avLst/>
          </a:prstGeom>
          <a:noFill/>
        </p:spPr>
        <p:txBody>
          <a:bodyPr wrap="square" rtlCol="0">
            <a:spAutoFit/>
          </a:bodyPr>
          <a:lstStyle/>
          <a:p>
            <a:r>
              <a:rPr lang="en-US" altLang="ja-JP" dirty="0" smtClean="0"/>
              <a:t>【</a:t>
            </a:r>
            <a:r>
              <a:rPr lang="ja-JP" altLang="en-US" dirty="0" smtClean="0"/>
              <a:t>アフィリエイト</a:t>
            </a:r>
            <a:r>
              <a:rPr lang="en-US" altLang="ja-JP" dirty="0" smtClean="0"/>
              <a:t>】</a:t>
            </a:r>
            <a:endParaRPr kumimoji="1" lang="ja-JP" altLang="en-US" dirty="0"/>
          </a:p>
        </p:txBody>
      </p:sp>
      <p:sp>
        <p:nvSpPr>
          <p:cNvPr id="22" name="テキスト ボックス 21"/>
          <p:cNvSpPr txBox="1"/>
          <p:nvPr/>
        </p:nvSpPr>
        <p:spPr>
          <a:xfrm>
            <a:off x="6967854" y="4223792"/>
            <a:ext cx="1670050" cy="369332"/>
          </a:xfrm>
          <a:prstGeom prst="rect">
            <a:avLst/>
          </a:prstGeom>
          <a:noFill/>
        </p:spPr>
        <p:txBody>
          <a:bodyPr wrap="square" rtlCol="0">
            <a:spAutoFit/>
          </a:bodyPr>
          <a:lstStyle/>
          <a:p>
            <a:r>
              <a:rPr lang="en-US" altLang="ja-JP" dirty="0" smtClean="0"/>
              <a:t>【</a:t>
            </a:r>
            <a:r>
              <a:rPr lang="en-US" altLang="ja-JP" dirty="0" err="1" smtClean="0"/>
              <a:t>CtoC</a:t>
            </a:r>
            <a:r>
              <a:rPr lang="en-US" altLang="ja-JP" dirty="0" smtClean="0"/>
              <a:t>】</a:t>
            </a:r>
            <a:endParaRPr kumimoji="1" lang="ja-JP" altLang="en-US" dirty="0"/>
          </a:p>
        </p:txBody>
      </p:sp>
      <p:pic>
        <p:nvPicPr>
          <p:cNvPr id="23" name="図 22"/>
          <p:cNvPicPr>
            <a:picLocks noChangeAspect="1"/>
          </p:cNvPicPr>
          <p:nvPr/>
        </p:nvPicPr>
        <p:blipFill>
          <a:blip r:embed="rId16"/>
          <a:stretch>
            <a:fillRect/>
          </a:stretch>
        </p:blipFill>
        <p:spPr>
          <a:xfrm>
            <a:off x="3458336" y="4692215"/>
            <a:ext cx="2617666" cy="1524441"/>
          </a:xfrm>
          <a:prstGeom prst="rect">
            <a:avLst/>
          </a:prstGeom>
        </p:spPr>
      </p:pic>
      <p:pic>
        <p:nvPicPr>
          <p:cNvPr id="24" name="図 23"/>
          <p:cNvPicPr>
            <a:picLocks noChangeAspect="1"/>
          </p:cNvPicPr>
          <p:nvPr/>
        </p:nvPicPr>
        <p:blipFill>
          <a:blip r:embed="rId17"/>
          <a:stretch>
            <a:fillRect/>
          </a:stretch>
        </p:blipFill>
        <p:spPr>
          <a:xfrm>
            <a:off x="6487101" y="4655048"/>
            <a:ext cx="2301684" cy="1561608"/>
          </a:xfrm>
          <a:prstGeom prst="rect">
            <a:avLst/>
          </a:prstGeom>
        </p:spPr>
      </p:pic>
    </p:spTree>
    <p:extLst>
      <p:ext uri="{BB962C8B-B14F-4D97-AF65-F5344CB8AC3E}">
        <p14:creationId xmlns:p14="http://schemas.microsoft.com/office/powerpoint/2010/main" val="3496222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FACE10</a:t>
            </a:r>
            <a:r>
              <a:rPr kumimoji="1" lang="ja-JP" altLang="en-US" dirty="0" smtClean="0"/>
              <a:t>　</a:t>
            </a:r>
            <a:r>
              <a:rPr kumimoji="1" lang="ja-JP" altLang="en-US" dirty="0" smtClean="0"/>
              <a:t>通販カート</a:t>
            </a:r>
            <a:r>
              <a:rPr lang="en-US" altLang="ja-JP" dirty="0" smtClean="0"/>
              <a:t>ASP</a:t>
            </a:r>
            <a:r>
              <a:rPr lang="ja-JP" altLang="en-US" dirty="0" smtClean="0"/>
              <a:t>比較</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図 1"/>
          <p:cNvPicPr>
            <a:picLocks noChangeAspect="1"/>
          </p:cNvPicPr>
          <p:nvPr/>
        </p:nvPicPr>
        <p:blipFill>
          <a:blip r:embed="rId4"/>
          <a:stretch>
            <a:fillRect/>
          </a:stretch>
        </p:blipFill>
        <p:spPr>
          <a:xfrm>
            <a:off x="136572" y="676816"/>
            <a:ext cx="5320281" cy="6156034"/>
          </a:xfrm>
          <a:prstGeom prst="rect">
            <a:avLst/>
          </a:prstGeom>
        </p:spPr>
      </p:pic>
      <p:sp>
        <p:nvSpPr>
          <p:cNvPr id="3" name="テキスト ボックス 2"/>
          <p:cNvSpPr txBox="1"/>
          <p:nvPr/>
        </p:nvSpPr>
        <p:spPr>
          <a:xfrm>
            <a:off x="5632880" y="943113"/>
            <a:ext cx="3394816" cy="369332"/>
          </a:xfrm>
          <a:prstGeom prst="rect">
            <a:avLst/>
          </a:prstGeom>
          <a:noFill/>
        </p:spPr>
        <p:txBody>
          <a:bodyPr wrap="square" rtlCol="0">
            <a:spAutoFit/>
          </a:bodyPr>
          <a:lstStyle/>
          <a:p>
            <a:r>
              <a:rPr kumimoji="1" lang="ja-JP" altLang="en-US" dirty="0" smtClean="0"/>
              <a:t>ネット通販サイト構築の鍵</a:t>
            </a:r>
            <a:endParaRPr kumimoji="1" lang="ja-JP" altLang="en-US" dirty="0"/>
          </a:p>
        </p:txBody>
      </p:sp>
      <p:sp>
        <p:nvSpPr>
          <p:cNvPr id="4" name="テキスト ボックス 3"/>
          <p:cNvSpPr txBox="1"/>
          <p:nvPr/>
        </p:nvSpPr>
        <p:spPr>
          <a:xfrm>
            <a:off x="5632880" y="1488492"/>
            <a:ext cx="3394816" cy="369332"/>
          </a:xfrm>
          <a:prstGeom prst="rect">
            <a:avLst/>
          </a:prstGeom>
          <a:noFill/>
        </p:spPr>
        <p:txBody>
          <a:bodyPr wrap="square" rtlCol="0">
            <a:spAutoFit/>
          </a:bodyPr>
          <a:lstStyle/>
          <a:p>
            <a:r>
              <a:rPr kumimoji="1" lang="ja-JP" altLang="en-US" dirty="0" smtClean="0"/>
              <a:t>売り方を中心に検討する！！</a:t>
            </a:r>
            <a:endParaRPr kumimoji="1" lang="ja-JP" altLang="en-US" dirty="0"/>
          </a:p>
        </p:txBody>
      </p:sp>
      <p:sp>
        <p:nvSpPr>
          <p:cNvPr id="7" name="下矢印 6"/>
          <p:cNvSpPr/>
          <p:nvPr/>
        </p:nvSpPr>
        <p:spPr>
          <a:xfrm>
            <a:off x="6965660" y="1312445"/>
            <a:ext cx="314334" cy="17604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5632880" y="1923948"/>
            <a:ext cx="3118201" cy="44011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solidFill>
                  <a:srgbClr val="000000"/>
                </a:solidFill>
              </a:rPr>
              <a:t>予約販売</a:t>
            </a:r>
            <a:endParaRPr kumimoji="1" lang="ja-JP" altLang="en-US" dirty="0">
              <a:solidFill>
                <a:srgbClr val="000000"/>
              </a:solidFill>
            </a:endParaRPr>
          </a:p>
        </p:txBody>
      </p:sp>
      <p:sp>
        <p:nvSpPr>
          <p:cNvPr id="11" name="角丸四角形 10"/>
          <p:cNvSpPr/>
          <p:nvPr/>
        </p:nvSpPr>
        <p:spPr>
          <a:xfrm>
            <a:off x="5632880" y="2489816"/>
            <a:ext cx="3118201" cy="44011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rgbClr val="000000"/>
                </a:solidFill>
              </a:rPr>
              <a:t>二重価格販売</a:t>
            </a:r>
            <a:endParaRPr kumimoji="1" lang="ja-JP" altLang="en-US" dirty="0">
              <a:solidFill>
                <a:srgbClr val="000000"/>
              </a:solidFill>
            </a:endParaRPr>
          </a:p>
        </p:txBody>
      </p:sp>
      <p:sp>
        <p:nvSpPr>
          <p:cNvPr id="12" name="角丸四角形 11"/>
          <p:cNvSpPr/>
          <p:nvPr/>
        </p:nvSpPr>
        <p:spPr>
          <a:xfrm>
            <a:off x="5632880" y="3068258"/>
            <a:ext cx="3118201" cy="44011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rgbClr val="000000"/>
                </a:solidFill>
              </a:rPr>
              <a:t>頒布会</a:t>
            </a:r>
            <a:endParaRPr kumimoji="1" lang="ja-JP" altLang="en-US" dirty="0">
              <a:solidFill>
                <a:srgbClr val="000000"/>
              </a:solidFill>
            </a:endParaRPr>
          </a:p>
        </p:txBody>
      </p:sp>
      <p:sp>
        <p:nvSpPr>
          <p:cNvPr id="13" name="角丸四角形 12"/>
          <p:cNvSpPr/>
          <p:nvPr/>
        </p:nvSpPr>
        <p:spPr>
          <a:xfrm>
            <a:off x="5632880" y="3646700"/>
            <a:ext cx="3118201" cy="44011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rgbClr val="000000"/>
                </a:solidFill>
              </a:rPr>
              <a:t>試着機能</a:t>
            </a:r>
            <a:endParaRPr kumimoji="1" lang="ja-JP" altLang="en-US" dirty="0">
              <a:solidFill>
                <a:srgbClr val="000000"/>
              </a:solidFill>
            </a:endParaRPr>
          </a:p>
        </p:txBody>
      </p:sp>
      <p:sp>
        <p:nvSpPr>
          <p:cNvPr id="14" name="角丸四角形 13"/>
          <p:cNvSpPr/>
          <p:nvPr/>
        </p:nvSpPr>
        <p:spPr>
          <a:xfrm>
            <a:off x="5632880" y="4212567"/>
            <a:ext cx="3118201" cy="44011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rgbClr val="000000"/>
                </a:solidFill>
              </a:rPr>
              <a:t>推奨ーレコメンド</a:t>
            </a:r>
            <a:endParaRPr kumimoji="1" lang="ja-JP" altLang="en-US" dirty="0">
              <a:solidFill>
                <a:srgbClr val="000000"/>
              </a:solidFill>
            </a:endParaRPr>
          </a:p>
        </p:txBody>
      </p:sp>
      <p:sp>
        <p:nvSpPr>
          <p:cNvPr id="15" name="下矢印 14"/>
          <p:cNvSpPr/>
          <p:nvPr/>
        </p:nvSpPr>
        <p:spPr>
          <a:xfrm>
            <a:off x="6965660" y="4753286"/>
            <a:ext cx="314334" cy="17604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6" name="図 15"/>
          <p:cNvPicPr>
            <a:picLocks noChangeAspect="1"/>
          </p:cNvPicPr>
          <p:nvPr/>
        </p:nvPicPr>
        <p:blipFill>
          <a:blip r:embed="rId5"/>
          <a:stretch>
            <a:fillRect/>
          </a:stretch>
        </p:blipFill>
        <p:spPr>
          <a:xfrm>
            <a:off x="5746044" y="4969637"/>
            <a:ext cx="2891880" cy="1817575"/>
          </a:xfrm>
          <a:prstGeom prst="rect">
            <a:avLst/>
          </a:prstGeom>
        </p:spPr>
      </p:pic>
    </p:spTree>
    <p:extLst>
      <p:ext uri="{BB962C8B-B14F-4D97-AF65-F5344CB8AC3E}">
        <p14:creationId xmlns:p14="http://schemas.microsoft.com/office/powerpoint/2010/main" val="3833234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0" y="0"/>
            <a:ext cx="9144000" cy="222250"/>
          </a:xfrm>
          <a:prstGeom prst="rect">
            <a:avLst/>
          </a:prstGeom>
        </p:spPr>
      </p:pic>
      <p:pic>
        <p:nvPicPr>
          <p:cNvPr id="6" name="図 5"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2172" y="241996"/>
            <a:ext cx="1661828" cy="39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0" y="241996"/>
            <a:ext cx="6066706" cy="369332"/>
          </a:xfrm>
          <a:prstGeom prst="rect">
            <a:avLst/>
          </a:prstGeom>
          <a:noFill/>
        </p:spPr>
        <p:txBody>
          <a:bodyPr wrap="square" rtlCol="0">
            <a:spAutoFit/>
          </a:bodyPr>
          <a:lstStyle/>
          <a:p>
            <a:r>
              <a:rPr kumimoji="1" lang="en-US" altLang="ja-JP" dirty="0" smtClean="0"/>
              <a:t>FACE11</a:t>
            </a:r>
            <a:r>
              <a:rPr kumimoji="1" lang="ja-JP" altLang="en-US" dirty="0" smtClean="0"/>
              <a:t>　価格比較という功罪に立ち向かう策</a:t>
            </a:r>
            <a:r>
              <a:rPr kumimoji="1" lang="ja-JP" altLang="en-US" dirty="0" smtClean="0"/>
              <a:t>　</a:t>
            </a:r>
            <a:endParaRPr kumimoji="1" lang="ja-JP" altLang="en-US" dirty="0"/>
          </a:p>
        </p:txBody>
      </p:sp>
      <p:cxnSp>
        <p:nvCxnSpPr>
          <p:cNvPr id="9" name="直線コネクタ 8"/>
          <p:cNvCxnSpPr/>
          <p:nvPr/>
        </p:nvCxnSpPr>
        <p:spPr>
          <a:xfrm>
            <a:off x="0" y="645348"/>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テキスト ボックス 6"/>
          <p:cNvSpPr txBox="1"/>
          <p:nvPr/>
        </p:nvSpPr>
        <p:spPr>
          <a:xfrm>
            <a:off x="866300" y="3465645"/>
            <a:ext cx="184666"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endParaRPr kumimoji="1" lang="ja-JP" altLang="en-US" dirty="0">
              <a:solidFill>
                <a:srgbClr val="000000"/>
              </a:solidFill>
            </a:endParaRPr>
          </a:p>
        </p:txBody>
      </p:sp>
      <p:sp>
        <p:nvSpPr>
          <p:cNvPr id="10" name="角丸四角形 9"/>
          <p:cNvSpPr/>
          <p:nvPr/>
        </p:nvSpPr>
        <p:spPr>
          <a:xfrm>
            <a:off x="238429" y="876672"/>
            <a:ext cx="6191250" cy="5715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dirty="0" smtClean="0">
                <a:solidFill>
                  <a:srgbClr val="000000"/>
                </a:solidFill>
              </a:rPr>
              <a:t>価格の安いものー比較が容易</a:t>
            </a:r>
            <a:endParaRPr kumimoji="1" lang="ja-JP" altLang="en-US" dirty="0">
              <a:solidFill>
                <a:srgbClr val="000000"/>
              </a:solidFill>
            </a:endParaRPr>
          </a:p>
        </p:txBody>
      </p:sp>
      <p:sp>
        <p:nvSpPr>
          <p:cNvPr id="11" name="角丸四角形 10"/>
          <p:cNvSpPr/>
          <p:nvPr/>
        </p:nvSpPr>
        <p:spPr>
          <a:xfrm>
            <a:off x="238429" y="1506322"/>
            <a:ext cx="6191250" cy="5715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dirty="0" smtClean="0">
                <a:solidFill>
                  <a:srgbClr val="000000"/>
                </a:solidFill>
              </a:rPr>
              <a:t>希少性が高いものー私だけ商品を探している</a:t>
            </a:r>
            <a:endParaRPr kumimoji="1" lang="ja-JP" altLang="en-US" dirty="0">
              <a:solidFill>
                <a:srgbClr val="000000"/>
              </a:solidFill>
            </a:endParaRPr>
          </a:p>
        </p:txBody>
      </p:sp>
      <p:sp>
        <p:nvSpPr>
          <p:cNvPr id="12" name="角丸四角形 11"/>
          <p:cNvSpPr/>
          <p:nvPr/>
        </p:nvSpPr>
        <p:spPr>
          <a:xfrm>
            <a:off x="238429" y="2155147"/>
            <a:ext cx="6191250" cy="5715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dirty="0" smtClean="0">
                <a:solidFill>
                  <a:srgbClr val="000000"/>
                </a:solidFill>
              </a:rPr>
              <a:t>専門性があるものー安心を買いたい</a:t>
            </a:r>
            <a:endParaRPr lang="en-US" altLang="ja-JP" dirty="0" smtClean="0">
              <a:solidFill>
                <a:srgbClr val="000000"/>
              </a:solidFill>
            </a:endParaRPr>
          </a:p>
        </p:txBody>
      </p:sp>
      <p:sp>
        <p:nvSpPr>
          <p:cNvPr id="13" name="角丸四角形 12"/>
          <p:cNvSpPr/>
          <p:nvPr/>
        </p:nvSpPr>
        <p:spPr>
          <a:xfrm>
            <a:off x="238429" y="2794697"/>
            <a:ext cx="6191250" cy="5715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dirty="0" smtClean="0">
                <a:solidFill>
                  <a:srgbClr val="000000"/>
                </a:solidFill>
              </a:rPr>
              <a:t>話題になっているものー誰かの評価を受けている</a:t>
            </a:r>
            <a:endParaRPr lang="en-US" altLang="ja-JP" dirty="0" smtClean="0">
              <a:solidFill>
                <a:srgbClr val="000000"/>
              </a:solidFill>
            </a:endParaRPr>
          </a:p>
        </p:txBody>
      </p:sp>
      <p:sp>
        <p:nvSpPr>
          <p:cNvPr id="14" name="角丸四角形 13"/>
          <p:cNvSpPr/>
          <p:nvPr/>
        </p:nvSpPr>
        <p:spPr>
          <a:xfrm>
            <a:off x="238429" y="3459397"/>
            <a:ext cx="6191250" cy="5715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dirty="0" smtClean="0">
                <a:solidFill>
                  <a:srgbClr val="000000"/>
                </a:solidFill>
              </a:rPr>
              <a:t>買いにくいものー他人に知られたくない</a:t>
            </a:r>
            <a:endParaRPr lang="en-US" altLang="ja-JP" dirty="0" smtClean="0">
              <a:solidFill>
                <a:srgbClr val="000000"/>
              </a:solidFill>
            </a:endParaRPr>
          </a:p>
        </p:txBody>
      </p:sp>
      <p:sp>
        <p:nvSpPr>
          <p:cNvPr id="2" name="右中かっこ 1"/>
          <p:cNvSpPr/>
          <p:nvPr/>
        </p:nvSpPr>
        <p:spPr>
          <a:xfrm>
            <a:off x="6567982" y="993412"/>
            <a:ext cx="498260" cy="294251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3" name="テキスト ボックス 2"/>
          <p:cNvSpPr txBox="1"/>
          <p:nvPr/>
        </p:nvSpPr>
        <p:spPr>
          <a:xfrm>
            <a:off x="7179407" y="1823351"/>
            <a:ext cx="1810569" cy="1569661"/>
          </a:xfrm>
          <a:prstGeom prst="rect">
            <a:avLst/>
          </a:prstGeom>
          <a:noFill/>
        </p:spPr>
        <p:txBody>
          <a:bodyPr wrap="square" rtlCol="0">
            <a:spAutoFit/>
          </a:bodyPr>
          <a:lstStyle/>
          <a:p>
            <a:r>
              <a:rPr kumimoji="1" lang="ja-JP" altLang="en-US" dirty="0" smtClean="0"/>
              <a:t>売れている</a:t>
            </a:r>
            <a:endParaRPr kumimoji="1" lang="en-US" altLang="ja-JP" dirty="0" smtClean="0"/>
          </a:p>
          <a:p>
            <a:r>
              <a:rPr lang="ja-JP" altLang="en-US" dirty="0" smtClean="0"/>
              <a:t>５つのポイント</a:t>
            </a:r>
            <a:endParaRPr lang="en-US" altLang="ja-JP" dirty="0" smtClean="0"/>
          </a:p>
          <a:p>
            <a:endParaRPr kumimoji="1" lang="en-US" altLang="ja-JP" dirty="0"/>
          </a:p>
          <a:p>
            <a:r>
              <a:rPr lang="ja-JP" altLang="en-US" sz="1400" dirty="0" smtClean="0"/>
              <a:t>インターネットがもたらした最大の功罪は比較である</a:t>
            </a:r>
            <a:endParaRPr kumimoji="1" lang="ja-JP" altLang="en-US" sz="1400" dirty="0"/>
          </a:p>
        </p:txBody>
      </p:sp>
      <p:sp>
        <p:nvSpPr>
          <p:cNvPr id="4" name="テキスト ボックス 3"/>
          <p:cNvSpPr txBox="1"/>
          <p:nvPr/>
        </p:nvSpPr>
        <p:spPr>
          <a:xfrm>
            <a:off x="238429" y="4212569"/>
            <a:ext cx="4526887" cy="369332"/>
          </a:xfrm>
          <a:prstGeom prst="rect">
            <a:avLst/>
          </a:prstGeom>
          <a:noFill/>
        </p:spPr>
        <p:txBody>
          <a:bodyPr wrap="square" rtlCol="0">
            <a:spAutoFit/>
          </a:bodyPr>
          <a:lstStyle/>
          <a:p>
            <a:r>
              <a:rPr kumimoji="1" lang="en-US" altLang="ja-JP" dirty="0" smtClean="0"/>
              <a:t>★</a:t>
            </a:r>
            <a:r>
              <a:rPr kumimoji="1" lang="ja-JP" altLang="en-US" dirty="0" smtClean="0"/>
              <a:t>価格比較に巻き込まれない対策</a:t>
            </a:r>
            <a:endParaRPr kumimoji="1" lang="en-US" altLang="ja-JP" dirty="0" smtClean="0"/>
          </a:p>
        </p:txBody>
      </p:sp>
      <p:sp>
        <p:nvSpPr>
          <p:cNvPr id="15" name="角丸四角形 14"/>
          <p:cNvSpPr/>
          <p:nvPr/>
        </p:nvSpPr>
        <p:spPr>
          <a:xfrm>
            <a:off x="1050966" y="4791012"/>
            <a:ext cx="3085680" cy="153412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kumimoji="1" lang="ja-JP" altLang="en-US" sz="2400" dirty="0" smtClean="0">
                <a:solidFill>
                  <a:srgbClr val="000000"/>
                </a:solidFill>
              </a:rPr>
              <a:t>バンドル</a:t>
            </a:r>
            <a:endParaRPr kumimoji="1" lang="en-US" altLang="ja-JP" sz="2400" dirty="0" smtClean="0">
              <a:solidFill>
                <a:srgbClr val="000000"/>
              </a:solidFill>
            </a:endParaRPr>
          </a:p>
          <a:p>
            <a:pPr algn="ctr"/>
            <a:r>
              <a:rPr lang="en-US" altLang="ja-JP" sz="1400" dirty="0" smtClean="0">
                <a:solidFill>
                  <a:srgbClr val="000000"/>
                </a:solidFill>
              </a:rPr>
              <a:t>A</a:t>
            </a:r>
            <a:r>
              <a:rPr lang="ja-JP" altLang="en-US" sz="1400" dirty="0" smtClean="0">
                <a:solidFill>
                  <a:srgbClr val="000000"/>
                </a:solidFill>
              </a:rPr>
              <a:t>商品と</a:t>
            </a:r>
            <a:r>
              <a:rPr lang="en-US" altLang="ja-JP" sz="1400" dirty="0" smtClean="0">
                <a:solidFill>
                  <a:srgbClr val="000000"/>
                </a:solidFill>
              </a:rPr>
              <a:t>B</a:t>
            </a:r>
            <a:r>
              <a:rPr lang="ja-JP" altLang="en-US" sz="1400" dirty="0" smtClean="0">
                <a:solidFill>
                  <a:srgbClr val="000000"/>
                </a:solidFill>
              </a:rPr>
              <a:t>商品を組み合わせて</a:t>
            </a:r>
            <a:endParaRPr lang="en-US" altLang="ja-JP" sz="1400" dirty="0" smtClean="0">
              <a:solidFill>
                <a:srgbClr val="000000"/>
              </a:solidFill>
            </a:endParaRPr>
          </a:p>
          <a:p>
            <a:pPr algn="ctr"/>
            <a:r>
              <a:rPr lang="ja-JP" altLang="en-US" sz="1400" dirty="0" smtClean="0">
                <a:solidFill>
                  <a:srgbClr val="000000"/>
                </a:solidFill>
              </a:rPr>
              <a:t>販売を行う</a:t>
            </a:r>
            <a:endParaRPr lang="en-US" altLang="ja-JP" sz="1400" dirty="0" smtClean="0">
              <a:solidFill>
                <a:srgbClr val="000000"/>
              </a:solidFill>
            </a:endParaRPr>
          </a:p>
          <a:p>
            <a:pPr algn="ctr"/>
            <a:r>
              <a:rPr kumimoji="1" lang="ja-JP" altLang="en-US" dirty="0" smtClean="0">
                <a:solidFill>
                  <a:srgbClr val="000000"/>
                </a:solidFill>
              </a:rPr>
              <a:t>コーディネイト販売</a:t>
            </a:r>
            <a:endParaRPr kumimoji="1" lang="ja-JP" altLang="en-US" dirty="0">
              <a:solidFill>
                <a:srgbClr val="000000"/>
              </a:solidFill>
            </a:endParaRPr>
          </a:p>
        </p:txBody>
      </p:sp>
      <p:sp>
        <p:nvSpPr>
          <p:cNvPr id="16" name="角丸四角形 15"/>
          <p:cNvSpPr/>
          <p:nvPr/>
        </p:nvSpPr>
        <p:spPr>
          <a:xfrm>
            <a:off x="5162466" y="4791012"/>
            <a:ext cx="3085680" cy="153412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kumimoji="1" lang="ja-JP" altLang="en-US" sz="2400" dirty="0" smtClean="0">
                <a:solidFill>
                  <a:srgbClr val="000000"/>
                </a:solidFill>
              </a:rPr>
              <a:t>バルク</a:t>
            </a:r>
            <a:endParaRPr kumimoji="1" lang="en-US" altLang="ja-JP" sz="2400" dirty="0" smtClean="0">
              <a:solidFill>
                <a:srgbClr val="000000"/>
              </a:solidFill>
            </a:endParaRPr>
          </a:p>
          <a:p>
            <a:pPr algn="ctr"/>
            <a:r>
              <a:rPr lang="ja-JP" altLang="en-US" sz="1400" dirty="0" smtClean="0">
                <a:solidFill>
                  <a:srgbClr val="000000"/>
                </a:solidFill>
              </a:rPr>
              <a:t>複数個販売を行う</a:t>
            </a:r>
            <a:endParaRPr lang="en-US" altLang="ja-JP" sz="1400" dirty="0" smtClean="0">
              <a:solidFill>
                <a:srgbClr val="000000"/>
              </a:solidFill>
            </a:endParaRPr>
          </a:p>
          <a:p>
            <a:pPr algn="ctr"/>
            <a:r>
              <a:rPr lang="ja-JP" altLang="en-US" sz="1400" dirty="0" smtClean="0">
                <a:solidFill>
                  <a:srgbClr val="000000"/>
                </a:solidFill>
              </a:rPr>
              <a:t>単品利益で複数商品を売る</a:t>
            </a:r>
            <a:endParaRPr lang="en-US" altLang="ja-JP" sz="1400" dirty="0" smtClean="0">
              <a:solidFill>
                <a:srgbClr val="000000"/>
              </a:solidFill>
            </a:endParaRPr>
          </a:p>
          <a:p>
            <a:pPr algn="ctr"/>
            <a:r>
              <a:rPr kumimoji="1" lang="ja-JP" altLang="en-US" dirty="0" smtClean="0">
                <a:solidFill>
                  <a:srgbClr val="000000"/>
                </a:solidFill>
              </a:rPr>
              <a:t>まとめ販売</a:t>
            </a:r>
            <a:endParaRPr kumimoji="1" lang="ja-JP" altLang="en-US" dirty="0">
              <a:solidFill>
                <a:srgbClr val="000000"/>
              </a:solidFill>
            </a:endParaRPr>
          </a:p>
        </p:txBody>
      </p:sp>
      <p:sp>
        <p:nvSpPr>
          <p:cNvPr id="17" name="加算記号 16"/>
          <p:cNvSpPr/>
          <p:nvPr/>
        </p:nvSpPr>
        <p:spPr>
          <a:xfrm>
            <a:off x="4413261" y="5382029"/>
            <a:ext cx="440069" cy="427544"/>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46012895"/>
      </p:ext>
    </p:extLst>
  </p:cSld>
  <p:clrMapOvr>
    <a:masterClrMapping/>
  </p:clrMapOvr>
</p:sld>
</file>

<file path=ppt/theme/theme1.xml><?xml version="1.0" encoding="utf-8"?>
<a:theme xmlns:a="http://schemas.openxmlformats.org/drawingml/2006/main" name="既定の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既定のテーマ.thmx</Template>
  <TotalTime>148</TotalTime>
  <Words>899</Words>
  <Application>Microsoft Macintosh PowerPoint</Application>
  <PresentationFormat>画面に合わせる (4:3)</PresentationFormat>
  <Paragraphs>134</Paragraphs>
  <Slides>12</Slides>
  <Notes>0</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既定のテーマ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Harada Mitsuharu</cp:lastModifiedBy>
  <cp:revision>20</cp:revision>
  <dcterms:created xsi:type="dcterms:W3CDTF">2015-05-30T01:20:58Z</dcterms:created>
  <dcterms:modified xsi:type="dcterms:W3CDTF">2015-06-20T01:04:06Z</dcterms:modified>
</cp:coreProperties>
</file>