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6" autoAdjust="0"/>
    <p:restoredTop sz="94660"/>
  </p:normalViewPr>
  <p:slideViewPr>
    <p:cSldViewPr snapToGrid="0" snapToObjects="1">
      <p:cViewPr varScale="1">
        <p:scale>
          <a:sx n="112" d="100"/>
          <a:sy n="112" d="100"/>
        </p:scale>
        <p:origin x="-31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48E9B8-2EF9-2F46-BAA0-BBA0DBEA5C5E}" type="doc">
      <dgm:prSet loTypeId="urn:microsoft.com/office/officeart/2005/8/layout/hProcess11" loCatId="" qsTypeId="urn:microsoft.com/office/officeart/2005/8/quickstyle/simple1" qsCatId="simple" csTypeId="urn:microsoft.com/office/officeart/2005/8/colors/accent2_2" csCatId="accent2" phldr="1"/>
      <dgm:spPr/>
      <dgm:t>
        <a:bodyPr/>
        <a:lstStyle/>
        <a:p>
          <a:endParaRPr kumimoji="1" lang="ja-JP" altLang="en-US"/>
        </a:p>
      </dgm:t>
    </dgm:pt>
    <dgm:pt modelId="{4618098B-9C2D-4249-8A19-32A8264F28EB}">
      <dgm:prSet phldrT="[テキスト]"/>
      <dgm:spPr/>
      <dgm:t>
        <a:bodyPr/>
        <a:lstStyle/>
        <a:p>
          <a:endParaRPr kumimoji="1" lang="ja-JP" altLang="en-US" dirty="0"/>
        </a:p>
      </dgm:t>
    </dgm:pt>
    <dgm:pt modelId="{C973DA1F-6D5C-8244-B155-F59FAE3F226A}" type="parTrans" cxnId="{7B0B1489-7B29-D941-9FC5-346219CE88C3}">
      <dgm:prSet/>
      <dgm:spPr/>
      <dgm:t>
        <a:bodyPr/>
        <a:lstStyle/>
        <a:p>
          <a:endParaRPr kumimoji="1" lang="ja-JP" altLang="en-US"/>
        </a:p>
      </dgm:t>
    </dgm:pt>
    <dgm:pt modelId="{DEC5F878-82B0-C94D-95C9-9C923C07FE62}" type="sibTrans" cxnId="{7B0B1489-7B29-D941-9FC5-346219CE88C3}">
      <dgm:prSet/>
      <dgm:spPr/>
      <dgm:t>
        <a:bodyPr/>
        <a:lstStyle/>
        <a:p>
          <a:endParaRPr kumimoji="1" lang="ja-JP" altLang="en-US"/>
        </a:p>
      </dgm:t>
    </dgm:pt>
    <dgm:pt modelId="{C4B78596-809C-1D48-A1B6-ECCFBFB3E3A6}">
      <dgm:prSet phldrT="[テキスト]"/>
      <dgm:spPr/>
      <dgm:t>
        <a:bodyPr/>
        <a:lstStyle/>
        <a:p>
          <a:endParaRPr kumimoji="1" lang="ja-JP" altLang="en-US" dirty="0"/>
        </a:p>
      </dgm:t>
    </dgm:pt>
    <dgm:pt modelId="{849C6ED6-6B88-8D4A-A378-619DD8F4DE35}" type="parTrans" cxnId="{CB2AD64F-C47B-474B-A4AE-9890B0824FDA}">
      <dgm:prSet/>
      <dgm:spPr/>
      <dgm:t>
        <a:bodyPr/>
        <a:lstStyle/>
        <a:p>
          <a:endParaRPr kumimoji="1" lang="ja-JP" altLang="en-US"/>
        </a:p>
      </dgm:t>
    </dgm:pt>
    <dgm:pt modelId="{2A2B6DA2-CD96-A44D-B032-13149DE14934}" type="sibTrans" cxnId="{CB2AD64F-C47B-474B-A4AE-9890B0824FDA}">
      <dgm:prSet/>
      <dgm:spPr/>
      <dgm:t>
        <a:bodyPr/>
        <a:lstStyle/>
        <a:p>
          <a:endParaRPr kumimoji="1" lang="ja-JP" altLang="en-US"/>
        </a:p>
      </dgm:t>
    </dgm:pt>
    <dgm:pt modelId="{2AE914D7-E9E1-CC40-923C-4A633AFAFACD}">
      <dgm:prSet phldrT="[テキスト]"/>
      <dgm:spPr/>
      <dgm:t>
        <a:bodyPr/>
        <a:lstStyle/>
        <a:p>
          <a:endParaRPr kumimoji="1" lang="ja-JP" altLang="en-US" dirty="0"/>
        </a:p>
      </dgm:t>
    </dgm:pt>
    <dgm:pt modelId="{3343274D-0786-C343-BE33-61B589325041}" type="parTrans" cxnId="{038B09EA-8010-2B49-8BB1-0087F77583FC}">
      <dgm:prSet/>
      <dgm:spPr/>
      <dgm:t>
        <a:bodyPr/>
        <a:lstStyle/>
        <a:p>
          <a:endParaRPr kumimoji="1" lang="ja-JP" altLang="en-US"/>
        </a:p>
      </dgm:t>
    </dgm:pt>
    <dgm:pt modelId="{A856A356-0B3C-0241-93B0-94311B4F7D99}" type="sibTrans" cxnId="{038B09EA-8010-2B49-8BB1-0087F77583FC}">
      <dgm:prSet/>
      <dgm:spPr/>
      <dgm:t>
        <a:bodyPr/>
        <a:lstStyle/>
        <a:p>
          <a:endParaRPr kumimoji="1" lang="ja-JP" altLang="en-US"/>
        </a:p>
      </dgm:t>
    </dgm:pt>
    <dgm:pt modelId="{E3FFD466-8E84-0D46-9031-74A0993943F9}">
      <dgm:prSet phldrT="[テキスト]"/>
      <dgm:spPr/>
      <dgm:t>
        <a:bodyPr/>
        <a:lstStyle/>
        <a:p>
          <a:endParaRPr kumimoji="1" lang="ja-JP" altLang="en-US" dirty="0"/>
        </a:p>
      </dgm:t>
    </dgm:pt>
    <dgm:pt modelId="{8B31AF91-81CF-554A-8725-A79886C75628}" type="parTrans" cxnId="{F7645AA2-05B8-194A-A207-052335971679}">
      <dgm:prSet/>
      <dgm:spPr/>
      <dgm:t>
        <a:bodyPr/>
        <a:lstStyle/>
        <a:p>
          <a:endParaRPr kumimoji="1" lang="ja-JP" altLang="en-US"/>
        </a:p>
      </dgm:t>
    </dgm:pt>
    <dgm:pt modelId="{8FA4BF37-D851-3E4F-ABAE-B44A4CA20DDA}" type="sibTrans" cxnId="{F7645AA2-05B8-194A-A207-052335971679}">
      <dgm:prSet/>
      <dgm:spPr/>
      <dgm:t>
        <a:bodyPr/>
        <a:lstStyle/>
        <a:p>
          <a:endParaRPr kumimoji="1" lang="ja-JP" altLang="en-US"/>
        </a:p>
      </dgm:t>
    </dgm:pt>
    <dgm:pt modelId="{AF12CBE0-B4BC-5E42-B5BA-98DB3E94437D}">
      <dgm:prSet phldrT="[テキスト]"/>
      <dgm:spPr/>
      <dgm:t>
        <a:bodyPr/>
        <a:lstStyle/>
        <a:p>
          <a:endParaRPr kumimoji="1" lang="ja-JP" altLang="en-US" dirty="0"/>
        </a:p>
      </dgm:t>
    </dgm:pt>
    <dgm:pt modelId="{7FFE0335-843C-EE46-9B5E-FF45A65BFA1C}" type="parTrans" cxnId="{A9A2F726-A5A8-FD43-8407-D8D38F5C89BC}">
      <dgm:prSet/>
      <dgm:spPr/>
      <dgm:t>
        <a:bodyPr/>
        <a:lstStyle/>
        <a:p>
          <a:endParaRPr kumimoji="1" lang="ja-JP" altLang="en-US"/>
        </a:p>
      </dgm:t>
    </dgm:pt>
    <dgm:pt modelId="{E6BED87F-B285-834B-A654-E2136BCDA461}" type="sibTrans" cxnId="{A9A2F726-A5A8-FD43-8407-D8D38F5C89BC}">
      <dgm:prSet/>
      <dgm:spPr/>
      <dgm:t>
        <a:bodyPr/>
        <a:lstStyle/>
        <a:p>
          <a:endParaRPr kumimoji="1" lang="ja-JP" altLang="en-US"/>
        </a:p>
      </dgm:t>
    </dgm:pt>
    <dgm:pt modelId="{8E155177-8C44-FA45-8FDD-B6777CAA71D4}">
      <dgm:prSet phldrT="[テキスト]"/>
      <dgm:spPr/>
      <dgm:t>
        <a:bodyPr/>
        <a:lstStyle/>
        <a:p>
          <a:endParaRPr kumimoji="1" lang="ja-JP" altLang="en-US" dirty="0"/>
        </a:p>
      </dgm:t>
    </dgm:pt>
    <dgm:pt modelId="{B4336F56-8C14-E642-BD2A-19DFCAF8B0B3}" type="parTrans" cxnId="{950A673D-8F62-F348-997F-633BEA158E2A}">
      <dgm:prSet/>
      <dgm:spPr/>
      <dgm:t>
        <a:bodyPr/>
        <a:lstStyle/>
        <a:p>
          <a:endParaRPr kumimoji="1" lang="ja-JP" altLang="en-US"/>
        </a:p>
      </dgm:t>
    </dgm:pt>
    <dgm:pt modelId="{9007511D-7919-824F-8201-47FA91820440}" type="sibTrans" cxnId="{950A673D-8F62-F348-997F-633BEA158E2A}">
      <dgm:prSet/>
      <dgm:spPr/>
      <dgm:t>
        <a:bodyPr/>
        <a:lstStyle/>
        <a:p>
          <a:endParaRPr kumimoji="1" lang="ja-JP" altLang="en-US"/>
        </a:p>
      </dgm:t>
    </dgm:pt>
    <dgm:pt modelId="{B70EE281-154C-D644-889E-EDD419D0D628}" type="pres">
      <dgm:prSet presAssocID="{D648E9B8-2EF9-2F46-BAA0-BBA0DBEA5C5E}" presName="Name0" presStyleCnt="0">
        <dgm:presLayoutVars>
          <dgm:dir/>
          <dgm:resizeHandles val="exact"/>
        </dgm:presLayoutVars>
      </dgm:prSet>
      <dgm:spPr/>
      <dgm:t>
        <a:bodyPr/>
        <a:lstStyle/>
        <a:p>
          <a:endParaRPr kumimoji="1" lang="ja-JP" altLang="en-US"/>
        </a:p>
      </dgm:t>
    </dgm:pt>
    <dgm:pt modelId="{E22B881A-9E79-8342-A9F5-20A887E921C7}" type="pres">
      <dgm:prSet presAssocID="{D648E9B8-2EF9-2F46-BAA0-BBA0DBEA5C5E}" presName="arrow" presStyleLbl="bgShp" presStyleIdx="0" presStyleCnt="1" custLinFactNeighborY="717"/>
      <dgm:spPr/>
    </dgm:pt>
    <dgm:pt modelId="{4DA02737-8574-DF45-A771-D4746AE7C859}" type="pres">
      <dgm:prSet presAssocID="{D648E9B8-2EF9-2F46-BAA0-BBA0DBEA5C5E}" presName="points" presStyleCnt="0"/>
      <dgm:spPr/>
    </dgm:pt>
    <dgm:pt modelId="{EE9064D4-1DF1-784F-A043-B000F76812A1}" type="pres">
      <dgm:prSet presAssocID="{4618098B-9C2D-4249-8A19-32A8264F28EB}" presName="compositeA" presStyleCnt="0"/>
      <dgm:spPr/>
    </dgm:pt>
    <dgm:pt modelId="{D913B0C2-63D7-D045-9822-ECA557DC94FD}" type="pres">
      <dgm:prSet presAssocID="{4618098B-9C2D-4249-8A19-32A8264F28EB}" presName="textA" presStyleLbl="revTx" presStyleIdx="0" presStyleCnt="6">
        <dgm:presLayoutVars>
          <dgm:bulletEnabled val="1"/>
        </dgm:presLayoutVars>
      </dgm:prSet>
      <dgm:spPr/>
      <dgm:t>
        <a:bodyPr/>
        <a:lstStyle/>
        <a:p>
          <a:endParaRPr kumimoji="1" lang="ja-JP" altLang="en-US"/>
        </a:p>
      </dgm:t>
    </dgm:pt>
    <dgm:pt modelId="{435C4422-120E-4147-99E5-3F06722AFFF5}" type="pres">
      <dgm:prSet presAssocID="{4618098B-9C2D-4249-8A19-32A8264F28EB}" presName="circleA" presStyleLbl="node1" presStyleIdx="0" presStyleCnt="6"/>
      <dgm:spPr/>
    </dgm:pt>
    <dgm:pt modelId="{EDC8991B-2E91-B64F-8A8D-5AA925BFEECE}" type="pres">
      <dgm:prSet presAssocID="{4618098B-9C2D-4249-8A19-32A8264F28EB}" presName="spaceA" presStyleCnt="0"/>
      <dgm:spPr/>
    </dgm:pt>
    <dgm:pt modelId="{5A45E859-E96B-9547-B189-86022E627382}" type="pres">
      <dgm:prSet presAssocID="{DEC5F878-82B0-C94D-95C9-9C923C07FE62}" presName="space" presStyleCnt="0"/>
      <dgm:spPr/>
    </dgm:pt>
    <dgm:pt modelId="{48562A31-04FB-9D4F-A1F6-7528D3F8656B}" type="pres">
      <dgm:prSet presAssocID="{2AE914D7-E9E1-CC40-923C-4A633AFAFACD}" presName="compositeB" presStyleCnt="0"/>
      <dgm:spPr/>
    </dgm:pt>
    <dgm:pt modelId="{4F8FD27C-A414-5146-9F8F-6A62924BF8BC}" type="pres">
      <dgm:prSet presAssocID="{2AE914D7-E9E1-CC40-923C-4A633AFAFACD}" presName="textB" presStyleLbl="revTx" presStyleIdx="1" presStyleCnt="6">
        <dgm:presLayoutVars>
          <dgm:bulletEnabled val="1"/>
        </dgm:presLayoutVars>
      </dgm:prSet>
      <dgm:spPr/>
      <dgm:t>
        <a:bodyPr/>
        <a:lstStyle/>
        <a:p>
          <a:endParaRPr kumimoji="1" lang="ja-JP" altLang="en-US"/>
        </a:p>
      </dgm:t>
    </dgm:pt>
    <dgm:pt modelId="{2CEFFAA2-46E4-E347-9D0B-113FFBAC9673}" type="pres">
      <dgm:prSet presAssocID="{2AE914D7-E9E1-CC40-923C-4A633AFAFACD}" presName="circleB" presStyleLbl="node1" presStyleIdx="1" presStyleCnt="6"/>
      <dgm:spPr/>
    </dgm:pt>
    <dgm:pt modelId="{FE9D236B-B968-2049-AF7A-5123F32D7D1C}" type="pres">
      <dgm:prSet presAssocID="{2AE914D7-E9E1-CC40-923C-4A633AFAFACD}" presName="spaceB" presStyleCnt="0"/>
      <dgm:spPr/>
    </dgm:pt>
    <dgm:pt modelId="{1BB48C56-43C1-3F47-AB50-EE67E363C234}" type="pres">
      <dgm:prSet presAssocID="{A856A356-0B3C-0241-93B0-94311B4F7D99}" presName="space" presStyleCnt="0"/>
      <dgm:spPr/>
    </dgm:pt>
    <dgm:pt modelId="{E46C554F-27AC-C347-8C58-1BB8FC010391}" type="pres">
      <dgm:prSet presAssocID="{E3FFD466-8E84-0D46-9031-74A0993943F9}" presName="compositeA" presStyleCnt="0"/>
      <dgm:spPr/>
    </dgm:pt>
    <dgm:pt modelId="{E7D30584-0F71-9345-8EA8-B3118836CB19}" type="pres">
      <dgm:prSet presAssocID="{E3FFD466-8E84-0D46-9031-74A0993943F9}" presName="textA" presStyleLbl="revTx" presStyleIdx="2" presStyleCnt="6">
        <dgm:presLayoutVars>
          <dgm:bulletEnabled val="1"/>
        </dgm:presLayoutVars>
      </dgm:prSet>
      <dgm:spPr/>
      <dgm:t>
        <a:bodyPr/>
        <a:lstStyle/>
        <a:p>
          <a:endParaRPr kumimoji="1" lang="ja-JP" altLang="en-US"/>
        </a:p>
      </dgm:t>
    </dgm:pt>
    <dgm:pt modelId="{448ED671-B2DC-574F-9E08-14F8F0215283}" type="pres">
      <dgm:prSet presAssocID="{E3FFD466-8E84-0D46-9031-74A0993943F9}" presName="circleA" presStyleLbl="node1" presStyleIdx="2" presStyleCnt="6"/>
      <dgm:spPr/>
    </dgm:pt>
    <dgm:pt modelId="{9D83261B-6E66-5943-BD39-763CCC751F21}" type="pres">
      <dgm:prSet presAssocID="{E3FFD466-8E84-0D46-9031-74A0993943F9}" presName="spaceA" presStyleCnt="0"/>
      <dgm:spPr/>
    </dgm:pt>
    <dgm:pt modelId="{48A58932-8F46-C147-8A00-850089F98BC2}" type="pres">
      <dgm:prSet presAssocID="{8FA4BF37-D851-3E4F-ABAE-B44A4CA20DDA}" presName="space" presStyleCnt="0"/>
      <dgm:spPr/>
    </dgm:pt>
    <dgm:pt modelId="{D9876698-B7FA-9A49-ADB1-83216600F81C}" type="pres">
      <dgm:prSet presAssocID="{AF12CBE0-B4BC-5E42-B5BA-98DB3E94437D}" presName="compositeB" presStyleCnt="0"/>
      <dgm:spPr/>
    </dgm:pt>
    <dgm:pt modelId="{D3AB40DF-8736-F641-964E-73CE389A7F69}" type="pres">
      <dgm:prSet presAssocID="{AF12CBE0-B4BC-5E42-B5BA-98DB3E94437D}" presName="textB" presStyleLbl="revTx" presStyleIdx="3" presStyleCnt="6">
        <dgm:presLayoutVars>
          <dgm:bulletEnabled val="1"/>
        </dgm:presLayoutVars>
      </dgm:prSet>
      <dgm:spPr/>
      <dgm:t>
        <a:bodyPr/>
        <a:lstStyle/>
        <a:p>
          <a:endParaRPr kumimoji="1" lang="ja-JP" altLang="en-US"/>
        </a:p>
      </dgm:t>
    </dgm:pt>
    <dgm:pt modelId="{42E8BCCF-0ED0-CD48-8126-483FF5EF9984}" type="pres">
      <dgm:prSet presAssocID="{AF12CBE0-B4BC-5E42-B5BA-98DB3E94437D}" presName="circleB" presStyleLbl="node1" presStyleIdx="3" presStyleCnt="6"/>
      <dgm:spPr/>
    </dgm:pt>
    <dgm:pt modelId="{2E4E3A5D-B8A3-2245-90C1-693EA5A095A3}" type="pres">
      <dgm:prSet presAssocID="{AF12CBE0-B4BC-5E42-B5BA-98DB3E94437D}" presName="spaceB" presStyleCnt="0"/>
      <dgm:spPr/>
    </dgm:pt>
    <dgm:pt modelId="{8DECB1BA-1A0E-6D42-94E6-EFA8E8E879BE}" type="pres">
      <dgm:prSet presAssocID="{E6BED87F-B285-834B-A654-E2136BCDA461}" presName="space" presStyleCnt="0"/>
      <dgm:spPr/>
    </dgm:pt>
    <dgm:pt modelId="{73DD7BF7-C86D-284D-81C1-456E2F9F2020}" type="pres">
      <dgm:prSet presAssocID="{8E155177-8C44-FA45-8FDD-B6777CAA71D4}" presName="compositeA" presStyleCnt="0"/>
      <dgm:spPr/>
    </dgm:pt>
    <dgm:pt modelId="{FAE93264-5425-3842-B601-146BF95A9798}" type="pres">
      <dgm:prSet presAssocID="{8E155177-8C44-FA45-8FDD-B6777CAA71D4}" presName="textA" presStyleLbl="revTx" presStyleIdx="4" presStyleCnt="6">
        <dgm:presLayoutVars>
          <dgm:bulletEnabled val="1"/>
        </dgm:presLayoutVars>
      </dgm:prSet>
      <dgm:spPr/>
      <dgm:t>
        <a:bodyPr/>
        <a:lstStyle/>
        <a:p>
          <a:endParaRPr kumimoji="1" lang="ja-JP" altLang="en-US"/>
        </a:p>
      </dgm:t>
    </dgm:pt>
    <dgm:pt modelId="{68FA3440-7F4F-A846-82F1-1B88A38AC9EE}" type="pres">
      <dgm:prSet presAssocID="{8E155177-8C44-FA45-8FDD-B6777CAA71D4}" presName="circleA" presStyleLbl="node1" presStyleIdx="4" presStyleCnt="6"/>
      <dgm:spPr/>
    </dgm:pt>
    <dgm:pt modelId="{ED934E48-3F38-1F46-AB16-C487525CDACD}" type="pres">
      <dgm:prSet presAssocID="{8E155177-8C44-FA45-8FDD-B6777CAA71D4}" presName="spaceA" presStyleCnt="0"/>
      <dgm:spPr/>
    </dgm:pt>
    <dgm:pt modelId="{D8B7B41F-48A4-4C42-A875-ABE0467F6174}" type="pres">
      <dgm:prSet presAssocID="{9007511D-7919-824F-8201-47FA91820440}" presName="space" presStyleCnt="0"/>
      <dgm:spPr/>
    </dgm:pt>
    <dgm:pt modelId="{3759C7E2-7A39-D04E-AF1C-B9C621756B2B}" type="pres">
      <dgm:prSet presAssocID="{C4B78596-809C-1D48-A1B6-ECCFBFB3E3A6}" presName="compositeB" presStyleCnt="0"/>
      <dgm:spPr/>
    </dgm:pt>
    <dgm:pt modelId="{8EEBA6F0-CC4A-2443-88EE-40473FE66A4C}" type="pres">
      <dgm:prSet presAssocID="{C4B78596-809C-1D48-A1B6-ECCFBFB3E3A6}" presName="textB" presStyleLbl="revTx" presStyleIdx="5" presStyleCnt="6">
        <dgm:presLayoutVars>
          <dgm:bulletEnabled val="1"/>
        </dgm:presLayoutVars>
      </dgm:prSet>
      <dgm:spPr/>
      <dgm:t>
        <a:bodyPr/>
        <a:lstStyle/>
        <a:p>
          <a:endParaRPr kumimoji="1" lang="ja-JP" altLang="en-US"/>
        </a:p>
      </dgm:t>
    </dgm:pt>
    <dgm:pt modelId="{C696E4C5-B011-9A4F-B744-00F3497C5FB0}" type="pres">
      <dgm:prSet presAssocID="{C4B78596-809C-1D48-A1B6-ECCFBFB3E3A6}" presName="circleB" presStyleLbl="node1" presStyleIdx="5" presStyleCnt="6"/>
      <dgm:spPr/>
    </dgm:pt>
    <dgm:pt modelId="{D0B9CC3E-8BAA-0C49-86C5-13109DBDF7F1}" type="pres">
      <dgm:prSet presAssocID="{C4B78596-809C-1D48-A1B6-ECCFBFB3E3A6}" presName="spaceB" presStyleCnt="0"/>
      <dgm:spPr/>
    </dgm:pt>
  </dgm:ptLst>
  <dgm:cxnLst>
    <dgm:cxn modelId="{A9A2F726-A5A8-FD43-8407-D8D38F5C89BC}" srcId="{D648E9B8-2EF9-2F46-BAA0-BBA0DBEA5C5E}" destId="{AF12CBE0-B4BC-5E42-B5BA-98DB3E94437D}" srcOrd="3" destOrd="0" parTransId="{7FFE0335-843C-EE46-9B5E-FF45A65BFA1C}" sibTransId="{E6BED87F-B285-834B-A654-E2136BCDA461}"/>
    <dgm:cxn modelId="{038B09EA-8010-2B49-8BB1-0087F77583FC}" srcId="{D648E9B8-2EF9-2F46-BAA0-BBA0DBEA5C5E}" destId="{2AE914D7-E9E1-CC40-923C-4A633AFAFACD}" srcOrd="1" destOrd="0" parTransId="{3343274D-0786-C343-BE33-61B589325041}" sibTransId="{A856A356-0B3C-0241-93B0-94311B4F7D99}"/>
    <dgm:cxn modelId="{7A3936A4-DAA3-8E45-9789-4AA6BC9E0F03}" type="presOf" srcId="{D648E9B8-2EF9-2F46-BAA0-BBA0DBEA5C5E}" destId="{B70EE281-154C-D644-889E-EDD419D0D628}" srcOrd="0" destOrd="0" presId="urn:microsoft.com/office/officeart/2005/8/layout/hProcess11"/>
    <dgm:cxn modelId="{91DA80DC-F038-3944-9FB8-DBD15E8A9BB7}" type="presOf" srcId="{8E155177-8C44-FA45-8FDD-B6777CAA71D4}" destId="{FAE93264-5425-3842-B601-146BF95A9798}" srcOrd="0" destOrd="0" presId="urn:microsoft.com/office/officeart/2005/8/layout/hProcess11"/>
    <dgm:cxn modelId="{CB2AD64F-C47B-474B-A4AE-9890B0824FDA}" srcId="{D648E9B8-2EF9-2F46-BAA0-BBA0DBEA5C5E}" destId="{C4B78596-809C-1D48-A1B6-ECCFBFB3E3A6}" srcOrd="5" destOrd="0" parTransId="{849C6ED6-6B88-8D4A-A378-619DD8F4DE35}" sibTransId="{2A2B6DA2-CD96-A44D-B032-13149DE14934}"/>
    <dgm:cxn modelId="{E39D381B-0D1A-DE49-8825-3C2FA7496F26}" type="presOf" srcId="{C4B78596-809C-1D48-A1B6-ECCFBFB3E3A6}" destId="{8EEBA6F0-CC4A-2443-88EE-40473FE66A4C}" srcOrd="0" destOrd="0" presId="urn:microsoft.com/office/officeart/2005/8/layout/hProcess11"/>
    <dgm:cxn modelId="{EB02418B-7948-4E41-9C77-4318C0F0913D}" type="presOf" srcId="{4618098B-9C2D-4249-8A19-32A8264F28EB}" destId="{D913B0C2-63D7-D045-9822-ECA557DC94FD}" srcOrd="0" destOrd="0" presId="urn:microsoft.com/office/officeart/2005/8/layout/hProcess11"/>
    <dgm:cxn modelId="{950A673D-8F62-F348-997F-633BEA158E2A}" srcId="{D648E9B8-2EF9-2F46-BAA0-BBA0DBEA5C5E}" destId="{8E155177-8C44-FA45-8FDD-B6777CAA71D4}" srcOrd="4" destOrd="0" parTransId="{B4336F56-8C14-E642-BD2A-19DFCAF8B0B3}" sibTransId="{9007511D-7919-824F-8201-47FA91820440}"/>
    <dgm:cxn modelId="{C9782BA6-E567-CD41-AB02-A3F948047E36}" type="presOf" srcId="{2AE914D7-E9E1-CC40-923C-4A633AFAFACD}" destId="{4F8FD27C-A414-5146-9F8F-6A62924BF8BC}" srcOrd="0" destOrd="0" presId="urn:microsoft.com/office/officeart/2005/8/layout/hProcess11"/>
    <dgm:cxn modelId="{1FAD3D06-29D6-564F-804B-0C5F56395F43}" type="presOf" srcId="{AF12CBE0-B4BC-5E42-B5BA-98DB3E94437D}" destId="{D3AB40DF-8736-F641-964E-73CE389A7F69}" srcOrd="0" destOrd="0" presId="urn:microsoft.com/office/officeart/2005/8/layout/hProcess11"/>
    <dgm:cxn modelId="{74EEC87F-37C3-1849-8AA2-0A5512A83952}" type="presOf" srcId="{E3FFD466-8E84-0D46-9031-74A0993943F9}" destId="{E7D30584-0F71-9345-8EA8-B3118836CB19}" srcOrd="0" destOrd="0" presId="urn:microsoft.com/office/officeart/2005/8/layout/hProcess11"/>
    <dgm:cxn modelId="{F7645AA2-05B8-194A-A207-052335971679}" srcId="{D648E9B8-2EF9-2F46-BAA0-BBA0DBEA5C5E}" destId="{E3FFD466-8E84-0D46-9031-74A0993943F9}" srcOrd="2" destOrd="0" parTransId="{8B31AF91-81CF-554A-8725-A79886C75628}" sibTransId="{8FA4BF37-D851-3E4F-ABAE-B44A4CA20DDA}"/>
    <dgm:cxn modelId="{7B0B1489-7B29-D941-9FC5-346219CE88C3}" srcId="{D648E9B8-2EF9-2F46-BAA0-BBA0DBEA5C5E}" destId="{4618098B-9C2D-4249-8A19-32A8264F28EB}" srcOrd="0" destOrd="0" parTransId="{C973DA1F-6D5C-8244-B155-F59FAE3F226A}" sibTransId="{DEC5F878-82B0-C94D-95C9-9C923C07FE62}"/>
    <dgm:cxn modelId="{85607D39-F3C6-764C-A717-6802C1A752F2}" type="presParOf" srcId="{B70EE281-154C-D644-889E-EDD419D0D628}" destId="{E22B881A-9E79-8342-A9F5-20A887E921C7}" srcOrd="0" destOrd="0" presId="urn:microsoft.com/office/officeart/2005/8/layout/hProcess11"/>
    <dgm:cxn modelId="{051B1B4E-B30B-1B44-9505-AF8C9DAEBC5B}" type="presParOf" srcId="{B70EE281-154C-D644-889E-EDD419D0D628}" destId="{4DA02737-8574-DF45-A771-D4746AE7C859}" srcOrd="1" destOrd="0" presId="urn:microsoft.com/office/officeart/2005/8/layout/hProcess11"/>
    <dgm:cxn modelId="{746A3147-22D0-624F-98CC-90610E106E43}" type="presParOf" srcId="{4DA02737-8574-DF45-A771-D4746AE7C859}" destId="{EE9064D4-1DF1-784F-A043-B000F76812A1}" srcOrd="0" destOrd="0" presId="urn:microsoft.com/office/officeart/2005/8/layout/hProcess11"/>
    <dgm:cxn modelId="{1CBFDA04-4B27-C44F-B604-6573E60F4AC2}" type="presParOf" srcId="{EE9064D4-1DF1-784F-A043-B000F76812A1}" destId="{D913B0C2-63D7-D045-9822-ECA557DC94FD}" srcOrd="0" destOrd="0" presId="urn:microsoft.com/office/officeart/2005/8/layout/hProcess11"/>
    <dgm:cxn modelId="{5864BE04-31F9-594C-A2B0-C9D269010F04}" type="presParOf" srcId="{EE9064D4-1DF1-784F-A043-B000F76812A1}" destId="{435C4422-120E-4147-99E5-3F06722AFFF5}" srcOrd="1" destOrd="0" presId="urn:microsoft.com/office/officeart/2005/8/layout/hProcess11"/>
    <dgm:cxn modelId="{7201E503-6E94-F447-B7D1-6855865B1B38}" type="presParOf" srcId="{EE9064D4-1DF1-784F-A043-B000F76812A1}" destId="{EDC8991B-2E91-B64F-8A8D-5AA925BFEECE}" srcOrd="2" destOrd="0" presId="urn:microsoft.com/office/officeart/2005/8/layout/hProcess11"/>
    <dgm:cxn modelId="{A6936AB2-8652-074A-B0C9-8EF3AE661805}" type="presParOf" srcId="{4DA02737-8574-DF45-A771-D4746AE7C859}" destId="{5A45E859-E96B-9547-B189-86022E627382}" srcOrd="1" destOrd="0" presId="urn:microsoft.com/office/officeart/2005/8/layout/hProcess11"/>
    <dgm:cxn modelId="{FC159B2C-E1AE-7C42-AE15-F231302AD0DF}" type="presParOf" srcId="{4DA02737-8574-DF45-A771-D4746AE7C859}" destId="{48562A31-04FB-9D4F-A1F6-7528D3F8656B}" srcOrd="2" destOrd="0" presId="urn:microsoft.com/office/officeart/2005/8/layout/hProcess11"/>
    <dgm:cxn modelId="{28362FC7-6D60-8549-926E-EA5346D0C708}" type="presParOf" srcId="{48562A31-04FB-9D4F-A1F6-7528D3F8656B}" destId="{4F8FD27C-A414-5146-9F8F-6A62924BF8BC}" srcOrd="0" destOrd="0" presId="urn:microsoft.com/office/officeart/2005/8/layout/hProcess11"/>
    <dgm:cxn modelId="{CDA3B480-E2C6-4749-B87A-649CF0234307}" type="presParOf" srcId="{48562A31-04FB-9D4F-A1F6-7528D3F8656B}" destId="{2CEFFAA2-46E4-E347-9D0B-113FFBAC9673}" srcOrd="1" destOrd="0" presId="urn:microsoft.com/office/officeart/2005/8/layout/hProcess11"/>
    <dgm:cxn modelId="{4EE14C0D-E400-EC4D-A98B-D3F125A6FD73}" type="presParOf" srcId="{48562A31-04FB-9D4F-A1F6-7528D3F8656B}" destId="{FE9D236B-B968-2049-AF7A-5123F32D7D1C}" srcOrd="2" destOrd="0" presId="urn:microsoft.com/office/officeart/2005/8/layout/hProcess11"/>
    <dgm:cxn modelId="{75AFFCB9-D2B5-4142-8C36-0E2C7D0BD500}" type="presParOf" srcId="{4DA02737-8574-DF45-A771-D4746AE7C859}" destId="{1BB48C56-43C1-3F47-AB50-EE67E363C234}" srcOrd="3" destOrd="0" presId="urn:microsoft.com/office/officeart/2005/8/layout/hProcess11"/>
    <dgm:cxn modelId="{E2DCD686-8056-CF42-9458-2AB95ADE9B5E}" type="presParOf" srcId="{4DA02737-8574-DF45-A771-D4746AE7C859}" destId="{E46C554F-27AC-C347-8C58-1BB8FC010391}" srcOrd="4" destOrd="0" presId="urn:microsoft.com/office/officeart/2005/8/layout/hProcess11"/>
    <dgm:cxn modelId="{3FED8AF0-8218-D843-B6C3-E26718B46F1F}" type="presParOf" srcId="{E46C554F-27AC-C347-8C58-1BB8FC010391}" destId="{E7D30584-0F71-9345-8EA8-B3118836CB19}" srcOrd="0" destOrd="0" presId="urn:microsoft.com/office/officeart/2005/8/layout/hProcess11"/>
    <dgm:cxn modelId="{BC070F64-2979-F44C-AD68-8CB1C46744C3}" type="presParOf" srcId="{E46C554F-27AC-C347-8C58-1BB8FC010391}" destId="{448ED671-B2DC-574F-9E08-14F8F0215283}" srcOrd="1" destOrd="0" presId="urn:microsoft.com/office/officeart/2005/8/layout/hProcess11"/>
    <dgm:cxn modelId="{ED638D02-6315-9A4F-91FD-77CADD1BABE2}" type="presParOf" srcId="{E46C554F-27AC-C347-8C58-1BB8FC010391}" destId="{9D83261B-6E66-5943-BD39-763CCC751F21}" srcOrd="2" destOrd="0" presId="urn:microsoft.com/office/officeart/2005/8/layout/hProcess11"/>
    <dgm:cxn modelId="{8D7620E0-51D9-FD4B-B924-B44C0CDAA716}" type="presParOf" srcId="{4DA02737-8574-DF45-A771-D4746AE7C859}" destId="{48A58932-8F46-C147-8A00-850089F98BC2}" srcOrd="5" destOrd="0" presId="urn:microsoft.com/office/officeart/2005/8/layout/hProcess11"/>
    <dgm:cxn modelId="{C18B6ACE-0EA7-6246-BE27-D86DB99E05F2}" type="presParOf" srcId="{4DA02737-8574-DF45-A771-D4746AE7C859}" destId="{D9876698-B7FA-9A49-ADB1-83216600F81C}" srcOrd="6" destOrd="0" presId="urn:microsoft.com/office/officeart/2005/8/layout/hProcess11"/>
    <dgm:cxn modelId="{423DD13F-C0FE-D14B-BE42-83799971A3CC}" type="presParOf" srcId="{D9876698-B7FA-9A49-ADB1-83216600F81C}" destId="{D3AB40DF-8736-F641-964E-73CE389A7F69}" srcOrd="0" destOrd="0" presId="urn:microsoft.com/office/officeart/2005/8/layout/hProcess11"/>
    <dgm:cxn modelId="{5E833027-087B-A347-A917-2C54C1678855}" type="presParOf" srcId="{D9876698-B7FA-9A49-ADB1-83216600F81C}" destId="{42E8BCCF-0ED0-CD48-8126-483FF5EF9984}" srcOrd="1" destOrd="0" presId="urn:microsoft.com/office/officeart/2005/8/layout/hProcess11"/>
    <dgm:cxn modelId="{64F2A22A-6044-3340-BEE9-AF085DBBC435}" type="presParOf" srcId="{D9876698-B7FA-9A49-ADB1-83216600F81C}" destId="{2E4E3A5D-B8A3-2245-90C1-693EA5A095A3}" srcOrd="2" destOrd="0" presId="urn:microsoft.com/office/officeart/2005/8/layout/hProcess11"/>
    <dgm:cxn modelId="{6170568A-FD16-FB49-B5B7-1813B370B208}" type="presParOf" srcId="{4DA02737-8574-DF45-A771-D4746AE7C859}" destId="{8DECB1BA-1A0E-6D42-94E6-EFA8E8E879BE}" srcOrd="7" destOrd="0" presId="urn:microsoft.com/office/officeart/2005/8/layout/hProcess11"/>
    <dgm:cxn modelId="{145BDBE9-1129-E84D-8336-F401CC75436C}" type="presParOf" srcId="{4DA02737-8574-DF45-A771-D4746AE7C859}" destId="{73DD7BF7-C86D-284D-81C1-456E2F9F2020}" srcOrd="8" destOrd="0" presId="urn:microsoft.com/office/officeart/2005/8/layout/hProcess11"/>
    <dgm:cxn modelId="{5F07716C-62CC-C448-B4BA-C3ED21CAAC7D}" type="presParOf" srcId="{73DD7BF7-C86D-284D-81C1-456E2F9F2020}" destId="{FAE93264-5425-3842-B601-146BF95A9798}" srcOrd="0" destOrd="0" presId="urn:microsoft.com/office/officeart/2005/8/layout/hProcess11"/>
    <dgm:cxn modelId="{373CDEFF-5D24-4242-B761-2DE62D330331}" type="presParOf" srcId="{73DD7BF7-C86D-284D-81C1-456E2F9F2020}" destId="{68FA3440-7F4F-A846-82F1-1B88A38AC9EE}" srcOrd="1" destOrd="0" presId="urn:microsoft.com/office/officeart/2005/8/layout/hProcess11"/>
    <dgm:cxn modelId="{7ADCA1AA-214E-E84D-A497-97517D92C408}" type="presParOf" srcId="{73DD7BF7-C86D-284D-81C1-456E2F9F2020}" destId="{ED934E48-3F38-1F46-AB16-C487525CDACD}" srcOrd="2" destOrd="0" presId="urn:microsoft.com/office/officeart/2005/8/layout/hProcess11"/>
    <dgm:cxn modelId="{E6224F2B-ED50-844E-98D5-6FE4578D4A3B}" type="presParOf" srcId="{4DA02737-8574-DF45-A771-D4746AE7C859}" destId="{D8B7B41F-48A4-4C42-A875-ABE0467F6174}" srcOrd="9" destOrd="0" presId="urn:microsoft.com/office/officeart/2005/8/layout/hProcess11"/>
    <dgm:cxn modelId="{CF4CE775-4EF9-D947-AABB-2D4D06B184A6}" type="presParOf" srcId="{4DA02737-8574-DF45-A771-D4746AE7C859}" destId="{3759C7E2-7A39-D04E-AF1C-B9C621756B2B}" srcOrd="10" destOrd="0" presId="urn:microsoft.com/office/officeart/2005/8/layout/hProcess11"/>
    <dgm:cxn modelId="{C332C4C5-7A97-814C-8E34-9F68081F7CE6}" type="presParOf" srcId="{3759C7E2-7A39-D04E-AF1C-B9C621756B2B}" destId="{8EEBA6F0-CC4A-2443-88EE-40473FE66A4C}" srcOrd="0" destOrd="0" presId="urn:microsoft.com/office/officeart/2005/8/layout/hProcess11"/>
    <dgm:cxn modelId="{032811DB-0664-104F-A6E9-6F6D719CA96C}" type="presParOf" srcId="{3759C7E2-7A39-D04E-AF1C-B9C621756B2B}" destId="{C696E4C5-B011-9A4F-B744-00F3497C5FB0}" srcOrd="1" destOrd="0" presId="urn:microsoft.com/office/officeart/2005/8/layout/hProcess11"/>
    <dgm:cxn modelId="{B90D9AA7-A422-0F49-820C-6C52397BF83B}" type="presParOf" srcId="{3759C7E2-7A39-D04E-AF1C-B9C621756B2B}" destId="{D0B9CC3E-8BAA-0C49-86C5-13109DBDF7F1}"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B881A-9E79-8342-A9F5-20A887E921C7}">
      <dsp:nvSpPr>
        <dsp:cNvPr id="0" name=""/>
        <dsp:cNvSpPr/>
      </dsp:nvSpPr>
      <dsp:spPr>
        <a:xfrm>
          <a:off x="0" y="1230855"/>
          <a:ext cx="9001490" cy="1625600"/>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13B0C2-63D7-D045-9822-ECA557DC94FD}">
      <dsp:nvSpPr>
        <dsp:cNvPr id="0" name=""/>
        <dsp:cNvSpPr/>
      </dsp:nvSpPr>
      <dsp:spPr>
        <a:xfrm>
          <a:off x="2225" y="0"/>
          <a:ext cx="1295502"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b" anchorCtr="0">
          <a:noAutofit/>
        </a:bodyPr>
        <a:lstStyle/>
        <a:p>
          <a:pPr lvl="0" algn="ctr" defTabSz="2533650">
            <a:lnSpc>
              <a:spcPct val="90000"/>
            </a:lnSpc>
            <a:spcBef>
              <a:spcPct val="0"/>
            </a:spcBef>
            <a:spcAft>
              <a:spcPct val="35000"/>
            </a:spcAft>
          </a:pPr>
          <a:endParaRPr kumimoji="1" lang="ja-JP" altLang="en-US" sz="5700" kern="1200" dirty="0"/>
        </a:p>
      </dsp:txBody>
      <dsp:txXfrm>
        <a:off x="2225" y="0"/>
        <a:ext cx="1295502" cy="1625600"/>
      </dsp:txXfrm>
    </dsp:sp>
    <dsp:sp modelId="{435C4422-120E-4147-99E5-3F06722AFFF5}">
      <dsp:nvSpPr>
        <dsp:cNvPr id="0" name=""/>
        <dsp:cNvSpPr/>
      </dsp:nvSpPr>
      <dsp:spPr>
        <a:xfrm>
          <a:off x="446776" y="1828800"/>
          <a:ext cx="406400" cy="40640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8FD27C-A414-5146-9F8F-6A62924BF8BC}">
      <dsp:nvSpPr>
        <dsp:cNvPr id="0" name=""/>
        <dsp:cNvSpPr/>
      </dsp:nvSpPr>
      <dsp:spPr>
        <a:xfrm>
          <a:off x="1362502" y="2438399"/>
          <a:ext cx="1295502"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t" anchorCtr="0">
          <a:noAutofit/>
        </a:bodyPr>
        <a:lstStyle/>
        <a:p>
          <a:pPr lvl="0" algn="ctr" defTabSz="2533650">
            <a:lnSpc>
              <a:spcPct val="90000"/>
            </a:lnSpc>
            <a:spcBef>
              <a:spcPct val="0"/>
            </a:spcBef>
            <a:spcAft>
              <a:spcPct val="35000"/>
            </a:spcAft>
          </a:pPr>
          <a:endParaRPr kumimoji="1" lang="ja-JP" altLang="en-US" sz="5700" kern="1200" dirty="0"/>
        </a:p>
      </dsp:txBody>
      <dsp:txXfrm>
        <a:off x="1362502" y="2438399"/>
        <a:ext cx="1295502" cy="1625600"/>
      </dsp:txXfrm>
    </dsp:sp>
    <dsp:sp modelId="{2CEFFAA2-46E4-E347-9D0B-113FFBAC9673}">
      <dsp:nvSpPr>
        <dsp:cNvPr id="0" name=""/>
        <dsp:cNvSpPr/>
      </dsp:nvSpPr>
      <dsp:spPr>
        <a:xfrm>
          <a:off x="1807054" y="1828800"/>
          <a:ext cx="406400" cy="40640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D30584-0F71-9345-8EA8-B3118836CB19}">
      <dsp:nvSpPr>
        <dsp:cNvPr id="0" name=""/>
        <dsp:cNvSpPr/>
      </dsp:nvSpPr>
      <dsp:spPr>
        <a:xfrm>
          <a:off x="2722780" y="0"/>
          <a:ext cx="1295502"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b" anchorCtr="0">
          <a:noAutofit/>
        </a:bodyPr>
        <a:lstStyle/>
        <a:p>
          <a:pPr lvl="0" algn="ctr" defTabSz="2533650">
            <a:lnSpc>
              <a:spcPct val="90000"/>
            </a:lnSpc>
            <a:spcBef>
              <a:spcPct val="0"/>
            </a:spcBef>
            <a:spcAft>
              <a:spcPct val="35000"/>
            </a:spcAft>
          </a:pPr>
          <a:endParaRPr kumimoji="1" lang="ja-JP" altLang="en-US" sz="5700" kern="1200" dirty="0"/>
        </a:p>
      </dsp:txBody>
      <dsp:txXfrm>
        <a:off x="2722780" y="0"/>
        <a:ext cx="1295502" cy="1625600"/>
      </dsp:txXfrm>
    </dsp:sp>
    <dsp:sp modelId="{448ED671-B2DC-574F-9E08-14F8F0215283}">
      <dsp:nvSpPr>
        <dsp:cNvPr id="0" name=""/>
        <dsp:cNvSpPr/>
      </dsp:nvSpPr>
      <dsp:spPr>
        <a:xfrm>
          <a:off x="3167331" y="1828800"/>
          <a:ext cx="406400" cy="40640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AB40DF-8736-F641-964E-73CE389A7F69}">
      <dsp:nvSpPr>
        <dsp:cNvPr id="0" name=""/>
        <dsp:cNvSpPr/>
      </dsp:nvSpPr>
      <dsp:spPr>
        <a:xfrm>
          <a:off x="4083058" y="2438399"/>
          <a:ext cx="1295502"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t" anchorCtr="0">
          <a:noAutofit/>
        </a:bodyPr>
        <a:lstStyle/>
        <a:p>
          <a:pPr lvl="0" algn="ctr" defTabSz="2533650">
            <a:lnSpc>
              <a:spcPct val="90000"/>
            </a:lnSpc>
            <a:spcBef>
              <a:spcPct val="0"/>
            </a:spcBef>
            <a:spcAft>
              <a:spcPct val="35000"/>
            </a:spcAft>
          </a:pPr>
          <a:endParaRPr kumimoji="1" lang="ja-JP" altLang="en-US" sz="5700" kern="1200" dirty="0"/>
        </a:p>
      </dsp:txBody>
      <dsp:txXfrm>
        <a:off x="4083058" y="2438399"/>
        <a:ext cx="1295502" cy="1625600"/>
      </dsp:txXfrm>
    </dsp:sp>
    <dsp:sp modelId="{42E8BCCF-0ED0-CD48-8126-483FF5EF9984}">
      <dsp:nvSpPr>
        <dsp:cNvPr id="0" name=""/>
        <dsp:cNvSpPr/>
      </dsp:nvSpPr>
      <dsp:spPr>
        <a:xfrm>
          <a:off x="4527609" y="1828800"/>
          <a:ext cx="406400" cy="40640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E93264-5425-3842-B601-146BF95A9798}">
      <dsp:nvSpPr>
        <dsp:cNvPr id="0" name=""/>
        <dsp:cNvSpPr/>
      </dsp:nvSpPr>
      <dsp:spPr>
        <a:xfrm>
          <a:off x="5443335" y="0"/>
          <a:ext cx="1295502"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b" anchorCtr="0">
          <a:noAutofit/>
        </a:bodyPr>
        <a:lstStyle/>
        <a:p>
          <a:pPr lvl="0" algn="ctr" defTabSz="2533650">
            <a:lnSpc>
              <a:spcPct val="90000"/>
            </a:lnSpc>
            <a:spcBef>
              <a:spcPct val="0"/>
            </a:spcBef>
            <a:spcAft>
              <a:spcPct val="35000"/>
            </a:spcAft>
          </a:pPr>
          <a:endParaRPr kumimoji="1" lang="ja-JP" altLang="en-US" sz="5700" kern="1200" dirty="0"/>
        </a:p>
      </dsp:txBody>
      <dsp:txXfrm>
        <a:off x="5443335" y="0"/>
        <a:ext cx="1295502" cy="1625600"/>
      </dsp:txXfrm>
    </dsp:sp>
    <dsp:sp modelId="{68FA3440-7F4F-A846-82F1-1B88A38AC9EE}">
      <dsp:nvSpPr>
        <dsp:cNvPr id="0" name=""/>
        <dsp:cNvSpPr/>
      </dsp:nvSpPr>
      <dsp:spPr>
        <a:xfrm>
          <a:off x="5887886" y="1828800"/>
          <a:ext cx="406400" cy="40640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EBA6F0-CC4A-2443-88EE-40473FE66A4C}">
      <dsp:nvSpPr>
        <dsp:cNvPr id="0" name=""/>
        <dsp:cNvSpPr/>
      </dsp:nvSpPr>
      <dsp:spPr>
        <a:xfrm>
          <a:off x="6803613" y="2438399"/>
          <a:ext cx="1295502"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t" anchorCtr="0">
          <a:noAutofit/>
        </a:bodyPr>
        <a:lstStyle/>
        <a:p>
          <a:pPr lvl="0" algn="ctr" defTabSz="2533650">
            <a:lnSpc>
              <a:spcPct val="90000"/>
            </a:lnSpc>
            <a:spcBef>
              <a:spcPct val="0"/>
            </a:spcBef>
            <a:spcAft>
              <a:spcPct val="35000"/>
            </a:spcAft>
          </a:pPr>
          <a:endParaRPr kumimoji="1" lang="ja-JP" altLang="en-US" sz="5700" kern="1200" dirty="0"/>
        </a:p>
      </dsp:txBody>
      <dsp:txXfrm>
        <a:off x="6803613" y="2438399"/>
        <a:ext cx="1295502" cy="1625600"/>
      </dsp:txXfrm>
    </dsp:sp>
    <dsp:sp modelId="{C696E4C5-B011-9A4F-B744-00F3497C5FB0}">
      <dsp:nvSpPr>
        <dsp:cNvPr id="0" name=""/>
        <dsp:cNvSpPr/>
      </dsp:nvSpPr>
      <dsp:spPr>
        <a:xfrm>
          <a:off x="7248164" y="1828800"/>
          <a:ext cx="406400" cy="40640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2083104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380640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2209050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172545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3542660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3456181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1005306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193860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4027527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2396912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6AC7566-88AA-BB4A-A3AF-2EDDA72BBE47}" type="datetimeFigureOut">
              <a:rPr kumimoji="1" lang="ja-JP" altLang="en-US" smtClean="0"/>
              <a:t>2015/08/15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14124177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AC7566-88AA-BB4A-A3AF-2EDDA72BBE47}" type="datetimeFigureOut">
              <a:rPr kumimoji="1" lang="ja-JP" altLang="en-US" smtClean="0"/>
              <a:t>2015/08/15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23327-2D5C-E645-B183-9AB4672CEB33}" type="slidenum">
              <a:rPr kumimoji="1" lang="ja-JP" altLang="en-US" smtClean="0"/>
              <a:t>‹#›</a:t>
            </a:fld>
            <a:endParaRPr kumimoji="1" lang="ja-JP" altLang="en-US"/>
          </a:p>
        </p:txBody>
      </p:sp>
    </p:spTree>
    <p:extLst>
      <p:ext uri="{BB962C8B-B14F-4D97-AF65-F5344CB8AC3E}">
        <p14:creationId xmlns:p14="http://schemas.microsoft.com/office/powerpoint/2010/main" val="2882458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hyperlink" Target="http://www.legrand.jp/component/option,com_jd-wp/Itemid,131/p,101/" TargetMode="External"/><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1" Type="http://schemas.openxmlformats.org/officeDocument/2006/relationships/hyperlink" Target="http://winesuki.jp/" TargetMode="External"/><Relationship Id="rId12" Type="http://schemas.openxmlformats.org/officeDocument/2006/relationships/hyperlink" Target="http://www.kijoan.com/event/trial01_.html" TargetMode="External"/><Relationship Id="rId13" Type="http://schemas.openxmlformats.org/officeDocument/2006/relationships/image" Target="../media/image7.png"/><Relationship Id="rId14" Type="http://schemas.openxmlformats.org/officeDocument/2006/relationships/image" Target="../media/image8.png"/><Relationship Id="rId15"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1.png"/><Relationship Id="rId8" Type="http://schemas.openxmlformats.org/officeDocument/2006/relationships/image" Target="../media/image4.png"/><Relationship Id="rId9" Type="http://schemas.openxmlformats.org/officeDocument/2006/relationships/image" Target="../media/image5.png"/><Relationship Id="rId10"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11050"/>
            <a:ext cx="9144000" cy="145353"/>
          </a:xfrm>
          <a:prstGeom prst="rect">
            <a:avLst/>
          </a:prstGeom>
        </p:spPr>
      </p:pic>
      <p:pic>
        <p:nvPicPr>
          <p:cNvPr id="6" name="図 5"/>
          <p:cNvPicPr>
            <a:picLocks noChangeAspect="1"/>
          </p:cNvPicPr>
          <p:nvPr/>
        </p:nvPicPr>
        <p:blipFill>
          <a:blip r:embed="rId2"/>
          <a:stretch>
            <a:fillRect/>
          </a:stretch>
        </p:blipFill>
        <p:spPr>
          <a:xfrm>
            <a:off x="0" y="6712647"/>
            <a:ext cx="9144000" cy="145353"/>
          </a:xfrm>
          <a:prstGeom prst="rect">
            <a:avLst/>
          </a:prstGeom>
        </p:spPr>
      </p:pic>
      <p:cxnSp>
        <p:nvCxnSpPr>
          <p:cNvPr id="9" name="直線コネクタ 8"/>
          <p:cNvCxnSpPr/>
          <p:nvPr/>
        </p:nvCxnSpPr>
        <p:spPr>
          <a:xfrm>
            <a:off x="1973097" y="2743200"/>
            <a:ext cx="521623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直線コネクタ 9"/>
          <p:cNvCxnSpPr/>
          <p:nvPr/>
        </p:nvCxnSpPr>
        <p:spPr>
          <a:xfrm>
            <a:off x="1973097" y="4114800"/>
            <a:ext cx="5216233" cy="0"/>
          </a:xfrm>
          <a:prstGeom prst="line">
            <a:avLst/>
          </a:prstGeom>
        </p:spPr>
        <p:style>
          <a:lnRef idx="2">
            <a:schemeClr val="accent2"/>
          </a:lnRef>
          <a:fillRef idx="0">
            <a:schemeClr val="accent2"/>
          </a:fillRef>
          <a:effectRef idx="1">
            <a:schemeClr val="accent2"/>
          </a:effectRef>
          <a:fontRef idx="minor">
            <a:schemeClr val="tx1"/>
          </a:fontRef>
        </p:style>
      </p:cxnSp>
      <p:sp>
        <p:nvSpPr>
          <p:cNvPr id="12" name="テキスト ボックス 11"/>
          <p:cNvSpPr txBox="1"/>
          <p:nvPr/>
        </p:nvSpPr>
        <p:spPr>
          <a:xfrm>
            <a:off x="1882380" y="2347425"/>
            <a:ext cx="4025571" cy="369332"/>
          </a:xfrm>
          <a:prstGeom prst="rect">
            <a:avLst/>
          </a:prstGeom>
          <a:noFill/>
        </p:spPr>
        <p:txBody>
          <a:bodyPr wrap="square" rtlCol="0">
            <a:spAutoFit/>
          </a:bodyPr>
          <a:lstStyle/>
          <a:p>
            <a:r>
              <a:rPr kumimoji="1" lang="en-US" altLang="ja-JP" dirty="0" smtClean="0"/>
              <a:t>●●</a:t>
            </a:r>
            <a:r>
              <a:rPr kumimoji="1" lang="ja-JP" altLang="en-US" dirty="0" smtClean="0"/>
              <a:t>グループ</a:t>
            </a:r>
            <a:r>
              <a:rPr kumimoji="1" lang="ja-JP" altLang="en-US" dirty="0" smtClean="0"/>
              <a:t>御中</a:t>
            </a:r>
            <a:endParaRPr kumimoji="1" lang="ja-JP" altLang="en-US" dirty="0"/>
          </a:p>
        </p:txBody>
      </p:sp>
      <p:sp>
        <p:nvSpPr>
          <p:cNvPr id="13" name="テキスト ボックス 12"/>
          <p:cNvSpPr txBox="1"/>
          <p:nvPr/>
        </p:nvSpPr>
        <p:spPr>
          <a:xfrm>
            <a:off x="1973097" y="3487842"/>
            <a:ext cx="5091497" cy="646331"/>
          </a:xfrm>
          <a:prstGeom prst="rect">
            <a:avLst/>
          </a:prstGeom>
          <a:noFill/>
        </p:spPr>
        <p:txBody>
          <a:bodyPr wrap="square" rtlCol="0">
            <a:spAutoFit/>
          </a:bodyPr>
          <a:lstStyle/>
          <a:p>
            <a:pPr algn="ctr"/>
            <a:r>
              <a:rPr kumimoji="1" lang="ja-JP" altLang="en-US" dirty="0" smtClean="0"/>
              <a:t>オンライン広告を活用した</a:t>
            </a:r>
            <a:endParaRPr kumimoji="1" lang="en-US" altLang="ja-JP" dirty="0" smtClean="0"/>
          </a:p>
          <a:p>
            <a:pPr algn="ctr"/>
            <a:r>
              <a:rPr kumimoji="1" lang="ja-JP" altLang="en-US" dirty="0" smtClean="0"/>
              <a:t>ネット</a:t>
            </a:r>
            <a:r>
              <a:rPr kumimoji="1" lang="ja-JP" altLang="en-US" dirty="0" smtClean="0"/>
              <a:t>通販拡販のため</a:t>
            </a:r>
            <a:r>
              <a:rPr kumimoji="1" lang="ja-JP" altLang="en-US" dirty="0" smtClean="0"/>
              <a:t>の提案書</a:t>
            </a:r>
            <a:endParaRPr kumimoji="1" lang="ja-JP" altLang="en-US" dirty="0"/>
          </a:p>
        </p:txBody>
      </p:sp>
    </p:spTree>
    <p:extLst>
      <p:ext uri="{BB962C8B-B14F-4D97-AF65-F5344CB8AC3E}">
        <p14:creationId xmlns:p14="http://schemas.microsoft.com/office/powerpoint/2010/main" val="37801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11050"/>
            <a:ext cx="9144000" cy="145353"/>
          </a:xfrm>
          <a:prstGeom prst="rect">
            <a:avLst/>
          </a:prstGeom>
        </p:spPr>
      </p:pic>
      <p:pic>
        <p:nvPicPr>
          <p:cNvPr id="6" name="図 5"/>
          <p:cNvPicPr>
            <a:picLocks noChangeAspect="1"/>
          </p:cNvPicPr>
          <p:nvPr/>
        </p:nvPicPr>
        <p:blipFill>
          <a:blip r:embed="rId2"/>
          <a:stretch>
            <a:fillRect/>
          </a:stretch>
        </p:blipFill>
        <p:spPr>
          <a:xfrm>
            <a:off x="0" y="6712647"/>
            <a:ext cx="9144000" cy="145353"/>
          </a:xfrm>
          <a:prstGeom prst="rect">
            <a:avLst/>
          </a:prstGeom>
        </p:spPr>
      </p:pic>
      <p:cxnSp>
        <p:nvCxnSpPr>
          <p:cNvPr id="3" name="直線コネクタ 2"/>
          <p:cNvCxnSpPr/>
          <p:nvPr/>
        </p:nvCxnSpPr>
        <p:spPr>
          <a:xfrm>
            <a:off x="158755" y="612370"/>
            <a:ext cx="8085161" cy="0"/>
          </a:xfrm>
          <a:prstGeom prst="line">
            <a:avLst/>
          </a:prstGeom>
        </p:spPr>
        <p:style>
          <a:lnRef idx="2">
            <a:schemeClr val="accent2"/>
          </a:lnRef>
          <a:fillRef idx="0">
            <a:schemeClr val="accent2"/>
          </a:fillRef>
          <a:effectRef idx="1">
            <a:schemeClr val="accent2"/>
          </a:effectRef>
          <a:fontRef idx="minor">
            <a:schemeClr val="tx1"/>
          </a:fontRef>
        </p:style>
      </p:cxnSp>
      <p:sp>
        <p:nvSpPr>
          <p:cNvPr id="7" name="テキスト ボックス 6"/>
          <p:cNvSpPr txBox="1"/>
          <p:nvPr/>
        </p:nvSpPr>
        <p:spPr>
          <a:xfrm>
            <a:off x="260812" y="201763"/>
            <a:ext cx="5306950" cy="369332"/>
          </a:xfrm>
          <a:prstGeom prst="rect">
            <a:avLst/>
          </a:prstGeom>
          <a:noFill/>
        </p:spPr>
        <p:txBody>
          <a:bodyPr wrap="square" rtlCol="0">
            <a:spAutoFit/>
          </a:bodyPr>
          <a:lstStyle/>
          <a:p>
            <a:r>
              <a:rPr kumimoji="1" lang="en-US" altLang="ja-JP" dirty="0" smtClean="0"/>
              <a:t>FACE1</a:t>
            </a:r>
            <a:r>
              <a:rPr kumimoji="1" lang="ja-JP" altLang="en-US" dirty="0" smtClean="0"/>
              <a:t>　通販売上向上のためのネット広告戦略</a:t>
            </a:r>
            <a:endParaRPr kumimoji="1" lang="ja-JP" altLang="en-US" dirty="0"/>
          </a:p>
        </p:txBody>
      </p:sp>
      <p:sp>
        <p:nvSpPr>
          <p:cNvPr id="2" name="テキスト ボックス 1"/>
          <p:cNvSpPr txBox="1"/>
          <p:nvPr/>
        </p:nvSpPr>
        <p:spPr>
          <a:xfrm>
            <a:off x="2075154" y="1746394"/>
            <a:ext cx="184666" cy="369332"/>
          </a:xfrm>
          <a:prstGeom prst="rect">
            <a:avLst/>
          </a:prstGeom>
          <a:noFill/>
        </p:spPr>
        <p:txBody>
          <a:bodyPr wrap="none" rtlCol="0">
            <a:spAutoFit/>
          </a:bodyPr>
          <a:lstStyle/>
          <a:p>
            <a:endParaRPr kumimoji="1" lang="ja-JP" altLang="en-US" dirty="0"/>
          </a:p>
        </p:txBody>
      </p:sp>
      <p:sp>
        <p:nvSpPr>
          <p:cNvPr id="10" name="テキスト ボックス 9"/>
          <p:cNvSpPr txBox="1"/>
          <p:nvPr/>
        </p:nvSpPr>
        <p:spPr>
          <a:xfrm>
            <a:off x="158755" y="725774"/>
            <a:ext cx="8851242" cy="984885"/>
          </a:xfrm>
          <a:prstGeom prst="rect">
            <a:avLst/>
          </a:prstGeom>
          <a:noFill/>
        </p:spPr>
        <p:txBody>
          <a:bodyPr wrap="square" rtlCol="0">
            <a:spAutoFit/>
          </a:bodyPr>
          <a:lstStyle/>
          <a:p>
            <a:r>
              <a:rPr kumimoji="1" lang="ja-JP" altLang="en-US" sz="1400" dirty="0" smtClean="0"/>
              <a:t>ご承知の通り、</a:t>
            </a:r>
            <a:r>
              <a:rPr kumimoji="1" lang="en-US" altLang="ja-JP" sz="1400" dirty="0" smtClean="0"/>
              <a:t>EC</a:t>
            </a:r>
            <a:r>
              <a:rPr kumimoji="1" lang="ja-JP" altLang="en-US" sz="1400" dirty="0" smtClean="0"/>
              <a:t>サイトを制作してネット広告を打てば商品が売れる時代は終わりました。</a:t>
            </a:r>
            <a:endParaRPr kumimoji="1" lang="en-US" altLang="ja-JP" sz="1400" dirty="0" smtClean="0"/>
          </a:p>
          <a:p>
            <a:r>
              <a:rPr kumimoji="1" lang="ja-JP" altLang="en-US" sz="1400" dirty="0" smtClean="0"/>
              <a:t>どのような</a:t>
            </a:r>
            <a:r>
              <a:rPr kumimoji="1" lang="en-US" altLang="ja-JP" sz="1400" dirty="0" smtClean="0"/>
              <a:t>EC</a:t>
            </a:r>
            <a:r>
              <a:rPr kumimoji="1" lang="ja-JP" altLang="en-US" sz="1400" dirty="0" smtClean="0"/>
              <a:t>サイトを制作し、どのようにネット広告を展開すれば消費者は購入したい気持ちになるのか？は会社や商品によって異なります。各社に適したネット販売方法を測定＆改善していくネット広告戦略とプロセスが重要です。</a:t>
            </a:r>
            <a:r>
              <a:rPr kumimoji="1" lang="ja-JP" altLang="ja-JP" sz="1600" dirty="0"/>
              <a:t>　</a:t>
            </a:r>
            <a:endParaRPr kumimoji="1" lang="ja-JP" altLang="en-US" sz="1600" dirty="0"/>
          </a:p>
        </p:txBody>
      </p:sp>
      <p:pic>
        <p:nvPicPr>
          <p:cNvPr id="8" name="図 7" descr="スクリーンショット 2014-10-20 8.53.2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979" y="3466083"/>
            <a:ext cx="2721681" cy="2074725"/>
          </a:xfrm>
          <a:prstGeom prst="rect">
            <a:avLst/>
          </a:prstGeom>
        </p:spPr>
      </p:pic>
      <p:sp>
        <p:nvSpPr>
          <p:cNvPr id="9" name="テキスト ボックス 8"/>
          <p:cNvSpPr txBox="1"/>
          <p:nvPr/>
        </p:nvSpPr>
        <p:spPr>
          <a:xfrm>
            <a:off x="4792441" y="1825774"/>
            <a:ext cx="4408875" cy="2000548"/>
          </a:xfrm>
          <a:prstGeom prst="rect">
            <a:avLst/>
          </a:prstGeom>
          <a:noFill/>
        </p:spPr>
        <p:txBody>
          <a:bodyPr wrap="square" rtlCol="0">
            <a:spAutoFit/>
          </a:bodyPr>
          <a:lstStyle/>
          <a:p>
            <a:r>
              <a:rPr lang="en-US" altLang="ja-JP" sz="1600" b="1" dirty="0" smtClean="0">
                <a:solidFill>
                  <a:srgbClr val="FF0000"/>
                </a:solidFill>
              </a:rPr>
              <a:t>②</a:t>
            </a:r>
            <a:r>
              <a:rPr lang="ja-JP" altLang="en-US" sz="1600" b="1" dirty="0" smtClean="0">
                <a:solidFill>
                  <a:srgbClr val="FF0000"/>
                </a:solidFill>
              </a:rPr>
              <a:t>適切なネット広告を選択</a:t>
            </a:r>
            <a:endParaRPr lang="en-US" altLang="ja-JP" sz="1600" b="1" dirty="0">
              <a:solidFill>
                <a:srgbClr val="FF0000"/>
              </a:solidFill>
            </a:endParaRPr>
          </a:p>
          <a:p>
            <a:r>
              <a:rPr lang="ja-JP" altLang="en-US" sz="1200" dirty="0" smtClean="0"/>
              <a:t>一口に「ネット広告」といっても膨大な種類があります。</a:t>
            </a:r>
            <a:endParaRPr lang="en-US" altLang="ja-JP" sz="1200" dirty="0" smtClean="0"/>
          </a:p>
          <a:p>
            <a:r>
              <a:rPr lang="ja-JP" altLang="en-US" sz="1200" dirty="0" smtClean="0"/>
              <a:t>どの広告手法を選択するかは、商材のスペックや広告予算によって異なります。</a:t>
            </a:r>
            <a:endParaRPr lang="en-US" altLang="ja-JP" sz="1200" dirty="0" smtClean="0"/>
          </a:p>
          <a:p>
            <a:r>
              <a:rPr lang="ja-JP" altLang="en-US" sz="1200" dirty="0" smtClean="0"/>
              <a:t>今回は、まずは検索キーワード連動型の</a:t>
            </a:r>
            <a:r>
              <a:rPr lang="en-US" altLang="ja-JP" sz="1200" dirty="0" smtClean="0"/>
              <a:t>PPC</a:t>
            </a:r>
            <a:r>
              <a:rPr lang="ja-JP" altLang="en-US" sz="1200" dirty="0" smtClean="0"/>
              <a:t>広告から配信スタートして、ウェブサイト訪問履歴のあるユーザーに対してリマーケティング（追跡型広告）を配信する手法を摂りたいと考えています。</a:t>
            </a:r>
            <a:endParaRPr lang="en-US" altLang="ja-JP" sz="1200" dirty="0"/>
          </a:p>
          <a:p>
            <a:endParaRPr lang="en-US" altLang="ja-JP" sz="1200" dirty="0"/>
          </a:p>
          <a:p>
            <a:endParaRPr lang="en-US" altLang="ja-JP" sz="1200" dirty="0"/>
          </a:p>
        </p:txBody>
      </p:sp>
      <p:sp>
        <p:nvSpPr>
          <p:cNvPr id="13" name="テキスト ボックス 12"/>
          <p:cNvSpPr txBox="1"/>
          <p:nvPr/>
        </p:nvSpPr>
        <p:spPr>
          <a:xfrm>
            <a:off x="68035" y="5571426"/>
            <a:ext cx="8985245" cy="861774"/>
          </a:xfrm>
          <a:prstGeom prst="rect">
            <a:avLst/>
          </a:prstGeom>
          <a:noFill/>
        </p:spPr>
        <p:txBody>
          <a:bodyPr wrap="square" rtlCol="0">
            <a:spAutoFit/>
          </a:bodyPr>
          <a:lstStyle/>
          <a:p>
            <a:r>
              <a:rPr lang="en-US" altLang="ja-JP" sz="1400" b="1" dirty="0" smtClean="0">
                <a:solidFill>
                  <a:srgbClr val="000090"/>
                </a:solidFill>
                <a:latin typeface="メイリオ"/>
                <a:ea typeface="メイリオ"/>
                <a:cs typeface="メイリオ"/>
              </a:rPr>
              <a:t>■CPA</a:t>
            </a:r>
            <a:r>
              <a:rPr lang="ja-JP" altLang="en-US" sz="1400" b="1" dirty="0" smtClean="0">
                <a:solidFill>
                  <a:srgbClr val="000090"/>
                </a:solidFill>
                <a:latin typeface="メイリオ"/>
                <a:ea typeface="メイリオ"/>
                <a:cs typeface="メイリオ"/>
              </a:rPr>
              <a:t>（</a:t>
            </a:r>
            <a:r>
              <a:rPr lang="en-US" altLang="ja-JP" sz="1400" b="1" dirty="0">
                <a:solidFill>
                  <a:srgbClr val="000090"/>
                </a:solidFill>
                <a:latin typeface="メイリオ"/>
                <a:ea typeface="メイリオ"/>
                <a:cs typeface="メイリオ"/>
              </a:rPr>
              <a:t>Cost Per </a:t>
            </a:r>
            <a:r>
              <a:rPr lang="en-US" altLang="ja-JP" sz="1400" b="1" dirty="0" smtClean="0">
                <a:solidFill>
                  <a:srgbClr val="000090"/>
                </a:solidFill>
                <a:latin typeface="メイリオ"/>
                <a:ea typeface="メイリオ"/>
                <a:cs typeface="メイリオ"/>
              </a:rPr>
              <a:t>Action</a:t>
            </a:r>
            <a:r>
              <a:rPr lang="ja-JP" altLang="en-US" sz="1400" dirty="0" smtClean="0">
                <a:solidFill>
                  <a:srgbClr val="000090"/>
                </a:solidFill>
                <a:latin typeface="メイリオ"/>
                <a:ea typeface="メイリオ"/>
                <a:cs typeface="メイリオ"/>
              </a:rPr>
              <a:t>）</a:t>
            </a:r>
            <a:r>
              <a:rPr lang="ja-JP" altLang="en-US" sz="1200" dirty="0" smtClean="0">
                <a:solidFill>
                  <a:srgbClr val="000090"/>
                </a:solidFill>
                <a:latin typeface="メイリオ"/>
                <a:ea typeface="メイリオ"/>
                <a:cs typeface="メイリオ"/>
              </a:rPr>
              <a:t>について</a:t>
            </a:r>
            <a:endParaRPr lang="en-US" altLang="ja-JP" sz="1200" dirty="0" smtClean="0">
              <a:solidFill>
                <a:srgbClr val="000090"/>
              </a:solidFill>
              <a:latin typeface="メイリオ"/>
              <a:ea typeface="メイリオ"/>
              <a:cs typeface="メイリオ"/>
            </a:endParaRPr>
          </a:p>
          <a:p>
            <a:r>
              <a:rPr lang="ja-JP" altLang="en-US" sz="1200" dirty="0" smtClean="0"/>
              <a:t>　商品</a:t>
            </a:r>
            <a:r>
              <a:rPr lang="ja-JP" altLang="en-US" sz="1200" dirty="0"/>
              <a:t>購入や会員登録などの、利益につながる成果を</a:t>
            </a:r>
            <a:r>
              <a:rPr lang="en-US" altLang="ja-JP" sz="1200" dirty="0"/>
              <a:t>1</a:t>
            </a:r>
            <a:r>
              <a:rPr lang="ja-JP" altLang="en-US" sz="1200" dirty="0"/>
              <a:t>件獲得するのにかかるコスト。</a:t>
            </a:r>
            <a:br>
              <a:rPr lang="ja-JP" altLang="en-US" sz="1200" dirty="0"/>
            </a:br>
            <a:r>
              <a:rPr lang="ja-JP" altLang="en-US" sz="1200" dirty="0" smtClean="0"/>
              <a:t>　</a:t>
            </a:r>
            <a:r>
              <a:rPr lang="en-US" altLang="ja-JP" sz="1200" dirty="0" smtClean="0"/>
              <a:t>CPA</a:t>
            </a:r>
            <a:r>
              <a:rPr lang="ja-JP" altLang="en-US" sz="1200" dirty="0" smtClean="0"/>
              <a:t>の平均値は</a:t>
            </a:r>
            <a:r>
              <a:rPr lang="en-US" altLang="ja-JP" sz="1200" dirty="0" smtClean="0"/>
              <a:t>3000</a:t>
            </a:r>
            <a:r>
              <a:rPr lang="ja-JP" altLang="en-US" sz="1200" dirty="0" smtClean="0"/>
              <a:t>円と言われますが、実際の金額は各社毎異なり、新規客の開発</a:t>
            </a:r>
            <a:r>
              <a:rPr lang="ja-JP" altLang="en-US" sz="1200" dirty="0"/>
              <a:t>に</a:t>
            </a:r>
            <a:r>
              <a:rPr lang="ja-JP" altLang="en-US" sz="1200" dirty="0" smtClean="0"/>
              <a:t>は購入単価と比較してかなり</a:t>
            </a:r>
            <a:r>
              <a:rPr lang="ja-JP" altLang="en-US" sz="1200" dirty="0"/>
              <a:t>費用</a:t>
            </a:r>
            <a:r>
              <a:rPr lang="ja-JP" altLang="en-US" sz="1200" dirty="0" smtClean="0"/>
              <a:t>が</a:t>
            </a:r>
            <a:endParaRPr lang="en-US" altLang="ja-JP" sz="1200" dirty="0" smtClean="0"/>
          </a:p>
          <a:p>
            <a:r>
              <a:rPr lang="ja-JP" altLang="ja-JP" sz="1200" dirty="0"/>
              <a:t>　</a:t>
            </a:r>
            <a:r>
              <a:rPr lang="ja-JP" altLang="en-US" sz="1200" dirty="0" smtClean="0"/>
              <a:t>かかることは予めご了承ください。</a:t>
            </a:r>
            <a:endParaRPr lang="en-US" altLang="ja-JP" sz="1200" dirty="0"/>
          </a:p>
        </p:txBody>
      </p:sp>
      <p:sp>
        <p:nvSpPr>
          <p:cNvPr id="14" name="テキスト ボックス 13"/>
          <p:cNvSpPr txBox="1"/>
          <p:nvPr/>
        </p:nvSpPr>
        <p:spPr>
          <a:xfrm>
            <a:off x="113395" y="1815829"/>
            <a:ext cx="4572005" cy="1631216"/>
          </a:xfrm>
          <a:prstGeom prst="rect">
            <a:avLst/>
          </a:prstGeom>
          <a:noFill/>
        </p:spPr>
        <p:txBody>
          <a:bodyPr wrap="square" rtlCol="0">
            <a:spAutoFit/>
          </a:bodyPr>
          <a:lstStyle/>
          <a:p>
            <a:r>
              <a:rPr lang="en-US" altLang="ja-JP" sz="1600" b="1" dirty="0" smtClean="0">
                <a:solidFill>
                  <a:srgbClr val="FF0000"/>
                </a:solidFill>
              </a:rPr>
              <a:t>①</a:t>
            </a:r>
            <a:r>
              <a:rPr lang="ja-JP" altLang="en-US" sz="1600" b="1" dirty="0" smtClean="0">
                <a:solidFill>
                  <a:srgbClr val="FF0000"/>
                </a:solidFill>
              </a:rPr>
              <a:t>適正化プロセス（</a:t>
            </a:r>
            <a:r>
              <a:rPr lang="en-US" altLang="ja-JP" sz="1600" b="1" dirty="0" smtClean="0">
                <a:solidFill>
                  <a:srgbClr val="FF0000"/>
                </a:solidFill>
              </a:rPr>
              <a:t>PDCA</a:t>
            </a:r>
            <a:r>
              <a:rPr lang="ja-JP" altLang="en-US" sz="1600" b="1" dirty="0" smtClean="0">
                <a:solidFill>
                  <a:srgbClr val="FF0000"/>
                </a:solidFill>
              </a:rPr>
              <a:t>）の</a:t>
            </a:r>
            <a:r>
              <a:rPr lang="ja-JP" altLang="en-US" sz="1600" b="1" dirty="0">
                <a:solidFill>
                  <a:srgbClr val="FF0000"/>
                </a:solidFill>
              </a:rPr>
              <a:t>徹底</a:t>
            </a:r>
            <a:endParaRPr lang="en-US" altLang="ja-JP" sz="1600" b="1" dirty="0">
              <a:solidFill>
                <a:srgbClr val="FF0000"/>
              </a:solidFill>
            </a:endParaRPr>
          </a:p>
          <a:p>
            <a:r>
              <a:rPr lang="ja-JP" altLang="en-US" sz="1200" dirty="0" smtClean="0"/>
              <a:t>いきなりネット広告を配信するのではなく、現状の売上の背景を正しく把握することが重要です。例えば「どのような検索キーワードでサイトに訪問した人の購入率が高いのか？反対に低いのか？」などです。</a:t>
            </a:r>
            <a:endParaRPr lang="en-US" altLang="ja-JP" sz="1200" dirty="0" smtClean="0"/>
          </a:p>
          <a:p>
            <a:r>
              <a:rPr lang="ja-JP" altLang="en-US" sz="1200" dirty="0" smtClean="0"/>
              <a:t>現状を分析した上で、ネット広告の配信をスタートさせます。さらには広告を打ちながら配信結果を分析し、サイトをさらに改善することが不可欠です。</a:t>
            </a:r>
            <a:endParaRPr lang="en-US" altLang="ja-JP" sz="1200" dirty="0" smtClean="0"/>
          </a:p>
        </p:txBody>
      </p:sp>
      <p:pic>
        <p:nvPicPr>
          <p:cNvPr id="15" name="図 14" descr="スクリーンショット 2014-10-20 10.17.1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2193" y="3466083"/>
            <a:ext cx="2841723" cy="2012064"/>
          </a:xfrm>
          <a:prstGeom prst="rect">
            <a:avLst/>
          </a:prstGeom>
        </p:spPr>
      </p:pic>
      <p:sp>
        <p:nvSpPr>
          <p:cNvPr id="16" name="テキスト ボックス 15"/>
          <p:cNvSpPr txBox="1"/>
          <p:nvPr/>
        </p:nvSpPr>
        <p:spPr>
          <a:xfrm>
            <a:off x="260812" y="6387840"/>
            <a:ext cx="5107588" cy="261610"/>
          </a:xfrm>
          <a:prstGeom prst="rect">
            <a:avLst/>
          </a:prstGeom>
          <a:noFill/>
        </p:spPr>
        <p:txBody>
          <a:bodyPr wrap="none" rtlCol="0">
            <a:spAutoFit/>
          </a:bodyPr>
          <a:lstStyle/>
          <a:p>
            <a:r>
              <a:rPr lang="en-US" altLang="ja-JP" sz="1100" dirty="0">
                <a:hlinkClick r:id="rId5"/>
              </a:rPr>
              <a:t>http://www.legrand.jp/component/option,com_jd-wp/Itemid,131/p,101</a:t>
            </a:r>
            <a:r>
              <a:rPr lang="en-US" altLang="ja-JP" sz="1100" dirty="0" smtClean="0">
                <a:hlinkClick r:id="rId5"/>
              </a:rPr>
              <a:t>/</a:t>
            </a:r>
            <a:endParaRPr lang="en-US" altLang="ja-JP" sz="1100" dirty="0"/>
          </a:p>
        </p:txBody>
      </p:sp>
      <p:sp>
        <p:nvSpPr>
          <p:cNvPr id="17" name="角丸四角形 16"/>
          <p:cNvSpPr/>
          <p:nvPr/>
        </p:nvSpPr>
        <p:spPr>
          <a:xfrm>
            <a:off x="68035" y="1798206"/>
            <a:ext cx="4572005" cy="3738196"/>
          </a:xfrm>
          <a:prstGeom prst="roundRect">
            <a:avLst>
              <a:gd name="adj" fmla="val 3623"/>
            </a:avLst>
          </a:prstGeom>
          <a:no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4792441" y="1798206"/>
            <a:ext cx="4260840" cy="3738196"/>
          </a:xfrm>
          <a:prstGeom prst="roundRect">
            <a:avLst>
              <a:gd name="adj" fmla="val 3623"/>
            </a:avLst>
          </a:prstGeom>
          <a:no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64474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11050"/>
            <a:ext cx="9144000" cy="145353"/>
          </a:xfrm>
          <a:prstGeom prst="rect">
            <a:avLst/>
          </a:prstGeom>
        </p:spPr>
      </p:pic>
      <p:pic>
        <p:nvPicPr>
          <p:cNvPr id="6" name="図 5"/>
          <p:cNvPicPr>
            <a:picLocks noChangeAspect="1"/>
          </p:cNvPicPr>
          <p:nvPr/>
        </p:nvPicPr>
        <p:blipFill>
          <a:blip r:embed="rId2"/>
          <a:stretch>
            <a:fillRect/>
          </a:stretch>
        </p:blipFill>
        <p:spPr>
          <a:xfrm>
            <a:off x="0" y="6712647"/>
            <a:ext cx="9144000" cy="145353"/>
          </a:xfrm>
          <a:prstGeom prst="rect">
            <a:avLst/>
          </a:prstGeom>
        </p:spPr>
      </p:pic>
      <p:cxnSp>
        <p:nvCxnSpPr>
          <p:cNvPr id="3" name="直線コネクタ 2"/>
          <p:cNvCxnSpPr/>
          <p:nvPr/>
        </p:nvCxnSpPr>
        <p:spPr>
          <a:xfrm>
            <a:off x="158755" y="612370"/>
            <a:ext cx="8085161" cy="0"/>
          </a:xfrm>
          <a:prstGeom prst="line">
            <a:avLst/>
          </a:prstGeom>
        </p:spPr>
        <p:style>
          <a:lnRef idx="2">
            <a:schemeClr val="accent2"/>
          </a:lnRef>
          <a:fillRef idx="0">
            <a:schemeClr val="accent2"/>
          </a:fillRef>
          <a:effectRef idx="1">
            <a:schemeClr val="accent2"/>
          </a:effectRef>
          <a:fontRef idx="minor">
            <a:schemeClr val="tx1"/>
          </a:fontRef>
        </p:style>
      </p:cxnSp>
      <p:sp>
        <p:nvSpPr>
          <p:cNvPr id="7" name="テキスト ボックス 6"/>
          <p:cNvSpPr txBox="1"/>
          <p:nvPr/>
        </p:nvSpPr>
        <p:spPr>
          <a:xfrm>
            <a:off x="260812" y="201763"/>
            <a:ext cx="5306950" cy="369332"/>
          </a:xfrm>
          <a:prstGeom prst="rect">
            <a:avLst/>
          </a:prstGeom>
          <a:noFill/>
        </p:spPr>
        <p:txBody>
          <a:bodyPr wrap="square" rtlCol="0">
            <a:spAutoFit/>
          </a:bodyPr>
          <a:lstStyle/>
          <a:p>
            <a:r>
              <a:rPr kumimoji="1" lang="en-US" altLang="ja-JP" dirty="0" smtClean="0"/>
              <a:t>FACE2</a:t>
            </a:r>
            <a:r>
              <a:rPr kumimoji="1" lang="ja-JP" altLang="en-US" dirty="0" smtClean="0"/>
              <a:t>　</a:t>
            </a:r>
            <a:r>
              <a:rPr lang="ja-JP" altLang="en-US" dirty="0" smtClean="0"/>
              <a:t>ネット広告の最適プラン</a:t>
            </a:r>
            <a:endParaRPr kumimoji="1" lang="ja-JP" altLang="en-US" dirty="0"/>
          </a:p>
        </p:txBody>
      </p:sp>
      <p:sp>
        <p:nvSpPr>
          <p:cNvPr id="2" name="テキスト ボックス 1"/>
          <p:cNvSpPr txBox="1"/>
          <p:nvPr/>
        </p:nvSpPr>
        <p:spPr>
          <a:xfrm>
            <a:off x="260812" y="680640"/>
            <a:ext cx="8883188" cy="4862870"/>
          </a:xfrm>
          <a:prstGeom prst="rect">
            <a:avLst/>
          </a:prstGeom>
          <a:noFill/>
        </p:spPr>
        <p:txBody>
          <a:bodyPr wrap="square" rtlCol="0">
            <a:spAutoFit/>
          </a:bodyPr>
          <a:lstStyle/>
          <a:p>
            <a:r>
              <a:rPr kumimoji="1" lang="ja-JP" altLang="en-US" sz="1400" dirty="0" smtClean="0"/>
              <a:t>月額広告実費</a:t>
            </a:r>
            <a:r>
              <a:rPr kumimoji="1" lang="en-US" altLang="ja-JP" sz="1400" dirty="0" smtClean="0"/>
              <a:t>10</a:t>
            </a:r>
            <a:r>
              <a:rPr kumimoji="1" lang="ja-JP" altLang="en-US" sz="1400" dirty="0" smtClean="0"/>
              <a:t>万円</a:t>
            </a:r>
            <a:r>
              <a:rPr lang="ja-JP" altLang="en-US" sz="1400" dirty="0" smtClean="0"/>
              <a:t>と</a:t>
            </a:r>
            <a:r>
              <a:rPr kumimoji="1" lang="ja-JP" altLang="en-US" sz="1400" dirty="0" smtClean="0"/>
              <a:t>想定したネット</a:t>
            </a:r>
            <a:r>
              <a:rPr lang="ja-JP" altLang="en-US" sz="1400" dirty="0" smtClean="0"/>
              <a:t>広告</a:t>
            </a:r>
            <a:r>
              <a:rPr kumimoji="1" lang="ja-JP" altLang="en-US" sz="1400" dirty="0" smtClean="0"/>
              <a:t>プランをご提案致します。</a:t>
            </a:r>
            <a:endParaRPr kumimoji="1" lang="en-US" altLang="ja-JP" sz="1400" dirty="0" smtClean="0"/>
          </a:p>
          <a:p>
            <a:r>
              <a:rPr lang="ja-JP" altLang="en-US" sz="1400" dirty="0" smtClean="0"/>
              <a:t>以下のプランで</a:t>
            </a:r>
            <a:r>
              <a:rPr lang="ja-JP" altLang="en-US" sz="1400" b="1" dirty="0" smtClean="0">
                <a:solidFill>
                  <a:srgbClr val="800000"/>
                </a:solidFill>
              </a:rPr>
              <a:t>広告配信＆分析を３ヶ月間行った上で、ウェブサイトの改善を考察</a:t>
            </a:r>
            <a:r>
              <a:rPr lang="ja-JP" altLang="en-US" sz="1400" dirty="0" smtClean="0"/>
              <a:t>します。</a:t>
            </a:r>
            <a:endParaRPr lang="en-US" altLang="ja-JP" sz="1400" dirty="0" smtClean="0"/>
          </a:p>
          <a:p>
            <a:endParaRPr lang="en-US" altLang="ja-JP" sz="1200" dirty="0" smtClean="0"/>
          </a:p>
          <a:p>
            <a:r>
              <a:rPr lang="en-US" altLang="ja-JP" sz="1200" b="1" dirty="0" smtClean="0">
                <a:solidFill>
                  <a:srgbClr val="800000"/>
                </a:solidFill>
              </a:rPr>
              <a:t>●</a:t>
            </a:r>
            <a:r>
              <a:rPr lang="ja-JP" altLang="en-US" sz="1200" b="1" dirty="0" smtClean="0">
                <a:solidFill>
                  <a:srgbClr val="800000"/>
                </a:solidFill>
              </a:rPr>
              <a:t>ネット広告の種類：</a:t>
            </a:r>
            <a:endParaRPr lang="en-US" altLang="ja-JP" sz="1200" b="1" dirty="0" smtClean="0">
              <a:solidFill>
                <a:srgbClr val="800000"/>
              </a:solidFill>
            </a:endParaRPr>
          </a:p>
          <a:p>
            <a:r>
              <a:rPr lang="ja-JP" altLang="ja-JP" sz="1200" dirty="0">
                <a:solidFill>
                  <a:srgbClr val="000090"/>
                </a:solidFill>
              </a:rPr>
              <a:t>　</a:t>
            </a:r>
            <a:r>
              <a:rPr lang="ja-JP" altLang="en-US" sz="1200" dirty="0" smtClean="0">
                <a:solidFill>
                  <a:srgbClr val="000090"/>
                </a:solidFill>
              </a:rPr>
              <a:t>　</a:t>
            </a:r>
            <a:r>
              <a:rPr lang="ja-JP" altLang="en-US" sz="1100" dirty="0" smtClean="0">
                <a:solidFill>
                  <a:srgbClr val="000090"/>
                </a:solidFill>
              </a:rPr>
              <a:t>検索マッチ広告（</a:t>
            </a:r>
            <a:r>
              <a:rPr lang="en-US" altLang="ja-JP" sz="1100" dirty="0" smtClean="0">
                <a:solidFill>
                  <a:srgbClr val="000090"/>
                </a:solidFill>
              </a:rPr>
              <a:t>Yahoo</a:t>
            </a:r>
            <a:r>
              <a:rPr lang="ja-JP" altLang="en-US" sz="1100" dirty="0" smtClean="0">
                <a:solidFill>
                  <a:srgbClr val="000090"/>
                </a:solidFill>
              </a:rPr>
              <a:t>プロモーション広告</a:t>
            </a:r>
            <a:r>
              <a:rPr lang="en-US" altLang="ja-JP" sz="1100" dirty="0" smtClean="0">
                <a:solidFill>
                  <a:srgbClr val="000090"/>
                </a:solidFill>
              </a:rPr>
              <a:t> </a:t>
            </a:r>
            <a:r>
              <a:rPr lang="ja-JP" altLang="en-US" sz="1100" dirty="0" smtClean="0">
                <a:solidFill>
                  <a:srgbClr val="000090"/>
                </a:solidFill>
              </a:rPr>
              <a:t>スポンサードサーチ）を利用</a:t>
            </a:r>
            <a:endParaRPr lang="en-US" altLang="ja-JP" sz="1100" dirty="0" smtClean="0">
              <a:solidFill>
                <a:srgbClr val="000090"/>
              </a:solidFill>
            </a:endParaRPr>
          </a:p>
          <a:p>
            <a:r>
              <a:rPr lang="ja-JP" altLang="ja-JP" sz="1100" dirty="0">
                <a:solidFill>
                  <a:srgbClr val="000090"/>
                </a:solidFill>
              </a:rPr>
              <a:t>　</a:t>
            </a:r>
            <a:r>
              <a:rPr lang="ja-JP" altLang="en-US" sz="1100" dirty="0" smtClean="0">
                <a:solidFill>
                  <a:srgbClr val="000090"/>
                </a:solidFill>
              </a:rPr>
              <a:t>　</a:t>
            </a:r>
            <a:r>
              <a:rPr lang="en-US" altLang="ja-JP" sz="1100" dirty="0" smtClean="0">
                <a:solidFill>
                  <a:srgbClr val="000000"/>
                </a:solidFill>
              </a:rPr>
              <a:t>※</a:t>
            </a:r>
            <a:r>
              <a:rPr lang="ja-JP" altLang="en-US" sz="1100" dirty="0" smtClean="0">
                <a:solidFill>
                  <a:srgbClr val="000000"/>
                </a:solidFill>
              </a:rPr>
              <a:t>検索</a:t>
            </a:r>
            <a:r>
              <a:rPr lang="ja-JP" altLang="en-US" sz="1100" dirty="0">
                <a:solidFill>
                  <a:srgbClr val="000000"/>
                </a:solidFill>
              </a:rPr>
              <a:t>エンジンを利用するユーザーの検索キーワードに連動して表示されるテキスト</a:t>
            </a:r>
            <a:r>
              <a:rPr lang="ja-JP" altLang="en-US" sz="1100" dirty="0" smtClean="0">
                <a:solidFill>
                  <a:srgbClr val="000000"/>
                </a:solidFill>
              </a:rPr>
              <a:t>広告。</a:t>
            </a:r>
            <a:endParaRPr lang="en-US" altLang="ja-JP" sz="1100" dirty="0">
              <a:solidFill>
                <a:srgbClr val="000000"/>
              </a:solidFill>
            </a:endParaRPr>
          </a:p>
          <a:p>
            <a:r>
              <a:rPr lang="ja-JP" altLang="en-US" sz="1100" dirty="0" smtClean="0">
                <a:solidFill>
                  <a:srgbClr val="000000"/>
                </a:solidFill>
              </a:rPr>
              <a:t>　　　買い付けるキーワード</a:t>
            </a:r>
            <a:r>
              <a:rPr lang="ja-JP" altLang="en-US" sz="1100" dirty="0">
                <a:solidFill>
                  <a:srgbClr val="000000"/>
                </a:solidFill>
              </a:rPr>
              <a:t>に</a:t>
            </a:r>
            <a:r>
              <a:rPr lang="ja-JP" altLang="en-US" sz="1100" dirty="0" smtClean="0">
                <a:solidFill>
                  <a:srgbClr val="000000"/>
                </a:solidFill>
              </a:rPr>
              <a:t>応じて、広告１クリック当たり</a:t>
            </a:r>
            <a:r>
              <a:rPr lang="en-US" altLang="ja-JP" sz="1100" dirty="0" smtClean="0">
                <a:solidFill>
                  <a:srgbClr val="000000"/>
                </a:solidFill>
              </a:rPr>
              <a:t>10</a:t>
            </a:r>
            <a:r>
              <a:rPr lang="ja-JP" altLang="en-US" sz="1100" dirty="0">
                <a:solidFill>
                  <a:srgbClr val="000000"/>
                </a:solidFill>
              </a:rPr>
              <a:t>円</a:t>
            </a:r>
            <a:r>
              <a:rPr lang="en-US" altLang="ja-JP" sz="1100" dirty="0" smtClean="0">
                <a:solidFill>
                  <a:srgbClr val="000000"/>
                </a:solidFill>
              </a:rPr>
              <a:t>〜500</a:t>
            </a:r>
            <a:r>
              <a:rPr lang="ja-JP" altLang="en-US" sz="1100" dirty="0" smtClean="0">
                <a:solidFill>
                  <a:srgbClr val="000000"/>
                </a:solidFill>
              </a:rPr>
              <a:t>円程度のクリック課金。</a:t>
            </a:r>
            <a:endParaRPr lang="en-US" altLang="ja-JP" sz="1100" dirty="0">
              <a:solidFill>
                <a:srgbClr val="000000"/>
              </a:solidFill>
            </a:endParaRPr>
          </a:p>
          <a:p>
            <a:endParaRPr lang="en-US" altLang="ja-JP" sz="1100" dirty="0" smtClean="0"/>
          </a:p>
          <a:p>
            <a:r>
              <a:rPr lang="en-US" altLang="ja-JP" sz="1200" b="1" dirty="0" smtClean="0">
                <a:solidFill>
                  <a:srgbClr val="800000"/>
                </a:solidFill>
              </a:rPr>
              <a:t>●</a:t>
            </a:r>
            <a:r>
              <a:rPr lang="ja-JP" altLang="en-US" sz="1200" b="1" dirty="0" smtClean="0">
                <a:solidFill>
                  <a:srgbClr val="800000"/>
                </a:solidFill>
              </a:rPr>
              <a:t>月額費用：</a:t>
            </a:r>
            <a:endParaRPr lang="en-US" altLang="ja-JP" sz="1200" b="1" dirty="0" smtClean="0">
              <a:solidFill>
                <a:srgbClr val="800000"/>
              </a:solidFill>
            </a:endParaRPr>
          </a:p>
          <a:p>
            <a:r>
              <a:rPr lang="ja-JP" altLang="ja-JP" sz="1100" dirty="0"/>
              <a:t>　</a:t>
            </a:r>
            <a:r>
              <a:rPr lang="ja-JP" altLang="en-US" sz="1100" dirty="0" smtClean="0"/>
              <a:t>　広告実費１０万円</a:t>
            </a:r>
            <a:endParaRPr lang="en-US" altLang="ja-JP" sz="1100" dirty="0" smtClean="0"/>
          </a:p>
          <a:p>
            <a:r>
              <a:rPr lang="ja-JP" altLang="ja-JP" sz="1100" dirty="0"/>
              <a:t>　</a:t>
            </a:r>
            <a:r>
              <a:rPr lang="ja-JP" altLang="en-US" sz="1100" dirty="0" smtClean="0"/>
              <a:t>　配信代行・分析レポート作成（月</a:t>
            </a:r>
            <a:r>
              <a:rPr lang="en-US" altLang="ja-JP" sz="1100" dirty="0" smtClean="0"/>
              <a:t>1</a:t>
            </a:r>
            <a:r>
              <a:rPr lang="ja-JP" altLang="en-US" sz="1100" dirty="0" smtClean="0"/>
              <a:t>回</a:t>
            </a:r>
            <a:r>
              <a:rPr lang="ja-JP" altLang="en-US" sz="1100" dirty="0" smtClean="0"/>
              <a:t>）</a:t>
            </a:r>
            <a:r>
              <a:rPr lang="en-US" altLang="ja-JP" sz="1100" dirty="0" smtClean="0"/>
              <a:t>2.5</a:t>
            </a:r>
            <a:r>
              <a:rPr lang="ja-JP" altLang="en-US" sz="1100" dirty="0" smtClean="0"/>
              <a:t>万円</a:t>
            </a:r>
            <a:endParaRPr lang="en-US" altLang="ja-JP" sz="1100" dirty="0" smtClean="0"/>
          </a:p>
          <a:p>
            <a:endParaRPr lang="en-US" altLang="ja-JP" sz="1200" dirty="0" smtClean="0"/>
          </a:p>
          <a:p>
            <a:r>
              <a:rPr lang="en-US" altLang="ja-JP" sz="1200" b="1" dirty="0" smtClean="0">
                <a:solidFill>
                  <a:srgbClr val="800000"/>
                </a:solidFill>
              </a:rPr>
              <a:t>●</a:t>
            </a:r>
            <a:r>
              <a:rPr lang="ja-JP" altLang="en-US" sz="1200" b="1" dirty="0" smtClean="0">
                <a:solidFill>
                  <a:srgbClr val="800000"/>
                </a:solidFill>
              </a:rPr>
              <a:t>買い付け候補キーワード：</a:t>
            </a:r>
            <a:r>
              <a:rPr lang="en-US" altLang="ja-JP" sz="1200" dirty="0" smtClean="0">
                <a:solidFill>
                  <a:srgbClr val="800000"/>
                </a:solidFill>
              </a:rPr>
              <a:t>3</a:t>
            </a:r>
            <a:r>
              <a:rPr lang="ja-JP" altLang="en-US" sz="1200" dirty="0" smtClean="0">
                <a:solidFill>
                  <a:srgbClr val="800000"/>
                </a:solidFill>
              </a:rPr>
              <a:t>種類のターゲットに向けたキーワードを買い付け、サイトとの適合性（購入率）を分析します。</a:t>
            </a:r>
            <a:endParaRPr lang="en-US" altLang="ja-JP" sz="1200" dirty="0">
              <a:solidFill>
                <a:srgbClr val="000090"/>
              </a:solidFill>
            </a:endParaRPr>
          </a:p>
          <a:p>
            <a:r>
              <a:rPr lang="ja-JP" altLang="en-US" sz="1100" dirty="0" smtClean="0">
                <a:solidFill>
                  <a:srgbClr val="000090"/>
                </a:solidFill>
              </a:rPr>
              <a:t>　</a:t>
            </a:r>
            <a:endParaRPr lang="en-US" altLang="ja-JP" sz="1100" dirty="0" smtClean="0">
              <a:solidFill>
                <a:srgbClr val="000090"/>
              </a:solidFill>
            </a:endParaRPr>
          </a:p>
          <a:p>
            <a:r>
              <a:rPr lang="ja-JP" altLang="ja-JP" sz="1100" b="1" dirty="0">
                <a:solidFill>
                  <a:srgbClr val="000090"/>
                </a:solidFill>
              </a:rPr>
              <a:t>　</a:t>
            </a:r>
            <a:r>
              <a:rPr lang="ja-JP" altLang="en-US" sz="1100" b="1" dirty="0" smtClean="0">
                <a:solidFill>
                  <a:srgbClr val="000090"/>
                </a:solidFill>
              </a:rPr>
              <a:t>　</a:t>
            </a:r>
            <a:r>
              <a:rPr lang="en-US" altLang="ja-JP" sz="1100" b="1" dirty="0" smtClean="0">
                <a:solidFill>
                  <a:srgbClr val="000090"/>
                </a:solidFill>
              </a:rPr>
              <a:t>①</a:t>
            </a:r>
            <a:r>
              <a:rPr lang="ja-JP" altLang="en-US" sz="1100" b="1" dirty="0" smtClean="0">
                <a:solidFill>
                  <a:srgbClr val="000090"/>
                </a:solidFill>
              </a:rPr>
              <a:t>バイネームワード</a:t>
            </a:r>
            <a:r>
              <a:rPr lang="ja-JP" altLang="ja-JP" sz="1100" b="1" dirty="0">
                <a:solidFill>
                  <a:srgbClr val="000090"/>
                </a:solidFill>
              </a:rPr>
              <a:t>　</a:t>
            </a:r>
            <a:r>
              <a:rPr lang="ja-JP" altLang="en-US" sz="1100" b="1" dirty="0" smtClean="0">
                <a:solidFill>
                  <a:srgbClr val="000090"/>
                </a:solidFill>
              </a:rPr>
              <a:t>：</a:t>
            </a:r>
            <a:r>
              <a:rPr lang="en-US" altLang="ja-JP" sz="1100" dirty="0" smtClean="0">
                <a:solidFill>
                  <a:srgbClr val="000090"/>
                </a:solidFill>
              </a:rPr>
              <a:t>❝</a:t>
            </a:r>
            <a:r>
              <a:rPr lang="en-US" altLang="ja-JP" sz="1100" dirty="0" smtClean="0">
                <a:solidFill>
                  <a:srgbClr val="000090"/>
                </a:solidFill>
              </a:rPr>
              <a:t>●●</a:t>
            </a:r>
            <a:r>
              <a:rPr lang="ja-JP" altLang="en-US" sz="1100" dirty="0" smtClean="0">
                <a:solidFill>
                  <a:srgbClr val="000090"/>
                </a:solidFill>
              </a:rPr>
              <a:t>（</a:t>
            </a:r>
            <a:r>
              <a:rPr lang="en-US" altLang="ja-JP" sz="1100" dirty="0" smtClean="0">
                <a:solidFill>
                  <a:srgbClr val="000090"/>
                </a:solidFill>
              </a:rPr>
              <a:t>※</a:t>
            </a:r>
            <a:r>
              <a:rPr lang="ja-JP" altLang="en-US" sz="1100" dirty="0" smtClean="0">
                <a:solidFill>
                  <a:srgbClr val="000090"/>
                </a:solidFill>
              </a:rPr>
              <a:t>店舗名）</a:t>
            </a:r>
            <a:r>
              <a:rPr lang="en-US" altLang="ja-JP" sz="1100" dirty="0" smtClean="0">
                <a:solidFill>
                  <a:srgbClr val="000090"/>
                </a:solidFill>
              </a:rPr>
              <a:t>❞</a:t>
            </a:r>
            <a:r>
              <a:rPr lang="ja-JP" altLang="en-US" sz="1100" dirty="0" smtClean="0">
                <a:solidFill>
                  <a:srgbClr val="000090"/>
                </a:solidFill>
              </a:rPr>
              <a:t>やそのメニューを認知しているユーザーに向けたキーワード</a:t>
            </a:r>
            <a:endParaRPr lang="en-US" altLang="ja-JP" sz="1100" dirty="0" smtClean="0">
              <a:solidFill>
                <a:srgbClr val="000090"/>
              </a:solidFill>
            </a:endParaRPr>
          </a:p>
          <a:p>
            <a:r>
              <a:rPr lang="ja-JP" altLang="ja-JP" sz="1100" dirty="0"/>
              <a:t>　</a:t>
            </a:r>
            <a:r>
              <a:rPr lang="ja-JP" altLang="en-US" sz="1100" dirty="0" smtClean="0"/>
              <a:t>　　　　　　　　　　　</a:t>
            </a:r>
            <a:r>
              <a:rPr lang="ja-JP" altLang="en-US" sz="1100" dirty="0" smtClean="0"/>
              <a:t>「</a:t>
            </a:r>
            <a:r>
              <a:rPr lang="en-US" altLang="ja-JP" sz="1100" dirty="0" smtClean="0"/>
              <a:t>●●</a:t>
            </a:r>
            <a:r>
              <a:rPr lang="ja-JP" altLang="en-US" sz="1100" dirty="0" smtClean="0"/>
              <a:t>」「</a:t>
            </a:r>
            <a:r>
              <a:rPr lang="en-US" altLang="ja-JP" sz="1100" dirty="0" smtClean="0"/>
              <a:t>●●</a:t>
            </a:r>
            <a:r>
              <a:rPr lang="ja-JP" altLang="en-US" sz="1100" dirty="0" smtClean="0"/>
              <a:t>通販</a:t>
            </a:r>
            <a:r>
              <a:rPr lang="ja-JP" altLang="en-US" sz="1100" dirty="0" smtClean="0"/>
              <a:t>」</a:t>
            </a:r>
            <a:r>
              <a:rPr lang="ja-JP" altLang="en-US" sz="1100" dirty="0" smtClean="0"/>
              <a:t>「</a:t>
            </a:r>
            <a:r>
              <a:rPr lang="en-US" altLang="ja-JP" sz="1100" dirty="0" smtClean="0"/>
              <a:t>●●</a:t>
            </a:r>
            <a:r>
              <a:rPr lang="en-US" altLang="ja-JP" sz="1100" dirty="0" smtClean="0"/>
              <a:t> </a:t>
            </a:r>
            <a:r>
              <a:rPr lang="ja-JP" altLang="en-US" sz="1100" dirty="0" smtClean="0"/>
              <a:t>きつねうどん</a:t>
            </a:r>
            <a:r>
              <a:rPr lang="ja-JP" altLang="en-US" sz="1100" dirty="0" smtClean="0"/>
              <a:t>」「</a:t>
            </a:r>
            <a:r>
              <a:rPr lang="en-US" altLang="ja-JP" sz="1100" dirty="0" smtClean="0"/>
              <a:t>●●</a:t>
            </a:r>
            <a:r>
              <a:rPr lang="en-US" altLang="ja-JP" sz="1100" dirty="0" smtClean="0"/>
              <a:t> </a:t>
            </a:r>
            <a:r>
              <a:rPr lang="ja-JP" altLang="en-US" sz="1100" dirty="0" smtClean="0"/>
              <a:t>明太クリーム」等</a:t>
            </a:r>
            <a:endParaRPr lang="en-US" altLang="ja-JP" sz="1100" dirty="0" smtClean="0"/>
          </a:p>
          <a:p>
            <a:endParaRPr lang="en-US" altLang="ja-JP" sz="1100" dirty="0" smtClean="0"/>
          </a:p>
          <a:p>
            <a:r>
              <a:rPr lang="ja-JP" altLang="ja-JP" sz="1100" dirty="0" smtClean="0"/>
              <a:t>　</a:t>
            </a:r>
            <a:r>
              <a:rPr lang="ja-JP" altLang="en-US" sz="1100" dirty="0" smtClean="0"/>
              <a:t>　</a:t>
            </a:r>
            <a:r>
              <a:rPr lang="en-US" altLang="ja-JP" sz="1100" b="1" dirty="0" smtClean="0">
                <a:solidFill>
                  <a:srgbClr val="000090"/>
                </a:solidFill>
              </a:rPr>
              <a:t>②</a:t>
            </a:r>
            <a:r>
              <a:rPr lang="ja-JP" altLang="en-US" sz="1100" b="1" dirty="0" smtClean="0">
                <a:solidFill>
                  <a:srgbClr val="000090"/>
                </a:solidFill>
              </a:rPr>
              <a:t>一般ワード</a:t>
            </a:r>
            <a:r>
              <a:rPr lang="ja-JP" altLang="ja-JP" sz="1100" b="1" dirty="0">
                <a:solidFill>
                  <a:srgbClr val="000090"/>
                </a:solidFill>
              </a:rPr>
              <a:t>　</a:t>
            </a:r>
            <a:r>
              <a:rPr lang="ja-JP" altLang="en-US" sz="1100" b="1" dirty="0" smtClean="0">
                <a:solidFill>
                  <a:srgbClr val="000090"/>
                </a:solidFill>
              </a:rPr>
              <a:t>　　　：</a:t>
            </a:r>
            <a:r>
              <a:rPr lang="ja-JP" altLang="en-US" sz="1100" dirty="0" smtClean="0">
                <a:solidFill>
                  <a:srgbClr val="000090"/>
                </a:solidFill>
              </a:rPr>
              <a:t>うどん・麺類の購入を検討するユーザー検索しやすいキーワード、うどんの種類</a:t>
            </a:r>
            <a:endParaRPr lang="en-US" altLang="ja-JP" sz="1100" dirty="0" smtClean="0">
              <a:solidFill>
                <a:srgbClr val="000090"/>
              </a:solidFill>
            </a:endParaRPr>
          </a:p>
          <a:p>
            <a:r>
              <a:rPr lang="ja-JP" altLang="en-US" sz="1100" dirty="0" smtClean="0"/>
              <a:t>　　　　　　　　　　　　「</a:t>
            </a:r>
            <a:r>
              <a:rPr lang="ja-JP" altLang="en-US" sz="1100" dirty="0"/>
              <a:t>うどん </a:t>
            </a:r>
            <a:r>
              <a:rPr lang="ja-JP" altLang="en-US" sz="1100" dirty="0" smtClean="0"/>
              <a:t>通販」「大阪 うどん</a:t>
            </a:r>
            <a:r>
              <a:rPr lang="ja-JP" altLang="en-US" sz="1100" dirty="0"/>
              <a:t>」「うどん </a:t>
            </a:r>
            <a:r>
              <a:rPr lang="ja-JP" altLang="en-US" sz="1100" dirty="0" smtClean="0"/>
              <a:t>セット」「きつねうどん」「カレーうどん」等</a:t>
            </a:r>
            <a:endParaRPr lang="en-US" altLang="ja-JP" sz="1100" dirty="0" smtClean="0"/>
          </a:p>
          <a:p>
            <a:endParaRPr lang="en-US" altLang="ja-JP" sz="1100" dirty="0" smtClean="0"/>
          </a:p>
          <a:p>
            <a:r>
              <a:rPr lang="ja-JP" altLang="ja-JP" sz="1100" b="1" dirty="0" smtClean="0">
                <a:solidFill>
                  <a:srgbClr val="000090"/>
                </a:solidFill>
              </a:rPr>
              <a:t>　</a:t>
            </a:r>
            <a:r>
              <a:rPr lang="ja-JP" altLang="en-US" sz="1100" b="1" dirty="0" smtClean="0">
                <a:solidFill>
                  <a:srgbClr val="000090"/>
                </a:solidFill>
              </a:rPr>
              <a:t>　</a:t>
            </a:r>
            <a:r>
              <a:rPr lang="en-US" altLang="ja-JP" sz="1100" b="1" dirty="0" smtClean="0">
                <a:solidFill>
                  <a:srgbClr val="000090"/>
                </a:solidFill>
              </a:rPr>
              <a:t>③</a:t>
            </a:r>
            <a:r>
              <a:rPr lang="ja-JP" altLang="en-US" sz="1100" b="1" dirty="0" smtClean="0">
                <a:solidFill>
                  <a:srgbClr val="000090"/>
                </a:solidFill>
              </a:rPr>
              <a:t>オケージョンワード</a:t>
            </a:r>
            <a:r>
              <a:rPr lang="en-US" altLang="ja-JP" sz="1100" b="1" dirty="0" smtClean="0">
                <a:solidFill>
                  <a:srgbClr val="000090"/>
                </a:solidFill>
              </a:rPr>
              <a:t> </a:t>
            </a:r>
            <a:r>
              <a:rPr lang="ja-JP" altLang="en-US" sz="1100" b="1" dirty="0" smtClean="0">
                <a:solidFill>
                  <a:srgbClr val="000090"/>
                </a:solidFill>
              </a:rPr>
              <a:t>：</a:t>
            </a:r>
            <a:r>
              <a:rPr lang="ja-JP" altLang="en-US" sz="1100" dirty="0" smtClean="0">
                <a:solidFill>
                  <a:srgbClr val="000090"/>
                </a:solidFill>
              </a:rPr>
              <a:t>主に贈答品として食品を贈るユーザーが検索しやすいキーワード</a:t>
            </a:r>
            <a:endParaRPr lang="en-US" altLang="ja-JP" sz="1100" dirty="0" smtClean="0">
              <a:solidFill>
                <a:srgbClr val="000090"/>
              </a:solidFill>
            </a:endParaRPr>
          </a:p>
          <a:p>
            <a:r>
              <a:rPr lang="ja-JP" altLang="ja-JP" sz="1100" dirty="0"/>
              <a:t>　</a:t>
            </a:r>
            <a:r>
              <a:rPr lang="ja-JP" altLang="en-US" sz="1100" dirty="0" smtClean="0"/>
              <a:t>　　　　　　　　　　　「お歳暮」「引き出物</a:t>
            </a:r>
            <a:r>
              <a:rPr lang="en-US" altLang="ja-JP" sz="1100" dirty="0" smtClean="0"/>
              <a:t> </a:t>
            </a:r>
            <a:r>
              <a:rPr lang="ja-JP" altLang="en-US" sz="1100" dirty="0" smtClean="0"/>
              <a:t>人気」「出産祝いお返し」「法事のお返し」等</a:t>
            </a:r>
            <a:endParaRPr lang="en-US" altLang="ja-JP" sz="1100" dirty="0" smtClean="0"/>
          </a:p>
          <a:p>
            <a:endParaRPr lang="en-US" altLang="ja-JP" sz="1100" dirty="0" smtClean="0"/>
          </a:p>
          <a:p>
            <a:r>
              <a:rPr lang="en-US" altLang="ja-JP" sz="1200" b="1" dirty="0" smtClean="0">
                <a:solidFill>
                  <a:srgbClr val="800000"/>
                </a:solidFill>
              </a:rPr>
              <a:t>●</a:t>
            </a:r>
            <a:r>
              <a:rPr lang="ja-JP" altLang="en-US" sz="1200" b="1" dirty="0" smtClean="0">
                <a:solidFill>
                  <a:srgbClr val="800000"/>
                </a:solidFill>
              </a:rPr>
              <a:t>配信するテキスト</a:t>
            </a:r>
            <a:r>
              <a:rPr kumimoji="1" lang="ja-JP" altLang="en-US" sz="1200" b="1" dirty="0" smtClean="0">
                <a:solidFill>
                  <a:srgbClr val="800000"/>
                </a:solidFill>
              </a:rPr>
              <a:t>広告例：</a:t>
            </a:r>
            <a:r>
              <a:rPr kumimoji="1" lang="ja-JP" altLang="en-US" sz="1200" dirty="0" smtClean="0">
                <a:solidFill>
                  <a:srgbClr val="800000"/>
                </a:solidFill>
              </a:rPr>
              <a:t>買い付けキーワードに応じて、個別にテキスト広告を作成し、無駄なクリックを発生させません。</a:t>
            </a:r>
            <a:endParaRPr lang="en-US" altLang="ja-JP" sz="1200" dirty="0">
              <a:solidFill>
                <a:srgbClr val="800000"/>
              </a:solidFill>
            </a:endParaRPr>
          </a:p>
          <a:p>
            <a:r>
              <a:rPr kumimoji="1" lang="ja-JP" altLang="ja-JP" sz="1100" b="1" dirty="0" smtClean="0">
                <a:solidFill>
                  <a:srgbClr val="000090"/>
                </a:solidFill>
              </a:rPr>
              <a:t>　</a:t>
            </a:r>
            <a:endParaRPr kumimoji="1" lang="en-US" altLang="ja-JP" sz="1100" b="1" dirty="0" smtClean="0">
              <a:solidFill>
                <a:srgbClr val="000090"/>
              </a:solidFill>
            </a:endParaRPr>
          </a:p>
          <a:p>
            <a:r>
              <a:rPr lang="ja-JP" altLang="ja-JP" sz="1100" b="1" dirty="0">
                <a:solidFill>
                  <a:srgbClr val="000090"/>
                </a:solidFill>
              </a:rPr>
              <a:t>　</a:t>
            </a:r>
            <a:r>
              <a:rPr kumimoji="1" lang="en-US" altLang="ja-JP" sz="1100" b="1" dirty="0" smtClean="0">
                <a:solidFill>
                  <a:srgbClr val="000090"/>
                </a:solidFill>
              </a:rPr>
              <a:t>①</a:t>
            </a:r>
            <a:r>
              <a:rPr kumimoji="1" lang="ja-JP" altLang="en-US" sz="1100" b="1" dirty="0" smtClean="0">
                <a:solidFill>
                  <a:srgbClr val="000090"/>
                </a:solidFill>
              </a:rPr>
              <a:t>バイネームワードの広告例　　　　　　</a:t>
            </a:r>
            <a:r>
              <a:rPr kumimoji="1" lang="en-US" altLang="ja-JP" sz="1100" b="1" dirty="0" smtClean="0">
                <a:solidFill>
                  <a:srgbClr val="000090"/>
                </a:solidFill>
              </a:rPr>
              <a:t>②</a:t>
            </a:r>
            <a:r>
              <a:rPr kumimoji="1" lang="ja-JP" altLang="en-US" sz="1100" b="1" dirty="0" smtClean="0">
                <a:solidFill>
                  <a:srgbClr val="000090"/>
                </a:solidFill>
              </a:rPr>
              <a:t>一般ワードの広告例　　　　　　　　　　</a:t>
            </a:r>
            <a:r>
              <a:rPr kumimoji="1" lang="en-US" altLang="ja-JP" sz="1100" b="1" dirty="0" smtClean="0">
                <a:solidFill>
                  <a:srgbClr val="000090"/>
                </a:solidFill>
              </a:rPr>
              <a:t>③</a:t>
            </a:r>
            <a:r>
              <a:rPr kumimoji="1" lang="ja-JP" altLang="en-US" sz="1100" b="1" dirty="0" smtClean="0">
                <a:solidFill>
                  <a:srgbClr val="000090"/>
                </a:solidFill>
              </a:rPr>
              <a:t>オケージョンワードの広告例</a:t>
            </a:r>
            <a:endParaRPr lang="en-US" altLang="ja-JP" sz="1200" dirty="0"/>
          </a:p>
        </p:txBody>
      </p:sp>
      <p:sp>
        <p:nvSpPr>
          <p:cNvPr id="9" name="テキスト ボックス 8"/>
          <p:cNvSpPr txBox="1"/>
          <p:nvPr/>
        </p:nvSpPr>
        <p:spPr>
          <a:xfrm>
            <a:off x="447246" y="5462259"/>
            <a:ext cx="2621230" cy="553998"/>
          </a:xfrm>
          <a:prstGeom prst="rect">
            <a:avLst/>
          </a:prstGeom>
          <a:noFill/>
          <a:ln>
            <a:solidFill>
              <a:schemeClr val="tx1">
                <a:lumMod val="50000"/>
                <a:lumOff val="50000"/>
              </a:schemeClr>
            </a:solidFill>
          </a:ln>
        </p:spPr>
        <p:txBody>
          <a:bodyPr wrap="none" rtlCol="0">
            <a:spAutoFit/>
          </a:bodyPr>
          <a:lstStyle/>
          <a:p>
            <a:r>
              <a:rPr kumimoji="1" lang="ja-JP" altLang="en-US" sz="1000" u="sng" dirty="0" smtClean="0"/>
              <a:t>ー</a:t>
            </a:r>
            <a:r>
              <a:rPr lang="en-US" altLang="ja-JP" sz="1000" u="sng" dirty="0" smtClean="0"/>
              <a:t>●●</a:t>
            </a:r>
            <a:r>
              <a:rPr kumimoji="1" lang="ja-JP" altLang="en-US" sz="1000" u="sng" dirty="0" smtClean="0"/>
              <a:t>公式</a:t>
            </a:r>
            <a:r>
              <a:rPr kumimoji="1" lang="ja-JP" altLang="en-US" sz="1000" u="sng" dirty="0" smtClean="0"/>
              <a:t>ー通販サイト</a:t>
            </a:r>
            <a:endParaRPr kumimoji="1" lang="en-US" altLang="ja-JP" sz="1000" u="sng" dirty="0" smtClean="0"/>
          </a:p>
          <a:p>
            <a:r>
              <a:rPr lang="ja-JP" altLang="en-US" sz="1000" dirty="0"/>
              <a:t>麺匠の</a:t>
            </a:r>
            <a:r>
              <a:rPr lang="ja-JP" altLang="en-US" sz="1000" dirty="0" smtClean="0"/>
              <a:t>心つくし。お店の味をご家庭でも！</a:t>
            </a:r>
            <a:endParaRPr lang="en-US" altLang="ja-JP" sz="1000" dirty="0" smtClean="0"/>
          </a:p>
          <a:p>
            <a:r>
              <a:rPr lang="ja-JP" altLang="en-US" sz="1000" dirty="0" smtClean="0"/>
              <a:t>うどん通も喜ぶ麺とお出汁。贈答品にも。</a:t>
            </a:r>
            <a:endParaRPr lang="en-US" altLang="ja-JP" sz="1000" dirty="0" smtClean="0"/>
          </a:p>
        </p:txBody>
      </p:sp>
      <p:sp>
        <p:nvSpPr>
          <p:cNvPr id="10" name="テキスト ボックス 9"/>
          <p:cNvSpPr txBox="1"/>
          <p:nvPr/>
        </p:nvSpPr>
        <p:spPr>
          <a:xfrm>
            <a:off x="3358625" y="5462259"/>
            <a:ext cx="2492990" cy="553998"/>
          </a:xfrm>
          <a:prstGeom prst="rect">
            <a:avLst/>
          </a:prstGeom>
          <a:noFill/>
          <a:ln>
            <a:solidFill>
              <a:schemeClr val="tx1">
                <a:lumMod val="50000"/>
                <a:lumOff val="50000"/>
              </a:schemeClr>
            </a:solidFill>
          </a:ln>
        </p:spPr>
        <p:txBody>
          <a:bodyPr wrap="none" rtlCol="0">
            <a:spAutoFit/>
          </a:bodyPr>
          <a:lstStyle/>
          <a:p>
            <a:r>
              <a:rPr kumimoji="1" lang="ja-JP" altLang="en-US" sz="1000" u="sng" dirty="0" smtClean="0"/>
              <a:t>一味ちがう！うどん通販</a:t>
            </a:r>
            <a:endParaRPr kumimoji="1" lang="en-US" altLang="ja-JP" sz="1000" u="sng" dirty="0" smtClean="0"/>
          </a:p>
          <a:p>
            <a:r>
              <a:rPr lang="ja-JP" altLang="en-US" sz="1000" dirty="0" smtClean="0"/>
              <a:t>東京大阪で大人気</a:t>
            </a:r>
            <a:r>
              <a:rPr lang="ja-JP" altLang="en-US" sz="1000" dirty="0" smtClean="0"/>
              <a:t>！</a:t>
            </a:r>
            <a:r>
              <a:rPr lang="en-US" altLang="ja-JP" sz="1000" dirty="0" smtClean="0"/>
              <a:t>●●</a:t>
            </a:r>
            <a:r>
              <a:rPr lang="ja-JP" altLang="en-US" sz="1000" dirty="0" smtClean="0"/>
              <a:t>のう</a:t>
            </a:r>
            <a:r>
              <a:rPr lang="ja-JP" altLang="en-US" sz="1000" dirty="0" smtClean="0"/>
              <a:t>どん</a:t>
            </a:r>
            <a:endParaRPr lang="en-US" altLang="ja-JP" sz="1000" dirty="0" smtClean="0"/>
          </a:p>
          <a:p>
            <a:r>
              <a:rPr lang="ja-JP" altLang="en-US" sz="1000" dirty="0" smtClean="0"/>
              <a:t>ついに通販に登場！多彩な創作うどんを</a:t>
            </a:r>
            <a:endParaRPr lang="en-US" altLang="ja-JP" sz="1000" dirty="0" smtClean="0"/>
          </a:p>
        </p:txBody>
      </p:sp>
      <p:sp>
        <p:nvSpPr>
          <p:cNvPr id="11" name="テキスト ボックス 10"/>
          <p:cNvSpPr txBox="1"/>
          <p:nvPr/>
        </p:nvSpPr>
        <p:spPr>
          <a:xfrm>
            <a:off x="6394598" y="5462259"/>
            <a:ext cx="2364750" cy="553998"/>
          </a:xfrm>
          <a:prstGeom prst="rect">
            <a:avLst/>
          </a:prstGeom>
          <a:noFill/>
          <a:ln>
            <a:solidFill>
              <a:schemeClr val="tx1">
                <a:lumMod val="50000"/>
                <a:lumOff val="50000"/>
              </a:schemeClr>
            </a:solidFill>
          </a:ln>
        </p:spPr>
        <p:txBody>
          <a:bodyPr wrap="none" rtlCol="0">
            <a:spAutoFit/>
          </a:bodyPr>
          <a:lstStyle/>
          <a:p>
            <a:r>
              <a:rPr kumimoji="1" lang="ja-JP" altLang="en-US" sz="1000" u="sng" dirty="0" smtClean="0"/>
              <a:t>お歳暮にー華やかなうどんセット</a:t>
            </a:r>
            <a:endParaRPr kumimoji="1" lang="en-US" altLang="ja-JP" sz="1000" u="sng" dirty="0" smtClean="0"/>
          </a:p>
          <a:p>
            <a:r>
              <a:rPr lang="ja-JP" altLang="en-US" sz="1000" dirty="0" smtClean="0"/>
              <a:t>桐</a:t>
            </a:r>
            <a:r>
              <a:rPr lang="ja-JP" altLang="en-US" sz="1000" dirty="0" smtClean="0"/>
              <a:t>箱入や</a:t>
            </a:r>
            <a:r>
              <a:rPr lang="ja-JP" altLang="en-US" sz="1000" dirty="0" smtClean="0"/>
              <a:t>木曽</a:t>
            </a:r>
            <a:r>
              <a:rPr lang="ja-JP" altLang="en-US" sz="1000" dirty="0" smtClean="0"/>
              <a:t>桶付</a:t>
            </a:r>
            <a:r>
              <a:rPr lang="ja-JP" altLang="en-US" sz="1000" dirty="0" smtClean="0"/>
              <a:t>い</a:t>
            </a:r>
            <a:r>
              <a:rPr lang="ja-JP" altLang="en-US" sz="1000" dirty="0" smtClean="0"/>
              <a:t>など</a:t>
            </a:r>
            <a:r>
              <a:rPr lang="ja-JP" altLang="en-US" sz="1000" dirty="0" smtClean="0"/>
              <a:t>。</a:t>
            </a:r>
            <a:r>
              <a:rPr lang="ja-JP" altLang="en-US" sz="1000" dirty="0" smtClean="0"/>
              <a:t>熨斗</a:t>
            </a:r>
            <a:r>
              <a:rPr lang="ja-JP" altLang="en-US" sz="1000" dirty="0" smtClean="0"/>
              <a:t>無料！</a:t>
            </a:r>
            <a:endParaRPr lang="en-US" altLang="ja-JP" sz="1000" dirty="0" smtClean="0"/>
          </a:p>
          <a:p>
            <a:r>
              <a:rPr lang="ja-JP" altLang="en-US" sz="1000" dirty="0" smtClean="0"/>
              <a:t>うどん</a:t>
            </a:r>
            <a:r>
              <a:rPr lang="ja-JP" altLang="en-US" sz="1000" dirty="0"/>
              <a:t>通も</a:t>
            </a:r>
            <a:r>
              <a:rPr lang="ja-JP" altLang="en-US" sz="1000" dirty="0" smtClean="0"/>
              <a:t>喜ぶ麺なら</a:t>
            </a:r>
            <a:r>
              <a:rPr lang="ja-JP" altLang="en-US" sz="1000" dirty="0" smtClean="0"/>
              <a:t>、</a:t>
            </a:r>
            <a:r>
              <a:rPr lang="en-US" altLang="ja-JP" sz="1000" dirty="0" smtClean="0"/>
              <a:t>●●</a:t>
            </a:r>
            <a:r>
              <a:rPr lang="ja-JP" altLang="en-US" sz="1000" dirty="0" smtClean="0"/>
              <a:t>。</a:t>
            </a:r>
            <a:endParaRPr lang="en-US" altLang="ja-JP" sz="1000" dirty="0" smtClean="0"/>
          </a:p>
        </p:txBody>
      </p:sp>
      <p:sp>
        <p:nvSpPr>
          <p:cNvPr id="12" name="テキスト ボックス 11"/>
          <p:cNvSpPr txBox="1"/>
          <p:nvPr/>
        </p:nvSpPr>
        <p:spPr>
          <a:xfrm>
            <a:off x="225856" y="6100257"/>
            <a:ext cx="8665259" cy="615553"/>
          </a:xfrm>
          <a:prstGeom prst="rect">
            <a:avLst/>
          </a:prstGeom>
          <a:noFill/>
        </p:spPr>
        <p:txBody>
          <a:bodyPr wrap="none" rtlCol="0">
            <a:spAutoFit/>
          </a:bodyPr>
          <a:lstStyle/>
          <a:p>
            <a:r>
              <a:rPr lang="en-US" altLang="ja-JP" sz="1200" b="1" dirty="0" smtClean="0">
                <a:solidFill>
                  <a:srgbClr val="800000"/>
                </a:solidFill>
              </a:rPr>
              <a:t>●</a:t>
            </a:r>
            <a:r>
              <a:rPr lang="ja-JP" altLang="en-US" sz="1200" b="1" dirty="0" smtClean="0">
                <a:solidFill>
                  <a:srgbClr val="800000"/>
                </a:solidFill>
              </a:rPr>
              <a:t>想定</a:t>
            </a:r>
            <a:r>
              <a:rPr lang="en-US" altLang="ja-JP" sz="1200" b="1" dirty="0" smtClean="0">
                <a:solidFill>
                  <a:srgbClr val="800000"/>
                </a:solidFill>
              </a:rPr>
              <a:t>CPA</a:t>
            </a:r>
            <a:r>
              <a:rPr lang="ja-JP" altLang="en-US" sz="1200" b="1" dirty="0" smtClean="0">
                <a:solidFill>
                  <a:srgbClr val="800000"/>
                </a:solidFill>
              </a:rPr>
              <a:t>：</a:t>
            </a:r>
            <a:r>
              <a:rPr lang="ja-JP" altLang="en-US" sz="1100" dirty="0" smtClean="0">
                <a:solidFill>
                  <a:srgbClr val="800000"/>
                </a:solidFill>
              </a:rPr>
              <a:t>本来</a:t>
            </a:r>
            <a:r>
              <a:rPr lang="ja-JP" altLang="en-US" sz="1100" dirty="0">
                <a:solidFill>
                  <a:srgbClr val="800000"/>
                </a:solidFill>
              </a:rPr>
              <a:t>分析させて頂いての算出が基本ですが・・・・・</a:t>
            </a:r>
            <a:endParaRPr lang="en-US" altLang="ja-JP" sz="1100" dirty="0">
              <a:solidFill>
                <a:srgbClr val="800000"/>
              </a:solidFill>
            </a:endParaRPr>
          </a:p>
          <a:p>
            <a:r>
              <a:rPr lang="ja-JP" altLang="ja-JP" sz="1100" dirty="0"/>
              <a:t>　　</a:t>
            </a:r>
            <a:r>
              <a:rPr lang="ja-JP" altLang="en-US" sz="1100" dirty="0" smtClean="0"/>
              <a:t>前述したように、新規獲得の平均</a:t>
            </a:r>
            <a:r>
              <a:rPr lang="en-US" altLang="ja-JP" sz="1100" dirty="0"/>
              <a:t>3000</a:t>
            </a:r>
            <a:r>
              <a:rPr lang="ja-JP" altLang="en-US" sz="1100" dirty="0" smtClean="0"/>
              <a:t>円ですが、知名度</a:t>
            </a:r>
            <a:r>
              <a:rPr lang="ja-JP" altLang="en-US" sz="1100" dirty="0"/>
              <a:t>のある御社の</a:t>
            </a:r>
            <a:r>
              <a:rPr lang="ja-JP" altLang="en-US" sz="1100" dirty="0" smtClean="0"/>
              <a:t>場合購入率</a:t>
            </a:r>
            <a:r>
              <a:rPr lang="ja-JP" altLang="en-US" sz="1100" dirty="0"/>
              <a:t>が高いと想定し</a:t>
            </a:r>
            <a:r>
              <a:rPr lang="en-US" altLang="ja-JP" sz="1100" dirty="0" smtClean="0"/>
              <a:t>CPA2,000</a:t>
            </a:r>
            <a:r>
              <a:rPr lang="ja-JP" altLang="en-US" sz="1100" dirty="0" smtClean="0"/>
              <a:t>円</a:t>
            </a:r>
            <a:r>
              <a:rPr lang="ja-JP" altLang="en-US" sz="1100" dirty="0"/>
              <a:t>で算出しています</a:t>
            </a:r>
            <a:r>
              <a:rPr lang="ja-JP" altLang="en-US" sz="1100" dirty="0" smtClean="0"/>
              <a:t>。</a:t>
            </a:r>
            <a:endParaRPr lang="en-US" altLang="ja-JP" sz="1100" dirty="0" smtClean="0"/>
          </a:p>
          <a:p>
            <a:r>
              <a:rPr lang="ja-JP" altLang="ja-JP" sz="1100" dirty="0"/>
              <a:t>　</a:t>
            </a:r>
            <a:r>
              <a:rPr lang="ja-JP" altLang="en-US" sz="1100" dirty="0" smtClean="0"/>
              <a:t>　月額広告実費</a:t>
            </a:r>
            <a:r>
              <a:rPr lang="en-US" altLang="ja-JP" sz="1100" dirty="0" smtClean="0"/>
              <a:t>10,000</a:t>
            </a:r>
            <a:r>
              <a:rPr lang="ja-JP" altLang="en-US" sz="1100" dirty="0" smtClean="0"/>
              <a:t>円</a:t>
            </a:r>
            <a:r>
              <a:rPr lang="en-US" altLang="ja-JP" sz="1100" dirty="0" smtClean="0"/>
              <a:t> ÷</a:t>
            </a:r>
            <a:r>
              <a:rPr lang="en-US" altLang="ja-JP" sz="1100" dirty="0"/>
              <a:t> </a:t>
            </a:r>
            <a:r>
              <a:rPr lang="ja-JP" altLang="en-US" sz="1100" dirty="0" smtClean="0"/>
              <a:t>想定</a:t>
            </a:r>
            <a:r>
              <a:rPr lang="en-US" altLang="ja-JP" sz="1100" dirty="0" smtClean="0"/>
              <a:t>CPA1,500</a:t>
            </a:r>
            <a:r>
              <a:rPr lang="ja-JP" altLang="en-US" sz="1100" dirty="0" smtClean="0"/>
              <a:t>円</a:t>
            </a:r>
            <a:r>
              <a:rPr lang="en-US" altLang="ja-JP" sz="1100" dirty="0" smtClean="0"/>
              <a:t> </a:t>
            </a:r>
            <a:r>
              <a:rPr lang="ja-JP" altLang="en-US" sz="1100" dirty="0" smtClean="0"/>
              <a:t>＝</a:t>
            </a:r>
            <a:r>
              <a:rPr lang="en-US" altLang="ja-JP" sz="1100" dirty="0"/>
              <a:t> </a:t>
            </a:r>
            <a:r>
              <a:rPr lang="ja-JP" altLang="en-US" sz="1100" dirty="0" smtClean="0"/>
              <a:t>推定購入件数</a:t>
            </a:r>
            <a:r>
              <a:rPr lang="en-US" altLang="ja-JP" sz="1100" dirty="0" smtClean="0"/>
              <a:t>50</a:t>
            </a:r>
            <a:r>
              <a:rPr lang="ja-JP" altLang="en-US" sz="1100" dirty="0" smtClean="0"/>
              <a:t>件　</a:t>
            </a:r>
            <a:r>
              <a:rPr lang="en-US" altLang="ja-JP" sz="1100" dirty="0" smtClean="0"/>
              <a:t>⇒</a:t>
            </a:r>
            <a:r>
              <a:rPr lang="ja-JP" altLang="en-US" sz="1100" dirty="0" smtClean="0"/>
              <a:t>　１回</a:t>
            </a:r>
            <a:r>
              <a:rPr lang="ja-JP" altLang="en-US" sz="1100" dirty="0"/>
              <a:t>当たりの平均客単価約</a:t>
            </a:r>
            <a:r>
              <a:rPr lang="en-US" altLang="ja-JP" sz="1100" dirty="0" smtClean="0"/>
              <a:t>6,000</a:t>
            </a:r>
            <a:r>
              <a:rPr lang="ja-JP" altLang="en-US" sz="1100" dirty="0" smtClean="0"/>
              <a:t>円</a:t>
            </a:r>
            <a:r>
              <a:rPr lang="en-US" altLang="ja-JP" sz="1100" dirty="0" smtClean="0"/>
              <a:t> × 50</a:t>
            </a:r>
            <a:r>
              <a:rPr lang="ja-JP" altLang="en-US" sz="1100" dirty="0" smtClean="0"/>
              <a:t>件</a:t>
            </a:r>
            <a:r>
              <a:rPr lang="en-US" altLang="ja-JP" sz="1100" dirty="0" smtClean="0"/>
              <a:t> </a:t>
            </a:r>
            <a:r>
              <a:rPr lang="ja-JP" altLang="en-US" sz="1100" dirty="0" smtClean="0"/>
              <a:t>＝</a:t>
            </a:r>
            <a:r>
              <a:rPr lang="en-US" altLang="ja-JP" sz="1100" dirty="0" smtClean="0"/>
              <a:t>300,000</a:t>
            </a:r>
            <a:r>
              <a:rPr lang="ja-JP" altLang="en-US" sz="1100" dirty="0" smtClean="0"/>
              <a:t>円</a:t>
            </a:r>
            <a:endParaRPr kumimoji="1" lang="ja-JP" altLang="en-US" sz="1100" dirty="0"/>
          </a:p>
        </p:txBody>
      </p:sp>
    </p:spTree>
    <p:extLst>
      <p:ext uri="{BB962C8B-B14F-4D97-AF65-F5344CB8AC3E}">
        <p14:creationId xmlns:p14="http://schemas.microsoft.com/office/powerpoint/2010/main" val="660177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図表 18"/>
          <p:cNvGraphicFramePr/>
          <p:nvPr>
            <p:extLst>
              <p:ext uri="{D42A27DB-BD31-4B8C-83A1-F6EECF244321}">
                <p14:modId xmlns:p14="http://schemas.microsoft.com/office/powerpoint/2010/main" val="985662607"/>
              </p:ext>
            </p:extLst>
          </p:nvPr>
        </p:nvGraphicFramePr>
        <p:xfrm>
          <a:off x="142510" y="1687354"/>
          <a:ext cx="900149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図 4"/>
          <p:cNvPicPr>
            <a:picLocks noChangeAspect="1"/>
          </p:cNvPicPr>
          <p:nvPr/>
        </p:nvPicPr>
        <p:blipFill>
          <a:blip r:embed="rId7"/>
          <a:stretch>
            <a:fillRect/>
          </a:stretch>
        </p:blipFill>
        <p:spPr>
          <a:xfrm>
            <a:off x="0" y="11050"/>
            <a:ext cx="9144000" cy="145353"/>
          </a:xfrm>
          <a:prstGeom prst="rect">
            <a:avLst/>
          </a:prstGeom>
        </p:spPr>
      </p:pic>
      <p:pic>
        <p:nvPicPr>
          <p:cNvPr id="6" name="図 5"/>
          <p:cNvPicPr>
            <a:picLocks noChangeAspect="1"/>
          </p:cNvPicPr>
          <p:nvPr/>
        </p:nvPicPr>
        <p:blipFill>
          <a:blip r:embed="rId7"/>
          <a:stretch>
            <a:fillRect/>
          </a:stretch>
        </p:blipFill>
        <p:spPr>
          <a:xfrm>
            <a:off x="0" y="6712647"/>
            <a:ext cx="9144000" cy="145353"/>
          </a:xfrm>
          <a:prstGeom prst="rect">
            <a:avLst/>
          </a:prstGeom>
        </p:spPr>
      </p:pic>
      <p:cxnSp>
        <p:nvCxnSpPr>
          <p:cNvPr id="3" name="直線コネクタ 2"/>
          <p:cNvCxnSpPr/>
          <p:nvPr/>
        </p:nvCxnSpPr>
        <p:spPr>
          <a:xfrm>
            <a:off x="158755" y="612370"/>
            <a:ext cx="8085161" cy="0"/>
          </a:xfrm>
          <a:prstGeom prst="line">
            <a:avLst/>
          </a:prstGeom>
        </p:spPr>
        <p:style>
          <a:lnRef idx="2">
            <a:schemeClr val="accent2"/>
          </a:lnRef>
          <a:fillRef idx="0">
            <a:schemeClr val="accent2"/>
          </a:fillRef>
          <a:effectRef idx="1">
            <a:schemeClr val="accent2"/>
          </a:effectRef>
          <a:fontRef idx="minor">
            <a:schemeClr val="tx1"/>
          </a:fontRef>
        </p:style>
      </p:cxnSp>
      <p:sp>
        <p:nvSpPr>
          <p:cNvPr id="7" name="テキスト ボックス 6"/>
          <p:cNvSpPr txBox="1"/>
          <p:nvPr/>
        </p:nvSpPr>
        <p:spPr>
          <a:xfrm>
            <a:off x="260812" y="201763"/>
            <a:ext cx="5306950" cy="369332"/>
          </a:xfrm>
          <a:prstGeom prst="rect">
            <a:avLst/>
          </a:prstGeom>
          <a:noFill/>
        </p:spPr>
        <p:txBody>
          <a:bodyPr wrap="square" rtlCol="0">
            <a:spAutoFit/>
          </a:bodyPr>
          <a:lstStyle/>
          <a:p>
            <a:r>
              <a:rPr kumimoji="1" lang="en-US" altLang="ja-JP" dirty="0" smtClean="0"/>
              <a:t>FACE3</a:t>
            </a:r>
            <a:r>
              <a:rPr kumimoji="1" lang="ja-JP" altLang="en-US" dirty="0" smtClean="0"/>
              <a:t>　</a:t>
            </a:r>
            <a:r>
              <a:rPr lang="ja-JP" altLang="en-US" dirty="0" smtClean="0"/>
              <a:t>ネット通販の今後の</a:t>
            </a:r>
            <a:r>
              <a:rPr lang="en-US" altLang="ja-JP" dirty="0" smtClean="0"/>
              <a:t>STEP</a:t>
            </a:r>
            <a:r>
              <a:rPr lang="ja-JP" altLang="en-US" dirty="0" smtClean="0"/>
              <a:t>について</a:t>
            </a:r>
            <a:endParaRPr kumimoji="1" lang="ja-JP" altLang="en-US" dirty="0"/>
          </a:p>
        </p:txBody>
      </p:sp>
      <p:sp>
        <p:nvSpPr>
          <p:cNvPr id="2" name="テキスト ボックス 1"/>
          <p:cNvSpPr txBox="1"/>
          <p:nvPr/>
        </p:nvSpPr>
        <p:spPr>
          <a:xfrm>
            <a:off x="119425" y="733247"/>
            <a:ext cx="8631315" cy="738664"/>
          </a:xfrm>
          <a:prstGeom prst="rect">
            <a:avLst/>
          </a:prstGeom>
          <a:noFill/>
        </p:spPr>
        <p:txBody>
          <a:bodyPr wrap="square" rtlCol="0">
            <a:spAutoFit/>
          </a:bodyPr>
          <a:lstStyle/>
          <a:p>
            <a:r>
              <a:rPr lang="ja-JP" altLang="en-US" sz="1400" dirty="0" smtClean="0"/>
              <a:t>前ページで記載した広告配信と分析を行った後、サイト改善</a:t>
            </a:r>
            <a:r>
              <a:rPr lang="en-US" altLang="ja-JP" sz="1400" dirty="0" smtClean="0"/>
              <a:t>⇒</a:t>
            </a:r>
            <a:r>
              <a:rPr lang="ja-JP" altLang="en-US" sz="1400" dirty="0" smtClean="0"/>
              <a:t>マルチ出店</a:t>
            </a:r>
            <a:r>
              <a:rPr lang="en-US" altLang="ja-JP" sz="1400" dirty="0" smtClean="0"/>
              <a:t>⇒</a:t>
            </a:r>
            <a:r>
              <a:rPr lang="ja-JP" altLang="en-US" sz="1400" dirty="0" smtClean="0"/>
              <a:t>オウンドメディア構築</a:t>
            </a:r>
            <a:endParaRPr lang="en-US" altLang="ja-JP" sz="1400" dirty="0" smtClean="0"/>
          </a:p>
          <a:p>
            <a:r>
              <a:rPr lang="en-US" altLang="ja-JP" sz="1400" dirty="0" smtClean="0"/>
              <a:t>⇒</a:t>
            </a:r>
            <a:r>
              <a:rPr lang="ja-JP" altLang="en-US" sz="1400" dirty="0" smtClean="0"/>
              <a:t>グループ全体の通販戦略へと展開していきます。</a:t>
            </a:r>
            <a:endParaRPr kumimoji="1" lang="en-US" altLang="ja-JP" sz="1400" dirty="0" smtClean="0"/>
          </a:p>
          <a:p>
            <a:endParaRPr kumimoji="1" lang="en-US" altLang="ja-JP" sz="1400" dirty="0" smtClean="0"/>
          </a:p>
        </p:txBody>
      </p:sp>
      <p:sp>
        <p:nvSpPr>
          <p:cNvPr id="20" name="テキスト ボックス 19"/>
          <p:cNvSpPr txBox="1"/>
          <p:nvPr/>
        </p:nvSpPr>
        <p:spPr>
          <a:xfrm>
            <a:off x="-43922" y="1578596"/>
            <a:ext cx="2582758" cy="430887"/>
          </a:xfrm>
          <a:prstGeom prst="rect">
            <a:avLst/>
          </a:prstGeom>
          <a:noFill/>
        </p:spPr>
        <p:txBody>
          <a:bodyPr wrap="none" rtlCol="0">
            <a:spAutoFit/>
          </a:bodyPr>
          <a:lstStyle/>
          <a:p>
            <a:r>
              <a:rPr lang="ja-JP" altLang="en-US" sz="1100" dirty="0"/>
              <a:t>０，検索マッチ広告の</a:t>
            </a:r>
            <a:r>
              <a:rPr lang="ja-JP" altLang="en-US" sz="1100" dirty="0" smtClean="0"/>
              <a:t>配信</a:t>
            </a:r>
            <a:endParaRPr lang="en-US" altLang="ja-JP" sz="1100" dirty="0" smtClean="0"/>
          </a:p>
          <a:p>
            <a:r>
              <a:rPr lang="ja-JP" altLang="en-US" sz="1100" dirty="0" smtClean="0"/>
              <a:t>　（</a:t>
            </a:r>
            <a:r>
              <a:rPr lang="ja-JP" altLang="en-US" sz="1100" dirty="0"/>
              <a:t>前ページのプラン</a:t>
            </a:r>
            <a:r>
              <a:rPr lang="ja-JP" altLang="en-US" sz="1100" dirty="0" smtClean="0"/>
              <a:t>にて３ヶ月間）</a:t>
            </a:r>
            <a:endParaRPr lang="en-US" altLang="ja-JP" sz="1100" dirty="0"/>
          </a:p>
        </p:txBody>
      </p:sp>
      <p:sp>
        <p:nvSpPr>
          <p:cNvPr id="21" name="テキスト ボックス 20"/>
          <p:cNvSpPr txBox="1"/>
          <p:nvPr/>
        </p:nvSpPr>
        <p:spPr>
          <a:xfrm>
            <a:off x="260812" y="4872818"/>
            <a:ext cx="2672526" cy="261610"/>
          </a:xfrm>
          <a:prstGeom prst="rect">
            <a:avLst/>
          </a:prstGeom>
          <a:noFill/>
        </p:spPr>
        <p:txBody>
          <a:bodyPr wrap="none" rtlCol="0">
            <a:spAutoFit/>
          </a:bodyPr>
          <a:lstStyle/>
          <a:p>
            <a:r>
              <a:rPr lang="ja-JP" altLang="en-US" sz="1100" dirty="0"/>
              <a:t>１，</a:t>
            </a:r>
            <a:r>
              <a:rPr lang="en-US" altLang="ja-JP" sz="1100" dirty="0"/>
              <a:t>1</a:t>
            </a:r>
            <a:r>
              <a:rPr lang="ja-JP" altLang="en-US" sz="1100" dirty="0"/>
              <a:t>ヶ</a:t>
            </a:r>
            <a:r>
              <a:rPr lang="ja-JP" altLang="en-US" sz="1100" dirty="0" smtClean="0"/>
              <a:t>月毎にから徹底</a:t>
            </a:r>
            <a:r>
              <a:rPr lang="ja-JP" altLang="en-US" sz="1100" dirty="0"/>
              <a:t>したサイト</a:t>
            </a:r>
            <a:r>
              <a:rPr lang="ja-JP" altLang="en-US" sz="1100" dirty="0" smtClean="0"/>
              <a:t>分析</a:t>
            </a:r>
            <a:endParaRPr lang="en-US" altLang="ja-JP" sz="1100" dirty="0"/>
          </a:p>
        </p:txBody>
      </p:sp>
      <p:sp>
        <p:nvSpPr>
          <p:cNvPr id="22" name="テキスト ボックス 21"/>
          <p:cNvSpPr txBox="1"/>
          <p:nvPr/>
        </p:nvSpPr>
        <p:spPr>
          <a:xfrm>
            <a:off x="2492228" y="1545686"/>
            <a:ext cx="3002989" cy="600164"/>
          </a:xfrm>
          <a:prstGeom prst="rect">
            <a:avLst/>
          </a:prstGeom>
          <a:noFill/>
        </p:spPr>
        <p:txBody>
          <a:bodyPr wrap="none" rtlCol="0">
            <a:spAutoFit/>
          </a:bodyPr>
          <a:lstStyle/>
          <a:p>
            <a:r>
              <a:rPr lang="ja-JP" altLang="en-US" sz="1100" dirty="0"/>
              <a:t>２，サイト改善もしく</a:t>
            </a:r>
            <a:r>
              <a:rPr lang="ja-JP" altLang="en-US" sz="1100" dirty="0" smtClean="0"/>
              <a:t>は</a:t>
            </a:r>
            <a:r>
              <a:rPr lang="en-US" altLang="ja-JP" sz="1100" dirty="0" smtClean="0"/>
              <a:t>LPO</a:t>
            </a:r>
            <a:r>
              <a:rPr lang="ja-JP" altLang="en-US" sz="1100" dirty="0"/>
              <a:t>サイトを作成</a:t>
            </a:r>
            <a:r>
              <a:rPr lang="ja-JP" altLang="en-US" sz="1100" dirty="0" smtClean="0"/>
              <a:t>し</a:t>
            </a:r>
            <a:endParaRPr lang="en-US" altLang="ja-JP" sz="1100" dirty="0" smtClean="0"/>
          </a:p>
          <a:p>
            <a:r>
              <a:rPr lang="ja-JP" altLang="ja-JP" sz="1100" dirty="0"/>
              <a:t>　</a:t>
            </a:r>
            <a:r>
              <a:rPr lang="ja-JP" altLang="en-US" sz="1100" dirty="0" smtClean="0"/>
              <a:t>　顧客</a:t>
            </a:r>
            <a:r>
              <a:rPr lang="ja-JP" altLang="en-US" sz="1100" dirty="0"/>
              <a:t>接点ポイントを可視化</a:t>
            </a:r>
            <a:endParaRPr lang="en-US" altLang="ja-JP" sz="1100" dirty="0"/>
          </a:p>
          <a:p>
            <a:r>
              <a:rPr lang="ja-JP" altLang="en-US" sz="1100" dirty="0"/>
              <a:t>　　</a:t>
            </a:r>
            <a:endParaRPr kumimoji="1" lang="ja-JP" altLang="en-US" sz="1100" dirty="0"/>
          </a:p>
        </p:txBody>
      </p:sp>
      <p:sp>
        <p:nvSpPr>
          <p:cNvPr id="23" name="テキスト ボックス 22"/>
          <p:cNvSpPr txBox="1"/>
          <p:nvPr/>
        </p:nvSpPr>
        <p:spPr>
          <a:xfrm>
            <a:off x="3599649" y="4909402"/>
            <a:ext cx="2441694" cy="261610"/>
          </a:xfrm>
          <a:prstGeom prst="rect">
            <a:avLst/>
          </a:prstGeom>
          <a:noFill/>
        </p:spPr>
        <p:txBody>
          <a:bodyPr wrap="none" rtlCol="0">
            <a:spAutoFit/>
          </a:bodyPr>
          <a:lstStyle/>
          <a:p>
            <a:r>
              <a:rPr lang="ja-JP" altLang="en-US" sz="1100" dirty="0"/>
              <a:t>３，マルチ出品＆ポータル広告</a:t>
            </a:r>
            <a:r>
              <a:rPr lang="ja-JP" altLang="en-US" sz="1100" dirty="0" smtClean="0"/>
              <a:t>展開</a:t>
            </a:r>
            <a:endParaRPr lang="en-US" altLang="ja-JP" sz="1100" dirty="0"/>
          </a:p>
        </p:txBody>
      </p:sp>
      <p:sp>
        <p:nvSpPr>
          <p:cNvPr id="24" name="テキスト ボックス 23"/>
          <p:cNvSpPr txBox="1"/>
          <p:nvPr/>
        </p:nvSpPr>
        <p:spPr>
          <a:xfrm>
            <a:off x="5745202" y="1553452"/>
            <a:ext cx="2300630" cy="261610"/>
          </a:xfrm>
          <a:prstGeom prst="rect">
            <a:avLst/>
          </a:prstGeom>
          <a:noFill/>
        </p:spPr>
        <p:txBody>
          <a:bodyPr wrap="none" rtlCol="0">
            <a:spAutoFit/>
          </a:bodyPr>
          <a:lstStyle/>
          <a:p>
            <a:r>
              <a:rPr lang="ja-JP" altLang="en-US" sz="1100" dirty="0"/>
              <a:t>４，オウンドメディアサイト</a:t>
            </a:r>
            <a:r>
              <a:rPr lang="ja-JP" altLang="en-US" sz="1100" dirty="0" smtClean="0"/>
              <a:t>構築</a:t>
            </a:r>
            <a:endParaRPr lang="en-US" altLang="ja-JP" sz="1100" dirty="0"/>
          </a:p>
        </p:txBody>
      </p:sp>
      <p:sp>
        <p:nvSpPr>
          <p:cNvPr id="25" name="テキスト ボックス 24"/>
          <p:cNvSpPr txBox="1"/>
          <p:nvPr/>
        </p:nvSpPr>
        <p:spPr>
          <a:xfrm>
            <a:off x="6439220" y="4907771"/>
            <a:ext cx="2441694" cy="261610"/>
          </a:xfrm>
          <a:prstGeom prst="rect">
            <a:avLst/>
          </a:prstGeom>
          <a:noFill/>
        </p:spPr>
        <p:txBody>
          <a:bodyPr wrap="none" rtlCol="0">
            <a:spAutoFit/>
          </a:bodyPr>
          <a:lstStyle/>
          <a:p>
            <a:r>
              <a:rPr lang="ja-JP" altLang="en-US" sz="1100" dirty="0"/>
              <a:t>５，グループ全体の通販戦略を</a:t>
            </a:r>
            <a:r>
              <a:rPr lang="ja-JP" altLang="en-US" sz="1100" dirty="0" smtClean="0"/>
              <a:t>構築</a:t>
            </a:r>
            <a:endParaRPr lang="ja-JP" altLang="en-US" sz="1100" dirty="0"/>
          </a:p>
        </p:txBody>
      </p:sp>
      <p:sp>
        <p:nvSpPr>
          <p:cNvPr id="26" name="テキスト ボックス 25"/>
          <p:cNvSpPr txBox="1"/>
          <p:nvPr/>
        </p:nvSpPr>
        <p:spPr>
          <a:xfrm>
            <a:off x="578627" y="3506918"/>
            <a:ext cx="415498" cy="369332"/>
          </a:xfrm>
          <a:prstGeom prst="rect">
            <a:avLst/>
          </a:prstGeom>
          <a:noFill/>
        </p:spPr>
        <p:txBody>
          <a:bodyPr wrap="none" rtlCol="0">
            <a:spAutoFit/>
          </a:bodyPr>
          <a:lstStyle/>
          <a:p>
            <a:r>
              <a:rPr kumimoji="1" lang="ja-JP" altLang="en-US" b="1" dirty="0" smtClean="0">
                <a:solidFill>
                  <a:schemeClr val="bg1"/>
                </a:solidFill>
              </a:rPr>
              <a:t>０</a:t>
            </a:r>
            <a:endParaRPr kumimoji="1" lang="ja-JP" altLang="en-US" b="1" dirty="0">
              <a:solidFill>
                <a:schemeClr val="bg1"/>
              </a:solidFill>
            </a:endParaRPr>
          </a:p>
        </p:txBody>
      </p:sp>
      <p:sp>
        <p:nvSpPr>
          <p:cNvPr id="27" name="テキスト ボックス 26"/>
          <p:cNvSpPr txBox="1"/>
          <p:nvPr/>
        </p:nvSpPr>
        <p:spPr>
          <a:xfrm>
            <a:off x="1999870" y="3507856"/>
            <a:ext cx="328936" cy="369332"/>
          </a:xfrm>
          <a:prstGeom prst="rect">
            <a:avLst/>
          </a:prstGeom>
          <a:noFill/>
        </p:spPr>
        <p:txBody>
          <a:bodyPr wrap="none" rtlCol="0">
            <a:spAutoFit/>
          </a:bodyPr>
          <a:lstStyle/>
          <a:p>
            <a:r>
              <a:rPr lang="en-US" altLang="ja-JP" b="1" dirty="0">
                <a:solidFill>
                  <a:schemeClr val="bg1"/>
                </a:solidFill>
              </a:rPr>
              <a:t>1</a:t>
            </a:r>
            <a:endParaRPr kumimoji="1" lang="ja-JP" altLang="en-US" b="1" dirty="0">
              <a:solidFill>
                <a:schemeClr val="bg1"/>
              </a:solidFill>
            </a:endParaRPr>
          </a:p>
        </p:txBody>
      </p:sp>
      <p:sp>
        <p:nvSpPr>
          <p:cNvPr id="28" name="テキスト ボックス 27"/>
          <p:cNvSpPr txBox="1"/>
          <p:nvPr/>
        </p:nvSpPr>
        <p:spPr>
          <a:xfrm>
            <a:off x="3362478" y="3512548"/>
            <a:ext cx="328936" cy="369332"/>
          </a:xfrm>
          <a:prstGeom prst="rect">
            <a:avLst/>
          </a:prstGeom>
          <a:noFill/>
        </p:spPr>
        <p:txBody>
          <a:bodyPr wrap="none" rtlCol="0">
            <a:spAutoFit/>
          </a:bodyPr>
          <a:lstStyle/>
          <a:p>
            <a:r>
              <a:rPr lang="en-US" altLang="ja-JP" b="1" dirty="0">
                <a:solidFill>
                  <a:schemeClr val="bg1"/>
                </a:solidFill>
              </a:rPr>
              <a:t>2</a:t>
            </a:r>
            <a:endParaRPr kumimoji="1" lang="ja-JP" altLang="en-US" b="1" dirty="0">
              <a:solidFill>
                <a:schemeClr val="bg1"/>
              </a:solidFill>
            </a:endParaRPr>
          </a:p>
        </p:txBody>
      </p:sp>
      <p:sp>
        <p:nvSpPr>
          <p:cNvPr id="29" name="テキスト ボックス 28"/>
          <p:cNvSpPr txBox="1"/>
          <p:nvPr/>
        </p:nvSpPr>
        <p:spPr>
          <a:xfrm>
            <a:off x="4724648" y="3509733"/>
            <a:ext cx="328936" cy="369332"/>
          </a:xfrm>
          <a:prstGeom prst="rect">
            <a:avLst/>
          </a:prstGeom>
          <a:noFill/>
        </p:spPr>
        <p:txBody>
          <a:bodyPr wrap="none" rtlCol="0">
            <a:spAutoFit/>
          </a:bodyPr>
          <a:lstStyle/>
          <a:p>
            <a:r>
              <a:rPr lang="en-US" altLang="ja-JP" b="1" dirty="0" smtClean="0">
                <a:solidFill>
                  <a:schemeClr val="bg1"/>
                </a:solidFill>
              </a:rPr>
              <a:t>3</a:t>
            </a:r>
            <a:endParaRPr kumimoji="1" lang="ja-JP" altLang="en-US" b="1" dirty="0">
              <a:solidFill>
                <a:schemeClr val="bg1"/>
              </a:solidFill>
            </a:endParaRPr>
          </a:p>
        </p:txBody>
      </p:sp>
      <p:sp>
        <p:nvSpPr>
          <p:cNvPr id="30" name="テキスト ボックス 29"/>
          <p:cNvSpPr txBox="1"/>
          <p:nvPr/>
        </p:nvSpPr>
        <p:spPr>
          <a:xfrm>
            <a:off x="6070464" y="3510672"/>
            <a:ext cx="328936" cy="369332"/>
          </a:xfrm>
          <a:prstGeom prst="rect">
            <a:avLst/>
          </a:prstGeom>
          <a:noFill/>
        </p:spPr>
        <p:txBody>
          <a:bodyPr wrap="none" rtlCol="0">
            <a:spAutoFit/>
          </a:bodyPr>
          <a:lstStyle/>
          <a:p>
            <a:r>
              <a:rPr lang="en-US" altLang="ja-JP" b="1" dirty="0">
                <a:solidFill>
                  <a:schemeClr val="bg1"/>
                </a:solidFill>
              </a:rPr>
              <a:t>4</a:t>
            </a:r>
            <a:endParaRPr kumimoji="1" lang="ja-JP" altLang="en-US" b="1" dirty="0">
              <a:solidFill>
                <a:schemeClr val="bg1"/>
              </a:solidFill>
            </a:endParaRPr>
          </a:p>
        </p:txBody>
      </p:sp>
      <p:sp>
        <p:nvSpPr>
          <p:cNvPr id="31" name="テキスト ボックス 30"/>
          <p:cNvSpPr txBox="1"/>
          <p:nvPr/>
        </p:nvSpPr>
        <p:spPr>
          <a:xfrm>
            <a:off x="7423032" y="3506918"/>
            <a:ext cx="328936" cy="369332"/>
          </a:xfrm>
          <a:prstGeom prst="rect">
            <a:avLst/>
          </a:prstGeom>
          <a:noFill/>
        </p:spPr>
        <p:txBody>
          <a:bodyPr wrap="none" rtlCol="0">
            <a:spAutoFit/>
          </a:bodyPr>
          <a:lstStyle/>
          <a:p>
            <a:r>
              <a:rPr lang="en-US" altLang="ja-JP" b="1" dirty="0">
                <a:solidFill>
                  <a:schemeClr val="bg1"/>
                </a:solidFill>
              </a:rPr>
              <a:t>5</a:t>
            </a:r>
            <a:endParaRPr kumimoji="1" lang="ja-JP" altLang="en-US" b="1" dirty="0">
              <a:solidFill>
                <a:schemeClr val="bg1"/>
              </a:solidFill>
            </a:endParaRPr>
          </a:p>
        </p:txBody>
      </p:sp>
      <p:cxnSp>
        <p:nvCxnSpPr>
          <p:cNvPr id="33" name="直線コネクタ 32"/>
          <p:cNvCxnSpPr/>
          <p:nvPr/>
        </p:nvCxnSpPr>
        <p:spPr>
          <a:xfrm flipH="1" flipV="1">
            <a:off x="132640" y="1863797"/>
            <a:ext cx="360446" cy="169185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8" name="直線コネクタ 37"/>
          <p:cNvCxnSpPr/>
          <p:nvPr/>
        </p:nvCxnSpPr>
        <p:spPr>
          <a:xfrm flipH="1">
            <a:off x="1145622" y="3852934"/>
            <a:ext cx="779234" cy="1019884"/>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39" name="直線コネクタ 38"/>
          <p:cNvCxnSpPr/>
          <p:nvPr/>
        </p:nvCxnSpPr>
        <p:spPr>
          <a:xfrm>
            <a:off x="2680823" y="1820692"/>
            <a:ext cx="360446" cy="1691856"/>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0" name="直線コネクタ 39"/>
          <p:cNvCxnSpPr/>
          <p:nvPr/>
        </p:nvCxnSpPr>
        <p:spPr>
          <a:xfrm flipH="1">
            <a:off x="4094101" y="3890228"/>
            <a:ext cx="630547" cy="98259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2" name="直線コネクタ 41"/>
          <p:cNvCxnSpPr/>
          <p:nvPr/>
        </p:nvCxnSpPr>
        <p:spPr>
          <a:xfrm flipH="1">
            <a:off x="6792485" y="3890228"/>
            <a:ext cx="630547" cy="1019174"/>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4" name="直線コネクタ 43"/>
          <p:cNvCxnSpPr/>
          <p:nvPr/>
        </p:nvCxnSpPr>
        <p:spPr>
          <a:xfrm>
            <a:off x="5907728" y="1820692"/>
            <a:ext cx="360446" cy="1648751"/>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45" name="テキスト ボックス 44"/>
          <p:cNvSpPr txBox="1"/>
          <p:nvPr/>
        </p:nvSpPr>
        <p:spPr>
          <a:xfrm>
            <a:off x="241753" y="2009483"/>
            <a:ext cx="2621230" cy="1015663"/>
          </a:xfrm>
          <a:prstGeom prst="rect">
            <a:avLst/>
          </a:prstGeom>
          <a:noFill/>
        </p:spPr>
        <p:txBody>
          <a:bodyPr wrap="none" rtlCol="0">
            <a:spAutoFit/>
          </a:bodyPr>
          <a:lstStyle/>
          <a:p>
            <a:r>
              <a:rPr kumimoji="1" lang="en-US" altLang="ja-JP" sz="1000" dirty="0" smtClean="0"/>
              <a:t>Yahoo</a:t>
            </a:r>
            <a:r>
              <a:rPr kumimoji="1" lang="ja-JP" altLang="en-US" sz="1000" dirty="0" smtClean="0"/>
              <a:t>プロモーション広告の</a:t>
            </a:r>
            <a:endParaRPr kumimoji="1" lang="en-US" altLang="ja-JP" sz="1000" dirty="0" smtClean="0"/>
          </a:p>
          <a:p>
            <a:r>
              <a:rPr kumimoji="1" lang="ja-JP" altLang="en-US" sz="1000" dirty="0" smtClean="0"/>
              <a:t>スポンサードサーチを利用して</a:t>
            </a:r>
            <a:endParaRPr kumimoji="1" lang="en-US" altLang="ja-JP" sz="1000" dirty="0" smtClean="0"/>
          </a:p>
          <a:p>
            <a:r>
              <a:rPr kumimoji="1" lang="ja-JP" altLang="en-US" sz="1000" dirty="0" smtClean="0"/>
              <a:t>新規ユーザーをサイトに</a:t>
            </a:r>
            <a:r>
              <a:rPr lang="ja-JP" altLang="en-US" sz="1000" dirty="0" smtClean="0"/>
              <a:t>集客します。</a:t>
            </a:r>
            <a:endParaRPr lang="en-US" altLang="ja-JP" sz="1000" dirty="0" smtClean="0"/>
          </a:p>
          <a:p>
            <a:r>
              <a:rPr kumimoji="1" lang="ja-JP" altLang="en-US" sz="1000" dirty="0" smtClean="0"/>
              <a:t>３ヶ月の間に、</a:t>
            </a:r>
            <a:r>
              <a:rPr kumimoji="1" lang="en-US" altLang="ja-JP" sz="1000" dirty="0" smtClean="0"/>
              <a:t>Google </a:t>
            </a:r>
            <a:r>
              <a:rPr kumimoji="1" lang="en-US" altLang="ja-JP" sz="1000" dirty="0" err="1" smtClean="0"/>
              <a:t>AdWords</a:t>
            </a:r>
            <a:r>
              <a:rPr kumimoji="1" lang="ja-JP" altLang="en-US" sz="1000" dirty="0" smtClean="0"/>
              <a:t>への</a:t>
            </a:r>
            <a:endParaRPr kumimoji="1" lang="en-US" altLang="ja-JP" sz="1000" dirty="0" smtClean="0"/>
          </a:p>
          <a:p>
            <a:r>
              <a:rPr lang="ja-JP" altLang="en-US" sz="1000" dirty="0" smtClean="0"/>
              <a:t>広告配信も追加で行う可能性があります。</a:t>
            </a:r>
            <a:endParaRPr lang="en-US" altLang="ja-JP" sz="1000" dirty="0" smtClean="0"/>
          </a:p>
          <a:p>
            <a:endParaRPr kumimoji="1" lang="ja-JP" altLang="en-US" sz="1000" dirty="0"/>
          </a:p>
        </p:txBody>
      </p:sp>
      <p:sp>
        <p:nvSpPr>
          <p:cNvPr id="49" name="テキスト ボックス 48"/>
          <p:cNvSpPr txBox="1"/>
          <p:nvPr/>
        </p:nvSpPr>
        <p:spPr>
          <a:xfrm>
            <a:off x="322768" y="5135913"/>
            <a:ext cx="3262432" cy="861774"/>
          </a:xfrm>
          <a:prstGeom prst="rect">
            <a:avLst/>
          </a:prstGeom>
          <a:noFill/>
        </p:spPr>
        <p:txBody>
          <a:bodyPr wrap="none" rtlCol="0">
            <a:spAutoFit/>
          </a:bodyPr>
          <a:lstStyle/>
          <a:p>
            <a:r>
              <a:rPr lang="ja-JP" altLang="en-US" sz="1000" dirty="0" smtClean="0"/>
              <a:t>０</a:t>
            </a:r>
            <a:r>
              <a:rPr lang="en-US" altLang="ja-JP" sz="1000" dirty="0" smtClean="0"/>
              <a:t>,</a:t>
            </a:r>
            <a:r>
              <a:rPr lang="ja-JP" altLang="en-US" sz="1000" dirty="0" smtClean="0"/>
              <a:t>の検索マッチ広告によって集客したユーザーの</a:t>
            </a:r>
            <a:endParaRPr lang="en-US" altLang="ja-JP" sz="1000" dirty="0" smtClean="0"/>
          </a:p>
          <a:p>
            <a:r>
              <a:rPr lang="ja-JP" altLang="en-US" sz="1000" dirty="0" smtClean="0"/>
              <a:t>検索キーワードとサイトがマッチ</a:t>
            </a:r>
            <a:r>
              <a:rPr kumimoji="1" lang="ja-JP" altLang="en-US" sz="1000" dirty="0" smtClean="0"/>
              <a:t>しているかを分析。</a:t>
            </a:r>
            <a:endParaRPr kumimoji="1" lang="en-US" altLang="ja-JP" sz="1000" dirty="0" smtClean="0"/>
          </a:p>
          <a:p>
            <a:r>
              <a:rPr lang="ja-JP" altLang="en-US" sz="1000" dirty="0" smtClean="0"/>
              <a:t>分析ツールは、</a:t>
            </a:r>
            <a:r>
              <a:rPr lang="en-US" altLang="ja-JP" sz="1000" dirty="0" smtClean="0"/>
              <a:t>Google</a:t>
            </a:r>
            <a:r>
              <a:rPr lang="ja-JP" altLang="en-US" sz="1000" dirty="0" smtClean="0"/>
              <a:t>アナリティクスと</a:t>
            </a:r>
            <a:endParaRPr lang="en-US" altLang="ja-JP" sz="1000" dirty="0" smtClean="0"/>
          </a:p>
          <a:p>
            <a:r>
              <a:rPr lang="ja-JP" altLang="en-US" sz="1000" dirty="0" smtClean="0"/>
              <a:t>ショップサーブ付属の解析機能を利用します。</a:t>
            </a:r>
            <a:endParaRPr lang="en-US" altLang="ja-JP" sz="1000" dirty="0" smtClean="0"/>
          </a:p>
          <a:p>
            <a:r>
              <a:rPr kumimoji="1" lang="en-US" altLang="ja-JP" sz="1000" dirty="0" smtClean="0">
                <a:solidFill>
                  <a:srgbClr val="800000"/>
                </a:solidFill>
              </a:rPr>
              <a:t>※</a:t>
            </a:r>
            <a:r>
              <a:rPr kumimoji="1" lang="ja-JP" altLang="en-US" sz="1000" dirty="0" smtClean="0"/>
              <a:t>ログイン情報の公開が必須となります。</a:t>
            </a:r>
            <a:endParaRPr kumimoji="1" lang="ja-JP" altLang="en-US" sz="1000" dirty="0"/>
          </a:p>
        </p:txBody>
      </p:sp>
      <p:pic>
        <p:nvPicPr>
          <p:cNvPr id="50" name="図 49" descr="スクリーンショット 2014-10-20 13.17.57.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2914" y="6011828"/>
            <a:ext cx="2607162" cy="700819"/>
          </a:xfrm>
          <a:prstGeom prst="rect">
            <a:avLst/>
          </a:prstGeom>
        </p:spPr>
      </p:pic>
      <p:sp>
        <p:nvSpPr>
          <p:cNvPr id="54" name="テキスト ボックス 53"/>
          <p:cNvSpPr txBox="1"/>
          <p:nvPr/>
        </p:nvSpPr>
        <p:spPr>
          <a:xfrm>
            <a:off x="2924860" y="1956759"/>
            <a:ext cx="2026398" cy="1015663"/>
          </a:xfrm>
          <a:prstGeom prst="rect">
            <a:avLst/>
          </a:prstGeom>
          <a:noFill/>
        </p:spPr>
        <p:txBody>
          <a:bodyPr wrap="square" rtlCol="0">
            <a:spAutoFit/>
          </a:bodyPr>
          <a:lstStyle/>
          <a:p>
            <a:r>
              <a:rPr lang="en-US" altLang="ja-JP" sz="1000" dirty="0" smtClean="0"/>
              <a:t>1</a:t>
            </a:r>
            <a:r>
              <a:rPr lang="en-US" altLang="ja-JP" sz="1000" dirty="0"/>
              <a:t>,</a:t>
            </a:r>
            <a:r>
              <a:rPr lang="ja-JP" altLang="en-US" sz="1000" dirty="0" smtClean="0"/>
              <a:t>の分析結果に基づき、サイト内の動線、商品撮影、商品解説</a:t>
            </a:r>
            <a:r>
              <a:rPr lang="ja-JP" altLang="en-US" sz="1000" dirty="0"/>
              <a:t>文の</a:t>
            </a:r>
            <a:r>
              <a:rPr lang="ja-JP" altLang="en-US" sz="1000" dirty="0" smtClean="0"/>
              <a:t>改善を行います。</a:t>
            </a:r>
            <a:endParaRPr lang="en-US" altLang="ja-JP" sz="1000" dirty="0" smtClean="0"/>
          </a:p>
          <a:p>
            <a:r>
              <a:rPr lang="ja-JP" altLang="en-US" sz="1000" dirty="0" smtClean="0"/>
              <a:t>食料品販売のため動画の改善も必要になる可能性が高いと予測されます。</a:t>
            </a:r>
            <a:endParaRPr lang="en-US" altLang="ja-JP" sz="1000" dirty="0"/>
          </a:p>
        </p:txBody>
      </p:sp>
      <p:pic>
        <p:nvPicPr>
          <p:cNvPr id="55" name="図 54" descr="スクリーンショット 2014-10-20 13.22.52.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67152" y="1930015"/>
            <a:ext cx="872039" cy="1314946"/>
          </a:xfrm>
          <a:prstGeom prst="rect">
            <a:avLst/>
          </a:prstGeom>
        </p:spPr>
      </p:pic>
      <p:pic>
        <p:nvPicPr>
          <p:cNvPr id="59" name="図 58" descr="スクリーンショット 2014-10-20 13.25.15.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84673" y="2085166"/>
            <a:ext cx="1410141" cy="937732"/>
          </a:xfrm>
          <a:prstGeom prst="rect">
            <a:avLst/>
          </a:prstGeom>
        </p:spPr>
      </p:pic>
      <p:sp>
        <p:nvSpPr>
          <p:cNvPr id="61" name="正方形/長方形 60"/>
          <p:cNvSpPr/>
          <p:nvPr/>
        </p:nvSpPr>
        <p:spPr>
          <a:xfrm>
            <a:off x="7601109" y="2978866"/>
            <a:ext cx="1412316" cy="253916"/>
          </a:xfrm>
          <a:prstGeom prst="rect">
            <a:avLst/>
          </a:prstGeom>
        </p:spPr>
        <p:txBody>
          <a:bodyPr wrap="none">
            <a:spAutoFit/>
          </a:bodyPr>
          <a:lstStyle/>
          <a:p>
            <a:r>
              <a:rPr lang="en-US" altLang="ja-JP" sz="1050" dirty="0">
                <a:hlinkClick r:id="rId11"/>
              </a:rPr>
              <a:t>http://</a:t>
            </a:r>
            <a:r>
              <a:rPr lang="en-US" altLang="ja-JP" sz="1050" dirty="0" err="1">
                <a:hlinkClick r:id="rId11"/>
              </a:rPr>
              <a:t>winesuki.jp</a:t>
            </a:r>
            <a:r>
              <a:rPr lang="en-US" altLang="ja-JP" sz="1050" dirty="0">
                <a:hlinkClick r:id="rId11"/>
              </a:rPr>
              <a:t>/</a:t>
            </a:r>
            <a:endParaRPr lang="ja-JP" altLang="en-US" sz="1050" dirty="0"/>
          </a:p>
        </p:txBody>
      </p:sp>
      <p:sp>
        <p:nvSpPr>
          <p:cNvPr id="62" name="テキスト ボックス 61"/>
          <p:cNvSpPr txBox="1"/>
          <p:nvPr/>
        </p:nvSpPr>
        <p:spPr>
          <a:xfrm>
            <a:off x="3457028" y="2978070"/>
            <a:ext cx="2561011" cy="230832"/>
          </a:xfrm>
          <a:prstGeom prst="rect">
            <a:avLst/>
          </a:prstGeom>
          <a:noFill/>
        </p:spPr>
        <p:txBody>
          <a:bodyPr wrap="none" rtlCol="0">
            <a:spAutoFit/>
          </a:bodyPr>
          <a:lstStyle/>
          <a:p>
            <a:r>
              <a:rPr lang="en-US" altLang="ja-JP" sz="900" dirty="0" smtClean="0">
                <a:hlinkClick r:id="rId12"/>
              </a:rPr>
              <a:t>http://</a:t>
            </a:r>
            <a:r>
              <a:rPr lang="en-US" altLang="ja-JP" sz="900" dirty="0" err="1" smtClean="0">
                <a:hlinkClick r:id="rId12"/>
              </a:rPr>
              <a:t>www.kijoan.com</a:t>
            </a:r>
            <a:r>
              <a:rPr lang="en-US" altLang="ja-JP" sz="900" dirty="0" smtClean="0">
                <a:hlinkClick r:id="rId12"/>
              </a:rPr>
              <a:t>/event/trial01_.html</a:t>
            </a:r>
            <a:endParaRPr kumimoji="1" lang="ja-JP" altLang="en-US" sz="900" dirty="0"/>
          </a:p>
        </p:txBody>
      </p:sp>
      <p:sp>
        <p:nvSpPr>
          <p:cNvPr id="63" name="テキスト ボックス 62"/>
          <p:cNvSpPr txBox="1"/>
          <p:nvPr/>
        </p:nvSpPr>
        <p:spPr>
          <a:xfrm>
            <a:off x="6041343" y="1974530"/>
            <a:ext cx="1771490" cy="861774"/>
          </a:xfrm>
          <a:prstGeom prst="rect">
            <a:avLst/>
          </a:prstGeom>
          <a:noFill/>
        </p:spPr>
        <p:txBody>
          <a:bodyPr wrap="square" rtlCol="0">
            <a:spAutoFit/>
          </a:bodyPr>
          <a:lstStyle/>
          <a:p>
            <a:r>
              <a:rPr lang="en-US" altLang="ja-JP" sz="1000" dirty="0" smtClean="0"/>
              <a:t>▲▲</a:t>
            </a:r>
            <a:r>
              <a:rPr lang="ja-JP" altLang="en-US" sz="1000" dirty="0" smtClean="0"/>
              <a:t>グループ</a:t>
            </a:r>
            <a:r>
              <a:rPr lang="ja-JP" altLang="en-US" sz="1000" dirty="0" smtClean="0"/>
              <a:t>の</a:t>
            </a:r>
            <a:endParaRPr lang="en-US" altLang="ja-JP" sz="1000" dirty="0" smtClean="0"/>
          </a:p>
          <a:p>
            <a:r>
              <a:rPr lang="ja-JP" altLang="en-US" sz="1000" dirty="0" smtClean="0"/>
              <a:t>強みを活かした、自社メディアサイトを構築し、</a:t>
            </a:r>
            <a:endParaRPr lang="en-US" altLang="ja-JP" sz="1000" dirty="0" smtClean="0"/>
          </a:p>
          <a:p>
            <a:r>
              <a:rPr lang="ja-JP" altLang="en-US" sz="1000" dirty="0" smtClean="0"/>
              <a:t>その中</a:t>
            </a:r>
            <a:r>
              <a:rPr lang="ja-JP" altLang="en-US" sz="1000" dirty="0" smtClean="0"/>
              <a:t>で</a:t>
            </a:r>
            <a:r>
              <a:rPr lang="en-US" altLang="ja-JP" sz="1000" dirty="0" smtClean="0"/>
              <a:t>●●</a:t>
            </a:r>
            <a:r>
              <a:rPr lang="ja-JP" altLang="en-US" sz="1000" dirty="0" smtClean="0"/>
              <a:t>のう</a:t>
            </a:r>
            <a:r>
              <a:rPr lang="ja-JP" altLang="en-US" sz="1000" dirty="0" smtClean="0"/>
              <a:t>どん通販を</a:t>
            </a:r>
            <a:r>
              <a:rPr lang="en-US" altLang="ja-JP" sz="1000" dirty="0" smtClean="0"/>
              <a:t>PR</a:t>
            </a:r>
            <a:r>
              <a:rPr lang="ja-JP" altLang="en-US" sz="1000" dirty="0" smtClean="0"/>
              <a:t>していく。</a:t>
            </a:r>
            <a:endParaRPr lang="en-US" altLang="ja-JP" sz="1000" dirty="0" smtClean="0"/>
          </a:p>
        </p:txBody>
      </p:sp>
      <p:sp>
        <p:nvSpPr>
          <p:cNvPr id="68" name="テキスト ボックス 67"/>
          <p:cNvSpPr txBox="1"/>
          <p:nvPr/>
        </p:nvSpPr>
        <p:spPr>
          <a:xfrm>
            <a:off x="3761505" y="5171012"/>
            <a:ext cx="2469070" cy="707886"/>
          </a:xfrm>
          <a:prstGeom prst="rect">
            <a:avLst/>
          </a:prstGeom>
          <a:noFill/>
        </p:spPr>
        <p:txBody>
          <a:bodyPr wrap="none" rtlCol="0">
            <a:spAutoFit/>
          </a:bodyPr>
          <a:lstStyle/>
          <a:p>
            <a:r>
              <a:rPr lang="en-US" altLang="ja-JP" sz="1000" dirty="0"/>
              <a:t>2</a:t>
            </a:r>
            <a:r>
              <a:rPr lang="en-US" altLang="ja-JP" sz="1000" dirty="0" smtClean="0"/>
              <a:t>,</a:t>
            </a:r>
            <a:r>
              <a:rPr lang="ja-JP" altLang="en-US" sz="1000" dirty="0" smtClean="0"/>
              <a:t>で自社サイトで売り方を検証した後</a:t>
            </a:r>
            <a:endParaRPr lang="en-US" altLang="ja-JP" sz="1000" dirty="0" smtClean="0"/>
          </a:p>
          <a:p>
            <a:r>
              <a:rPr kumimoji="1" lang="ja-JP" altLang="en-US" sz="1000" dirty="0" smtClean="0"/>
              <a:t>楽天市場、</a:t>
            </a:r>
            <a:r>
              <a:rPr kumimoji="1" lang="en-US" altLang="ja-JP" sz="1000" dirty="0" smtClean="0"/>
              <a:t>Yahoo</a:t>
            </a:r>
            <a:r>
              <a:rPr kumimoji="1" lang="ja-JP" altLang="en-US" sz="1000" dirty="0" smtClean="0"/>
              <a:t>ショピング</a:t>
            </a:r>
            <a:r>
              <a:rPr lang="ja-JP" altLang="en-US" sz="1000" dirty="0" smtClean="0"/>
              <a:t>、アマゾン</a:t>
            </a:r>
            <a:endParaRPr lang="en-US" altLang="ja-JP" sz="1000" dirty="0" smtClean="0"/>
          </a:p>
          <a:p>
            <a:r>
              <a:rPr kumimoji="1" lang="ja-JP" altLang="en-US" sz="1000" dirty="0" smtClean="0"/>
              <a:t>にマルチ出店してユーザーの裾野を</a:t>
            </a:r>
            <a:endParaRPr kumimoji="1" lang="en-US" altLang="ja-JP" sz="1000" dirty="0" smtClean="0"/>
          </a:p>
          <a:p>
            <a:r>
              <a:rPr lang="ja-JP" altLang="en-US" sz="1000" dirty="0" smtClean="0"/>
              <a:t>広げて</a:t>
            </a:r>
            <a:r>
              <a:rPr kumimoji="1" lang="ja-JP" altLang="en-US" sz="1000" dirty="0" smtClean="0"/>
              <a:t>いきます。</a:t>
            </a:r>
            <a:endParaRPr kumimoji="1" lang="en-US" altLang="ja-JP" sz="1000" dirty="0" smtClean="0"/>
          </a:p>
        </p:txBody>
      </p:sp>
      <p:pic>
        <p:nvPicPr>
          <p:cNvPr id="69" name="図 68" descr="スクリーンショット 2014-10-20 13.32.13.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606659" y="5878898"/>
            <a:ext cx="826966" cy="450401"/>
          </a:xfrm>
          <a:prstGeom prst="rect">
            <a:avLst/>
          </a:prstGeom>
        </p:spPr>
      </p:pic>
      <p:pic>
        <p:nvPicPr>
          <p:cNvPr id="70" name="図 69" descr="スクリーンショット 2014-10-20 13.32.24.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85251" y="6380384"/>
            <a:ext cx="1816371" cy="332263"/>
          </a:xfrm>
          <a:prstGeom prst="rect">
            <a:avLst/>
          </a:prstGeom>
        </p:spPr>
      </p:pic>
      <p:pic>
        <p:nvPicPr>
          <p:cNvPr id="71" name="図 70" descr="スクリーンショット 2014-10-20 13.32.35.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724648" y="5946902"/>
            <a:ext cx="1137077" cy="324879"/>
          </a:xfrm>
          <a:prstGeom prst="rect">
            <a:avLst/>
          </a:prstGeom>
        </p:spPr>
      </p:pic>
      <p:sp>
        <p:nvSpPr>
          <p:cNvPr id="77" name="テキスト ボックス 76"/>
          <p:cNvSpPr txBox="1"/>
          <p:nvPr/>
        </p:nvSpPr>
        <p:spPr>
          <a:xfrm>
            <a:off x="6606751" y="5204334"/>
            <a:ext cx="2237206" cy="1223412"/>
          </a:xfrm>
          <a:prstGeom prst="rect">
            <a:avLst/>
          </a:prstGeom>
          <a:noFill/>
        </p:spPr>
        <p:txBody>
          <a:bodyPr wrap="square" rtlCol="0">
            <a:spAutoFit/>
          </a:bodyPr>
          <a:lstStyle/>
          <a:p>
            <a:r>
              <a:rPr lang="ja-JP" altLang="en-US" sz="1050" dirty="0" smtClean="0"/>
              <a:t>１億</a:t>
            </a:r>
            <a:r>
              <a:rPr lang="ja-JP" altLang="en-US" sz="1050" dirty="0"/>
              <a:t>以上の売上を上げる会社は一様にネット広告の展開に重点を置いていることの他</a:t>
            </a:r>
            <a:r>
              <a:rPr lang="ja-JP" altLang="en-US" sz="1050" dirty="0" smtClean="0"/>
              <a:t>に、印刷物</a:t>
            </a:r>
            <a:r>
              <a:rPr lang="ja-JP" altLang="en-US" sz="1050" dirty="0"/>
              <a:t>などアナログ媒体と上手にクロス・マーケティング戦略をとっています</a:t>
            </a:r>
            <a:r>
              <a:rPr lang="ja-JP" altLang="en-US" sz="1050" dirty="0" smtClean="0"/>
              <a:t>。この段階では広告戦略だけに限らない体制が必要となります。</a:t>
            </a:r>
            <a:endParaRPr lang="ja-JP" altLang="en-US" sz="1050" dirty="0"/>
          </a:p>
        </p:txBody>
      </p:sp>
    </p:spTree>
    <p:extLst>
      <p:ext uri="{BB962C8B-B14F-4D97-AF65-F5344CB8AC3E}">
        <p14:creationId xmlns:p14="http://schemas.microsoft.com/office/powerpoint/2010/main" val="2392922477"/>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316</TotalTime>
  <Words>793</Words>
  <Application>Microsoft Macintosh PowerPoint</Application>
  <PresentationFormat>画面に合わせる (4:3)</PresentationFormat>
  <Paragraphs>96</Paragraphs>
  <Slides>4</Slides>
  <Notes>0</Notes>
  <HiddenSlides>0</HiddenSlides>
  <MMClips>0</MMClips>
  <ScaleCrop>false</ScaleCrop>
  <HeadingPairs>
    <vt:vector size="4" baseType="variant">
      <vt:variant>
        <vt:lpstr>テーマ</vt:lpstr>
      </vt:variant>
      <vt:variant>
        <vt:i4>1</vt:i4>
      </vt:variant>
      <vt:variant>
        <vt:lpstr>スライド タイトル</vt:lpstr>
      </vt:variant>
      <vt:variant>
        <vt:i4>4</vt:i4>
      </vt:variant>
    </vt:vector>
  </HeadingPairs>
  <TitlesOfParts>
    <vt:vector size="5" baseType="lpstr">
      <vt:lpstr>ホワイト</vt:lpstr>
      <vt:lpstr>PowerPoint プレゼンテーション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Microsoft Office ユーザー</cp:lastModifiedBy>
  <cp:revision>60</cp:revision>
  <dcterms:created xsi:type="dcterms:W3CDTF">2014-10-19T02:15:22Z</dcterms:created>
  <dcterms:modified xsi:type="dcterms:W3CDTF">2015-08-15T13:52:20Z</dcterms:modified>
</cp:coreProperties>
</file>