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86" r:id="rId3"/>
    <p:sldId id="288" r:id="rId4"/>
    <p:sldId id="289" r:id="rId5"/>
    <p:sldId id="290" r:id="rId6"/>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5" d="100"/>
          <a:sy n="85" d="100"/>
        </p:scale>
        <p:origin x="-1272"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printerSettings" Target="printerSettings/printerSettings1.bin"/><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775F9996-4FD8-C44D-8FB0-B172FC8D507A}" type="datetimeFigureOut">
              <a:rPr kumimoji="1" lang="ja-JP" altLang="en-US" smtClean="0"/>
              <a:t>2014/12/20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6205987-E0F6-8C44-8359-6696918DF33F}" type="slidenum">
              <a:rPr kumimoji="1" lang="ja-JP" altLang="en-US" smtClean="0"/>
              <a:t>‹#›</a:t>
            </a:fld>
            <a:endParaRPr kumimoji="1" lang="ja-JP" altLang="en-US"/>
          </a:p>
        </p:txBody>
      </p:sp>
    </p:spTree>
    <p:extLst>
      <p:ext uri="{BB962C8B-B14F-4D97-AF65-F5344CB8AC3E}">
        <p14:creationId xmlns:p14="http://schemas.microsoft.com/office/powerpoint/2010/main" val="1287601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75F9996-4FD8-C44D-8FB0-B172FC8D507A}" type="datetimeFigureOut">
              <a:rPr kumimoji="1" lang="ja-JP" altLang="en-US" smtClean="0"/>
              <a:t>2014/12/20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6205987-E0F6-8C44-8359-6696918DF33F}" type="slidenum">
              <a:rPr kumimoji="1" lang="ja-JP" altLang="en-US" smtClean="0"/>
              <a:t>‹#›</a:t>
            </a:fld>
            <a:endParaRPr kumimoji="1" lang="ja-JP" altLang="en-US"/>
          </a:p>
        </p:txBody>
      </p:sp>
    </p:spTree>
    <p:extLst>
      <p:ext uri="{BB962C8B-B14F-4D97-AF65-F5344CB8AC3E}">
        <p14:creationId xmlns:p14="http://schemas.microsoft.com/office/powerpoint/2010/main" val="1598483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775F9996-4FD8-C44D-8FB0-B172FC8D507A}" type="datetimeFigureOut">
              <a:rPr kumimoji="1" lang="ja-JP" altLang="en-US" smtClean="0"/>
              <a:t>2014/12/20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6205987-E0F6-8C44-8359-6696918DF33F}" type="slidenum">
              <a:rPr kumimoji="1" lang="ja-JP" altLang="en-US" smtClean="0"/>
              <a:t>‹#›</a:t>
            </a:fld>
            <a:endParaRPr kumimoji="1" lang="ja-JP" altLang="en-US"/>
          </a:p>
        </p:txBody>
      </p:sp>
    </p:spTree>
    <p:extLst>
      <p:ext uri="{BB962C8B-B14F-4D97-AF65-F5344CB8AC3E}">
        <p14:creationId xmlns:p14="http://schemas.microsoft.com/office/powerpoint/2010/main" val="2027919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775F9996-4FD8-C44D-8FB0-B172FC8D507A}" type="datetimeFigureOut">
              <a:rPr kumimoji="1" lang="ja-JP" altLang="en-US" smtClean="0"/>
              <a:t>2014/12/20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6205987-E0F6-8C44-8359-6696918DF33F}" type="slidenum">
              <a:rPr kumimoji="1" lang="ja-JP" altLang="en-US" smtClean="0"/>
              <a:t>‹#›</a:t>
            </a:fld>
            <a:endParaRPr kumimoji="1" lang="ja-JP" altLang="en-US"/>
          </a:p>
        </p:txBody>
      </p:sp>
    </p:spTree>
    <p:extLst>
      <p:ext uri="{BB962C8B-B14F-4D97-AF65-F5344CB8AC3E}">
        <p14:creationId xmlns:p14="http://schemas.microsoft.com/office/powerpoint/2010/main" val="3995354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775F9996-4FD8-C44D-8FB0-B172FC8D507A}" type="datetimeFigureOut">
              <a:rPr kumimoji="1" lang="ja-JP" altLang="en-US" smtClean="0"/>
              <a:t>2014/12/20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46205987-E0F6-8C44-8359-6696918DF33F}" type="slidenum">
              <a:rPr kumimoji="1" lang="ja-JP" altLang="en-US" smtClean="0"/>
              <a:t>‹#›</a:t>
            </a:fld>
            <a:endParaRPr kumimoji="1" lang="ja-JP" altLang="en-US"/>
          </a:p>
        </p:txBody>
      </p:sp>
    </p:spTree>
    <p:extLst>
      <p:ext uri="{BB962C8B-B14F-4D97-AF65-F5344CB8AC3E}">
        <p14:creationId xmlns:p14="http://schemas.microsoft.com/office/powerpoint/2010/main" val="4120883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775F9996-4FD8-C44D-8FB0-B172FC8D507A}" type="datetimeFigureOut">
              <a:rPr kumimoji="1" lang="ja-JP" altLang="en-US" smtClean="0"/>
              <a:t>2014/12/20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46205987-E0F6-8C44-8359-6696918DF33F}" type="slidenum">
              <a:rPr kumimoji="1" lang="ja-JP" altLang="en-US" smtClean="0"/>
              <a:t>‹#›</a:t>
            </a:fld>
            <a:endParaRPr kumimoji="1" lang="ja-JP" altLang="en-US"/>
          </a:p>
        </p:txBody>
      </p:sp>
    </p:spTree>
    <p:extLst>
      <p:ext uri="{BB962C8B-B14F-4D97-AF65-F5344CB8AC3E}">
        <p14:creationId xmlns:p14="http://schemas.microsoft.com/office/powerpoint/2010/main" val="2998076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75F9996-4FD8-C44D-8FB0-B172FC8D507A}" type="datetimeFigureOut">
              <a:rPr kumimoji="1" lang="ja-JP" altLang="en-US" smtClean="0"/>
              <a:t>2014/12/20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46205987-E0F6-8C44-8359-6696918DF33F}" type="slidenum">
              <a:rPr kumimoji="1" lang="ja-JP" altLang="en-US" smtClean="0"/>
              <a:t>‹#›</a:t>
            </a:fld>
            <a:endParaRPr kumimoji="1" lang="ja-JP" altLang="en-US"/>
          </a:p>
        </p:txBody>
      </p:sp>
    </p:spTree>
    <p:extLst>
      <p:ext uri="{BB962C8B-B14F-4D97-AF65-F5344CB8AC3E}">
        <p14:creationId xmlns:p14="http://schemas.microsoft.com/office/powerpoint/2010/main" val="551567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75F9996-4FD8-C44D-8FB0-B172FC8D507A}" type="datetimeFigureOut">
              <a:rPr kumimoji="1" lang="ja-JP" altLang="en-US" smtClean="0"/>
              <a:t>2014/12/20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6205987-E0F6-8C44-8359-6696918DF33F}" type="slidenum">
              <a:rPr kumimoji="1" lang="ja-JP" altLang="en-US" smtClean="0"/>
              <a:t>‹#›</a:t>
            </a:fld>
            <a:endParaRPr kumimoji="1" lang="ja-JP" altLang="en-US"/>
          </a:p>
        </p:txBody>
      </p:sp>
    </p:spTree>
    <p:extLst>
      <p:ext uri="{BB962C8B-B14F-4D97-AF65-F5344CB8AC3E}">
        <p14:creationId xmlns:p14="http://schemas.microsoft.com/office/powerpoint/2010/main" val="1718600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75F9996-4FD8-C44D-8FB0-B172FC8D507A}" type="datetimeFigureOut">
              <a:rPr kumimoji="1" lang="ja-JP" altLang="en-US" smtClean="0"/>
              <a:t>2014/12/20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6205987-E0F6-8C44-8359-6696918DF33F}" type="slidenum">
              <a:rPr kumimoji="1" lang="ja-JP" altLang="en-US" smtClean="0"/>
              <a:t>‹#›</a:t>
            </a:fld>
            <a:endParaRPr kumimoji="1" lang="ja-JP" altLang="en-US"/>
          </a:p>
        </p:txBody>
      </p:sp>
    </p:spTree>
    <p:extLst>
      <p:ext uri="{BB962C8B-B14F-4D97-AF65-F5344CB8AC3E}">
        <p14:creationId xmlns:p14="http://schemas.microsoft.com/office/powerpoint/2010/main" val="4153738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75F9996-4FD8-C44D-8FB0-B172FC8D507A}" type="datetimeFigureOut">
              <a:rPr kumimoji="1" lang="ja-JP" altLang="en-US" smtClean="0"/>
              <a:t>2014/12/20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6205987-E0F6-8C44-8359-6696918DF33F}" type="slidenum">
              <a:rPr kumimoji="1" lang="ja-JP" altLang="en-US" smtClean="0"/>
              <a:t>‹#›</a:t>
            </a:fld>
            <a:endParaRPr kumimoji="1" lang="ja-JP" altLang="en-US"/>
          </a:p>
        </p:txBody>
      </p:sp>
    </p:spTree>
    <p:extLst>
      <p:ext uri="{BB962C8B-B14F-4D97-AF65-F5344CB8AC3E}">
        <p14:creationId xmlns:p14="http://schemas.microsoft.com/office/powerpoint/2010/main" val="4215959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75F9996-4FD8-C44D-8FB0-B172FC8D507A}" type="datetimeFigureOut">
              <a:rPr kumimoji="1" lang="ja-JP" altLang="en-US" smtClean="0"/>
              <a:t>2014/12/20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6205987-E0F6-8C44-8359-6696918DF33F}" type="slidenum">
              <a:rPr kumimoji="1" lang="ja-JP" altLang="en-US" smtClean="0"/>
              <a:t>‹#›</a:t>
            </a:fld>
            <a:endParaRPr kumimoji="1" lang="ja-JP" altLang="en-US"/>
          </a:p>
        </p:txBody>
      </p:sp>
    </p:spTree>
    <p:extLst>
      <p:ext uri="{BB962C8B-B14F-4D97-AF65-F5344CB8AC3E}">
        <p14:creationId xmlns:p14="http://schemas.microsoft.com/office/powerpoint/2010/main" val="317611332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5F9996-4FD8-C44D-8FB0-B172FC8D507A}" type="datetimeFigureOut">
              <a:rPr kumimoji="1" lang="ja-JP" altLang="en-US" smtClean="0"/>
              <a:t>2014/12/20</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205987-E0F6-8C44-8359-6696918DF33F}" type="slidenum">
              <a:rPr kumimoji="1" lang="ja-JP" altLang="en-US" smtClean="0"/>
              <a:t>‹#›</a:t>
            </a:fld>
            <a:endParaRPr kumimoji="1" lang="ja-JP" altLang="en-US"/>
          </a:p>
        </p:txBody>
      </p:sp>
    </p:spTree>
    <p:extLst>
      <p:ext uri="{BB962C8B-B14F-4D97-AF65-F5344CB8AC3E}">
        <p14:creationId xmlns:p14="http://schemas.microsoft.com/office/powerpoint/2010/main" val="4243757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png"/><Relationship Id="rId9" Type="http://schemas.openxmlformats.org/officeDocument/2006/relationships/image" Target="../media/image9.png"/><Relationship Id="rId10"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png"/><Relationship Id="rId7" Type="http://schemas.openxmlformats.org/officeDocument/2006/relationships/image" Target="../media/image2.jpeg"/><Relationship Id="rId8" Type="http://schemas.openxmlformats.org/officeDocument/2006/relationships/image" Target="../media/image15.png"/><Relationship Id="rId1" Type="http://schemas.openxmlformats.org/officeDocument/2006/relationships/slideLayout" Target="../slideLayouts/slideLayout1.xml"/><Relationship Id="rId2"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hyperlink" Target="http://www.rakuten.ne.jp/gold/a-afashion/site/index.html" TargetMode="External"/><Relationship Id="rId5" Type="http://schemas.openxmlformats.org/officeDocument/2006/relationships/image" Target="../media/image16.png"/><Relationship Id="rId6" Type="http://schemas.openxmlformats.org/officeDocument/2006/relationships/hyperlink" Target="http://martha00.com/collection.html" TargetMode="External"/><Relationship Id="rId7" Type="http://schemas.openxmlformats.org/officeDocument/2006/relationships/image" Target="../media/image17.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18.png"/><Relationship Id="rId5" Type="http://schemas.openxmlformats.org/officeDocument/2006/relationships/image" Target="../media/image8.png"/><Relationship Id="rId6" Type="http://schemas.openxmlformats.org/officeDocument/2006/relationships/image" Target="../media/image19.png"/><Relationship Id="rId7" Type="http://schemas.openxmlformats.org/officeDocument/2006/relationships/image" Target="../media/image20.png"/><Relationship Id="rId1" Type="http://schemas.openxmlformats.org/officeDocument/2006/relationships/slideLayout" Target="../slideLayouts/slideLayout1.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0" y="0"/>
            <a:ext cx="9144000" cy="230038"/>
          </a:xfrm>
          <a:prstGeom prst="rect">
            <a:avLst/>
          </a:prstGeom>
        </p:spPr>
      </p:pic>
      <p:pic>
        <p:nvPicPr>
          <p:cNvPr id="5" name="図 4"/>
          <p:cNvPicPr>
            <a:picLocks noChangeAspect="1"/>
          </p:cNvPicPr>
          <p:nvPr/>
        </p:nvPicPr>
        <p:blipFill>
          <a:blip r:embed="rId2"/>
          <a:stretch>
            <a:fillRect/>
          </a:stretch>
        </p:blipFill>
        <p:spPr>
          <a:xfrm>
            <a:off x="0" y="6627962"/>
            <a:ext cx="9144000" cy="230038"/>
          </a:xfrm>
          <a:prstGeom prst="rect">
            <a:avLst/>
          </a:prstGeom>
        </p:spPr>
      </p:pic>
      <p:cxnSp>
        <p:nvCxnSpPr>
          <p:cNvPr id="7" name="直線コネクタ 6"/>
          <p:cNvCxnSpPr/>
          <p:nvPr/>
        </p:nvCxnSpPr>
        <p:spPr>
          <a:xfrm>
            <a:off x="2208057" y="3572616"/>
            <a:ext cx="592647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直線コネクタ 7"/>
          <p:cNvCxnSpPr/>
          <p:nvPr/>
        </p:nvCxnSpPr>
        <p:spPr>
          <a:xfrm>
            <a:off x="2208057" y="2878888"/>
            <a:ext cx="592647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直線コネクタ 8"/>
          <p:cNvCxnSpPr/>
          <p:nvPr/>
        </p:nvCxnSpPr>
        <p:spPr>
          <a:xfrm>
            <a:off x="2208057" y="4007709"/>
            <a:ext cx="5926476"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正方形/長方形 10"/>
          <p:cNvSpPr/>
          <p:nvPr/>
        </p:nvSpPr>
        <p:spPr>
          <a:xfrm>
            <a:off x="2357436" y="3082757"/>
            <a:ext cx="5944599" cy="369332"/>
          </a:xfrm>
          <a:prstGeom prst="rect">
            <a:avLst/>
          </a:prstGeom>
        </p:spPr>
        <p:txBody>
          <a:bodyPr wrap="square">
            <a:spAutoFit/>
          </a:bodyPr>
          <a:lstStyle/>
          <a:p>
            <a:r>
              <a:rPr lang="ja-JP" altLang="ja-JP" dirty="0" smtClean="0"/>
              <a:t>「</a:t>
            </a:r>
            <a:r>
              <a:rPr lang="en-US" altLang="ja-JP" dirty="0" smtClean="0"/>
              <a:t>Yahoo</a:t>
            </a:r>
            <a:r>
              <a:rPr lang="ja-JP" altLang="en-US" dirty="0" smtClean="0"/>
              <a:t>を活用した不動在庫処分対策のご提案」</a:t>
            </a:r>
            <a:endParaRPr lang="ja-JP" altLang="ja-JP" dirty="0"/>
          </a:p>
        </p:txBody>
      </p:sp>
      <p:sp>
        <p:nvSpPr>
          <p:cNvPr id="12" name="正方形/長方形 11"/>
          <p:cNvSpPr/>
          <p:nvPr/>
        </p:nvSpPr>
        <p:spPr>
          <a:xfrm>
            <a:off x="2840248" y="3645257"/>
            <a:ext cx="5233054" cy="523220"/>
          </a:xfrm>
          <a:prstGeom prst="rect">
            <a:avLst/>
          </a:prstGeom>
        </p:spPr>
        <p:txBody>
          <a:bodyPr wrap="square">
            <a:spAutoFit/>
          </a:bodyPr>
          <a:lstStyle/>
          <a:p>
            <a:r>
              <a:rPr lang="ja-JP" altLang="en-US" sz="1400" dirty="0" smtClean="0"/>
              <a:t>インターネットをフル活用するネットビジネスの実践</a:t>
            </a:r>
            <a:endParaRPr lang="ja-JP" altLang="ja-JP" sz="1400" dirty="0"/>
          </a:p>
          <a:p>
            <a:endParaRPr lang="ja-JP" altLang="ja-JP" sz="1400" dirty="0"/>
          </a:p>
        </p:txBody>
      </p:sp>
      <p:pic>
        <p:nvPicPr>
          <p:cNvPr id="13" name="図 12"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00275" y="2222309"/>
            <a:ext cx="2534258" cy="60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図 13"/>
          <p:cNvPicPr>
            <a:picLocks noChangeAspect="1"/>
          </p:cNvPicPr>
          <p:nvPr/>
        </p:nvPicPr>
        <p:blipFill>
          <a:blip r:embed="rId4"/>
          <a:stretch>
            <a:fillRect/>
          </a:stretch>
        </p:blipFill>
        <p:spPr>
          <a:xfrm>
            <a:off x="7668455" y="2979016"/>
            <a:ext cx="502357" cy="503639"/>
          </a:xfrm>
          <a:prstGeom prst="rect">
            <a:avLst/>
          </a:prstGeom>
        </p:spPr>
      </p:pic>
    </p:spTree>
    <p:extLst>
      <p:ext uri="{BB962C8B-B14F-4D97-AF65-F5344CB8AC3E}">
        <p14:creationId xmlns:p14="http://schemas.microsoft.com/office/powerpoint/2010/main" val="382902343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0" y="0"/>
            <a:ext cx="9144000" cy="230038"/>
          </a:xfrm>
          <a:prstGeom prst="rect">
            <a:avLst/>
          </a:prstGeom>
        </p:spPr>
      </p:pic>
      <p:pic>
        <p:nvPicPr>
          <p:cNvPr id="5" name="図 4"/>
          <p:cNvPicPr>
            <a:picLocks noChangeAspect="1"/>
          </p:cNvPicPr>
          <p:nvPr/>
        </p:nvPicPr>
        <p:blipFill>
          <a:blip r:embed="rId2"/>
          <a:stretch>
            <a:fillRect/>
          </a:stretch>
        </p:blipFill>
        <p:spPr>
          <a:xfrm>
            <a:off x="0" y="6627962"/>
            <a:ext cx="9144000" cy="230038"/>
          </a:xfrm>
          <a:prstGeom prst="rect">
            <a:avLst/>
          </a:prstGeom>
        </p:spPr>
      </p:pic>
      <p:pic>
        <p:nvPicPr>
          <p:cNvPr id="13" name="図 12"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32831" y="230038"/>
            <a:ext cx="1311169" cy="313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直線コネクタ 2"/>
          <p:cNvCxnSpPr/>
          <p:nvPr/>
        </p:nvCxnSpPr>
        <p:spPr>
          <a:xfrm>
            <a:off x="92365" y="577680"/>
            <a:ext cx="9005455" cy="0"/>
          </a:xfrm>
          <a:prstGeom prst="line">
            <a:avLst/>
          </a:prstGeom>
        </p:spPr>
        <p:style>
          <a:lnRef idx="2">
            <a:schemeClr val="accent1"/>
          </a:lnRef>
          <a:fillRef idx="0">
            <a:schemeClr val="accent1"/>
          </a:fillRef>
          <a:effectRef idx="1">
            <a:schemeClr val="accent1"/>
          </a:effectRef>
          <a:fontRef idx="minor">
            <a:schemeClr val="tx1"/>
          </a:fontRef>
        </p:style>
      </p:cxnSp>
      <p:sp>
        <p:nvSpPr>
          <p:cNvPr id="15" name="テキスト ボックス 14"/>
          <p:cNvSpPr txBox="1"/>
          <p:nvPr/>
        </p:nvSpPr>
        <p:spPr>
          <a:xfrm>
            <a:off x="311726" y="230038"/>
            <a:ext cx="7191375" cy="369332"/>
          </a:xfrm>
          <a:prstGeom prst="rect">
            <a:avLst/>
          </a:prstGeom>
          <a:noFill/>
        </p:spPr>
        <p:txBody>
          <a:bodyPr wrap="square" rtlCol="0">
            <a:spAutoFit/>
          </a:bodyPr>
          <a:lstStyle/>
          <a:p>
            <a:r>
              <a:rPr lang="en-US" altLang="ja-JP" dirty="0" smtClean="0"/>
              <a:t>FACE1</a:t>
            </a:r>
            <a:r>
              <a:rPr lang="ja-JP" altLang="en-US" dirty="0" smtClean="0"/>
              <a:t>　</a:t>
            </a:r>
            <a:r>
              <a:rPr lang="en-US" altLang="ja-JP" dirty="0" smtClean="0"/>
              <a:t>Yahoo</a:t>
            </a:r>
            <a:r>
              <a:rPr lang="ja-JP" altLang="en-US" dirty="0" smtClean="0"/>
              <a:t>を活用した不動在庫処分対策のポイント</a:t>
            </a:r>
            <a:endParaRPr kumimoji="1" lang="ja-JP" altLang="en-US" dirty="0"/>
          </a:p>
        </p:txBody>
      </p:sp>
      <p:sp>
        <p:nvSpPr>
          <p:cNvPr id="30" name="テキスト ボックス 29"/>
          <p:cNvSpPr txBox="1"/>
          <p:nvPr/>
        </p:nvSpPr>
        <p:spPr>
          <a:xfrm>
            <a:off x="311727" y="599370"/>
            <a:ext cx="5999172" cy="369332"/>
          </a:xfrm>
          <a:prstGeom prst="rect">
            <a:avLst/>
          </a:prstGeom>
          <a:noFill/>
        </p:spPr>
        <p:txBody>
          <a:bodyPr wrap="square" rtlCol="0">
            <a:spAutoFit/>
          </a:bodyPr>
          <a:lstStyle/>
          <a:p>
            <a:r>
              <a:rPr kumimoji="1" lang="en-US" altLang="ja-JP" dirty="0" smtClean="0"/>
              <a:t>■</a:t>
            </a:r>
            <a:r>
              <a:rPr kumimoji="1" lang="ja-JP" altLang="en-US" dirty="0" smtClean="0"/>
              <a:t>コストをかけず</a:t>
            </a:r>
            <a:r>
              <a:rPr lang="ja-JP" altLang="en-US" dirty="0" smtClean="0"/>
              <a:t>不動在庫処分をする方法</a:t>
            </a:r>
            <a:endParaRPr kumimoji="1" lang="ja-JP" altLang="en-US" dirty="0"/>
          </a:p>
        </p:txBody>
      </p:sp>
      <p:sp>
        <p:nvSpPr>
          <p:cNvPr id="2" name="テキスト ボックス 1"/>
          <p:cNvSpPr txBox="1"/>
          <p:nvPr/>
        </p:nvSpPr>
        <p:spPr>
          <a:xfrm>
            <a:off x="1553884" y="968702"/>
            <a:ext cx="7201647" cy="1169551"/>
          </a:xfrm>
          <a:prstGeom prst="rect">
            <a:avLst/>
          </a:prstGeom>
          <a:noFill/>
        </p:spPr>
        <p:txBody>
          <a:bodyPr wrap="square" rtlCol="0">
            <a:spAutoFit/>
          </a:bodyPr>
          <a:lstStyle/>
          <a:p>
            <a:r>
              <a:rPr kumimoji="1" lang="ja-JP" altLang="en-US" sz="1400" dirty="0" smtClean="0"/>
              <a:t>小売業において必ず発生する不動在庫。チラシなどの活用ではなかなか販売が難しいこのジャンルをいかに効率よく販売するかは大きな命題となっています。また不動在庫であるために多くの販売促進費を費やすこともできないのも実情かと思います。そのような不動在庫処分方法としてインターネットの活用において</a:t>
            </a:r>
            <a:r>
              <a:rPr kumimoji="1" lang="en-US" altLang="ja-JP" sz="1400" dirty="0" smtClean="0"/>
              <a:t>Yahoo</a:t>
            </a:r>
            <a:r>
              <a:rPr kumimoji="1" lang="ja-JP" altLang="en-US" sz="1400" dirty="0" smtClean="0"/>
              <a:t>ショッピングと</a:t>
            </a:r>
            <a:r>
              <a:rPr kumimoji="1" lang="en-US" altLang="ja-JP" sz="1400" dirty="0" smtClean="0"/>
              <a:t>Yahoo</a:t>
            </a:r>
            <a:r>
              <a:rPr kumimoji="1" lang="ja-JP" altLang="en-US" sz="1400" dirty="0" smtClean="0"/>
              <a:t>オークションの活用をうまく展開することでコストをかけず販売が可能となります。</a:t>
            </a:r>
            <a:endParaRPr kumimoji="1" lang="ja-JP" altLang="en-US" sz="1400" dirty="0"/>
          </a:p>
        </p:txBody>
      </p:sp>
      <p:sp>
        <p:nvSpPr>
          <p:cNvPr id="9" name="テキスト ボックス 8"/>
          <p:cNvSpPr txBox="1"/>
          <p:nvPr/>
        </p:nvSpPr>
        <p:spPr>
          <a:xfrm>
            <a:off x="311727" y="2120838"/>
            <a:ext cx="5999172" cy="369332"/>
          </a:xfrm>
          <a:prstGeom prst="rect">
            <a:avLst/>
          </a:prstGeom>
          <a:noFill/>
        </p:spPr>
        <p:txBody>
          <a:bodyPr wrap="square" rtlCol="0">
            <a:spAutoFit/>
          </a:bodyPr>
          <a:lstStyle/>
          <a:p>
            <a:r>
              <a:rPr kumimoji="1" lang="en-US" altLang="ja-JP" dirty="0" smtClean="0"/>
              <a:t>■</a:t>
            </a:r>
            <a:r>
              <a:rPr lang="en-US" altLang="ja-JP" dirty="0" smtClean="0"/>
              <a:t>Yahoo</a:t>
            </a:r>
            <a:r>
              <a:rPr lang="ja-JP" altLang="en-US" dirty="0" smtClean="0"/>
              <a:t>ショッピングと</a:t>
            </a:r>
            <a:r>
              <a:rPr lang="en-US" altLang="ja-JP" dirty="0" smtClean="0"/>
              <a:t>Yahoo</a:t>
            </a:r>
            <a:r>
              <a:rPr lang="ja-JP" altLang="en-US" dirty="0" smtClean="0"/>
              <a:t>オークションの活用効果</a:t>
            </a:r>
            <a:endParaRPr kumimoji="1" lang="ja-JP" altLang="en-US" dirty="0"/>
          </a:p>
        </p:txBody>
      </p:sp>
      <p:sp>
        <p:nvSpPr>
          <p:cNvPr id="6" name="正方形/長方形 5"/>
          <p:cNvSpPr/>
          <p:nvPr/>
        </p:nvSpPr>
        <p:spPr>
          <a:xfrm>
            <a:off x="311726" y="3873984"/>
            <a:ext cx="4843182" cy="2123658"/>
          </a:xfrm>
          <a:prstGeom prst="rect">
            <a:avLst/>
          </a:prstGeom>
        </p:spPr>
        <p:txBody>
          <a:bodyPr wrap="square">
            <a:spAutoFit/>
          </a:bodyPr>
          <a:lstStyle/>
          <a:p>
            <a:r>
              <a:rPr lang="ja-JP" altLang="en-US" sz="1200" dirty="0" smtClean="0"/>
              <a:t>無</a:t>
            </a:r>
            <a:r>
              <a:rPr lang="ja-JP" altLang="en-US" sz="1200" b="1" dirty="0" smtClean="0"/>
              <a:t>料</a:t>
            </a:r>
            <a:r>
              <a:rPr lang="ja-JP" altLang="en-US" sz="1200" b="1" dirty="0"/>
              <a:t>で出店できる（初期費用無料）</a:t>
            </a:r>
          </a:p>
          <a:p>
            <a:r>
              <a:rPr lang="ja-JP" altLang="en-US" sz="1200" b="1" dirty="0"/>
              <a:t>毎月の固定費無料</a:t>
            </a:r>
          </a:p>
          <a:p>
            <a:r>
              <a:rPr lang="ja-JP" altLang="en-US" sz="1200" b="1" dirty="0"/>
              <a:t>売上ロイヤルティー無料</a:t>
            </a:r>
          </a:p>
          <a:p>
            <a:r>
              <a:rPr lang="ja-JP" altLang="en-US" sz="1200" dirty="0"/>
              <a:t>外部リンク</a:t>
            </a:r>
            <a:r>
              <a:rPr lang="en-US" altLang="ja-JP" sz="1200" dirty="0"/>
              <a:t>OK</a:t>
            </a:r>
            <a:r>
              <a:rPr lang="ja-JP" altLang="en-US" sz="1200" dirty="0"/>
              <a:t>（</a:t>
            </a:r>
            <a:r>
              <a:rPr lang="en-US" altLang="ja-JP" sz="1200" dirty="0"/>
              <a:t>SNS</a:t>
            </a:r>
            <a:r>
              <a:rPr lang="ja-JP" altLang="en-US" sz="1200" dirty="0"/>
              <a:t>や自社サイトへ誘導可能）</a:t>
            </a:r>
          </a:p>
          <a:p>
            <a:r>
              <a:rPr lang="ja-JP" altLang="en-US" sz="1200" dirty="0"/>
              <a:t>出店がカンタン</a:t>
            </a:r>
          </a:p>
          <a:p>
            <a:r>
              <a:rPr lang="ja-JP" altLang="en-US" sz="1200" dirty="0"/>
              <a:t>パーツの組み合わせでかんたんにお店が作れる</a:t>
            </a:r>
          </a:p>
          <a:p>
            <a:r>
              <a:rPr lang="ja-JP" altLang="en-US" sz="1200" dirty="0"/>
              <a:t>外部集客に強い（</a:t>
            </a:r>
            <a:r>
              <a:rPr lang="en-US" altLang="ja-JP" sz="1200" dirty="0"/>
              <a:t>Google</a:t>
            </a:r>
            <a:r>
              <a:rPr lang="ja-JP" altLang="en-US" sz="1200" dirty="0"/>
              <a:t>や</a:t>
            </a:r>
            <a:r>
              <a:rPr lang="en-US" altLang="ja-JP" sz="1200" dirty="0"/>
              <a:t>Yahoo</a:t>
            </a:r>
            <a:r>
              <a:rPr lang="ja-JP" altLang="en-US" sz="1200" dirty="0"/>
              <a:t>！</a:t>
            </a:r>
            <a:r>
              <a:rPr lang="en-US" altLang="ja-JP" sz="1200" dirty="0"/>
              <a:t>JAPAN</a:t>
            </a:r>
            <a:r>
              <a:rPr lang="ja-JP" altLang="en-US" sz="1200" dirty="0"/>
              <a:t>から強力な集客）</a:t>
            </a:r>
          </a:p>
          <a:p>
            <a:r>
              <a:rPr lang="ja-JP" altLang="en-US" sz="1200" dirty="0"/>
              <a:t>検索に強い（キーワード適合順にすれば良い商品を見つけやすい）</a:t>
            </a:r>
          </a:p>
          <a:p>
            <a:r>
              <a:rPr lang="ja-JP" altLang="en-US" sz="1200" dirty="0"/>
              <a:t>アクセス分析がしやすい（統計情報が優秀）</a:t>
            </a:r>
          </a:p>
          <a:p>
            <a:r>
              <a:rPr lang="ja-JP" altLang="en-US" sz="1200" dirty="0"/>
              <a:t>ニュースレター（メールマガジン）が出しやすい。しかも無料。</a:t>
            </a:r>
          </a:p>
          <a:p>
            <a:r>
              <a:rPr lang="ja-JP" altLang="en-US" sz="1200" dirty="0"/>
              <a:t>各種サービスとの連携</a:t>
            </a:r>
          </a:p>
        </p:txBody>
      </p:sp>
      <p:pic>
        <p:nvPicPr>
          <p:cNvPr id="7" name="図 6"/>
          <p:cNvPicPr>
            <a:picLocks noChangeAspect="1"/>
          </p:cNvPicPr>
          <p:nvPr/>
        </p:nvPicPr>
        <p:blipFill>
          <a:blip r:embed="rId4"/>
          <a:stretch>
            <a:fillRect/>
          </a:stretch>
        </p:blipFill>
        <p:spPr>
          <a:xfrm>
            <a:off x="748553" y="968702"/>
            <a:ext cx="687593" cy="1169551"/>
          </a:xfrm>
          <a:prstGeom prst="rect">
            <a:avLst/>
          </a:prstGeom>
        </p:spPr>
      </p:pic>
      <p:pic>
        <p:nvPicPr>
          <p:cNvPr id="8" name="図 7"/>
          <p:cNvPicPr>
            <a:picLocks noChangeAspect="1"/>
          </p:cNvPicPr>
          <p:nvPr/>
        </p:nvPicPr>
        <p:blipFill>
          <a:blip r:embed="rId5"/>
          <a:stretch>
            <a:fillRect/>
          </a:stretch>
        </p:blipFill>
        <p:spPr>
          <a:xfrm>
            <a:off x="610348" y="2525807"/>
            <a:ext cx="2602005" cy="695120"/>
          </a:xfrm>
          <a:prstGeom prst="rect">
            <a:avLst/>
          </a:prstGeom>
        </p:spPr>
      </p:pic>
      <p:pic>
        <p:nvPicPr>
          <p:cNvPr id="10" name="図 9"/>
          <p:cNvPicPr>
            <a:picLocks noChangeAspect="1"/>
          </p:cNvPicPr>
          <p:nvPr/>
        </p:nvPicPr>
        <p:blipFill>
          <a:blip r:embed="rId6"/>
          <a:stretch>
            <a:fillRect/>
          </a:stretch>
        </p:blipFill>
        <p:spPr>
          <a:xfrm>
            <a:off x="431056" y="3330389"/>
            <a:ext cx="2180217" cy="503127"/>
          </a:xfrm>
          <a:prstGeom prst="rect">
            <a:avLst/>
          </a:prstGeom>
        </p:spPr>
      </p:pic>
      <p:pic>
        <p:nvPicPr>
          <p:cNvPr id="11" name="図 10"/>
          <p:cNvPicPr>
            <a:picLocks noChangeAspect="1"/>
          </p:cNvPicPr>
          <p:nvPr/>
        </p:nvPicPr>
        <p:blipFill>
          <a:blip r:embed="rId7"/>
          <a:stretch>
            <a:fillRect/>
          </a:stretch>
        </p:blipFill>
        <p:spPr>
          <a:xfrm>
            <a:off x="4467816" y="2708174"/>
            <a:ext cx="2323086" cy="512753"/>
          </a:xfrm>
          <a:prstGeom prst="rect">
            <a:avLst/>
          </a:prstGeom>
        </p:spPr>
      </p:pic>
      <p:pic>
        <p:nvPicPr>
          <p:cNvPr id="12" name="図 11"/>
          <p:cNvPicPr>
            <a:picLocks noChangeAspect="1"/>
          </p:cNvPicPr>
          <p:nvPr/>
        </p:nvPicPr>
        <p:blipFill>
          <a:blip r:embed="rId8"/>
          <a:stretch>
            <a:fillRect/>
          </a:stretch>
        </p:blipFill>
        <p:spPr>
          <a:xfrm>
            <a:off x="6838717" y="2708174"/>
            <a:ext cx="1988227" cy="491825"/>
          </a:xfrm>
          <a:prstGeom prst="rect">
            <a:avLst/>
          </a:prstGeom>
        </p:spPr>
      </p:pic>
      <p:pic>
        <p:nvPicPr>
          <p:cNvPr id="14" name="図 13"/>
          <p:cNvPicPr>
            <a:picLocks noChangeAspect="1"/>
          </p:cNvPicPr>
          <p:nvPr/>
        </p:nvPicPr>
        <p:blipFill>
          <a:blip r:embed="rId9"/>
          <a:stretch>
            <a:fillRect/>
          </a:stretch>
        </p:blipFill>
        <p:spPr>
          <a:xfrm>
            <a:off x="748553" y="6134848"/>
            <a:ext cx="7832831" cy="303206"/>
          </a:xfrm>
          <a:prstGeom prst="rect">
            <a:avLst/>
          </a:prstGeom>
        </p:spPr>
      </p:pic>
      <p:pic>
        <p:nvPicPr>
          <p:cNvPr id="16" name="図 15"/>
          <p:cNvPicPr>
            <a:picLocks noChangeAspect="1"/>
          </p:cNvPicPr>
          <p:nvPr/>
        </p:nvPicPr>
        <p:blipFill>
          <a:blip r:embed="rId10"/>
          <a:stretch>
            <a:fillRect/>
          </a:stretch>
        </p:blipFill>
        <p:spPr>
          <a:xfrm>
            <a:off x="5687645" y="4699012"/>
            <a:ext cx="2206514" cy="432815"/>
          </a:xfrm>
          <a:prstGeom prst="rect">
            <a:avLst/>
          </a:prstGeom>
        </p:spPr>
      </p:pic>
      <p:sp>
        <p:nvSpPr>
          <p:cNvPr id="17" name="テキスト ボックス 16"/>
          <p:cNvSpPr txBox="1"/>
          <p:nvPr/>
        </p:nvSpPr>
        <p:spPr>
          <a:xfrm>
            <a:off x="4273176" y="3309757"/>
            <a:ext cx="4688238" cy="369332"/>
          </a:xfrm>
          <a:prstGeom prst="rect">
            <a:avLst/>
          </a:prstGeom>
          <a:noFill/>
        </p:spPr>
        <p:txBody>
          <a:bodyPr wrap="square" rtlCol="0">
            <a:spAutoFit/>
          </a:bodyPr>
          <a:lstStyle/>
          <a:p>
            <a:r>
              <a:rPr kumimoji="1" lang="en-US" altLang="ja-JP" b="1" dirty="0" smtClean="0"/>
              <a:t>Yahoo</a:t>
            </a:r>
            <a:r>
              <a:rPr kumimoji="1" lang="ja-JP" altLang="en-US" b="1" dirty="0" smtClean="0"/>
              <a:t>ショッピングとヤフオクが一元管理</a:t>
            </a:r>
            <a:endParaRPr kumimoji="1" lang="ja-JP" altLang="en-US" b="1" dirty="0"/>
          </a:p>
        </p:txBody>
      </p:sp>
      <p:sp>
        <p:nvSpPr>
          <p:cNvPr id="18" name="テキスト ボックス 17"/>
          <p:cNvSpPr txBox="1"/>
          <p:nvPr/>
        </p:nvSpPr>
        <p:spPr>
          <a:xfrm>
            <a:off x="4437527" y="3604384"/>
            <a:ext cx="4308208" cy="738664"/>
          </a:xfrm>
          <a:prstGeom prst="rect">
            <a:avLst/>
          </a:prstGeom>
          <a:noFill/>
        </p:spPr>
        <p:txBody>
          <a:bodyPr wrap="square" rtlCol="0">
            <a:spAutoFit/>
          </a:bodyPr>
          <a:lstStyle/>
          <a:p>
            <a:r>
              <a:rPr kumimoji="1" lang="ja-JP" altLang="en-US" sz="1400" dirty="0" smtClean="0"/>
              <a:t>昨年両サイトの管理が一元化されました。これにより不動在庫などの処分が激的に簡単に販売操作が行えるようになりました。</a:t>
            </a:r>
            <a:endParaRPr kumimoji="1" lang="ja-JP" altLang="en-US" sz="1400" dirty="0"/>
          </a:p>
        </p:txBody>
      </p:sp>
      <p:sp>
        <p:nvSpPr>
          <p:cNvPr id="19" name="加算記号 18"/>
          <p:cNvSpPr/>
          <p:nvPr/>
        </p:nvSpPr>
        <p:spPr>
          <a:xfrm>
            <a:off x="6370663" y="4258238"/>
            <a:ext cx="480003" cy="425833"/>
          </a:xfrm>
          <a:prstGeom prst="mathPl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5334000" y="5161709"/>
            <a:ext cx="3492944" cy="738664"/>
          </a:xfrm>
          <a:prstGeom prst="rect">
            <a:avLst/>
          </a:prstGeom>
          <a:noFill/>
        </p:spPr>
        <p:txBody>
          <a:bodyPr wrap="square" rtlCol="0">
            <a:spAutoFit/>
          </a:bodyPr>
          <a:lstStyle/>
          <a:p>
            <a:r>
              <a:rPr kumimoji="1" lang="ja-JP" altLang="en-US" sz="1400" b="1" dirty="0" smtClean="0"/>
              <a:t>更に販売を強化するためには</a:t>
            </a:r>
            <a:r>
              <a:rPr kumimoji="1" lang="en-US" altLang="ja-JP" sz="1400" b="1" dirty="0" smtClean="0"/>
              <a:t>Yahoo</a:t>
            </a:r>
            <a:r>
              <a:rPr lang="ja-JP" altLang="en-US" sz="1400" b="1" dirty="0" smtClean="0"/>
              <a:t>アフィリエイトの活用と</a:t>
            </a:r>
            <a:r>
              <a:rPr lang="en-US" altLang="ja-JP" sz="1400" b="1" dirty="0" smtClean="0"/>
              <a:t>T</a:t>
            </a:r>
            <a:r>
              <a:rPr lang="ja-JP" altLang="en-US" sz="1400" b="1" dirty="0" smtClean="0"/>
              <a:t>ポイントの活用を行っていきます。</a:t>
            </a:r>
            <a:endParaRPr kumimoji="1" lang="en-US" altLang="ja-JP" sz="1400" b="1" dirty="0" smtClean="0"/>
          </a:p>
        </p:txBody>
      </p:sp>
    </p:spTree>
    <p:extLst>
      <p:ext uri="{BB962C8B-B14F-4D97-AF65-F5344CB8AC3E}">
        <p14:creationId xmlns:p14="http://schemas.microsoft.com/office/powerpoint/2010/main" val="273679815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p:cNvPicPr>
            <a:picLocks noChangeAspect="1"/>
          </p:cNvPicPr>
          <p:nvPr/>
        </p:nvPicPr>
        <p:blipFill>
          <a:blip r:embed="rId2"/>
          <a:stretch>
            <a:fillRect/>
          </a:stretch>
        </p:blipFill>
        <p:spPr>
          <a:xfrm>
            <a:off x="440018" y="2088543"/>
            <a:ext cx="6121400" cy="4483100"/>
          </a:xfrm>
          <a:prstGeom prst="rect">
            <a:avLst/>
          </a:prstGeom>
        </p:spPr>
      </p:pic>
      <p:pic>
        <p:nvPicPr>
          <p:cNvPr id="8" name="図 7"/>
          <p:cNvPicPr>
            <a:picLocks noChangeAspect="1"/>
          </p:cNvPicPr>
          <p:nvPr/>
        </p:nvPicPr>
        <p:blipFill>
          <a:blip r:embed="rId3"/>
          <a:stretch>
            <a:fillRect/>
          </a:stretch>
        </p:blipFill>
        <p:spPr>
          <a:xfrm>
            <a:off x="414618" y="1836271"/>
            <a:ext cx="6146800" cy="317500"/>
          </a:xfrm>
          <a:prstGeom prst="rect">
            <a:avLst/>
          </a:prstGeom>
        </p:spPr>
      </p:pic>
      <p:pic>
        <p:nvPicPr>
          <p:cNvPr id="7" name="図 6"/>
          <p:cNvPicPr>
            <a:picLocks noChangeAspect="1"/>
          </p:cNvPicPr>
          <p:nvPr/>
        </p:nvPicPr>
        <p:blipFill>
          <a:blip r:embed="rId4"/>
          <a:stretch>
            <a:fillRect/>
          </a:stretch>
        </p:blipFill>
        <p:spPr>
          <a:xfrm>
            <a:off x="427318" y="1482911"/>
            <a:ext cx="6134100" cy="342900"/>
          </a:xfrm>
          <a:prstGeom prst="rect">
            <a:avLst/>
          </a:prstGeom>
        </p:spPr>
      </p:pic>
      <p:pic>
        <p:nvPicPr>
          <p:cNvPr id="6" name="図 5"/>
          <p:cNvPicPr>
            <a:picLocks noChangeAspect="1"/>
          </p:cNvPicPr>
          <p:nvPr/>
        </p:nvPicPr>
        <p:blipFill>
          <a:blip r:embed="rId5"/>
          <a:stretch>
            <a:fillRect/>
          </a:stretch>
        </p:blipFill>
        <p:spPr>
          <a:xfrm>
            <a:off x="427318" y="1089211"/>
            <a:ext cx="6184900" cy="393700"/>
          </a:xfrm>
          <a:prstGeom prst="rect">
            <a:avLst/>
          </a:prstGeom>
        </p:spPr>
      </p:pic>
      <p:pic>
        <p:nvPicPr>
          <p:cNvPr id="4" name="図 3"/>
          <p:cNvPicPr>
            <a:picLocks noChangeAspect="1"/>
          </p:cNvPicPr>
          <p:nvPr/>
        </p:nvPicPr>
        <p:blipFill>
          <a:blip r:embed="rId6"/>
          <a:stretch>
            <a:fillRect/>
          </a:stretch>
        </p:blipFill>
        <p:spPr>
          <a:xfrm>
            <a:off x="0" y="0"/>
            <a:ext cx="9144000" cy="230038"/>
          </a:xfrm>
          <a:prstGeom prst="rect">
            <a:avLst/>
          </a:prstGeom>
        </p:spPr>
      </p:pic>
      <p:pic>
        <p:nvPicPr>
          <p:cNvPr id="5" name="図 4"/>
          <p:cNvPicPr>
            <a:picLocks noChangeAspect="1"/>
          </p:cNvPicPr>
          <p:nvPr/>
        </p:nvPicPr>
        <p:blipFill>
          <a:blip r:embed="rId6"/>
          <a:stretch>
            <a:fillRect/>
          </a:stretch>
        </p:blipFill>
        <p:spPr>
          <a:xfrm>
            <a:off x="0" y="6627962"/>
            <a:ext cx="9144000" cy="230038"/>
          </a:xfrm>
          <a:prstGeom prst="rect">
            <a:avLst/>
          </a:prstGeom>
        </p:spPr>
      </p:pic>
      <p:pic>
        <p:nvPicPr>
          <p:cNvPr id="13" name="図 12" descr="クラウドマネージメント協会ロゴ.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832831" y="230038"/>
            <a:ext cx="1311169" cy="313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直線コネクタ 2"/>
          <p:cNvCxnSpPr/>
          <p:nvPr/>
        </p:nvCxnSpPr>
        <p:spPr>
          <a:xfrm>
            <a:off x="92365" y="577680"/>
            <a:ext cx="9005455" cy="0"/>
          </a:xfrm>
          <a:prstGeom prst="line">
            <a:avLst/>
          </a:prstGeom>
        </p:spPr>
        <p:style>
          <a:lnRef idx="2">
            <a:schemeClr val="accent1"/>
          </a:lnRef>
          <a:fillRef idx="0">
            <a:schemeClr val="accent1"/>
          </a:fillRef>
          <a:effectRef idx="1">
            <a:schemeClr val="accent1"/>
          </a:effectRef>
          <a:fontRef idx="minor">
            <a:schemeClr val="tx1"/>
          </a:fontRef>
        </p:style>
      </p:cxnSp>
      <p:sp>
        <p:nvSpPr>
          <p:cNvPr id="15" name="テキスト ボックス 14"/>
          <p:cNvSpPr txBox="1"/>
          <p:nvPr/>
        </p:nvSpPr>
        <p:spPr>
          <a:xfrm>
            <a:off x="311726" y="230038"/>
            <a:ext cx="7191375" cy="369332"/>
          </a:xfrm>
          <a:prstGeom prst="rect">
            <a:avLst/>
          </a:prstGeom>
          <a:noFill/>
        </p:spPr>
        <p:txBody>
          <a:bodyPr wrap="square" rtlCol="0">
            <a:spAutoFit/>
          </a:bodyPr>
          <a:lstStyle/>
          <a:p>
            <a:r>
              <a:rPr lang="en-US" altLang="ja-JP" dirty="0" smtClean="0"/>
              <a:t>FACE2</a:t>
            </a:r>
            <a:r>
              <a:rPr lang="ja-JP" altLang="en-US" dirty="0" smtClean="0"/>
              <a:t>　オークションを活用する</a:t>
            </a:r>
            <a:r>
              <a:rPr lang="en-US" altLang="ja-JP" dirty="0" smtClean="0"/>
              <a:t>4</a:t>
            </a:r>
            <a:r>
              <a:rPr lang="ja-JP" altLang="en-US" dirty="0" smtClean="0"/>
              <a:t>つのポイント</a:t>
            </a:r>
            <a:endParaRPr kumimoji="1" lang="ja-JP" altLang="en-US" dirty="0"/>
          </a:p>
        </p:txBody>
      </p:sp>
      <p:sp>
        <p:nvSpPr>
          <p:cNvPr id="30" name="テキスト ボックス 29"/>
          <p:cNvSpPr txBox="1"/>
          <p:nvPr/>
        </p:nvSpPr>
        <p:spPr>
          <a:xfrm>
            <a:off x="311727" y="599370"/>
            <a:ext cx="5999172" cy="369332"/>
          </a:xfrm>
          <a:prstGeom prst="rect">
            <a:avLst/>
          </a:prstGeom>
          <a:noFill/>
        </p:spPr>
        <p:txBody>
          <a:bodyPr wrap="square" rtlCol="0">
            <a:spAutoFit/>
          </a:bodyPr>
          <a:lstStyle/>
          <a:p>
            <a:r>
              <a:rPr kumimoji="1" lang="en-US" altLang="ja-JP" dirty="0" smtClean="0"/>
              <a:t>■Yahoo</a:t>
            </a:r>
            <a:r>
              <a:rPr kumimoji="1" lang="ja-JP" altLang="en-US" dirty="0" smtClean="0"/>
              <a:t>オークションの活用ポイントについて</a:t>
            </a:r>
            <a:endParaRPr kumimoji="1" lang="ja-JP" altLang="en-US" dirty="0"/>
          </a:p>
        </p:txBody>
      </p:sp>
      <p:pic>
        <p:nvPicPr>
          <p:cNvPr id="2" name="図 1"/>
          <p:cNvPicPr>
            <a:picLocks noChangeAspect="1"/>
          </p:cNvPicPr>
          <p:nvPr/>
        </p:nvPicPr>
        <p:blipFill>
          <a:blip r:embed="rId8"/>
          <a:stretch>
            <a:fillRect/>
          </a:stretch>
        </p:blipFill>
        <p:spPr>
          <a:xfrm>
            <a:off x="5093290" y="968702"/>
            <a:ext cx="4004530" cy="5602941"/>
          </a:xfrm>
          <a:prstGeom prst="rect">
            <a:avLst/>
          </a:prstGeom>
        </p:spPr>
      </p:pic>
      <p:sp>
        <p:nvSpPr>
          <p:cNvPr id="10" name="テキスト ボックス 9"/>
          <p:cNvSpPr txBox="1"/>
          <p:nvPr/>
        </p:nvSpPr>
        <p:spPr>
          <a:xfrm>
            <a:off x="4811059" y="5617880"/>
            <a:ext cx="2241176" cy="830997"/>
          </a:xfrm>
          <a:prstGeom prst="rect">
            <a:avLst/>
          </a:prstGeom>
          <a:noFill/>
        </p:spPr>
        <p:txBody>
          <a:bodyPr wrap="square" rtlCol="0">
            <a:spAutoFit/>
          </a:bodyPr>
          <a:lstStyle/>
          <a:p>
            <a:r>
              <a:rPr kumimoji="1" lang="ja-JP" altLang="en-US" sz="1600" b="1" dirty="0" smtClean="0"/>
              <a:t>オークション特有の販売方法を習得することが不可欠です。</a:t>
            </a:r>
            <a:endParaRPr kumimoji="1" lang="ja-JP" altLang="en-US" sz="1600" b="1" dirty="0"/>
          </a:p>
        </p:txBody>
      </p:sp>
    </p:spTree>
    <p:extLst>
      <p:ext uri="{BB962C8B-B14F-4D97-AF65-F5344CB8AC3E}">
        <p14:creationId xmlns:p14="http://schemas.microsoft.com/office/powerpoint/2010/main" val="151104548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0" y="0"/>
            <a:ext cx="9144000" cy="230038"/>
          </a:xfrm>
          <a:prstGeom prst="rect">
            <a:avLst/>
          </a:prstGeom>
        </p:spPr>
      </p:pic>
      <p:pic>
        <p:nvPicPr>
          <p:cNvPr id="5" name="図 4"/>
          <p:cNvPicPr>
            <a:picLocks noChangeAspect="1"/>
          </p:cNvPicPr>
          <p:nvPr/>
        </p:nvPicPr>
        <p:blipFill>
          <a:blip r:embed="rId2"/>
          <a:stretch>
            <a:fillRect/>
          </a:stretch>
        </p:blipFill>
        <p:spPr>
          <a:xfrm>
            <a:off x="0" y="6627962"/>
            <a:ext cx="9144000" cy="230038"/>
          </a:xfrm>
          <a:prstGeom prst="rect">
            <a:avLst/>
          </a:prstGeom>
        </p:spPr>
      </p:pic>
      <p:pic>
        <p:nvPicPr>
          <p:cNvPr id="13" name="図 12"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32831" y="230038"/>
            <a:ext cx="1311169" cy="313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直線コネクタ 2"/>
          <p:cNvCxnSpPr/>
          <p:nvPr/>
        </p:nvCxnSpPr>
        <p:spPr>
          <a:xfrm>
            <a:off x="92365" y="577680"/>
            <a:ext cx="9005455" cy="0"/>
          </a:xfrm>
          <a:prstGeom prst="line">
            <a:avLst/>
          </a:prstGeom>
        </p:spPr>
        <p:style>
          <a:lnRef idx="2">
            <a:schemeClr val="accent1"/>
          </a:lnRef>
          <a:fillRef idx="0">
            <a:schemeClr val="accent1"/>
          </a:fillRef>
          <a:effectRef idx="1">
            <a:schemeClr val="accent1"/>
          </a:effectRef>
          <a:fontRef idx="minor">
            <a:schemeClr val="tx1"/>
          </a:fontRef>
        </p:style>
      </p:cxnSp>
      <p:sp>
        <p:nvSpPr>
          <p:cNvPr id="15" name="テキスト ボックス 14"/>
          <p:cNvSpPr txBox="1"/>
          <p:nvPr/>
        </p:nvSpPr>
        <p:spPr>
          <a:xfrm>
            <a:off x="311726" y="230038"/>
            <a:ext cx="7191375" cy="369332"/>
          </a:xfrm>
          <a:prstGeom prst="rect">
            <a:avLst/>
          </a:prstGeom>
          <a:noFill/>
        </p:spPr>
        <p:txBody>
          <a:bodyPr wrap="square" rtlCol="0">
            <a:spAutoFit/>
          </a:bodyPr>
          <a:lstStyle/>
          <a:p>
            <a:r>
              <a:rPr lang="en-US" altLang="ja-JP" dirty="0" smtClean="0"/>
              <a:t>FACE3</a:t>
            </a:r>
            <a:r>
              <a:rPr lang="ja-JP" altLang="en-US" dirty="0" smtClean="0"/>
              <a:t>　商品の顔をつくることがポイント</a:t>
            </a:r>
            <a:endParaRPr kumimoji="1" lang="ja-JP" altLang="en-US" dirty="0"/>
          </a:p>
        </p:txBody>
      </p:sp>
      <p:sp>
        <p:nvSpPr>
          <p:cNvPr id="30" name="テキスト ボックス 29"/>
          <p:cNvSpPr txBox="1"/>
          <p:nvPr/>
        </p:nvSpPr>
        <p:spPr>
          <a:xfrm>
            <a:off x="311727" y="599370"/>
            <a:ext cx="5999172" cy="369332"/>
          </a:xfrm>
          <a:prstGeom prst="rect">
            <a:avLst/>
          </a:prstGeom>
          <a:noFill/>
        </p:spPr>
        <p:txBody>
          <a:bodyPr wrap="square" rtlCol="0">
            <a:spAutoFit/>
          </a:bodyPr>
          <a:lstStyle/>
          <a:p>
            <a:r>
              <a:rPr kumimoji="1" lang="en-US" altLang="ja-JP" dirty="0" smtClean="0"/>
              <a:t>■Yahoo</a:t>
            </a:r>
            <a:r>
              <a:rPr kumimoji="1" lang="ja-JP" altLang="en-US" dirty="0" smtClean="0"/>
              <a:t>オークション</a:t>
            </a:r>
            <a:r>
              <a:rPr lang="ja-JP" altLang="en-US" dirty="0" smtClean="0"/>
              <a:t>で売るための一番重要なポイント</a:t>
            </a:r>
            <a:endParaRPr kumimoji="1" lang="ja-JP" altLang="en-US" dirty="0"/>
          </a:p>
        </p:txBody>
      </p:sp>
      <p:sp>
        <p:nvSpPr>
          <p:cNvPr id="2" name="正方形/長方形 1"/>
          <p:cNvSpPr/>
          <p:nvPr/>
        </p:nvSpPr>
        <p:spPr>
          <a:xfrm>
            <a:off x="582704" y="969754"/>
            <a:ext cx="8128002" cy="1354217"/>
          </a:xfrm>
          <a:prstGeom prst="rect">
            <a:avLst/>
          </a:prstGeom>
        </p:spPr>
        <p:txBody>
          <a:bodyPr wrap="square">
            <a:spAutoFit/>
          </a:bodyPr>
          <a:lstStyle/>
          <a:p>
            <a:r>
              <a:rPr lang="ja-JP" altLang="en-US" b="1" dirty="0"/>
              <a:t>「見せ方を考える</a:t>
            </a:r>
            <a:r>
              <a:rPr lang="ja-JP" altLang="en-US" b="1" dirty="0" smtClean="0"/>
              <a:t>」</a:t>
            </a:r>
            <a:endParaRPr lang="en-US" altLang="ja-JP" b="1" dirty="0" smtClean="0"/>
          </a:p>
          <a:p>
            <a:r>
              <a:rPr lang="ja-JP" altLang="en-US" sz="1600" dirty="0" smtClean="0"/>
              <a:t>たとえば</a:t>
            </a:r>
            <a:r>
              <a:rPr lang="ja-JP" altLang="en-US" sz="1600" dirty="0"/>
              <a:t>黒いカットソーであれば、別のブランドのデニムと組み合わせて夏のセットとして売り出すなど、商品が一番輝く方法を考える</a:t>
            </a:r>
            <a:r>
              <a:rPr lang="ja-JP" altLang="en-US" sz="1600" dirty="0" smtClean="0"/>
              <a:t>。おしゃれ</a:t>
            </a:r>
            <a:r>
              <a:rPr lang="ja-JP" altLang="en-US" sz="1600" dirty="0"/>
              <a:t>ブロガーのコーディネイトや</a:t>
            </a:r>
            <a:r>
              <a:rPr lang="en-US" altLang="ja-JP" sz="1600" dirty="0"/>
              <a:t>LA</a:t>
            </a:r>
            <a:r>
              <a:rPr lang="ja-JP" altLang="en-US" sz="1600" dirty="0"/>
              <a:t>セレブのスナップを基にしたアイテム紹介など、まさに「見せ方」の</a:t>
            </a:r>
            <a:r>
              <a:rPr lang="ja-JP" altLang="en-US" sz="1600" dirty="0" smtClean="0"/>
              <a:t>工夫が重要。とても不動在庫品</a:t>
            </a:r>
            <a:r>
              <a:rPr lang="ja-JP" altLang="en-US" sz="1600" dirty="0"/>
              <a:t>を集めたとは思えない</a:t>
            </a:r>
            <a:r>
              <a:rPr lang="ja-JP" altLang="en-US" sz="1600" dirty="0" smtClean="0"/>
              <a:t>ネットショップづくりが販売のポイントです。</a:t>
            </a:r>
            <a:endParaRPr lang="ja-JP" altLang="en-US" sz="1600" dirty="0"/>
          </a:p>
        </p:txBody>
      </p:sp>
      <p:sp>
        <p:nvSpPr>
          <p:cNvPr id="6" name="正方形/長方形 5"/>
          <p:cNvSpPr/>
          <p:nvPr/>
        </p:nvSpPr>
        <p:spPr>
          <a:xfrm>
            <a:off x="433293" y="6138894"/>
            <a:ext cx="5217101" cy="276999"/>
          </a:xfrm>
          <a:prstGeom prst="rect">
            <a:avLst/>
          </a:prstGeom>
        </p:spPr>
        <p:txBody>
          <a:bodyPr wrap="square">
            <a:spAutoFit/>
          </a:bodyPr>
          <a:lstStyle/>
          <a:p>
            <a:r>
              <a:rPr lang="en-US" altLang="ja-JP" sz="1200" dirty="0">
                <a:hlinkClick r:id="rId4"/>
              </a:rPr>
              <a:t>http://www.rakuten.ne.jp/gold/a-afashion/site/</a:t>
            </a:r>
            <a:r>
              <a:rPr lang="en-US" altLang="ja-JP" sz="1200" dirty="0" smtClean="0">
                <a:hlinkClick r:id="rId4"/>
              </a:rPr>
              <a:t>index.html</a:t>
            </a:r>
            <a:r>
              <a:rPr lang="ja-JP" altLang="en-US" sz="1200" dirty="0" smtClean="0"/>
              <a:t>事例</a:t>
            </a:r>
            <a:endParaRPr lang="ja-JP" altLang="en-US" sz="1200" dirty="0"/>
          </a:p>
        </p:txBody>
      </p:sp>
      <p:pic>
        <p:nvPicPr>
          <p:cNvPr id="7" name="図 6"/>
          <p:cNvPicPr>
            <a:picLocks noChangeAspect="1"/>
          </p:cNvPicPr>
          <p:nvPr/>
        </p:nvPicPr>
        <p:blipFill>
          <a:blip r:embed="rId5"/>
          <a:stretch>
            <a:fillRect/>
          </a:stretch>
        </p:blipFill>
        <p:spPr>
          <a:xfrm>
            <a:off x="881524" y="2328894"/>
            <a:ext cx="3012440" cy="3810000"/>
          </a:xfrm>
          <a:prstGeom prst="rect">
            <a:avLst/>
          </a:prstGeom>
        </p:spPr>
      </p:pic>
      <p:sp>
        <p:nvSpPr>
          <p:cNvPr id="8" name="正方形/長方形 7"/>
          <p:cNvSpPr/>
          <p:nvPr/>
        </p:nvSpPr>
        <p:spPr>
          <a:xfrm>
            <a:off x="3924673" y="5856972"/>
            <a:ext cx="3451441" cy="276999"/>
          </a:xfrm>
          <a:prstGeom prst="rect">
            <a:avLst/>
          </a:prstGeom>
        </p:spPr>
        <p:txBody>
          <a:bodyPr wrap="square">
            <a:spAutoFit/>
          </a:bodyPr>
          <a:lstStyle/>
          <a:p>
            <a:r>
              <a:rPr lang="en-US" altLang="ja-JP" sz="1200" dirty="0">
                <a:hlinkClick r:id="rId6"/>
              </a:rPr>
              <a:t>http://martha00.com/</a:t>
            </a:r>
            <a:r>
              <a:rPr lang="en-US" altLang="ja-JP" sz="1200" dirty="0" smtClean="0">
                <a:hlinkClick r:id="rId6"/>
              </a:rPr>
              <a:t>collection.html</a:t>
            </a:r>
            <a:r>
              <a:rPr lang="ja-JP" altLang="en-US" sz="1200" dirty="0" smtClean="0"/>
              <a:t>事例</a:t>
            </a:r>
            <a:endParaRPr lang="ja-JP" altLang="en-US" sz="1200" dirty="0"/>
          </a:p>
        </p:txBody>
      </p:sp>
      <p:pic>
        <p:nvPicPr>
          <p:cNvPr id="9" name="図 8"/>
          <p:cNvPicPr>
            <a:picLocks noChangeAspect="1"/>
          </p:cNvPicPr>
          <p:nvPr/>
        </p:nvPicPr>
        <p:blipFill>
          <a:blip r:embed="rId7"/>
          <a:stretch>
            <a:fillRect/>
          </a:stretch>
        </p:blipFill>
        <p:spPr>
          <a:xfrm>
            <a:off x="4223493" y="3605338"/>
            <a:ext cx="3220842" cy="2251634"/>
          </a:xfrm>
          <a:prstGeom prst="rect">
            <a:avLst/>
          </a:prstGeom>
        </p:spPr>
      </p:pic>
      <p:sp>
        <p:nvSpPr>
          <p:cNvPr id="10" name="テキスト ボックス 9"/>
          <p:cNvSpPr txBox="1"/>
          <p:nvPr/>
        </p:nvSpPr>
        <p:spPr>
          <a:xfrm>
            <a:off x="3924673" y="2758577"/>
            <a:ext cx="4786033" cy="646331"/>
          </a:xfrm>
          <a:prstGeom prst="rect">
            <a:avLst/>
          </a:prstGeom>
          <a:noFill/>
        </p:spPr>
        <p:txBody>
          <a:bodyPr wrap="square" rtlCol="0">
            <a:spAutoFit/>
          </a:bodyPr>
          <a:lstStyle/>
          <a:p>
            <a:r>
              <a:rPr kumimoji="1" lang="ja-JP" altLang="en-US" dirty="0" smtClean="0"/>
              <a:t>どんな商品もコーディネイトと撮影で販売のポイントが新たに創造できます。</a:t>
            </a:r>
            <a:endParaRPr kumimoji="1" lang="ja-JP" altLang="en-US" dirty="0"/>
          </a:p>
        </p:txBody>
      </p:sp>
      <p:sp>
        <p:nvSpPr>
          <p:cNvPr id="11" name="テキスト ボックス 10"/>
          <p:cNvSpPr txBox="1"/>
          <p:nvPr/>
        </p:nvSpPr>
        <p:spPr>
          <a:xfrm>
            <a:off x="7495642" y="5786125"/>
            <a:ext cx="1558710" cy="646331"/>
          </a:xfrm>
          <a:prstGeom prst="rect">
            <a:avLst/>
          </a:prstGeom>
          <a:noFill/>
        </p:spPr>
        <p:txBody>
          <a:bodyPr wrap="square" rtlCol="0">
            <a:spAutoFit/>
          </a:bodyPr>
          <a:lstStyle/>
          <a:p>
            <a:r>
              <a:rPr kumimoji="1" lang="ja-JP" altLang="en-US" sz="1200" dirty="0" smtClean="0"/>
              <a:t>撮影や出品代行専門会社もありますのでご検討下さい。</a:t>
            </a:r>
            <a:endParaRPr kumimoji="1" lang="ja-JP" altLang="en-US" sz="1200" dirty="0"/>
          </a:p>
        </p:txBody>
      </p:sp>
    </p:spTree>
    <p:extLst>
      <p:ext uri="{BB962C8B-B14F-4D97-AF65-F5344CB8AC3E}">
        <p14:creationId xmlns:p14="http://schemas.microsoft.com/office/powerpoint/2010/main" val="40606241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0" y="0"/>
            <a:ext cx="9144000" cy="230038"/>
          </a:xfrm>
          <a:prstGeom prst="rect">
            <a:avLst/>
          </a:prstGeom>
        </p:spPr>
      </p:pic>
      <p:pic>
        <p:nvPicPr>
          <p:cNvPr id="5" name="図 4"/>
          <p:cNvPicPr>
            <a:picLocks noChangeAspect="1"/>
          </p:cNvPicPr>
          <p:nvPr/>
        </p:nvPicPr>
        <p:blipFill>
          <a:blip r:embed="rId2"/>
          <a:stretch>
            <a:fillRect/>
          </a:stretch>
        </p:blipFill>
        <p:spPr>
          <a:xfrm>
            <a:off x="0" y="6627962"/>
            <a:ext cx="9144000" cy="230038"/>
          </a:xfrm>
          <a:prstGeom prst="rect">
            <a:avLst/>
          </a:prstGeom>
        </p:spPr>
      </p:pic>
      <p:pic>
        <p:nvPicPr>
          <p:cNvPr id="13" name="図 12" descr="クラウドマネージメント協会ロゴ.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32831" y="230038"/>
            <a:ext cx="1311169" cy="313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直線コネクタ 2"/>
          <p:cNvCxnSpPr/>
          <p:nvPr/>
        </p:nvCxnSpPr>
        <p:spPr>
          <a:xfrm>
            <a:off x="92365" y="577680"/>
            <a:ext cx="9005455" cy="0"/>
          </a:xfrm>
          <a:prstGeom prst="line">
            <a:avLst/>
          </a:prstGeom>
        </p:spPr>
        <p:style>
          <a:lnRef idx="2">
            <a:schemeClr val="accent1"/>
          </a:lnRef>
          <a:fillRef idx="0">
            <a:schemeClr val="accent1"/>
          </a:fillRef>
          <a:effectRef idx="1">
            <a:schemeClr val="accent1"/>
          </a:effectRef>
          <a:fontRef idx="minor">
            <a:schemeClr val="tx1"/>
          </a:fontRef>
        </p:style>
      </p:cxnSp>
      <p:sp>
        <p:nvSpPr>
          <p:cNvPr id="15" name="テキスト ボックス 14"/>
          <p:cNvSpPr txBox="1"/>
          <p:nvPr/>
        </p:nvSpPr>
        <p:spPr>
          <a:xfrm>
            <a:off x="311726" y="230038"/>
            <a:ext cx="7191375" cy="369332"/>
          </a:xfrm>
          <a:prstGeom prst="rect">
            <a:avLst/>
          </a:prstGeom>
          <a:noFill/>
        </p:spPr>
        <p:txBody>
          <a:bodyPr wrap="square" rtlCol="0">
            <a:spAutoFit/>
          </a:bodyPr>
          <a:lstStyle/>
          <a:p>
            <a:r>
              <a:rPr lang="en-US" altLang="ja-JP" dirty="0" smtClean="0"/>
              <a:t>FACE4</a:t>
            </a:r>
            <a:r>
              <a:rPr lang="ja-JP" altLang="en-US" dirty="0" smtClean="0"/>
              <a:t>　</a:t>
            </a:r>
            <a:r>
              <a:rPr lang="ja-JP" altLang="en-US" dirty="0" smtClean="0"/>
              <a:t>更に売上を獲得するために</a:t>
            </a:r>
            <a:endParaRPr kumimoji="1" lang="ja-JP" altLang="en-US" dirty="0"/>
          </a:p>
        </p:txBody>
      </p:sp>
      <p:sp>
        <p:nvSpPr>
          <p:cNvPr id="30" name="テキスト ボックス 29"/>
          <p:cNvSpPr txBox="1"/>
          <p:nvPr/>
        </p:nvSpPr>
        <p:spPr>
          <a:xfrm>
            <a:off x="311727" y="599370"/>
            <a:ext cx="5999172" cy="369332"/>
          </a:xfrm>
          <a:prstGeom prst="rect">
            <a:avLst/>
          </a:prstGeom>
          <a:noFill/>
        </p:spPr>
        <p:txBody>
          <a:bodyPr wrap="square" rtlCol="0">
            <a:spAutoFit/>
          </a:bodyPr>
          <a:lstStyle/>
          <a:p>
            <a:r>
              <a:rPr kumimoji="1" lang="en-US" altLang="ja-JP" dirty="0" smtClean="0"/>
              <a:t>■</a:t>
            </a:r>
            <a:r>
              <a:rPr lang="en-US" altLang="ja-JP" dirty="0" smtClean="0"/>
              <a:t>amazon</a:t>
            </a:r>
            <a:r>
              <a:rPr lang="ja-JP" altLang="en-US" dirty="0" smtClean="0"/>
              <a:t>の活用と絡めて</a:t>
            </a:r>
            <a:endParaRPr kumimoji="1" lang="ja-JP" altLang="en-US" dirty="0"/>
          </a:p>
        </p:txBody>
      </p:sp>
      <p:sp>
        <p:nvSpPr>
          <p:cNvPr id="12" name="テキスト ボックス 11"/>
          <p:cNvSpPr txBox="1"/>
          <p:nvPr/>
        </p:nvSpPr>
        <p:spPr>
          <a:xfrm>
            <a:off x="597647" y="996456"/>
            <a:ext cx="7888941" cy="954107"/>
          </a:xfrm>
          <a:prstGeom prst="rect">
            <a:avLst/>
          </a:prstGeom>
          <a:noFill/>
        </p:spPr>
        <p:txBody>
          <a:bodyPr wrap="square" rtlCol="0">
            <a:spAutoFit/>
          </a:bodyPr>
          <a:lstStyle/>
          <a:p>
            <a:r>
              <a:rPr kumimoji="1" lang="ja-JP" altLang="en-US" sz="1400" dirty="0" smtClean="0"/>
              <a:t>更に売上を獲得するためには</a:t>
            </a:r>
            <a:r>
              <a:rPr kumimoji="1" lang="en-US" altLang="ja-JP" sz="1400" dirty="0" smtClean="0"/>
              <a:t>amazon</a:t>
            </a:r>
            <a:r>
              <a:rPr kumimoji="1" lang="ja-JP" altLang="en-US" sz="1400" dirty="0" smtClean="0"/>
              <a:t>との併用を一度検討してみて下さい。</a:t>
            </a:r>
            <a:endParaRPr kumimoji="1" lang="en-US" altLang="ja-JP" sz="1400" dirty="0" smtClean="0"/>
          </a:p>
          <a:p>
            <a:r>
              <a:rPr lang="en-US" altLang="ja-JP" sz="1400" dirty="0" smtClean="0"/>
              <a:t>Yahoo</a:t>
            </a:r>
            <a:r>
              <a:rPr lang="ja-JP" altLang="en-US" sz="1400" dirty="0" smtClean="0"/>
              <a:t>ショッピングへの出展数は６万件を超えた現在も売上は</a:t>
            </a:r>
            <a:r>
              <a:rPr lang="en-US" altLang="ja-JP" sz="1400" dirty="0" smtClean="0"/>
              <a:t>amazon</a:t>
            </a:r>
            <a:r>
              <a:rPr lang="ja-JP" altLang="en-US" sz="1400" dirty="0" smtClean="0"/>
              <a:t>には</a:t>
            </a:r>
            <a:r>
              <a:rPr kumimoji="1" lang="ja-JP" altLang="en-US" sz="1400" dirty="0" smtClean="0"/>
              <a:t>まだまだ遠く離れており、売上獲得は</a:t>
            </a:r>
            <a:r>
              <a:rPr kumimoji="1" lang="en-US" altLang="ja-JP" sz="1400" dirty="0" smtClean="0"/>
              <a:t>amazon</a:t>
            </a:r>
            <a:r>
              <a:rPr kumimoji="1" lang="ja-JP" altLang="en-US" sz="1400" dirty="0" smtClean="0"/>
              <a:t>で行い、キャッシュフローを</a:t>
            </a:r>
            <a:r>
              <a:rPr lang="ja-JP" altLang="en-US" sz="1400" dirty="0" smtClean="0"/>
              <a:t>考慮する点は</a:t>
            </a:r>
            <a:r>
              <a:rPr lang="en-US" altLang="ja-JP" sz="1400" dirty="0" smtClean="0"/>
              <a:t>Yahoo</a:t>
            </a:r>
            <a:r>
              <a:rPr lang="ja-JP" altLang="en-US" sz="1400" dirty="0" smtClean="0"/>
              <a:t>オークションで行うのがベストと言えます。</a:t>
            </a:r>
            <a:endParaRPr kumimoji="1" lang="ja-JP" altLang="en-US" sz="1400" dirty="0"/>
          </a:p>
        </p:txBody>
      </p:sp>
      <p:pic>
        <p:nvPicPr>
          <p:cNvPr id="14" name="図 13"/>
          <p:cNvPicPr>
            <a:picLocks noChangeAspect="1"/>
          </p:cNvPicPr>
          <p:nvPr/>
        </p:nvPicPr>
        <p:blipFill>
          <a:blip r:embed="rId4"/>
          <a:stretch>
            <a:fillRect/>
          </a:stretch>
        </p:blipFill>
        <p:spPr>
          <a:xfrm>
            <a:off x="871071" y="1931151"/>
            <a:ext cx="2082800" cy="635000"/>
          </a:xfrm>
          <a:prstGeom prst="rect">
            <a:avLst/>
          </a:prstGeom>
        </p:spPr>
      </p:pic>
      <p:pic>
        <p:nvPicPr>
          <p:cNvPr id="17" name="図 16"/>
          <p:cNvPicPr>
            <a:picLocks noChangeAspect="1"/>
          </p:cNvPicPr>
          <p:nvPr/>
        </p:nvPicPr>
        <p:blipFill>
          <a:blip r:embed="rId5"/>
          <a:stretch>
            <a:fillRect/>
          </a:stretch>
        </p:blipFill>
        <p:spPr>
          <a:xfrm>
            <a:off x="965644" y="2655266"/>
            <a:ext cx="1988227" cy="491825"/>
          </a:xfrm>
          <a:prstGeom prst="rect">
            <a:avLst/>
          </a:prstGeom>
        </p:spPr>
      </p:pic>
      <p:sp>
        <p:nvSpPr>
          <p:cNvPr id="16" name="テキスト ボックス 15"/>
          <p:cNvSpPr txBox="1"/>
          <p:nvPr/>
        </p:nvSpPr>
        <p:spPr>
          <a:xfrm>
            <a:off x="3272118" y="1882594"/>
            <a:ext cx="5050117" cy="1200329"/>
          </a:xfrm>
          <a:prstGeom prst="rect">
            <a:avLst/>
          </a:prstGeom>
          <a:noFill/>
        </p:spPr>
        <p:txBody>
          <a:bodyPr wrap="square" rtlCol="0">
            <a:spAutoFit/>
          </a:bodyPr>
          <a:lstStyle/>
          <a:p>
            <a:r>
              <a:rPr kumimoji="1" lang="en-US" altLang="ja-JP" dirty="0" smtClean="0"/>
              <a:t>PB</a:t>
            </a:r>
            <a:r>
              <a:rPr kumimoji="1" lang="ja-JP" altLang="en-US" dirty="0" smtClean="0"/>
              <a:t>＆</a:t>
            </a:r>
            <a:r>
              <a:rPr kumimoji="1" lang="en-US" altLang="ja-JP" dirty="0" smtClean="0"/>
              <a:t>NB</a:t>
            </a:r>
            <a:r>
              <a:rPr kumimoji="1" lang="ja-JP" altLang="en-US" dirty="0" smtClean="0"/>
              <a:t>商品を時間をかけじっくり販売</a:t>
            </a:r>
            <a:endParaRPr kumimoji="1" lang="en-US" altLang="ja-JP" dirty="0" smtClean="0"/>
          </a:p>
          <a:p>
            <a:r>
              <a:rPr lang="en-US" altLang="ja-JP" dirty="0" smtClean="0"/>
              <a:t>※</a:t>
            </a:r>
            <a:r>
              <a:rPr lang="ja-JP" altLang="en-US" dirty="0" smtClean="0"/>
              <a:t>ただし手数料は平均</a:t>
            </a:r>
            <a:r>
              <a:rPr lang="en-US" altLang="ja-JP" dirty="0" smtClean="0"/>
              <a:t>10〜15</a:t>
            </a:r>
            <a:r>
              <a:rPr lang="ja-JP" altLang="en-US" dirty="0" smtClean="0"/>
              <a:t>％必要</a:t>
            </a:r>
            <a:endParaRPr lang="en-US" altLang="ja-JP" dirty="0" smtClean="0"/>
          </a:p>
          <a:p>
            <a:endParaRPr lang="en-US" altLang="ja-JP" dirty="0" smtClean="0"/>
          </a:p>
          <a:p>
            <a:r>
              <a:rPr kumimoji="1" lang="ja-JP" altLang="en-US" dirty="0" smtClean="0"/>
              <a:t>キャッシュ・フロー重視・即売をねらう</a:t>
            </a:r>
            <a:endParaRPr kumimoji="1" lang="ja-JP" altLang="en-US" dirty="0"/>
          </a:p>
        </p:txBody>
      </p:sp>
      <p:sp>
        <p:nvSpPr>
          <p:cNvPr id="19" name="テキスト ボックス 18"/>
          <p:cNvSpPr txBox="1"/>
          <p:nvPr/>
        </p:nvSpPr>
        <p:spPr>
          <a:xfrm>
            <a:off x="311727" y="3512900"/>
            <a:ext cx="5999172" cy="369332"/>
          </a:xfrm>
          <a:prstGeom prst="rect">
            <a:avLst/>
          </a:prstGeom>
          <a:noFill/>
        </p:spPr>
        <p:txBody>
          <a:bodyPr wrap="square" rtlCol="0">
            <a:spAutoFit/>
          </a:bodyPr>
          <a:lstStyle/>
          <a:p>
            <a:r>
              <a:rPr kumimoji="1" lang="en-US" altLang="ja-JP" dirty="0" smtClean="0"/>
              <a:t>■</a:t>
            </a:r>
            <a:r>
              <a:rPr lang="ja-JP" altLang="en-US" dirty="0" smtClean="0"/>
              <a:t>撮影の工数とテクニック</a:t>
            </a:r>
            <a:endParaRPr kumimoji="1" lang="ja-JP" altLang="en-US" dirty="0"/>
          </a:p>
        </p:txBody>
      </p:sp>
      <p:sp>
        <p:nvSpPr>
          <p:cNvPr id="18" name="テキスト ボックス 17"/>
          <p:cNvSpPr txBox="1"/>
          <p:nvPr/>
        </p:nvSpPr>
        <p:spPr>
          <a:xfrm>
            <a:off x="3466353" y="3351861"/>
            <a:ext cx="5020235" cy="738664"/>
          </a:xfrm>
          <a:prstGeom prst="rect">
            <a:avLst/>
          </a:prstGeom>
          <a:noFill/>
        </p:spPr>
        <p:txBody>
          <a:bodyPr wrap="square" rtlCol="0">
            <a:spAutoFit/>
          </a:bodyPr>
          <a:lstStyle/>
          <a:p>
            <a:r>
              <a:rPr kumimoji="1" lang="ja-JP" altLang="en-US" sz="1400" dirty="0" smtClean="0"/>
              <a:t>いずれも商品写真の撮影工数がかかってきます。更に前述しましたように見せ方により大きく売上は異なりますので日々その見せ方の工夫と検討を繰り返す必要があります。</a:t>
            </a:r>
            <a:endParaRPr kumimoji="1" lang="ja-JP" altLang="en-US" sz="1400" dirty="0"/>
          </a:p>
        </p:txBody>
      </p:sp>
      <p:pic>
        <p:nvPicPr>
          <p:cNvPr id="21" name="図 20" descr="スクリーンショット 2012-10-25 20.48.51.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22225" y="4216804"/>
            <a:ext cx="3442598" cy="1058204"/>
          </a:xfrm>
          <a:prstGeom prst="rect">
            <a:avLst/>
          </a:prstGeom>
        </p:spPr>
      </p:pic>
      <p:pic>
        <p:nvPicPr>
          <p:cNvPr id="22" name="図 21" descr="スクリーンショット 2012-10-25 20.49.08.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64694" y="5528561"/>
            <a:ext cx="2221537" cy="965628"/>
          </a:xfrm>
          <a:prstGeom prst="rect">
            <a:avLst/>
          </a:prstGeom>
        </p:spPr>
      </p:pic>
      <p:sp>
        <p:nvSpPr>
          <p:cNvPr id="23" name="正方形/長方形 22"/>
          <p:cNvSpPr/>
          <p:nvPr/>
        </p:nvSpPr>
        <p:spPr>
          <a:xfrm>
            <a:off x="688131" y="4186922"/>
            <a:ext cx="2616056" cy="310365"/>
          </a:xfrm>
          <a:prstGeom prst="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600" dirty="0">
                <a:latin typeface="メイリオ"/>
                <a:ea typeface="メイリオ"/>
                <a:cs typeface="メイリオ"/>
              </a:rPr>
              <a:t>背景の違いの見え方</a:t>
            </a:r>
          </a:p>
        </p:txBody>
      </p:sp>
      <p:sp>
        <p:nvSpPr>
          <p:cNvPr id="24" name="正方形/長方形 23"/>
          <p:cNvSpPr/>
          <p:nvPr/>
        </p:nvSpPr>
        <p:spPr>
          <a:xfrm>
            <a:off x="625475" y="4106756"/>
            <a:ext cx="7802374" cy="1255228"/>
          </a:xfrm>
          <a:prstGeom prst="rect">
            <a:avLst/>
          </a:prstGeom>
          <a:noFill/>
          <a:ln w="38100" cmpd="sng">
            <a:solidFill>
              <a:srgbClr val="4F81B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5" name="テキスト ボックス 24"/>
          <p:cNvSpPr txBox="1"/>
          <p:nvPr/>
        </p:nvSpPr>
        <p:spPr>
          <a:xfrm>
            <a:off x="665895" y="4501104"/>
            <a:ext cx="3248105" cy="830997"/>
          </a:xfrm>
          <a:prstGeom prst="rect">
            <a:avLst/>
          </a:prstGeom>
          <a:noFill/>
        </p:spPr>
        <p:txBody>
          <a:bodyPr wrap="none" rtlCol="0">
            <a:spAutoFit/>
          </a:bodyPr>
          <a:lstStyle/>
          <a:p>
            <a:r>
              <a:rPr lang="en-US" altLang="ja-JP" sz="1600" dirty="0" smtClean="0">
                <a:latin typeface="メイリオ"/>
                <a:ea typeface="メイリオ"/>
                <a:cs typeface="メイリオ"/>
              </a:rPr>
              <a:t>◯</a:t>
            </a:r>
            <a:r>
              <a:rPr lang="ja-JP" altLang="en-US" sz="1600" dirty="0" smtClean="0">
                <a:latin typeface="メイリオ"/>
                <a:ea typeface="メイリオ"/>
                <a:cs typeface="メイリオ"/>
              </a:rPr>
              <a:t>メイン</a:t>
            </a:r>
            <a:r>
              <a:rPr lang="ja-JP" altLang="en-US" sz="1600" dirty="0">
                <a:latin typeface="メイリオ"/>
                <a:ea typeface="メイリオ"/>
                <a:cs typeface="メイリオ"/>
              </a:rPr>
              <a:t>画像は、可能な</a:t>
            </a:r>
            <a:r>
              <a:rPr lang="ja-JP" altLang="en-US" sz="1600" dirty="0" smtClean="0">
                <a:latin typeface="メイリオ"/>
                <a:ea typeface="メイリオ"/>
                <a:cs typeface="メイリオ"/>
              </a:rPr>
              <a:t>限り</a:t>
            </a:r>
            <a:endParaRPr lang="en-US" altLang="ja-JP" sz="1600" dirty="0" smtClean="0">
              <a:latin typeface="メイリオ"/>
              <a:ea typeface="メイリオ"/>
              <a:cs typeface="メイリオ"/>
            </a:endParaRPr>
          </a:p>
          <a:p>
            <a:r>
              <a:rPr lang="ja-JP" altLang="ja-JP" sz="1600" dirty="0">
                <a:latin typeface="メイリオ"/>
                <a:ea typeface="メイリオ"/>
                <a:cs typeface="メイリオ"/>
              </a:rPr>
              <a:t>　</a:t>
            </a:r>
            <a:r>
              <a:rPr lang="ja-JP" altLang="en-US" sz="1600" dirty="0" smtClean="0">
                <a:latin typeface="メイリオ"/>
                <a:ea typeface="メイリオ"/>
                <a:cs typeface="メイリオ"/>
              </a:rPr>
              <a:t>白</a:t>
            </a:r>
            <a:r>
              <a:rPr lang="ja-JP" altLang="en-US" sz="1600" dirty="0">
                <a:latin typeface="メイリオ"/>
                <a:ea typeface="メイリオ"/>
                <a:cs typeface="メイリオ"/>
              </a:rPr>
              <a:t>抜きを</a:t>
            </a:r>
            <a:r>
              <a:rPr lang="ja-JP" altLang="en-US" sz="1600" dirty="0" smtClean="0">
                <a:latin typeface="メイリオ"/>
                <a:ea typeface="メイリオ"/>
                <a:cs typeface="メイリオ"/>
              </a:rPr>
              <a:t>設定</a:t>
            </a:r>
            <a:endParaRPr lang="en-US" altLang="ja-JP" sz="1600" dirty="0" smtClean="0">
              <a:latin typeface="メイリオ"/>
              <a:ea typeface="メイリオ"/>
              <a:cs typeface="メイリオ"/>
            </a:endParaRPr>
          </a:p>
          <a:p>
            <a:r>
              <a:rPr lang="ja-JP" altLang="en-US" sz="1600" dirty="0" smtClean="0">
                <a:latin typeface="メイリオ"/>
                <a:ea typeface="メイリオ"/>
                <a:cs typeface="メイリオ"/>
              </a:rPr>
              <a:t>（</a:t>
            </a:r>
            <a:r>
              <a:rPr lang="en-US" altLang="ja-JP" sz="1600" dirty="0">
                <a:latin typeface="メイリオ"/>
                <a:ea typeface="メイリオ"/>
                <a:cs typeface="メイリオ"/>
              </a:rPr>
              <a:t>Amazon</a:t>
            </a:r>
            <a:r>
              <a:rPr lang="ja-JP" altLang="en-US" sz="1600" dirty="0">
                <a:latin typeface="メイリオ"/>
                <a:ea typeface="メイリオ"/>
                <a:cs typeface="メイリオ"/>
              </a:rPr>
              <a:t>では白抜き画像</a:t>
            </a:r>
            <a:r>
              <a:rPr lang="ja-JP" altLang="en-US" sz="1600" dirty="0" smtClean="0">
                <a:latin typeface="メイリオ"/>
                <a:ea typeface="メイリオ"/>
                <a:cs typeface="メイリオ"/>
              </a:rPr>
              <a:t>推奨）</a:t>
            </a:r>
            <a:endParaRPr lang="ja-JP" altLang="en-US" sz="1600" dirty="0">
              <a:latin typeface="メイリオ"/>
              <a:ea typeface="メイリオ"/>
              <a:cs typeface="メイリオ"/>
            </a:endParaRPr>
          </a:p>
        </p:txBody>
      </p:sp>
      <p:sp>
        <p:nvSpPr>
          <p:cNvPr id="26" name="正方形/長方形 25"/>
          <p:cNvSpPr/>
          <p:nvPr/>
        </p:nvSpPr>
        <p:spPr>
          <a:xfrm>
            <a:off x="688131" y="5559683"/>
            <a:ext cx="2616056" cy="310365"/>
          </a:xfrm>
          <a:prstGeom prst="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600" dirty="0" smtClean="0">
                <a:latin typeface="メイリオ"/>
                <a:ea typeface="メイリオ"/>
                <a:cs typeface="メイリオ"/>
              </a:rPr>
              <a:t>余白の違いの見え方</a:t>
            </a:r>
            <a:endParaRPr lang="ja-JP" altLang="en-US" sz="1600" dirty="0">
              <a:latin typeface="メイリオ"/>
              <a:ea typeface="メイリオ"/>
              <a:cs typeface="メイリオ"/>
            </a:endParaRPr>
          </a:p>
        </p:txBody>
      </p:sp>
      <p:sp>
        <p:nvSpPr>
          <p:cNvPr id="27" name="正方形/長方形 26"/>
          <p:cNvSpPr/>
          <p:nvPr/>
        </p:nvSpPr>
        <p:spPr>
          <a:xfrm>
            <a:off x="625475" y="5479516"/>
            <a:ext cx="7802374" cy="1014673"/>
          </a:xfrm>
          <a:prstGeom prst="rect">
            <a:avLst/>
          </a:prstGeom>
          <a:noFill/>
          <a:ln w="38100" cmpd="sng">
            <a:solidFill>
              <a:srgbClr val="4F81B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8" name="テキスト ボックス 27"/>
          <p:cNvSpPr txBox="1"/>
          <p:nvPr/>
        </p:nvSpPr>
        <p:spPr>
          <a:xfrm>
            <a:off x="650954" y="5895682"/>
            <a:ext cx="3467616" cy="584776"/>
          </a:xfrm>
          <a:prstGeom prst="rect">
            <a:avLst/>
          </a:prstGeom>
          <a:noFill/>
        </p:spPr>
        <p:txBody>
          <a:bodyPr wrap="none" rtlCol="0">
            <a:spAutoFit/>
          </a:bodyPr>
          <a:lstStyle/>
          <a:p>
            <a:r>
              <a:rPr lang="en-US" altLang="ja-JP" sz="1600" dirty="0" smtClean="0">
                <a:latin typeface="メイリオ"/>
                <a:ea typeface="メイリオ"/>
                <a:cs typeface="メイリオ"/>
              </a:rPr>
              <a:t>◯</a:t>
            </a:r>
            <a:r>
              <a:rPr lang="ja-JP" altLang="en-US" sz="1600" dirty="0" smtClean="0">
                <a:latin typeface="メイリオ"/>
                <a:ea typeface="メイリオ"/>
                <a:cs typeface="メイリオ"/>
              </a:rPr>
              <a:t>画像の余白ができる限り少ない、</a:t>
            </a:r>
            <a:endParaRPr lang="en-US" altLang="ja-JP" sz="1600" dirty="0" smtClean="0">
              <a:latin typeface="メイリオ"/>
              <a:ea typeface="メイリオ"/>
              <a:cs typeface="メイリオ"/>
            </a:endParaRPr>
          </a:p>
          <a:p>
            <a:r>
              <a:rPr lang="ja-JP" altLang="en-US" sz="1600" dirty="0" smtClean="0">
                <a:latin typeface="メイリオ"/>
                <a:ea typeface="メイリオ"/>
                <a:cs typeface="メイリオ"/>
              </a:rPr>
              <a:t>　商品にフォーカスした画像</a:t>
            </a:r>
            <a:r>
              <a:rPr lang="ja-JP" altLang="ja-JP" sz="1600" dirty="0">
                <a:latin typeface="メイリオ"/>
                <a:ea typeface="メイリオ"/>
                <a:cs typeface="メイリオ"/>
              </a:rPr>
              <a:t>　</a:t>
            </a:r>
            <a:endParaRPr lang="ja-JP" altLang="en-US" sz="1600" dirty="0">
              <a:latin typeface="メイリオ"/>
              <a:ea typeface="メイリオ"/>
              <a:cs typeface="メイリオ"/>
            </a:endParaRPr>
          </a:p>
        </p:txBody>
      </p:sp>
    </p:spTree>
    <p:extLst>
      <p:ext uri="{BB962C8B-B14F-4D97-AF65-F5344CB8AC3E}">
        <p14:creationId xmlns:p14="http://schemas.microsoft.com/office/powerpoint/2010/main" val="359133385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インスピレーション">
      <a:majorFont>
        <a:latin typeface="News Gothic MT"/>
        <a:ea typeface=""/>
        <a:cs typeface=""/>
        <a:font script="Jpan" typeface="メイリオ"/>
        <a:font script="Hans" typeface="宋体"/>
        <a:font script="Hant" typeface="新細明體"/>
      </a:majorFont>
      <a:minorFont>
        <a:latin typeface="News Gothic MT"/>
        <a:ea typeface=""/>
        <a:cs typeface=""/>
        <a:font script="Jpan" typeface="メイリオ"/>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702</TotalTime>
  <Words>617</Words>
  <Application>Microsoft Macintosh PowerPoint</Application>
  <PresentationFormat>画面に合わせる (4:3)</PresentationFormat>
  <Paragraphs>48</Paragraphs>
  <Slides>5</Slides>
  <Notes>0</Notes>
  <HiddenSlides>0</HiddenSlides>
  <MMClips>0</MMClips>
  <ScaleCrop>false</ScaleCrop>
  <HeadingPairs>
    <vt:vector size="4" baseType="variant">
      <vt:variant>
        <vt:lpstr>テーマ</vt:lpstr>
      </vt:variant>
      <vt:variant>
        <vt:i4>1</vt:i4>
      </vt:variant>
      <vt:variant>
        <vt:lpstr>スライド タイトル</vt:lpstr>
      </vt:variant>
      <vt:variant>
        <vt:i4>5</vt:i4>
      </vt:variant>
    </vt:vector>
  </HeadingPairs>
  <TitlesOfParts>
    <vt:vector size="6" baseType="lpstr">
      <vt:lpstr>ホワイト</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INTERLOGIC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Harada Mitsuharu</dc:creator>
  <cp:lastModifiedBy>Harada Mitsuharu</cp:lastModifiedBy>
  <cp:revision>95</cp:revision>
  <dcterms:created xsi:type="dcterms:W3CDTF">2014-07-03T02:24:39Z</dcterms:created>
  <dcterms:modified xsi:type="dcterms:W3CDTF">2014-12-20T07:55:58Z</dcterms:modified>
</cp:coreProperties>
</file>