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6" r:id="rId3"/>
    <p:sldId id="287" r:id="rId4"/>
    <p:sldId id="288" r:id="rId5"/>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552"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1287601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1598483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2027919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3995354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4120883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2998076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551567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1718600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4153738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4215959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75F9996-4FD8-C44D-8FB0-B172FC8D507A}" type="datetimeFigureOut">
              <a:rPr kumimoji="1" lang="ja-JP" altLang="en-US" smtClean="0"/>
              <a:t>2014/12/04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31761133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5F9996-4FD8-C44D-8FB0-B172FC8D507A}" type="datetimeFigureOut">
              <a:rPr kumimoji="1" lang="ja-JP" altLang="en-US" smtClean="0"/>
              <a:t>2014/12/04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424375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4.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image" Target="../media/image14.png"/><Relationship Id="rId11"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0" y="0"/>
            <a:ext cx="9144000" cy="230038"/>
          </a:xfrm>
          <a:prstGeom prst="rect">
            <a:avLst/>
          </a:prstGeom>
        </p:spPr>
      </p:pic>
      <p:pic>
        <p:nvPicPr>
          <p:cNvPr id="5" name="図 4"/>
          <p:cNvPicPr>
            <a:picLocks noChangeAspect="1"/>
          </p:cNvPicPr>
          <p:nvPr/>
        </p:nvPicPr>
        <p:blipFill>
          <a:blip r:embed="rId2"/>
          <a:stretch>
            <a:fillRect/>
          </a:stretch>
        </p:blipFill>
        <p:spPr>
          <a:xfrm>
            <a:off x="0" y="6627962"/>
            <a:ext cx="9144000" cy="230038"/>
          </a:xfrm>
          <a:prstGeom prst="rect">
            <a:avLst/>
          </a:prstGeom>
        </p:spPr>
      </p:pic>
      <p:cxnSp>
        <p:nvCxnSpPr>
          <p:cNvPr id="7" name="直線コネクタ 6"/>
          <p:cNvCxnSpPr/>
          <p:nvPr/>
        </p:nvCxnSpPr>
        <p:spPr>
          <a:xfrm>
            <a:off x="2208057" y="3572616"/>
            <a:ext cx="59264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直線コネクタ 7"/>
          <p:cNvCxnSpPr/>
          <p:nvPr/>
        </p:nvCxnSpPr>
        <p:spPr>
          <a:xfrm>
            <a:off x="2208057" y="2878888"/>
            <a:ext cx="59264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直線コネクタ 8"/>
          <p:cNvCxnSpPr/>
          <p:nvPr/>
        </p:nvCxnSpPr>
        <p:spPr>
          <a:xfrm>
            <a:off x="2208057" y="4007709"/>
            <a:ext cx="5926476"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正方形/長方形 10"/>
          <p:cNvSpPr/>
          <p:nvPr/>
        </p:nvSpPr>
        <p:spPr>
          <a:xfrm>
            <a:off x="2058616" y="3112639"/>
            <a:ext cx="5944599" cy="369332"/>
          </a:xfrm>
          <a:prstGeom prst="rect">
            <a:avLst/>
          </a:prstGeom>
        </p:spPr>
        <p:txBody>
          <a:bodyPr wrap="square">
            <a:spAutoFit/>
          </a:bodyPr>
          <a:lstStyle/>
          <a:p>
            <a:r>
              <a:rPr lang="ja-JP" altLang="ja-JP" dirty="0" smtClean="0"/>
              <a:t>「</a:t>
            </a:r>
            <a:r>
              <a:rPr lang="ja-JP" altLang="en-US" dirty="0" smtClean="0"/>
              <a:t>小売業ギフト商戦に対してのネット戦略のご提案」</a:t>
            </a:r>
            <a:endParaRPr lang="ja-JP" altLang="ja-JP" dirty="0"/>
          </a:p>
        </p:txBody>
      </p:sp>
      <p:sp>
        <p:nvSpPr>
          <p:cNvPr id="12" name="正方形/長方形 11"/>
          <p:cNvSpPr/>
          <p:nvPr/>
        </p:nvSpPr>
        <p:spPr>
          <a:xfrm>
            <a:off x="2840248" y="3645257"/>
            <a:ext cx="5233054" cy="523220"/>
          </a:xfrm>
          <a:prstGeom prst="rect">
            <a:avLst/>
          </a:prstGeom>
        </p:spPr>
        <p:txBody>
          <a:bodyPr wrap="square">
            <a:spAutoFit/>
          </a:bodyPr>
          <a:lstStyle/>
          <a:p>
            <a:r>
              <a:rPr lang="ja-JP" altLang="en-US" sz="1400" dirty="0" smtClean="0"/>
              <a:t>インターネットをフル活用するネットビジネスの実践</a:t>
            </a:r>
            <a:endParaRPr lang="ja-JP" altLang="ja-JP" sz="1400" dirty="0"/>
          </a:p>
          <a:p>
            <a:endParaRPr lang="ja-JP" altLang="ja-JP" sz="1400" dirty="0"/>
          </a:p>
        </p:txBody>
      </p:sp>
      <p:pic>
        <p:nvPicPr>
          <p:cNvPr id="13" name="図 1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00275" y="2222309"/>
            <a:ext cx="2534258" cy="60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図 13"/>
          <p:cNvPicPr>
            <a:picLocks noChangeAspect="1"/>
          </p:cNvPicPr>
          <p:nvPr/>
        </p:nvPicPr>
        <p:blipFill>
          <a:blip r:embed="rId4"/>
          <a:stretch>
            <a:fillRect/>
          </a:stretch>
        </p:blipFill>
        <p:spPr>
          <a:xfrm>
            <a:off x="7668455" y="2979016"/>
            <a:ext cx="502357" cy="503639"/>
          </a:xfrm>
          <a:prstGeom prst="rect">
            <a:avLst/>
          </a:prstGeom>
        </p:spPr>
      </p:pic>
    </p:spTree>
    <p:extLst>
      <p:ext uri="{BB962C8B-B14F-4D97-AF65-F5344CB8AC3E}">
        <p14:creationId xmlns:p14="http://schemas.microsoft.com/office/powerpoint/2010/main" val="382902343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0" y="0"/>
            <a:ext cx="9144000" cy="230038"/>
          </a:xfrm>
          <a:prstGeom prst="rect">
            <a:avLst/>
          </a:prstGeom>
        </p:spPr>
      </p:pic>
      <p:pic>
        <p:nvPicPr>
          <p:cNvPr id="5" name="図 4"/>
          <p:cNvPicPr>
            <a:picLocks noChangeAspect="1"/>
          </p:cNvPicPr>
          <p:nvPr/>
        </p:nvPicPr>
        <p:blipFill>
          <a:blip r:embed="rId2"/>
          <a:stretch>
            <a:fillRect/>
          </a:stretch>
        </p:blipFill>
        <p:spPr>
          <a:xfrm>
            <a:off x="0" y="6627962"/>
            <a:ext cx="9144000" cy="230038"/>
          </a:xfrm>
          <a:prstGeom prst="rect">
            <a:avLst/>
          </a:prstGeom>
        </p:spPr>
      </p:pic>
      <p:pic>
        <p:nvPicPr>
          <p:cNvPr id="13" name="図 1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32831" y="230038"/>
            <a:ext cx="1311169" cy="31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線コネクタ 2"/>
          <p:cNvCxnSpPr/>
          <p:nvPr/>
        </p:nvCxnSpPr>
        <p:spPr>
          <a:xfrm>
            <a:off x="92365" y="577680"/>
            <a:ext cx="9005455"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テキスト ボックス 14"/>
          <p:cNvSpPr txBox="1"/>
          <p:nvPr/>
        </p:nvSpPr>
        <p:spPr>
          <a:xfrm>
            <a:off x="311726" y="230038"/>
            <a:ext cx="7191375" cy="369332"/>
          </a:xfrm>
          <a:prstGeom prst="rect">
            <a:avLst/>
          </a:prstGeom>
          <a:noFill/>
        </p:spPr>
        <p:txBody>
          <a:bodyPr wrap="square" rtlCol="0">
            <a:spAutoFit/>
          </a:bodyPr>
          <a:lstStyle/>
          <a:p>
            <a:r>
              <a:rPr lang="en-US" altLang="ja-JP" dirty="0" smtClean="0"/>
              <a:t>FACE1</a:t>
            </a:r>
            <a:r>
              <a:rPr lang="ja-JP" altLang="en-US" dirty="0" smtClean="0"/>
              <a:t>　</a:t>
            </a:r>
            <a:r>
              <a:rPr lang="ja-JP" altLang="en-US" dirty="0" smtClean="0"/>
              <a:t>小売業ギフト商戦対策のポイント</a:t>
            </a:r>
            <a:endParaRPr kumimoji="1" lang="ja-JP" altLang="en-US" dirty="0"/>
          </a:p>
        </p:txBody>
      </p:sp>
      <p:sp>
        <p:nvSpPr>
          <p:cNvPr id="30" name="テキスト ボックス 29"/>
          <p:cNvSpPr txBox="1"/>
          <p:nvPr/>
        </p:nvSpPr>
        <p:spPr>
          <a:xfrm>
            <a:off x="311727" y="599370"/>
            <a:ext cx="5999172" cy="369332"/>
          </a:xfrm>
          <a:prstGeom prst="rect">
            <a:avLst/>
          </a:prstGeom>
          <a:noFill/>
        </p:spPr>
        <p:txBody>
          <a:bodyPr wrap="square" rtlCol="0">
            <a:spAutoFit/>
          </a:bodyPr>
          <a:lstStyle/>
          <a:p>
            <a:r>
              <a:rPr kumimoji="1" lang="en-US" altLang="ja-JP" dirty="0" smtClean="0"/>
              <a:t>■</a:t>
            </a:r>
            <a:r>
              <a:rPr lang="ja-JP" altLang="en-US" dirty="0" smtClean="0"/>
              <a:t>本当に売っている会社のデジアナ戦略とは</a:t>
            </a:r>
            <a:endParaRPr kumimoji="1" lang="ja-JP" altLang="en-US" dirty="0"/>
          </a:p>
        </p:txBody>
      </p:sp>
      <p:sp>
        <p:nvSpPr>
          <p:cNvPr id="17" name="テキスト ボックス 16"/>
          <p:cNvSpPr txBox="1"/>
          <p:nvPr/>
        </p:nvSpPr>
        <p:spPr>
          <a:xfrm>
            <a:off x="311727" y="3739744"/>
            <a:ext cx="5999172" cy="369332"/>
          </a:xfrm>
          <a:prstGeom prst="rect">
            <a:avLst/>
          </a:prstGeom>
          <a:noFill/>
        </p:spPr>
        <p:txBody>
          <a:bodyPr wrap="square" rtlCol="0">
            <a:spAutoFit/>
          </a:bodyPr>
          <a:lstStyle/>
          <a:p>
            <a:r>
              <a:rPr kumimoji="1" lang="en-US" altLang="ja-JP" dirty="0" smtClean="0"/>
              <a:t>■</a:t>
            </a:r>
            <a:r>
              <a:rPr lang="ja-JP" altLang="en-US" dirty="0" smtClean="0"/>
              <a:t>本当の消費者サービスとは</a:t>
            </a:r>
            <a:endParaRPr kumimoji="1" lang="ja-JP" altLang="en-US" dirty="0"/>
          </a:p>
        </p:txBody>
      </p:sp>
      <p:sp>
        <p:nvSpPr>
          <p:cNvPr id="12" name="テキスト ボックス 11"/>
          <p:cNvSpPr txBox="1"/>
          <p:nvPr/>
        </p:nvSpPr>
        <p:spPr>
          <a:xfrm>
            <a:off x="635000" y="1095702"/>
            <a:ext cx="2759364" cy="1815882"/>
          </a:xfrm>
          <a:prstGeom prst="rect">
            <a:avLst/>
          </a:prstGeom>
          <a:noFill/>
        </p:spPr>
        <p:txBody>
          <a:bodyPr wrap="square" rtlCol="0">
            <a:spAutoFit/>
          </a:bodyPr>
          <a:lstStyle/>
          <a:p>
            <a:r>
              <a:rPr kumimoji="1" lang="ja-JP" altLang="en-US" sz="1400" dirty="0" smtClean="0"/>
              <a:t>本当にインターネット通販で多くの成果を創出している会社はデジタル＆アナログの融合戦略を展開している。</a:t>
            </a:r>
            <a:endParaRPr kumimoji="1" lang="en-US" altLang="ja-JP" sz="1400" dirty="0" smtClean="0"/>
          </a:p>
          <a:p>
            <a:r>
              <a:rPr lang="ja-JP" altLang="en-US" sz="1400" dirty="0" smtClean="0"/>
              <a:t>楽天マートでは、購入者に商品納入時カタログを配布、そのカタログから通販サイトへ誘導するデジアナ戦略を展開している。</a:t>
            </a:r>
            <a:endParaRPr kumimoji="1" lang="ja-JP" altLang="en-US" sz="1400" dirty="0"/>
          </a:p>
        </p:txBody>
      </p:sp>
      <p:pic>
        <p:nvPicPr>
          <p:cNvPr id="14" name="図 13"/>
          <p:cNvPicPr>
            <a:picLocks noChangeAspect="1"/>
          </p:cNvPicPr>
          <p:nvPr/>
        </p:nvPicPr>
        <p:blipFill>
          <a:blip r:embed="rId4"/>
          <a:stretch>
            <a:fillRect/>
          </a:stretch>
        </p:blipFill>
        <p:spPr>
          <a:xfrm>
            <a:off x="4313147" y="1095702"/>
            <a:ext cx="1837564" cy="1304456"/>
          </a:xfrm>
          <a:prstGeom prst="rect">
            <a:avLst/>
          </a:prstGeom>
        </p:spPr>
      </p:pic>
      <p:pic>
        <p:nvPicPr>
          <p:cNvPr id="18" name="図 17"/>
          <p:cNvPicPr>
            <a:picLocks noChangeAspect="1"/>
          </p:cNvPicPr>
          <p:nvPr/>
        </p:nvPicPr>
        <p:blipFill>
          <a:blip r:embed="rId5"/>
          <a:stretch>
            <a:fillRect/>
          </a:stretch>
        </p:blipFill>
        <p:spPr>
          <a:xfrm>
            <a:off x="3676415" y="1757171"/>
            <a:ext cx="1273464" cy="1789297"/>
          </a:xfrm>
          <a:prstGeom prst="rect">
            <a:avLst/>
          </a:prstGeom>
        </p:spPr>
      </p:pic>
      <p:pic>
        <p:nvPicPr>
          <p:cNvPr id="19" name="図 18"/>
          <p:cNvPicPr>
            <a:picLocks noChangeAspect="1"/>
          </p:cNvPicPr>
          <p:nvPr/>
        </p:nvPicPr>
        <p:blipFill>
          <a:blip r:embed="rId6"/>
          <a:stretch>
            <a:fillRect/>
          </a:stretch>
        </p:blipFill>
        <p:spPr>
          <a:xfrm>
            <a:off x="6673274" y="1095702"/>
            <a:ext cx="1868934" cy="1386571"/>
          </a:xfrm>
          <a:prstGeom prst="rect">
            <a:avLst/>
          </a:prstGeom>
        </p:spPr>
      </p:pic>
      <p:sp>
        <p:nvSpPr>
          <p:cNvPr id="20" name="加算記号 19"/>
          <p:cNvSpPr/>
          <p:nvPr/>
        </p:nvSpPr>
        <p:spPr>
          <a:xfrm>
            <a:off x="6150711" y="1541809"/>
            <a:ext cx="522563" cy="508000"/>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5368636" y="2655455"/>
            <a:ext cx="3359728" cy="954107"/>
          </a:xfrm>
          <a:prstGeom prst="rect">
            <a:avLst/>
          </a:prstGeom>
          <a:noFill/>
        </p:spPr>
        <p:txBody>
          <a:bodyPr wrap="square" rtlCol="0">
            <a:spAutoFit/>
          </a:bodyPr>
          <a:lstStyle/>
          <a:p>
            <a:r>
              <a:rPr kumimoji="1" lang="ja-JP" altLang="en-US" sz="1400" dirty="0" smtClean="0">
                <a:solidFill>
                  <a:srgbClr val="FF0000"/>
                </a:solidFill>
              </a:rPr>
              <a:t>すでに消費者は検索をして購入するという行為から離脱しつつある。</a:t>
            </a:r>
            <a:endParaRPr kumimoji="1" lang="en-US" altLang="ja-JP" sz="1400" dirty="0" smtClean="0">
              <a:solidFill>
                <a:srgbClr val="FF0000"/>
              </a:solidFill>
            </a:endParaRPr>
          </a:p>
          <a:p>
            <a:r>
              <a:rPr lang="ja-JP" altLang="en-US" sz="1400" dirty="0" smtClean="0">
                <a:solidFill>
                  <a:srgbClr val="FF0000"/>
                </a:solidFill>
              </a:rPr>
              <a:t>いかに選びやすくするかがデジアナ戦略とも言えます。</a:t>
            </a:r>
            <a:endParaRPr kumimoji="1" lang="ja-JP" altLang="en-US" sz="1400" dirty="0">
              <a:solidFill>
                <a:srgbClr val="FF0000"/>
              </a:solidFill>
            </a:endParaRPr>
          </a:p>
        </p:txBody>
      </p:sp>
      <p:sp>
        <p:nvSpPr>
          <p:cNvPr id="23" name="テキスト ボックス 22"/>
          <p:cNvSpPr txBox="1"/>
          <p:nvPr/>
        </p:nvSpPr>
        <p:spPr>
          <a:xfrm>
            <a:off x="635000" y="4305338"/>
            <a:ext cx="2759364" cy="2031325"/>
          </a:xfrm>
          <a:prstGeom prst="rect">
            <a:avLst/>
          </a:prstGeom>
          <a:noFill/>
        </p:spPr>
        <p:txBody>
          <a:bodyPr wrap="square" rtlCol="0">
            <a:spAutoFit/>
          </a:bodyPr>
          <a:lstStyle/>
          <a:p>
            <a:r>
              <a:rPr lang="ja-JP" altLang="en-US" sz="1400" dirty="0" smtClean="0"/>
              <a:t>中元・歳暮などギフト購入を行う上で最もネックとなっているのが昨年誰に何を贈ったか、更には贈る際の送り状などを毎回記載する手間などがネックと成る他、後から届いた人へ毎回お店に行き購入する手間が面倒であると言う意見が多いのが実態です。</a:t>
            </a:r>
            <a:endParaRPr kumimoji="1" lang="ja-JP" altLang="en-US" sz="1400" dirty="0"/>
          </a:p>
        </p:txBody>
      </p:sp>
      <p:pic>
        <p:nvPicPr>
          <p:cNvPr id="22" name="図 21"/>
          <p:cNvPicPr>
            <a:picLocks noChangeAspect="1"/>
          </p:cNvPicPr>
          <p:nvPr/>
        </p:nvPicPr>
        <p:blipFill>
          <a:blip r:embed="rId7"/>
          <a:stretch>
            <a:fillRect/>
          </a:stretch>
        </p:blipFill>
        <p:spPr>
          <a:xfrm>
            <a:off x="3492500" y="4305338"/>
            <a:ext cx="1457379" cy="1586732"/>
          </a:xfrm>
          <a:prstGeom prst="rect">
            <a:avLst/>
          </a:prstGeom>
        </p:spPr>
      </p:pic>
      <p:pic>
        <p:nvPicPr>
          <p:cNvPr id="24" name="図 23"/>
          <p:cNvPicPr>
            <a:picLocks noChangeAspect="1"/>
          </p:cNvPicPr>
          <p:nvPr/>
        </p:nvPicPr>
        <p:blipFill>
          <a:blip r:embed="rId8"/>
          <a:stretch>
            <a:fillRect/>
          </a:stretch>
        </p:blipFill>
        <p:spPr>
          <a:xfrm>
            <a:off x="5112328" y="4265092"/>
            <a:ext cx="1419279" cy="1626978"/>
          </a:xfrm>
          <a:prstGeom prst="rect">
            <a:avLst/>
          </a:prstGeom>
        </p:spPr>
      </p:pic>
      <p:sp>
        <p:nvSpPr>
          <p:cNvPr id="25" name="テキスト ボックス 24"/>
          <p:cNvSpPr txBox="1"/>
          <p:nvPr/>
        </p:nvSpPr>
        <p:spPr>
          <a:xfrm>
            <a:off x="6811818" y="4265092"/>
            <a:ext cx="2112818" cy="1600438"/>
          </a:xfrm>
          <a:prstGeom prst="rect">
            <a:avLst/>
          </a:prstGeom>
          <a:noFill/>
        </p:spPr>
        <p:txBody>
          <a:bodyPr wrap="square" rtlCol="0">
            <a:spAutoFit/>
          </a:bodyPr>
          <a:lstStyle/>
          <a:p>
            <a:r>
              <a:rPr kumimoji="1" lang="ja-JP" altLang="en-US" sz="1400" b="1" dirty="0" smtClean="0"/>
              <a:t>送り状を書くのが面倒</a:t>
            </a:r>
            <a:endParaRPr kumimoji="1" lang="en-US" altLang="ja-JP" sz="1400" b="1" dirty="0" smtClean="0"/>
          </a:p>
          <a:p>
            <a:endParaRPr lang="en-US" altLang="ja-JP" sz="1400" b="1" dirty="0"/>
          </a:p>
          <a:p>
            <a:r>
              <a:rPr kumimoji="1" lang="ja-JP" altLang="en-US" sz="1400" b="1" dirty="0" smtClean="0"/>
              <a:t>毎回購入に店舗に行くのが面倒</a:t>
            </a:r>
            <a:endParaRPr kumimoji="1" lang="en-US" altLang="ja-JP" sz="1400" b="1" dirty="0" smtClean="0"/>
          </a:p>
          <a:p>
            <a:endParaRPr lang="en-US" altLang="ja-JP" sz="1400" b="1" dirty="0"/>
          </a:p>
          <a:p>
            <a:r>
              <a:rPr kumimoji="1" lang="ja-JP" altLang="en-US" sz="1400" b="1" dirty="0" smtClean="0"/>
              <a:t>昨年何を贈ったか知りたい</a:t>
            </a:r>
            <a:endParaRPr kumimoji="1" lang="ja-JP" altLang="en-US" sz="1400" b="1" dirty="0"/>
          </a:p>
        </p:txBody>
      </p:sp>
      <p:sp>
        <p:nvSpPr>
          <p:cNvPr id="26" name="テキスト ボックス 25"/>
          <p:cNvSpPr txBox="1"/>
          <p:nvPr/>
        </p:nvSpPr>
        <p:spPr>
          <a:xfrm>
            <a:off x="3983182" y="6049818"/>
            <a:ext cx="4745182" cy="369455"/>
          </a:xfrm>
          <a:prstGeom prst="rect">
            <a:avLst/>
          </a:prstGeom>
          <a:noFill/>
        </p:spPr>
        <p:txBody>
          <a:bodyPr wrap="square" rtlCol="0">
            <a:spAutoFit/>
          </a:bodyPr>
          <a:lstStyle/>
          <a:p>
            <a:r>
              <a:rPr kumimoji="1" lang="ja-JP" altLang="en-US" dirty="0" smtClean="0"/>
              <a:t>消費者の要望に応えておられますか？</a:t>
            </a:r>
            <a:endParaRPr kumimoji="1" lang="ja-JP" altLang="en-US" dirty="0"/>
          </a:p>
        </p:txBody>
      </p:sp>
    </p:spTree>
    <p:extLst>
      <p:ext uri="{BB962C8B-B14F-4D97-AF65-F5344CB8AC3E}">
        <p14:creationId xmlns:p14="http://schemas.microsoft.com/office/powerpoint/2010/main" val="27367981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0" y="0"/>
            <a:ext cx="9144000" cy="230038"/>
          </a:xfrm>
          <a:prstGeom prst="rect">
            <a:avLst/>
          </a:prstGeom>
        </p:spPr>
      </p:pic>
      <p:pic>
        <p:nvPicPr>
          <p:cNvPr id="5" name="図 4"/>
          <p:cNvPicPr>
            <a:picLocks noChangeAspect="1"/>
          </p:cNvPicPr>
          <p:nvPr/>
        </p:nvPicPr>
        <p:blipFill>
          <a:blip r:embed="rId2"/>
          <a:stretch>
            <a:fillRect/>
          </a:stretch>
        </p:blipFill>
        <p:spPr>
          <a:xfrm>
            <a:off x="0" y="6627962"/>
            <a:ext cx="9144000" cy="230038"/>
          </a:xfrm>
          <a:prstGeom prst="rect">
            <a:avLst/>
          </a:prstGeom>
        </p:spPr>
      </p:pic>
      <p:pic>
        <p:nvPicPr>
          <p:cNvPr id="13" name="図 1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32831" y="230038"/>
            <a:ext cx="1311169" cy="31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線コネクタ 2"/>
          <p:cNvCxnSpPr/>
          <p:nvPr/>
        </p:nvCxnSpPr>
        <p:spPr>
          <a:xfrm>
            <a:off x="92365" y="577680"/>
            <a:ext cx="9005455"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テキスト ボックス 14"/>
          <p:cNvSpPr txBox="1"/>
          <p:nvPr/>
        </p:nvSpPr>
        <p:spPr>
          <a:xfrm>
            <a:off x="311726" y="230038"/>
            <a:ext cx="7191375" cy="369332"/>
          </a:xfrm>
          <a:prstGeom prst="rect">
            <a:avLst/>
          </a:prstGeom>
          <a:noFill/>
        </p:spPr>
        <p:txBody>
          <a:bodyPr wrap="square" rtlCol="0">
            <a:spAutoFit/>
          </a:bodyPr>
          <a:lstStyle/>
          <a:p>
            <a:r>
              <a:rPr lang="en-US" altLang="ja-JP" dirty="0" smtClean="0"/>
              <a:t>FACE2</a:t>
            </a:r>
            <a:r>
              <a:rPr lang="ja-JP" altLang="en-US" dirty="0" smtClean="0"/>
              <a:t>　</a:t>
            </a:r>
            <a:r>
              <a:rPr lang="ja-JP" altLang="en-US" dirty="0" smtClean="0"/>
              <a:t>ギフト商戦デジアナ戦略ワークフロー</a:t>
            </a:r>
            <a:endParaRPr kumimoji="1" lang="ja-JP" altLang="en-US" dirty="0"/>
          </a:p>
        </p:txBody>
      </p:sp>
      <p:sp>
        <p:nvSpPr>
          <p:cNvPr id="30" name="テキスト ボックス 29"/>
          <p:cNvSpPr txBox="1"/>
          <p:nvPr/>
        </p:nvSpPr>
        <p:spPr>
          <a:xfrm>
            <a:off x="311727" y="599370"/>
            <a:ext cx="5999172" cy="369332"/>
          </a:xfrm>
          <a:prstGeom prst="rect">
            <a:avLst/>
          </a:prstGeom>
          <a:noFill/>
        </p:spPr>
        <p:txBody>
          <a:bodyPr wrap="square" rtlCol="0">
            <a:spAutoFit/>
          </a:bodyPr>
          <a:lstStyle/>
          <a:p>
            <a:r>
              <a:rPr kumimoji="1" lang="en-US" altLang="ja-JP" dirty="0" smtClean="0"/>
              <a:t>■</a:t>
            </a:r>
            <a:r>
              <a:rPr lang="ja-JP" altLang="en-US" dirty="0" smtClean="0"/>
              <a:t>ギフト商戦デジアナ戦略</a:t>
            </a:r>
            <a:endParaRPr kumimoji="1" lang="ja-JP" altLang="en-US" dirty="0"/>
          </a:p>
        </p:txBody>
      </p:sp>
      <p:pic>
        <p:nvPicPr>
          <p:cNvPr id="2" name="図 1"/>
          <p:cNvPicPr>
            <a:picLocks noChangeAspect="1"/>
          </p:cNvPicPr>
          <p:nvPr/>
        </p:nvPicPr>
        <p:blipFill>
          <a:blip r:embed="rId4"/>
          <a:stretch>
            <a:fillRect/>
          </a:stretch>
        </p:blipFill>
        <p:spPr>
          <a:xfrm>
            <a:off x="6421976" y="3383162"/>
            <a:ext cx="1872673" cy="1675549"/>
          </a:xfrm>
          <a:prstGeom prst="rect">
            <a:avLst/>
          </a:prstGeom>
        </p:spPr>
      </p:pic>
      <p:pic>
        <p:nvPicPr>
          <p:cNvPr id="6" name="図 5"/>
          <p:cNvPicPr>
            <a:picLocks noChangeAspect="1"/>
          </p:cNvPicPr>
          <p:nvPr/>
        </p:nvPicPr>
        <p:blipFill>
          <a:blip r:embed="rId5"/>
          <a:stretch>
            <a:fillRect/>
          </a:stretch>
        </p:blipFill>
        <p:spPr>
          <a:xfrm>
            <a:off x="6310899" y="5140178"/>
            <a:ext cx="907547" cy="656523"/>
          </a:xfrm>
          <a:prstGeom prst="rect">
            <a:avLst/>
          </a:prstGeom>
        </p:spPr>
      </p:pic>
      <p:pic>
        <p:nvPicPr>
          <p:cNvPr id="7" name="図 6"/>
          <p:cNvPicPr>
            <a:picLocks noChangeAspect="1"/>
          </p:cNvPicPr>
          <p:nvPr/>
        </p:nvPicPr>
        <p:blipFill>
          <a:blip r:embed="rId6"/>
          <a:stretch>
            <a:fillRect/>
          </a:stretch>
        </p:blipFill>
        <p:spPr>
          <a:xfrm>
            <a:off x="7397174" y="5175291"/>
            <a:ext cx="1065646" cy="611671"/>
          </a:xfrm>
          <a:prstGeom prst="rect">
            <a:avLst/>
          </a:prstGeom>
        </p:spPr>
      </p:pic>
      <p:pic>
        <p:nvPicPr>
          <p:cNvPr id="11" name="図 10"/>
          <p:cNvPicPr>
            <a:picLocks noChangeAspect="1"/>
          </p:cNvPicPr>
          <p:nvPr/>
        </p:nvPicPr>
        <p:blipFill>
          <a:blip r:embed="rId7"/>
          <a:stretch>
            <a:fillRect/>
          </a:stretch>
        </p:blipFill>
        <p:spPr>
          <a:xfrm>
            <a:off x="5669208" y="1512887"/>
            <a:ext cx="1837564" cy="1304456"/>
          </a:xfrm>
          <a:prstGeom prst="rect">
            <a:avLst/>
          </a:prstGeom>
        </p:spPr>
      </p:pic>
      <p:pic>
        <p:nvPicPr>
          <p:cNvPr id="12" name="図 11"/>
          <p:cNvPicPr>
            <a:picLocks noChangeAspect="1"/>
          </p:cNvPicPr>
          <p:nvPr/>
        </p:nvPicPr>
        <p:blipFill>
          <a:blip r:embed="rId8"/>
          <a:stretch>
            <a:fillRect/>
          </a:stretch>
        </p:blipFill>
        <p:spPr>
          <a:xfrm>
            <a:off x="4897582" y="4292203"/>
            <a:ext cx="625806" cy="1144940"/>
          </a:xfrm>
          <a:prstGeom prst="rect">
            <a:avLst/>
          </a:prstGeom>
        </p:spPr>
      </p:pic>
      <p:pic>
        <p:nvPicPr>
          <p:cNvPr id="14" name="図 13"/>
          <p:cNvPicPr>
            <a:picLocks noChangeAspect="1"/>
          </p:cNvPicPr>
          <p:nvPr/>
        </p:nvPicPr>
        <p:blipFill>
          <a:blip r:embed="rId9"/>
          <a:stretch>
            <a:fillRect/>
          </a:stretch>
        </p:blipFill>
        <p:spPr>
          <a:xfrm>
            <a:off x="3120686" y="2835489"/>
            <a:ext cx="1295400" cy="1092200"/>
          </a:xfrm>
          <a:prstGeom prst="rect">
            <a:avLst/>
          </a:prstGeom>
        </p:spPr>
      </p:pic>
      <p:pic>
        <p:nvPicPr>
          <p:cNvPr id="16" name="図 15"/>
          <p:cNvPicPr>
            <a:picLocks noChangeAspect="1"/>
          </p:cNvPicPr>
          <p:nvPr/>
        </p:nvPicPr>
        <p:blipFill>
          <a:blip r:embed="rId10"/>
          <a:stretch>
            <a:fillRect/>
          </a:stretch>
        </p:blipFill>
        <p:spPr>
          <a:xfrm>
            <a:off x="3259226" y="1344315"/>
            <a:ext cx="1776896" cy="820800"/>
          </a:xfrm>
          <a:prstGeom prst="rect">
            <a:avLst/>
          </a:prstGeom>
        </p:spPr>
      </p:pic>
      <p:pic>
        <p:nvPicPr>
          <p:cNvPr id="17" name="図 16"/>
          <p:cNvPicPr>
            <a:picLocks noChangeAspect="1"/>
          </p:cNvPicPr>
          <p:nvPr/>
        </p:nvPicPr>
        <p:blipFill>
          <a:blip r:embed="rId11"/>
          <a:stretch>
            <a:fillRect/>
          </a:stretch>
        </p:blipFill>
        <p:spPr>
          <a:xfrm>
            <a:off x="1497338" y="1344315"/>
            <a:ext cx="1052291" cy="723450"/>
          </a:xfrm>
          <a:prstGeom prst="rect">
            <a:avLst/>
          </a:prstGeom>
        </p:spPr>
      </p:pic>
      <p:cxnSp>
        <p:nvCxnSpPr>
          <p:cNvPr id="9" name="直線矢印コネクタ 8"/>
          <p:cNvCxnSpPr/>
          <p:nvPr/>
        </p:nvCxnSpPr>
        <p:spPr>
          <a:xfrm flipH="1" flipV="1">
            <a:off x="2205182" y="2165115"/>
            <a:ext cx="915504" cy="104451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直線矢印コネクタ 17"/>
          <p:cNvCxnSpPr/>
          <p:nvPr/>
        </p:nvCxnSpPr>
        <p:spPr>
          <a:xfrm>
            <a:off x="2536543" y="1754905"/>
            <a:ext cx="58073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直線矢印コネクタ 19"/>
          <p:cNvCxnSpPr>
            <a:stCxn id="16" idx="2"/>
          </p:cNvCxnSpPr>
          <p:nvPr/>
        </p:nvCxnSpPr>
        <p:spPr>
          <a:xfrm flipH="1">
            <a:off x="3960091" y="2165115"/>
            <a:ext cx="187583" cy="8020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直線矢印コネクタ 21"/>
          <p:cNvCxnSpPr>
            <a:endCxn id="11" idx="1"/>
          </p:cNvCxnSpPr>
          <p:nvPr/>
        </p:nvCxnSpPr>
        <p:spPr>
          <a:xfrm flipV="1">
            <a:off x="4328391" y="2165115"/>
            <a:ext cx="1340817" cy="104451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直線矢印コネクタ 23"/>
          <p:cNvCxnSpPr/>
          <p:nvPr/>
        </p:nvCxnSpPr>
        <p:spPr>
          <a:xfrm flipH="1" flipV="1">
            <a:off x="5036122" y="1893450"/>
            <a:ext cx="487266" cy="174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直線矢印コネクタ 25"/>
          <p:cNvCxnSpPr/>
          <p:nvPr/>
        </p:nvCxnSpPr>
        <p:spPr>
          <a:xfrm>
            <a:off x="4722091" y="2251359"/>
            <a:ext cx="1588808" cy="11504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直線矢印コネクタ 28"/>
          <p:cNvCxnSpPr/>
          <p:nvPr/>
        </p:nvCxnSpPr>
        <p:spPr>
          <a:xfrm>
            <a:off x="4416086" y="2251359"/>
            <a:ext cx="733187" cy="140854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直線矢印コネクタ 32"/>
          <p:cNvCxnSpPr>
            <a:endCxn id="2" idx="1"/>
          </p:cNvCxnSpPr>
          <p:nvPr/>
        </p:nvCxnSpPr>
        <p:spPr>
          <a:xfrm flipV="1">
            <a:off x="5523388" y="4220937"/>
            <a:ext cx="898588" cy="5513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4" name="テキスト ボックス 33"/>
          <p:cNvSpPr txBox="1"/>
          <p:nvPr/>
        </p:nvSpPr>
        <p:spPr>
          <a:xfrm>
            <a:off x="975591" y="2817343"/>
            <a:ext cx="2459182" cy="461665"/>
          </a:xfrm>
          <a:prstGeom prst="rect">
            <a:avLst/>
          </a:prstGeom>
          <a:noFill/>
        </p:spPr>
        <p:txBody>
          <a:bodyPr wrap="square" rtlCol="0">
            <a:spAutoFit/>
          </a:bodyPr>
          <a:lstStyle/>
          <a:p>
            <a:r>
              <a:rPr kumimoji="1" lang="ja-JP" altLang="en-US" sz="1200" dirty="0" smtClean="0"/>
              <a:t>シーズン前にチラシ制作</a:t>
            </a:r>
            <a:endParaRPr kumimoji="1" lang="en-US" altLang="ja-JP" sz="1200" dirty="0" smtClean="0"/>
          </a:p>
          <a:p>
            <a:r>
              <a:rPr lang="ja-JP" altLang="en-US" sz="1200" dirty="0" smtClean="0"/>
              <a:t>及び店頭で告知</a:t>
            </a:r>
            <a:endParaRPr kumimoji="1" lang="ja-JP" altLang="en-US" sz="1200" dirty="0"/>
          </a:p>
        </p:txBody>
      </p:sp>
      <p:sp>
        <p:nvSpPr>
          <p:cNvPr id="35" name="テキスト ボックス 34"/>
          <p:cNvSpPr txBox="1"/>
          <p:nvPr/>
        </p:nvSpPr>
        <p:spPr>
          <a:xfrm>
            <a:off x="2678545" y="1084152"/>
            <a:ext cx="2043546" cy="276999"/>
          </a:xfrm>
          <a:prstGeom prst="rect">
            <a:avLst/>
          </a:prstGeom>
          <a:noFill/>
        </p:spPr>
        <p:txBody>
          <a:bodyPr wrap="square" rtlCol="0">
            <a:spAutoFit/>
          </a:bodyPr>
          <a:lstStyle/>
          <a:p>
            <a:r>
              <a:rPr kumimoji="1" lang="ja-JP" altLang="en-US" sz="1200" dirty="0" smtClean="0"/>
              <a:t>チラシ等で集客</a:t>
            </a:r>
            <a:endParaRPr kumimoji="1" lang="ja-JP" altLang="en-US" sz="1200" dirty="0"/>
          </a:p>
        </p:txBody>
      </p:sp>
      <p:sp>
        <p:nvSpPr>
          <p:cNvPr id="36" name="テキスト ボックス 35"/>
          <p:cNvSpPr txBox="1"/>
          <p:nvPr/>
        </p:nvSpPr>
        <p:spPr>
          <a:xfrm>
            <a:off x="3434773" y="2413000"/>
            <a:ext cx="893618" cy="369332"/>
          </a:xfrm>
          <a:prstGeom prst="rect">
            <a:avLst/>
          </a:prstGeom>
          <a:noFill/>
        </p:spPr>
        <p:txBody>
          <a:bodyPr wrap="square" rtlCol="0">
            <a:spAutoFit/>
          </a:bodyPr>
          <a:lstStyle/>
          <a:p>
            <a:r>
              <a:rPr kumimoji="1" lang="ja-JP" altLang="en-US" dirty="0" smtClean="0"/>
              <a:t>来店</a:t>
            </a:r>
            <a:endParaRPr kumimoji="1" lang="ja-JP" altLang="en-US" dirty="0"/>
          </a:p>
        </p:txBody>
      </p:sp>
      <p:sp>
        <p:nvSpPr>
          <p:cNvPr id="37" name="テキスト ボックス 36"/>
          <p:cNvSpPr txBox="1"/>
          <p:nvPr/>
        </p:nvSpPr>
        <p:spPr>
          <a:xfrm>
            <a:off x="5280809" y="1205815"/>
            <a:ext cx="1588808" cy="276999"/>
          </a:xfrm>
          <a:prstGeom prst="rect">
            <a:avLst/>
          </a:prstGeom>
          <a:noFill/>
        </p:spPr>
        <p:txBody>
          <a:bodyPr wrap="square" rtlCol="0">
            <a:spAutoFit/>
          </a:bodyPr>
          <a:lstStyle/>
          <a:p>
            <a:r>
              <a:rPr kumimoji="1" lang="ja-JP" altLang="en-US" sz="1200" dirty="0" smtClean="0"/>
              <a:t>カタログの配布</a:t>
            </a:r>
            <a:endParaRPr kumimoji="1" lang="ja-JP" altLang="en-US" sz="1200" dirty="0"/>
          </a:p>
        </p:txBody>
      </p:sp>
      <p:sp>
        <p:nvSpPr>
          <p:cNvPr id="38" name="テキスト ボックス 37"/>
          <p:cNvSpPr txBox="1"/>
          <p:nvPr/>
        </p:nvSpPr>
        <p:spPr>
          <a:xfrm>
            <a:off x="4416086" y="3659905"/>
            <a:ext cx="1599096" cy="646331"/>
          </a:xfrm>
          <a:prstGeom prst="rect">
            <a:avLst/>
          </a:prstGeom>
          <a:noFill/>
        </p:spPr>
        <p:txBody>
          <a:bodyPr wrap="square" rtlCol="0">
            <a:spAutoFit/>
          </a:bodyPr>
          <a:lstStyle/>
          <a:p>
            <a:r>
              <a:rPr kumimoji="1" lang="ja-JP" altLang="en-US" sz="1200" dirty="0" smtClean="0"/>
              <a:t>アプリ開発</a:t>
            </a:r>
            <a:endParaRPr kumimoji="1" lang="en-US" altLang="ja-JP" sz="1200" dirty="0" smtClean="0"/>
          </a:p>
          <a:p>
            <a:r>
              <a:rPr lang="ja-JP" altLang="en-US" sz="1200" dirty="0" smtClean="0"/>
              <a:t>プッシュ機能で告知</a:t>
            </a:r>
            <a:endParaRPr kumimoji="1" lang="en-US" altLang="ja-JP" sz="1200" dirty="0" smtClean="0"/>
          </a:p>
          <a:p>
            <a:r>
              <a:rPr kumimoji="1" lang="ja-JP" altLang="en-US" sz="1200" dirty="0" smtClean="0"/>
              <a:t>スマホから都度購入</a:t>
            </a:r>
            <a:endParaRPr kumimoji="1" lang="ja-JP" altLang="en-US" sz="1200" dirty="0"/>
          </a:p>
        </p:txBody>
      </p:sp>
      <p:sp>
        <p:nvSpPr>
          <p:cNvPr id="39" name="テキスト ボックス 38"/>
          <p:cNvSpPr txBox="1"/>
          <p:nvPr/>
        </p:nvSpPr>
        <p:spPr>
          <a:xfrm>
            <a:off x="6707909" y="3059545"/>
            <a:ext cx="2101273" cy="369332"/>
          </a:xfrm>
          <a:prstGeom prst="rect">
            <a:avLst/>
          </a:prstGeom>
          <a:noFill/>
        </p:spPr>
        <p:txBody>
          <a:bodyPr wrap="square" rtlCol="0">
            <a:spAutoFit/>
          </a:bodyPr>
          <a:lstStyle/>
          <a:p>
            <a:r>
              <a:rPr kumimoji="1" lang="ja-JP" altLang="en-US" dirty="0" smtClean="0"/>
              <a:t>ギフト専用サイト</a:t>
            </a:r>
            <a:endParaRPr kumimoji="1" lang="ja-JP" altLang="en-US" dirty="0"/>
          </a:p>
        </p:txBody>
      </p:sp>
      <p:cxnSp>
        <p:nvCxnSpPr>
          <p:cNvPr id="41" name="直線コネクタ 40"/>
          <p:cNvCxnSpPr/>
          <p:nvPr/>
        </p:nvCxnSpPr>
        <p:spPr>
          <a:xfrm>
            <a:off x="7265953" y="5104891"/>
            <a:ext cx="1266142" cy="73799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2" name="テキスト ボックス 41"/>
          <p:cNvSpPr txBox="1"/>
          <p:nvPr/>
        </p:nvSpPr>
        <p:spPr>
          <a:xfrm>
            <a:off x="6015182" y="5842881"/>
            <a:ext cx="3082638" cy="646331"/>
          </a:xfrm>
          <a:prstGeom prst="rect">
            <a:avLst/>
          </a:prstGeom>
          <a:noFill/>
        </p:spPr>
        <p:txBody>
          <a:bodyPr wrap="square" rtlCol="0">
            <a:spAutoFit/>
          </a:bodyPr>
          <a:lstStyle/>
          <a:p>
            <a:r>
              <a:rPr kumimoji="1" lang="ja-JP" altLang="en-US" sz="1200" dirty="0" smtClean="0"/>
              <a:t>購入データベースがマイページから閲覧でき商品を選択すると終了</a:t>
            </a:r>
            <a:endParaRPr kumimoji="1" lang="en-US" altLang="ja-JP" sz="1200" dirty="0" smtClean="0"/>
          </a:p>
          <a:p>
            <a:r>
              <a:rPr lang="en-US" altLang="ja-JP" sz="1200" dirty="0" smtClean="0"/>
              <a:t>※</a:t>
            </a:r>
            <a:r>
              <a:rPr lang="ja-JP" altLang="en-US" sz="1200" dirty="0" smtClean="0"/>
              <a:t>徹底した顧客管理を実践</a:t>
            </a:r>
            <a:endParaRPr kumimoji="1" lang="ja-JP" altLang="en-US" sz="1200" dirty="0"/>
          </a:p>
        </p:txBody>
      </p:sp>
      <p:sp>
        <p:nvSpPr>
          <p:cNvPr id="43" name="テキスト ボックス 42"/>
          <p:cNvSpPr txBox="1"/>
          <p:nvPr/>
        </p:nvSpPr>
        <p:spPr>
          <a:xfrm>
            <a:off x="147020" y="4434121"/>
            <a:ext cx="4805217" cy="2062103"/>
          </a:xfrm>
          <a:prstGeom prst="rect">
            <a:avLst/>
          </a:prstGeom>
          <a:noFill/>
        </p:spPr>
        <p:txBody>
          <a:bodyPr wrap="square" rtlCol="0">
            <a:spAutoFit/>
          </a:bodyPr>
          <a:lstStyle/>
          <a:p>
            <a:r>
              <a:rPr kumimoji="1" lang="en-US" altLang="ja-JP" sz="1600" dirty="0" smtClean="0"/>
              <a:t>【</a:t>
            </a:r>
            <a:r>
              <a:rPr kumimoji="1" lang="ja-JP" altLang="en-US" sz="1600" dirty="0" smtClean="0"/>
              <a:t>ギフトデジアナ戦略のポイント</a:t>
            </a:r>
            <a:r>
              <a:rPr kumimoji="1" lang="en-US" altLang="ja-JP" sz="1600" dirty="0" smtClean="0"/>
              <a:t>】</a:t>
            </a:r>
          </a:p>
          <a:p>
            <a:endParaRPr kumimoji="1" lang="en-US" altLang="ja-JP" sz="1600" dirty="0" smtClean="0"/>
          </a:p>
          <a:p>
            <a:r>
              <a:rPr lang="en-US" altLang="ja-JP" sz="1600" dirty="0" smtClean="0"/>
              <a:t>①</a:t>
            </a:r>
            <a:r>
              <a:rPr lang="ja-JP" altLang="en-US" sz="1600" dirty="0" smtClean="0"/>
              <a:t>カタログの配布により自宅購入を可能にする</a:t>
            </a:r>
            <a:endParaRPr lang="en-US" altLang="ja-JP" sz="1600" dirty="0" smtClean="0"/>
          </a:p>
          <a:p>
            <a:r>
              <a:rPr kumimoji="1" lang="en-US" altLang="ja-JP" sz="1600" dirty="0" smtClean="0"/>
              <a:t>②</a:t>
            </a:r>
            <a:r>
              <a:rPr kumimoji="1" lang="ja-JP" altLang="en-US" sz="1600" dirty="0" smtClean="0"/>
              <a:t>スマホアプリでシーズン前から告知を開始する</a:t>
            </a:r>
            <a:endParaRPr kumimoji="1" lang="en-US" altLang="ja-JP" sz="1600" dirty="0" smtClean="0"/>
          </a:p>
          <a:p>
            <a:r>
              <a:rPr lang="en-US" altLang="ja-JP" sz="1600" dirty="0" smtClean="0"/>
              <a:t>③</a:t>
            </a:r>
            <a:r>
              <a:rPr lang="ja-JP" altLang="en-US" sz="1600" dirty="0" smtClean="0"/>
              <a:t>顧客データベースで購入をスムーズにする</a:t>
            </a:r>
            <a:endParaRPr lang="en-US" altLang="ja-JP" sz="1600" dirty="0" smtClean="0"/>
          </a:p>
          <a:p>
            <a:r>
              <a:rPr kumimoji="1" lang="en-US" altLang="ja-JP" sz="1600" dirty="0" smtClean="0">
                <a:solidFill>
                  <a:srgbClr val="FF0000"/>
                </a:solidFill>
              </a:rPr>
              <a:t>④</a:t>
            </a:r>
            <a:r>
              <a:rPr kumimoji="1" lang="ja-JP" altLang="en-US" sz="1600" dirty="0" smtClean="0">
                <a:solidFill>
                  <a:srgbClr val="FF0000"/>
                </a:solidFill>
              </a:rPr>
              <a:t>ギフト商品は定番以外のタイム商材を販売</a:t>
            </a:r>
            <a:endParaRPr kumimoji="1" lang="en-US" altLang="ja-JP" sz="1600" dirty="0" smtClean="0">
              <a:solidFill>
                <a:srgbClr val="FF0000"/>
              </a:solidFill>
            </a:endParaRPr>
          </a:p>
          <a:p>
            <a:r>
              <a:rPr lang="en-US" altLang="ja-JP" sz="1600" dirty="0" smtClean="0">
                <a:solidFill>
                  <a:srgbClr val="FF0000"/>
                </a:solidFill>
              </a:rPr>
              <a:t>※</a:t>
            </a:r>
            <a:r>
              <a:rPr lang="ja-JP" altLang="en-US" sz="1600" dirty="0" smtClean="0">
                <a:solidFill>
                  <a:srgbClr val="FF0000"/>
                </a:solidFill>
              </a:rPr>
              <a:t>リアルドロップ方式</a:t>
            </a:r>
            <a:endParaRPr lang="en-US" altLang="ja-JP" sz="1600" dirty="0" smtClean="0">
              <a:solidFill>
                <a:srgbClr val="FF0000"/>
              </a:solidFill>
            </a:endParaRPr>
          </a:p>
          <a:p>
            <a:r>
              <a:rPr kumimoji="1" lang="en-US" altLang="ja-JP" sz="1600" dirty="0" smtClean="0"/>
              <a:t>⑤</a:t>
            </a:r>
            <a:r>
              <a:rPr kumimoji="1" lang="ja-JP" altLang="en-US" sz="1600" dirty="0" smtClean="0"/>
              <a:t>アプリは継続的に日々の集客に活用</a:t>
            </a:r>
            <a:endParaRPr kumimoji="1" lang="ja-JP" altLang="en-US" sz="1600" dirty="0"/>
          </a:p>
        </p:txBody>
      </p:sp>
    </p:spTree>
    <p:extLst>
      <p:ext uri="{BB962C8B-B14F-4D97-AF65-F5344CB8AC3E}">
        <p14:creationId xmlns:p14="http://schemas.microsoft.com/office/powerpoint/2010/main" val="355901661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0" y="0"/>
            <a:ext cx="9144000" cy="230038"/>
          </a:xfrm>
          <a:prstGeom prst="rect">
            <a:avLst/>
          </a:prstGeom>
        </p:spPr>
      </p:pic>
      <p:pic>
        <p:nvPicPr>
          <p:cNvPr id="5" name="図 4"/>
          <p:cNvPicPr>
            <a:picLocks noChangeAspect="1"/>
          </p:cNvPicPr>
          <p:nvPr/>
        </p:nvPicPr>
        <p:blipFill>
          <a:blip r:embed="rId2"/>
          <a:stretch>
            <a:fillRect/>
          </a:stretch>
        </p:blipFill>
        <p:spPr>
          <a:xfrm>
            <a:off x="0" y="6627962"/>
            <a:ext cx="9144000" cy="230038"/>
          </a:xfrm>
          <a:prstGeom prst="rect">
            <a:avLst/>
          </a:prstGeom>
        </p:spPr>
      </p:pic>
      <p:pic>
        <p:nvPicPr>
          <p:cNvPr id="13" name="図 1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32831" y="230038"/>
            <a:ext cx="1311169" cy="31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線コネクタ 2"/>
          <p:cNvCxnSpPr/>
          <p:nvPr/>
        </p:nvCxnSpPr>
        <p:spPr>
          <a:xfrm>
            <a:off x="92365" y="577680"/>
            <a:ext cx="9005455"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テキスト ボックス 14"/>
          <p:cNvSpPr txBox="1"/>
          <p:nvPr/>
        </p:nvSpPr>
        <p:spPr>
          <a:xfrm>
            <a:off x="311726" y="230038"/>
            <a:ext cx="7191375" cy="369332"/>
          </a:xfrm>
          <a:prstGeom prst="rect">
            <a:avLst/>
          </a:prstGeom>
          <a:noFill/>
        </p:spPr>
        <p:txBody>
          <a:bodyPr wrap="square" rtlCol="0">
            <a:spAutoFit/>
          </a:bodyPr>
          <a:lstStyle/>
          <a:p>
            <a:r>
              <a:rPr lang="en-US" altLang="ja-JP" dirty="0" smtClean="0"/>
              <a:t>FACE3</a:t>
            </a:r>
            <a:r>
              <a:rPr lang="ja-JP" altLang="en-US" dirty="0" smtClean="0"/>
              <a:t>　</a:t>
            </a:r>
            <a:r>
              <a:rPr lang="ja-JP" altLang="en-US" dirty="0" smtClean="0"/>
              <a:t>開発費用などについて</a:t>
            </a:r>
            <a:endParaRPr kumimoji="1" lang="ja-JP" altLang="en-US" dirty="0"/>
          </a:p>
        </p:txBody>
      </p:sp>
      <p:sp>
        <p:nvSpPr>
          <p:cNvPr id="30" name="テキスト ボックス 29"/>
          <p:cNvSpPr txBox="1"/>
          <p:nvPr/>
        </p:nvSpPr>
        <p:spPr>
          <a:xfrm>
            <a:off x="311726" y="599370"/>
            <a:ext cx="8624455" cy="1231106"/>
          </a:xfrm>
          <a:prstGeom prst="rect">
            <a:avLst/>
          </a:prstGeom>
          <a:noFill/>
        </p:spPr>
        <p:txBody>
          <a:bodyPr wrap="square" rtlCol="0">
            <a:spAutoFit/>
          </a:bodyPr>
          <a:lstStyle/>
          <a:p>
            <a:r>
              <a:rPr kumimoji="1" lang="en-US" altLang="ja-JP" dirty="0" smtClean="0"/>
              <a:t>■</a:t>
            </a:r>
            <a:r>
              <a:rPr lang="ja-JP" altLang="en-US" dirty="0" smtClean="0"/>
              <a:t>アプリの活用</a:t>
            </a:r>
            <a:endParaRPr lang="en-US" altLang="ja-JP" dirty="0" smtClean="0"/>
          </a:p>
          <a:p>
            <a:r>
              <a:rPr kumimoji="1" lang="ja-JP" altLang="en-US" sz="1400" dirty="0" smtClean="0"/>
              <a:t>現在のポイントシステムや顧客管理システムはそのまま活かし、ネット通販情報と連動させ購入後は申告ごとにポイント加算を行う場合アイル社のクロスポイントを活用する。</a:t>
            </a:r>
            <a:endParaRPr kumimoji="1" lang="en-US" altLang="ja-JP" sz="1400" dirty="0" smtClean="0"/>
          </a:p>
          <a:p>
            <a:r>
              <a:rPr lang="ja-JP" altLang="en-US" sz="1400" dirty="0" smtClean="0"/>
              <a:t>毎月の使用料</a:t>
            </a:r>
            <a:r>
              <a:rPr lang="en-US" altLang="ja-JP" sz="1400" dirty="0" smtClean="0"/>
              <a:t>¥30,000〜</a:t>
            </a:r>
            <a:r>
              <a:rPr lang="ja-JP" altLang="en-US" sz="1400" dirty="0" smtClean="0"/>
              <a:t>　管理代行をさせて頂く場合毎月</a:t>
            </a:r>
            <a:r>
              <a:rPr lang="en-US" altLang="ja-JP" sz="1400" dirty="0" smtClean="0"/>
              <a:t>¥50,000〜</a:t>
            </a:r>
          </a:p>
          <a:p>
            <a:r>
              <a:rPr lang="ja-JP" altLang="en-US" sz="1400" dirty="0" smtClean="0"/>
              <a:t>ヒューチャーショップを活用の場合使用料月額</a:t>
            </a:r>
            <a:r>
              <a:rPr lang="en-US" altLang="ja-JP" sz="1400" dirty="0" smtClean="0"/>
              <a:t>¥20,000〜</a:t>
            </a:r>
          </a:p>
        </p:txBody>
      </p:sp>
      <p:sp>
        <p:nvSpPr>
          <p:cNvPr id="2" name="テキスト ボックス 1"/>
          <p:cNvSpPr txBox="1"/>
          <p:nvPr/>
        </p:nvSpPr>
        <p:spPr>
          <a:xfrm>
            <a:off x="311726" y="3879260"/>
            <a:ext cx="8405092" cy="1231106"/>
          </a:xfrm>
          <a:prstGeom prst="rect">
            <a:avLst/>
          </a:prstGeom>
          <a:noFill/>
        </p:spPr>
        <p:txBody>
          <a:bodyPr wrap="square" rtlCol="0">
            <a:spAutoFit/>
          </a:bodyPr>
          <a:lstStyle/>
          <a:p>
            <a:r>
              <a:rPr lang="en-US" altLang="ja-JP" dirty="0" smtClean="0"/>
              <a:t>■</a:t>
            </a:r>
            <a:r>
              <a:rPr lang="ja-JP" altLang="en-US" dirty="0" smtClean="0"/>
              <a:t>通販専用サイト＆カタログ</a:t>
            </a:r>
            <a:endParaRPr lang="en-US" altLang="ja-JP" dirty="0" smtClean="0"/>
          </a:p>
          <a:p>
            <a:r>
              <a:rPr kumimoji="1" lang="ja-JP" altLang="en-US" sz="1400" dirty="0" smtClean="0"/>
              <a:t>お中元お歳暮用として公開していきますが、平常時は一般的なギフトサイトとして運用することで費用対効果を高めていきます。</a:t>
            </a:r>
            <a:endParaRPr kumimoji="1" lang="en-US" altLang="ja-JP" sz="1400" dirty="0" smtClean="0"/>
          </a:p>
          <a:p>
            <a:r>
              <a:rPr lang="ja-JP" altLang="en-US" sz="1400" dirty="0" smtClean="0"/>
              <a:t>サイト制作費イニシャル</a:t>
            </a:r>
            <a:r>
              <a:rPr lang="en-US" altLang="ja-JP" sz="1400" dirty="0" smtClean="0"/>
              <a:t>¥700,000〜</a:t>
            </a:r>
            <a:r>
              <a:rPr lang="ja-JP" altLang="en-US" sz="1400" dirty="0" smtClean="0"/>
              <a:t>　毎月の管理費用</a:t>
            </a:r>
            <a:r>
              <a:rPr lang="en-US" altLang="ja-JP" sz="1400" dirty="0" smtClean="0"/>
              <a:t>¥10,000〜</a:t>
            </a:r>
            <a:endParaRPr kumimoji="1" lang="en-US" altLang="ja-JP" sz="1400" dirty="0" smtClean="0"/>
          </a:p>
          <a:p>
            <a:r>
              <a:rPr lang="ja-JP" altLang="en-US" sz="1400" dirty="0" smtClean="0"/>
              <a:t>カタログはページ数により異なりますので都度お見積りをさせて頂きます。</a:t>
            </a:r>
            <a:endParaRPr kumimoji="1" lang="ja-JP" altLang="en-US" sz="1400" dirty="0"/>
          </a:p>
        </p:txBody>
      </p:sp>
      <p:sp>
        <p:nvSpPr>
          <p:cNvPr id="6" name="テキスト ボックス 5"/>
          <p:cNvSpPr txBox="1"/>
          <p:nvPr/>
        </p:nvSpPr>
        <p:spPr>
          <a:xfrm>
            <a:off x="1339273" y="5380182"/>
            <a:ext cx="6765636" cy="923330"/>
          </a:xfrm>
          <a:prstGeom prst="rect">
            <a:avLst/>
          </a:prstGeom>
          <a:noFill/>
        </p:spPr>
        <p:txBody>
          <a:bodyPr wrap="square" rtlCol="0">
            <a:spAutoFit/>
          </a:bodyPr>
          <a:lstStyle/>
          <a:p>
            <a:r>
              <a:rPr kumimoji="1" lang="ja-JP" altLang="en-US" dirty="0" smtClean="0"/>
              <a:t>ポイント連動を行わない場合で最も安価に構築するパターンとして通販サイトは</a:t>
            </a:r>
            <a:r>
              <a:rPr kumimoji="1" lang="en-US" altLang="ja-JP" dirty="0" smtClean="0"/>
              <a:t>yahoo</a:t>
            </a:r>
            <a:r>
              <a:rPr kumimoji="1" lang="ja-JP" altLang="en-US" dirty="0" smtClean="0"/>
              <a:t>ショッピングを活用して行きます。</a:t>
            </a:r>
            <a:endParaRPr kumimoji="1" lang="en-US" altLang="ja-JP" dirty="0" smtClean="0"/>
          </a:p>
          <a:p>
            <a:r>
              <a:rPr kumimoji="1" lang="ja-JP" altLang="en-US" dirty="0" smtClean="0"/>
              <a:t>消費者購入時</a:t>
            </a:r>
            <a:r>
              <a:rPr kumimoji="1" lang="en-US" altLang="ja-JP" dirty="0" smtClean="0"/>
              <a:t>4.24%</a:t>
            </a:r>
            <a:r>
              <a:rPr kumimoji="1" lang="ja-JP" altLang="en-US" dirty="0" smtClean="0"/>
              <a:t>のみ必要となります。</a:t>
            </a:r>
            <a:endParaRPr kumimoji="1" lang="ja-JP" altLang="en-US" dirty="0"/>
          </a:p>
        </p:txBody>
      </p:sp>
      <p:pic>
        <p:nvPicPr>
          <p:cNvPr id="7" name="図 6"/>
          <p:cNvPicPr>
            <a:picLocks noChangeAspect="1"/>
          </p:cNvPicPr>
          <p:nvPr/>
        </p:nvPicPr>
        <p:blipFill>
          <a:blip r:embed="rId4"/>
          <a:stretch>
            <a:fillRect/>
          </a:stretch>
        </p:blipFill>
        <p:spPr>
          <a:xfrm>
            <a:off x="1466273" y="1922839"/>
            <a:ext cx="2355273" cy="1745557"/>
          </a:xfrm>
          <a:prstGeom prst="rect">
            <a:avLst/>
          </a:prstGeom>
        </p:spPr>
      </p:pic>
      <p:pic>
        <p:nvPicPr>
          <p:cNvPr id="8" name="図 7"/>
          <p:cNvPicPr>
            <a:picLocks noChangeAspect="1"/>
          </p:cNvPicPr>
          <p:nvPr/>
        </p:nvPicPr>
        <p:blipFill>
          <a:blip r:embed="rId5"/>
          <a:stretch>
            <a:fillRect/>
          </a:stretch>
        </p:blipFill>
        <p:spPr>
          <a:xfrm>
            <a:off x="4141522" y="2013932"/>
            <a:ext cx="4141522" cy="1412009"/>
          </a:xfrm>
          <a:prstGeom prst="rect">
            <a:avLst/>
          </a:prstGeom>
        </p:spPr>
      </p:pic>
    </p:spTree>
    <p:extLst>
      <p:ext uri="{BB962C8B-B14F-4D97-AF65-F5344CB8AC3E}">
        <p14:creationId xmlns:p14="http://schemas.microsoft.com/office/powerpoint/2010/main" val="47882962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617</TotalTime>
  <Words>453</Words>
  <Application>Microsoft Macintosh PowerPoint</Application>
  <PresentationFormat>画面に合わせる (4:3)</PresentationFormat>
  <Paragraphs>48</Paragraphs>
  <Slides>4</Slides>
  <Notes>0</Notes>
  <HiddenSlides>0</HiddenSlides>
  <MMClips>0</MMClips>
  <ScaleCrop>false</ScaleCrop>
  <HeadingPairs>
    <vt:vector size="4" baseType="variant">
      <vt:variant>
        <vt:lpstr>テーマ</vt:lpstr>
      </vt:variant>
      <vt:variant>
        <vt:i4>1</vt:i4>
      </vt:variant>
      <vt:variant>
        <vt:lpstr>スライド タイトル</vt:lpstr>
      </vt:variant>
      <vt:variant>
        <vt:i4>4</vt:i4>
      </vt:variant>
    </vt:vector>
  </HeadingPairs>
  <TitlesOfParts>
    <vt:vector size="5" baseType="lpstr">
      <vt:lpstr>ホワイト</vt:lpstr>
      <vt:lpstr>PowerPoint プレゼンテーション</vt:lpstr>
      <vt:lpstr>PowerPoint プレゼンテーション</vt:lpstr>
      <vt:lpstr>PowerPoint プレゼンテーション</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Harada Mitsuharu</cp:lastModifiedBy>
  <cp:revision>86</cp:revision>
  <dcterms:created xsi:type="dcterms:W3CDTF">2014-07-03T02:24:39Z</dcterms:created>
  <dcterms:modified xsi:type="dcterms:W3CDTF">2014-12-03T23:12:39Z</dcterms:modified>
</cp:coreProperties>
</file>