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Lst>
  <p:sldSz cx="12801600" cy="9601200" type="A3"/>
  <p:notesSz cx="6858000" cy="9144000"/>
  <p:defaultTextStyle>
    <a:defPPr>
      <a:defRPr lang="ja-JP"/>
    </a:defPPr>
    <a:lvl1pPr marL="0" algn="l" defTabSz="640080" rtl="0" eaLnBrk="1" latinLnBrk="0" hangingPunct="1">
      <a:defRPr kumimoji="1" sz="2500" kern="1200">
        <a:solidFill>
          <a:schemeClr val="tx1"/>
        </a:solidFill>
        <a:latin typeface="+mn-lt"/>
        <a:ea typeface="+mn-ea"/>
        <a:cs typeface="+mn-cs"/>
      </a:defRPr>
    </a:lvl1pPr>
    <a:lvl2pPr marL="640080" algn="l" defTabSz="640080" rtl="0" eaLnBrk="1" latinLnBrk="0" hangingPunct="1">
      <a:defRPr kumimoji="1" sz="2500" kern="1200">
        <a:solidFill>
          <a:schemeClr val="tx1"/>
        </a:solidFill>
        <a:latin typeface="+mn-lt"/>
        <a:ea typeface="+mn-ea"/>
        <a:cs typeface="+mn-cs"/>
      </a:defRPr>
    </a:lvl2pPr>
    <a:lvl3pPr marL="1280160" algn="l" defTabSz="640080" rtl="0" eaLnBrk="1" latinLnBrk="0" hangingPunct="1">
      <a:defRPr kumimoji="1" sz="2500" kern="1200">
        <a:solidFill>
          <a:schemeClr val="tx1"/>
        </a:solidFill>
        <a:latin typeface="+mn-lt"/>
        <a:ea typeface="+mn-ea"/>
        <a:cs typeface="+mn-cs"/>
      </a:defRPr>
    </a:lvl3pPr>
    <a:lvl4pPr marL="1920240" algn="l" defTabSz="640080" rtl="0" eaLnBrk="1" latinLnBrk="0" hangingPunct="1">
      <a:defRPr kumimoji="1" sz="2500" kern="1200">
        <a:solidFill>
          <a:schemeClr val="tx1"/>
        </a:solidFill>
        <a:latin typeface="+mn-lt"/>
        <a:ea typeface="+mn-ea"/>
        <a:cs typeface="+mn-cs"/>
      </a:defRPr>
    </a:lvl4pPr>
    <a:lvl5pPr marL="2560320" algn="l" defTabSz="640080" rtl="0" eaLnBrk="1" latinLnBrk="0" hangingPunct="1">
      <a:defRPr kumimoji="1" sz="2500" kern="1200">
        <a:solidFill>
          <a:schemeClr val="tx1"/>
        </a:solidFill>
        <a:latin typeface="+mn-lt"/>
        <a:ea typeface="+mn-ea"/>
        <a:cs typeface="+mn-cs"/>
      </a:defRPr>
    </a:lvl5pPr>
    <a:lvl6pPr marL="3200400" algn="l" defTabSz="640080" rtl="0" eaLnBrk="1" latinLnBrk="0" hangingPunct="1">
      <a:defRPr kumimoji="1" sz="2500" kern="1200">
        <a:solidFill>
          <a:schemeClr val="tx1"/>
        </a:solidFill>
        <a:latin typeface="+mn-lt"/>
        <a:ea typeface="+mn-ea"/>
        <a:cs typeface="+mn-cs"/>
      </a:defRPr>
    </a:lvl6pPr>
    <a:lvl7pPr marL="3840480" algn="l" defTabSz="640080" rtl="0" eaLnBrk="1" latinLnBrk="0" hangingPunct="1">
      <a:defRPr kumimoji="1" sz="2500" kern="1200">
        <a:solidFill>
          <a:schemeClr val="tx1"/>
        </a:solidFill>
        <a:latin typeface="+mn-lt"/>
        <a:ea typeface="+mn-ea"/>
        <a:cs typeface="+mn-cs"/>
      </a:defRPr>
    </a:lvl7pPr>
    <a:lvl8pPr marL="4480560" algn="l" defTabSz="640080" rtl="0" eaLnBrk="1" latinLnBrk="0" hangingPunct="1">
      <a:defRPr kumimoji="1" sz="2500" kern="1200">
        <a:solidFill>
          <a:schemeClr val="tx1"/>
        </a:solidFill>
        <a:latin typeface="+mn-lt"/>
        <a:ea typeface="+mn-ea"/>
        <a:cs typeface="+mn-cs"/>
      </a:defRPr>
    </a:lvl8pPr>
    <a:lvl9pPr marL="5120640" algn="l" defTabSz="640080" rtl="0" eaLnBrk="1" latinLnBrk="0" hangingPunct="1">
      <a:defRPr kumimoji="1" sz="25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0" d="100"/>
          <a:sy n="60" d="100"/>
        </p:scale>
        <p:origin x="-1360" y="-104"/>
      </p:cViewPr>
      <p:guideLst>
        <p:guide orient="horz" pos="3024"/>
        <p:guide pos="403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printerSettings" Target="printerSettings/printerSettings1.bin"/><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60120" y="2982596"/>
            <a:ext cx="10881360" cy="205803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920240" y="5440680"/>
            <a:ext cx="8961120" cy="2453640"/>
          </a:xfrm>
        </p:spPr>
        <p:txBody>
          <a:bodyPr/>
          <a:lstStyle>
            <a:lvl1pPr marL="0" indent="0" algn="ctr">
              <a:buNone/>
              <a:defRPr>
                <a:solidFill>
                  <a:schemeClr val="tx1">
                    <a:tint val="75000"/>
                  </a:schemeClr>
                </a:solidFill>
              </a:defRPr>
            </a:lvl1pPr>
            <a:lvl2pPr marL="640080" indent="0" algn="ctr">
              <a:buNone/>
              <a:defRPr>
                <a:solidFill>
                  <a:schemeClr val="tx1">
                    <a:tint val="75000"/>
                  </a:schemeClr>
                </a:solidFill>
              </a:defRPr>
            </a:lvl2pPr>
            <a:lvl3pPr marL="1280160" indent="0" algn="ctr">
              <a:buNone/>
              <a:defRPr>
                <a:solidFill>
                  <a:schemeClr val="tx1">
                    <a:tint val="75000"/>
                  </a:schemeClr>
                </a:solidFill>
              </a:defRPr>
            </a:lvl3pPr>
            <a:lvl4pPr marL="1920240" indent="0" algn="ctr">
              <a:buNone/>
              <a:defRPr>
                <a:solidFill>
                  <a:schemeClr val="tx1">
                    <a:tint val="75000"/>
                  </a:schemeClr>
                </a:solidFill>
              </a:defRPr>
            </a:lvl4pPr>
            <a:lvl5pPr marL="2560320" indent="0" algn="ctr">
              <a:buNone/>
              <a:defRPr>
                <a:solidFill>
                  <a:schemeClr val="tx1">
                    <a:tint val="75000"/>
                  </a:schemeClr>
                </a:solidFill>
              </a:defRPr>
            </a:lvl5pPr>
            <a:lvl6pPr marL="3200400" indent="0" algn="ctr">
              <a:buNone/>
              <a:defRPr>
                <a:solidFill>
                  <a:schemeClr val="tx1">
                    <a:tint val="75000"/>
                  </a:schemeClr>
                </a:solidFill>
              </a:defRPr>
            </a:lvl6pPr>
            <a:lvl7pPr marL="3840480" indent="0" algn="ctr">
              <a:buNone/>
              <a:defRPr>
                <a:solidFill>
                  <a:schemeClr val="tx1">
                    <a:tint val="75000"/>
                  </a:schemeClr>
                </a:solidFill>
              </a:defRPr>
            </a:lvl7pPr>
            <a:lvl8pPr marL="4480560" indent="0" algn="ctr">
              <a:buNone/>
              <a:defRPr>
                <a:solidFill>
                  <a:schemeClr val="tx1">
                    <a:tint val="75000"/>
                  </a:schemeClr>
                </a:solidFill>
              </a:defRPr>
            </a:lvl8pPr>
            <a:lvl9pPr marL="512064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D5B6DFF6-1C2F-5046-99FC-AF43B6613F27}" type="datetimeFigureOut">
              <a:rPr kumimoji="1" lang="ja-JP" altLang="en-US" smtClean="0"/>
              <a:t>2014/06/25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36FC982-AF3C-D74E-98E0-6864F6CFF5E9}" type="slidenum">
              <a:rPr kumimoji="1" lang="ja-JP" altLang="en-US" smtClean="0"/>
              <a:t>‹#›</a:t>
            </a:fld>
            <a:endParaRPr kumimoji="1" lang="ja-JP" altLang="en-US"/>
          </a:p>
        </p:txBody>
      </p:sp>
    </p:spTree>
    <p:extLst>
      <p:ext uri="{BB962C8B-B14F-4D97-AF65-F5344CB8AC3E}">
        <p14:creationId xmlns:p14="http://schemas.microsoft.com/office/powerpoint/2010/main" val="2383004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5B6DFF6-1C2F-5046-99FC-AF43B6613F27}" type="datetimeFigureOut">
              <a:rPr kumimoji="1" lang="ja-JP" altLang="en-US" smtClean="0"/>
              <a:t>2014/06/25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36FC982-AF3C-D74E-98E0-6864F6CFF5E9}" type="slidenum">
              <a:rPr kumimoji="1" lang="ja-JP" altLang="en-US" smtClean="0"/>
              <a:t>‹#›</a:t>
            </a:fld>
            <a:endParaRPr kumimoji="1" lang="ja-JP" altLang="en-US"/>
          </a:p>
        </p:txBody>
      </p:sp>
    </p:spTree>
    <p:extLst>
      <p:ext uri="{BB962C8B-B14F-4D97-AF65-F5344CB8AC3E}">
        <p14:creationId xmlns:p14="http://schemas.microsoft.com/office/powerpoint/2010/main" val="3066404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1011238" y="6169661"/>
            <a:ext cx="10881360" cy="1906905"/>
          </a:xfrm>
        </p:spPr>
        <p:txBody>
          <a:bodyPr anchor="t"/>
          <a:lstStyle>
            <a:lvl1pPr algn="l">
              <a:defRPr sz="56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1011238" y="4069399"/>
            <a:ext cx="10881360" cy="2100262"/>
          </a:xfrm>
        </p:spPr>
        <p:txBody>
          <a:bodyPr anchor="b"/>
          <a:lstStyle>
            <a:lvl1pPr marL="0" indent="0">
              <a:buNone/>
              <a:defRPr sz="2800">
                <a:solidFill>
                  <a:schemeClr val="tx1">
                    <a:tint val="75000"/>
                  </a:schemeClr>
                </a:solidFill>
              </a:defRPr>
            </a:lvl1pPr>
            <a:lvl2pPr marL="640080" indent="0">
              <a:buNone/>
              <a:defRPr sz="2500">
                <a:solidFill>
                  <a:schemeClr val="tx1">
                    <a:tint val="75000"/>
                  </a:schemeClr>
                </a:solidFill>
              </a:defRPr>
            </a:lvl2pPr>
            <a:lvl3pPr marL="1280160" indent="0">
              <a:buNone/>
              <a:defRPr sz="2200">
                <a:solidFill>
                  <a:schemeClr val="tx1">
                    <a:tint val="75000"/>
                  </a:schemeClr>
                </a:solidFill>
              </a:defRPr>
            </a:lvl3pPr>
            <a:lvl4pPr marL="1920240" indent="0">
              <a:buNone/>
              <a:defRPr sz="2000">
                <a:solidFill>
                  <a:schemeClr val="tx1">
                    <a:tint val="75000"/>
                  </a:schemeClr>
                </a:solidFill>
              </a:defRPr>
            </a:lvl4pPr>
            <a:lvl5pPr marL="2560320" indent="0">
              <a:buNone/>
              <a:defRPr sz="2000">
                <a:solidFill>
                  <a:schemeClr val="tx1">
                    <a:tint val="75000"/>
                  </a:schemeClr>
                </a:solidFill>
              </a:defRPr>
            </a:lvl5pPr>
            <a:lvl6pPr marL="3200400" indent="0">
              <a:buNone/>
              <a:defRPr sz="2000">
                <a:solidFill>
                  <a:schemeClr val="tx1">
                    <a:tint val="75000"/>
                  </a:schemeClr>
                </a:solidFill>
              </a:defRPr>
            </a:lvl6pPr>
            <a:lvl7pPr marL="3840480" indent="0">
              <a:buNone/>
              <a:defRPr sz="2000">
                <a:solidFill>
                  <a:schemeClr val="tx1">
                    <a:tint val="75000"/>
                  </a:schemeClr>
                </a:solidFill>
              </a:defRPr>
            </a:lvl7pPr>
            <a:lvl8pPr marL="4480560" indent="0">
              <a:buNone/>
              <a:defRPr sz="2000">
                <a:solidFill>
                  <a:schemeClr val="tx1">
                    <a:tint val="75000"/>
                  </a:schemeClr>
                </a:solidFill>
              </a:defRPr>
            </a:lvl8pPr>
            <a:lvl9pPr marL="5120640" indent="0">
              <a:buNone/>
              <a:defRPr sz="20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D5B6DFF6-1C2F-5046-99FC-AF43B6613F27}" type="datetimeFigureOut">
              <a:rPr kumimoji="1" lang="ja-JP" altLang="en-US" smtClean="0"/>
              <a:t>2014/06/25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36FC982-AF3C-D74E-98E0-6864F6CFF5E9}" type="slidenum">
              <a:rPr kumimoji="1" lang="ja-JP" altLang="en-US" smtClean="0"/>
              <a:t>‹#›</a:t>
            </a:fld>
            <a:endParaRPr kumimoji="1" lang="ja-JP" altLang="en-US"/>
          </a:p>
        </p:txBody>
      </p:sp>
    </p:spTree>
    <p:extLst>
      <p:ext uri="{BB962C8B-B14F-4D97-AF65-F5344CB8AC3E}">
        <p14:creationId xmlns:p14="http://schemas.microsoft.com/office/powerpoint/2010/main" val="2997123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640080" y="2240281"/>
            <a:ext cx="5654040" cy="633634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6507480" y="2240281"/>
            <a:ext cx="5654040" cy="633634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D5B6DFF6-1C2F-5046-99FC-AF43B6613F27}" type="datetimeFigureOut">
              <a:rPr kumimoji="1" lang="ja-JP" altLang="en-US" smtClean="0"/>
              <a:t>2014/06/25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36FC982-AF3C-D74E-98E0-6864F6CFF5E9}" type="slidenum">
              <a:rPr kumimoji="1" lang="ja-JP" altLang="en-US" smtClean="0"/>
              <a:t>‹#›</a:t>
            </a:fld>
            <a:endParaRPr kumimoji="1" lang="ja-JP" altLang="en-US"/>
          </a:p>
        </p:txBody>
      </p:sp>
    </p:spTree>
    <p:extLst>
      <p:ext uri="{BB962C8B-B14F-4D97-AF65-F5344CB8AC3E}">
        <p14:creationId xmlns:p14="http://schemas.microsoft.com/office/powerpoint/2010/main" val="3897949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40080" y="2149158"/>
            <a:ext cx="5656263"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640080" y="3044825"/>
            <a:ext cx="5656263"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6503036" y="2149158"/>
            <a:ext cx="5658485"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6503036" y="3044825"/>
            <a:ext cx="5658485"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D5B6DFF6-1C2F-5046-99FC-AF43B6613F27}" type="datetimeFigureOut">
              <a:rPr kumimoji="1" lang="ja-JP" altLang="en-US" smtClean="0"/>
              <a:t>2014/06/25</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736FC982-AF3C-D74E-98E0-6864F6CFF5E9}" type="slidenum">
              <a:rPr kumimoji="1" lang="ja-JP" altLang="en-US" smtClean="0"/>
              <a:t>‹#›</a:t>
            </a:fld>
            <a:endParaRPr kumimoji="1" lang="ja-JP" altLang="en-US"/>
          </a:p>
        </p:txBody>
      </p:sp>
    </p:spTree>
    <p:extLst>
      <p:ext uri="{BB962C8B-B14F-4D97-AF65-F5344CB8AC3E}">
        <p14:creationId xmlns:p14="http://schemas.microsoft.com/office/powerpoint/2010/main" val="1408814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D5B6DFF6-1C2F-5046-99FC-AF43B6613F27}" type="datetimeFigureOut">
              <a:rPr kumimoji="1" lang="ja-JP" altLang="en-US" smtClean="0"/>
              <a:t>2014/06/25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736FC982-AF3C-D74E-98E0-6864F6CFF5E9}" type="slidenum">
              <a:rPr kumimoji="1" lang="ja-JP" altLang="en-US" smtClean="0"/>
              <a:t>‹#›</a:t>
            </a:fld>
            <a:endParaRPr kumimoji="1" lang="ja-JP" altLang="en-US"/>
          </a:p>
        </p:txBody>
      </p:sp>
    </p:spTree>
    <p:extLst>
      <p:ext uri="{BB962C8B-B14F-4D97-AF65-F5344CB8AC3E}">
        <p14:creationId xmlns:p14="http://schemas.microsoft.com/office/powerpoint/2010/main" val="1781434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5B6DFF6-1C2F-5046-99FC-AF43B6613F27}" type="datetimeFigureOut">
              <a:rPr kumimoji="1" lang="ja-JP" altLang="en-US" smtClean="0"/>
              <a:t>2014/06/25</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736FC982-AF3C-D74E-98E0-6864F6CFF5E9}" type="slidenum">
              <a:rPr kumimoji="1" lang="ja-JP" altLang="en-US" smtClean="0"/>
              <a:t>‹#›</a:t>
            </a:fld>
            <a:endParaRPr kumimoji="1" lang="ja-JP" altLang="en-US"/>
          </a:p>
        </p:txBody>
      </p:sp>
    </p:spTree>
    <p:extLst>
      <p:ext uri="{BB962C8B-B14F-4D97-AF65-F5344CB8AC3E}">
        <p14:creationId xmlns:p14="http://schemas.microsoft.com/office/powerpoint/2010/main" val="303915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40081" y="382270"/>
            <a:ext cx="4211638" cy="1626870"/>
          </a:xfrm>
        </p:spPr>
        <p:txBody>
          <a:bodyPr anchor="b"/>
          <a:lstStyle>
            <a:lvl1pPr algn="l">
              <a:defRPr sz="28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5005070" y="382271"/>
            <a:ext cx="7156450" cy="8194358"/>
          </a:xfrm>
        </p:spPr>
        <p:txBody>
          <a:bodyPr/>
          <a:lstStyle>
            <a:lvl1pPr>
              <a:defRPr sz="4500"/>
            </a:lvl1pPr>
            <a:lvl2pPr>
              <a:defRPr sz="3900"/>
            </a:lvl2pPr>
            <a:lvl3pPr>
              <a:defRPr sz="3400"/>
            </a:lvl3pPr>
            <a:lvl4pPr>
              <a:defRPr sz="2800"/>
            </a:lvl4pPr>
            <a:lvl5pPr>
              <a:defRPr sz="2800"/>
            </a:lvl5pPr>
            <a:lvl6pPr>
              <a:defRPr sz="2800"/>
            </a:lvl6pPr>
            <a:lvl7pPr>
              <a:defRPr sz="2800"/>
            </a:lvl7pPr>
            <a:lvl8pPr>
              <a:defRPr sz="2800"/>
            </a:lvl8pPr>
            <a:lvl9pPr>
              <a:defRPr sz="2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640081" y="2009141"/>
            <a:ext cx="4211638" cy="6567488"/>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5B6DFF6-1C2F-5046-99FC-AF43B6613F27}" type="datetimeFigureOut">
              <a:rPr kumimoji="1" lang="ja-JP" altLang="en-US" smtClean="0"/>
              <a:t>2014/06/25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36FC982-AF3C-D74E-98E0-6864F6CFF5E9}" type="slidenum">
              <a:rPr kumimoji="1" lang="ja-JP" altLang="en-US" smtClean="0"/>
              <a:t>‹#›</a:t>
            </a:fld>
            <a:endParaRPr kumimoji="1" lang="ja-JP" altLang="en-US"/>
          </a:p>
        </p:txBody>
      </p:sp>
    </p:spTree>
    <p:extLst>
      <p:ext uri="{BB962C8B-B14F-4D97-AF65-F5344CB8AC3E}">
        <p14:creationId xmlns:p14="http://schemas.microsoft.com/office/powerpoint/2010/main" val="3257707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509203" y="6720840"/>
            <a:ext cx="7680960" cy="793433"/>
          </a:xfrm>
        </p:spPr>
        <p:txBody>
          <a:bodyPr anchor="b"/>
          <a:lstStyle>
            <a:lvl1pPr algn="l">
              <a:defRPr sz="28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2509203" y="857885"/>
            <a:ext cx="7680960" cy="5760720"/>
          </a:xfrm>
        </p:spPr>
        <p:txBody>
          <a:bodyPr/>
          <a:lstStyle>
            <a:lvl1pPr marL="0" indent="0">
              <a:buNone/>
              <a:defRPr sz="4500"/>
            </a:lvl1pPr>
            <a:lvl2pPr marL="640080" indent="0">
              <a:buNone/>
              <a:defRPr sz="3900"/>
            </a:lvl2pPr>
            <a:lvl3pPr marL="1280160" indent="0">
              <a:buNone/>
              <a:defRPr sz="340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endParaRPr kumimoji="1" lang="ja-JP" altLang="en-US"/>
          </a:p>
        </p:txBody>
      </p:sp>
      <p:sp>
        <p:nvSpPr>
          <p:cNvPr id="4" name="テキスト プレースホルダー 3"/>
          <p:cNvSpPr>
            <a:spLocks noGrp="1"/>
          </p:cNvSpPr>
          <p:nvPr>
            <p:ph type="body" sz="half" idx="2"/>
          </p:nvPr>
        </p:nvSpPr>
        <p:spPr>
          <a:xfrm>
            <a:off x="2509203" y="7514273"/>
            <a:ext cx="7680960" cy="1126807"/>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5B6DFF6-1C2F-5046-99FC-AF43B6613F27}" type="datetimeFigureOut">
              <a:rPr kumimoji="1" lang="ja-JP" altLang="en-US" smtClean="0"/>
              <a:t>2014/06/25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36FC982-AF3C-D74E-98E0-6864F6CFF5E9}" type="slidenum">
              <a:rPr kumimoji="1" lang="ja-JP" altLang="en-US" smtClean="0"/>
              <a:t>‹#›</a:t>
            </a:fld>
            <a:endParaRPr kumimoji="1" lang="ja-JP" altLang="en-US"/>
          </a:p>
        </p:txBody>
      </p:sp>
    </p:spTree>
    <p:extLst>
      <p:ext uri="{BB962C8B-B14F-4D97-AF65-F5344CB8AC3E}">
        <p14:creationId xmlns:p14="http://schemas.microsoft.com/office/powerpoint/2010/main" val="2678249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5B6DFF6-1C2F-5046-99FC-AF43B6613F27}" type="datetimeFigureOut">
              <a:rPr kumimoji="1" lang="ja-JP" altLang="en-US" smtClean="0"/>
              <a:t>2014/06/25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36FC982-AF3C-D74E-98E0-6864F6CFF5E9}" type="slidenum">
              <a:rPr kumimoji="1" lang="ja-JP" altLang="en-US" smtClean="0"/>
              <a:t>‹#›</a:t>
            </a:fld>
            <a:endParaRPr kumimoji="1" lang="ja-JP" altLang="en-US"/>
          </a:p>
        </p:txBody>
      </p:sp>
    </p:spTree>
    <p:extLst>
      <p:ext uri="{BB962C8B-B14F-4D97-AF65-F5344CB8AC3E}">
        <p14:creationId xmlns:p14="http://schemas.microsoft.com/office/powerpoint/2010/main" val="1985051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281160" y="384494"/>
            <a:ext cx="2880360" cy="819213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640080" y="384494"/>
            <a:ext cx="8427720" cy="819213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5B6DFF6-1C2F-5046-99FC-AF43B6613F27}" type="datetimeFigureOut">
              <a:rPr kumimoji="1" lang="ja-JP" altLang="en-US" smtClean="0"/>
              <a:t>2014/06/25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36FC982-AF3C-D74E-98E0-6864F6CFF5E9}" type="slidenum">
              <a:rPr kumimoji="1" lang="ja-JP" altLang="en-US" smtClean="0"/>
              <a:t>‹#›</a:t>
            </a:fld>
            <a:endParaRPr kumimoji="1" lang="ja-JP" altLang="en-US"/>
          </a:p>
        </p:txBody>
      </p:sp>
    </p:spTree>
    <p:extLst>
      <p:ext uri="{BB962C8B-B14F-4D97-AF65-F5344CB8AC3E}">
        <p14:creationId xmlns:p14="http://schemas.microsoft.com/office/powerpoint/2010/main" val="383592612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40080" y="384493"/>
            <a:ext cx="11521440" cy="1600200"/>
          </a:xfrm>
          <a:prstGeom prst="rect">
            <a:avLst/>
          </a:prstGeom>
        </p:spPr>
        <p:txBody>
          <a:bodyPr vert="horz" lIns="128016" tIns="64008" rIns="128016" bIns="64008"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40080" y="2240281"/>
            <a:ext cx="11521440" cy="6336348"/>
          </a:xfrm>
          <a:prstGeom prst="rect">
            <a:avLst/>
          </a:prstGeom>
        </p:spPr>
        <p:txBody>
          <a:bodyPr vert="horz" lIns="128016" tIns="64008" rIns="128016" bIns="64008"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640080" y="8898891"/>
            <a:ext cx="2987040" cy="511175"/>
          </a:xfrm>
          <a:prstGeom prst="rect">
            <a:avLst/>
          </a:prstGeom>
        </p:spPr>
        <p:txBody>
          <a:bodyPr vert="horz" lIns="128016" tIns="64008" rIns="128016" bIns="64008" rtlCol="0" anchor="ctr"/>
          <a:lstStyle>
            <a:lvl1pPr algn="l">
              <a:defRPr sz="1700">
                <a:solidFill>
                  <a:schemeClr val="tx1">
                    <a:tint val="75000"/>
                  </a:schemeClr>
                </a:solidFill>
              </a:defRPr>
            </a:lvl1pPr>
          </a:lstStyle>
          <a:p>
            <a:fld id="{D5B6DFF6-1C2F-5046-99FC-AF43B6613F27}" type="datetimeFigureOut">
              <a:rPr kumimoji="1" lang="ja-JP" altLang="en-US" smtClean="0"/>
              <a:t>2014/06/25</a:t>
            </a:fld>
            <a:endParaRPr kumimoji="1" lang="ja-JP" altLang="en-US"/>
          </a:p>
        </p:txBody>
      </p:sp>
      <p:sp>
        <p:nvSpPr>
          <p:cNvPr id="5" name="フッター プレースホルダー 4"/>
          <p:cNvSpPr>
            <a:spLocks noGrp="1"/>
          </p:cNvSpPr>
          <p:nvPr>
            <p:ph type="ftr" sz="quarter" idx="3"/>
          </p:nvPr>
        </p:nvSpPr>
        <p:spPr>
          <a:xfrm>
            <a:off x="4373880" y="8898891"/>
            <a:ext cx="4053840" cy="511175"/>
          </a:xfrm>
          <a:prstGeom prst="rect">
            <a:avLst/>
          </a:prstGeom>
        </p:spPr>
        <p:txBody>
          <a:bodyPr vert="horz" lIns="128016" tIns="64008" rIns="128016" bIns="64008" rtlCol="0" anchor="ctr"/>
          <a:lstStyle>
            <a:lvl1pPr algn="ctr">
              <a:defRPr sz="17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9174480" y="8898891"/>
            <a:ext cx="2987040" cy="511175"/>
          </a:xfrm>
          <a:prstGeom prst="rect">
            <a:avLst/>
          </a:prstGeom>
        </p:spPr>
        <p:txBody>
          <a:bodyPr vert="horz" lIns="128016" tIns="64008" rIns="128016" bIns="64008" rtlCol="0" anchor="ctr"/>
          <a:lstStyle>
            <a:lvl1pPr algn="r">
              <a:defRPr sz="1700">
                <a:solidFill>
                  <a:schemeClr val="tx1">
                    <a:tint val="75000"/>
                  </a:schemeClr>
                </a:solidFill>
              </a:defRPr>
            </a:lvl1pPr>
          </a:lstStyle>
          <a:p>
            <a:fld id="{736FC982-AF3C-D74E-98E0-6864F6CFF5E9}" type="slidenum">
              <a:rPr kumimoji="1" lang="ja-JP" altLang="en-US" smtClean="0"/>
              <a:t>‹#›</a:t>
            </a:fld>
            <a:endParaRPr kumimoji="1" lang="ja-JP" altLang="en-US"/>
          </a:p>
        </p:txBody>
      </p:sp>
    </p:spTree>
    <p:extLst>
      <p:ext uri="{BB962C8B-B14F-4D97-AF65-F5344CB8AC3E}">
        <p14:creationId xmlns:p14="http://schemas.microsoft.com/office/powerpoint/2010/main" val="15532517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40080" rtl="0" eaLnBrk="1" latinLnBrk="0" hangingPunct="1">
        <a:spcBef>
          <a:spcPct val="0"/>
        </a:spcBef>
        <a:buNone/>
        <a:defRPr kumimoji="1" sz="6200" kern="1200">
          <a:solidFill>
            <a:schemeClr val="tx1"/>
          </a:solidFill>
          <a:latin typeface="+mj-lt"/>
          <a:ea typeface="+mj-ea"/>
          <a:cs typeface="+mj-cs"/>
        </a:defRPr>
      </a:lvl1pPr>
    </p:titleStyle>
    <p:bodyStyle>
      <a:lvl1pPr marL="480060" indent="-480060" algn="l" defTabSz="640080" rtl="0" eaLnBrk="1" latinLnBrk="0" hangingPunct="1">
        <a:spcBef>
          <a:spcPct val="20000"/>
        </a:spcBef>
        <a:buFont typeface="Arial"/>
        <a:buChar char="•"/>
        <a:defRPr kumimoji="1" sz="4500" kern="1200">
          <a:solidFill>
            <a:schemeClr val="tx1"/>
          </a:solidFill>
          <a:latin typeface="+mn-lt"/>
          <a:ea typeface="+mn-ea"/>
          <a:cs typeface="+mn-cs"/>
        </a:defRPr>
      </a:lvl1pPr>
      <a:lvl2pPr marL="1040130" indent="-400050" algn="l" defTabSz="640080" rtl="0" eaLnBrk="1" latinLnBrk="0" hangingPunct="1">
        <a:spcBef>
          <a:spcPct val="20000"/>
        </a:spcBef>
        <a:buFont typeface="Arial"/>
        <a:buChar char="–"/>
        <a:defRPr kumimoji="1" sz="3900" kern="1200">
          <a:solidFill>
            <a:schemeClr val="tx1"/>
          </a:solidFill>
          <a:latin typeface="+mn-lt"/>
          <a:ea typeface="+mn-ea"/>
          <a:cs typeface="+mn-cs"/>
        </a:defRPr>
      </a:lvl2pPr>
      <a:lvl3pPr marL="1600200" indent="-320040" algn="l" defTabSz="640080" rtl="0" eaLnBrk="1" latinLnBrk="0" hangingPunct="1">
        <a:spcBef>
          <a:spcPct val="20000"/>
        </a:spcBef>
        <a:buFont typeface="Arial"/>
        <a:buChar char="•"/>
        <a:defRPr kumimoji="1" sz="3400" kern="1200">
          <a:solidFill>
            <a:schemeClr val="tx1"/>
          </a:solidFill>
          <a:latin typeface="+mn-lt"/>
          <a:ea typeface="+mn-ea"/>
          <a:cs typeface="+mn-cs"/>
        </a:defRPr>
      </a:lvl3pPr>
      <a:lvl4pPr marL="2240280" indent="-320040" algn="l" defTabSz="640080" rtl="0" eaLnBrk="1" latinLnBrk="0" hangingPunct="1">
        <a:spcBef>
          <a:spcPct val="20000"/>
        </a:spcBef>
        <a:buFont typeface="Arial"/>
        <a:buChar char="–"/>
        <a:defRPr kumimoji="1" sz="2800" kern="1200">
          <a:solidFill>
            <a:schemeClr val="tx1"/>
          </a:solidFill>
          <a:latin typeface="+mn-lt"/>
          <a:ea typeface="+mn-ea"/>
          <a:cs typeface="+mn-cs"/>
        </a:defRPr>
      </a:lvl4pPr>
      <a:lvl5pPr marL="2880360" indent="-320040" algn="l" defTabSz="640080" rtl="0" eaLnBrk="1" latinLnBrk="0" hangingPunct="1">
        <a:spcBef>
          <a:spcPct val="20000"/>
        </a:spcBef>
        <a:buFont typeface="Arial"/>
        <a:buChar char="»"/>
        <a:defRPr kumimoji="1" sz="2800" kern="1200">
          <a:solidFill>
            <a:schemeClr val="tx1"/>
          </a:solidFill>
          <a:latin typeface="+mn-lt"/>
          <a:ea typeface="+mn-ea"/>
          <a:cs typeface="+mn-cs"/>
        </a:defRPr>
      </a:lvl5pPr>
      <a:lvl6pPr marL="3520440" indent="-320040" algn="l" defTabSz="640080" rtl="0" eaLnBrk="1" latinLnBrk="0" hangingPunct="1">
        <a:spcBef>
          <a:spcPct val="20000"/>
        </a:spcBef>
        <a:buFont typeface="Arial"/>
        <a:buChar char="•"/>
        <a:defRPr kumimoji="1" sz="2800" kern="1200">
          <a:solidFill>
            <a:schemeClr val="tx1"/>
          </a:solidFill>
          <a:latin typeface="+mn-lt"/>
          <a:ea typeface="+mn-ea"/>
          <a:cs typeface="+mn-cs"/>
        </a:defRPr>
      </a:lvl6pPr>
      <a:lvl7pPr marL="4160520" indent="-320040" algn="l" defTabSz="640080" rtl="0" eaLnBrk="1" latinLnBrk="0" hangingPunct="1">
        <a:spcBef>
          <a:spcPct val="20000"/>
        </a:spcBef>
        <a:buFont typeface="Arial"/>
        <a:buChar char="•"/>
        <a:defRPr kumimoji="1" sz="2800" kern="1200">
          <a:solidFill>
            <a:schemeClr val="tx1"/>
          </a:solidFill>
          <a:latin typeface="+mn-lt"/>
          <a:ea typeface="+mn-ea"/>
          <a:cs typeface="+mn-cs"/>
        </a:defRPr>
      </a:lvl7pPr>
      <a:lvl8pPr marL="4800600" indent="-320040" algn="l" defTabSz="640080" rtl="0" eaLnBrk="1" latinLnBrk="0" hangingPunct="1">
        <a:spcBef>
          <a:spcPct val="20000"/>
        </a:spcBef>
        <a:buFont typeface="Arial"/>
        <a:buChar char="•"/>
        <a:defRPr kumimoji="1" sz="2800" kern="1200">
          <a:solidFill>
            <a:schemeClr val="tx1"/>
          </a:solidFill>
          <a:latin typeface="+mn-lt"/>
          <a:ea typeface="+mn-ea"/>
          <a:cs typeface="+mn-cs"/>
        </a:defRPr>
      </a:lvl8pPr>
      <a:lvl9pPr marL="5440680" indent="-320040" algn="l" defTabSz="640080" rtl="0" eaLnBrk="1" latinLnBrk="0" hangingPunct="1">
        <a:spcBef>
          <a:spcPct val="20000"/>
        </a:spcBef>
        <a:buFont typeface="Arial"/>
        <a:buChar char="•"/>
        <a:defRPr kumimoji="1" sz="2800" kern="1200">
          <a:solidFill>
            <a:schemeClr val="tx1"/>
          </a:solidFill>
          <a:latin typeface="+mn-lt"/>
          <a:ea typeface="+mn-ea"/>
          <a:cs typeface="+mn-cs"/>
        </a:defRPr>
      </a:lvl9pPr>
    </p:bodyStyle>
    <p:otherStyle>
      <a:defPPr>
        <a:defRPr lang="ja-JP"/>
      </a:defPPr>
      <a:lvl1pPr marL="0" algn="l" defTabSz="640080" rtl="0" eaLnBrk="1" latinLnBrk="0" hangingPunct="1">
        <a:defRPr kumimoji="1" sz="2500" kern="1200">
          <a:solidFill>
            <a:schemeClr val="tx1"/>
          </a:solidFill>
          <a:latin typeface="+mn-lt"/>
          <a:ea typeface="+mn-ea"/>
          <a:cs typeface="+mn-cs"/>
        </a:defRPr>
      </a:lvl1pPr>
      <a:lvl2pPr marL="640080" algn="l" defTabSz="640080" rtl="0" eaLnBrk="1" latinLnBrk="0" hangingPunct="1">
        <a:defRPr kumimoji="1" sz="2500" kern="1200">
          <a:solidFill>
            <a:schemeClr val="tx1"/>
          </a:solidFill>
          <a:latin typeface="+mn-lt"/>
          <a:ea typeface="+mn-ea"/>
          <a:cs typeface="+mn-cs"/>
        </a:defRPr>
      </a:lvl2pPr>
      <a:lvl3pPr marL="1280160" algn="l" defTabSz="640080" rtl="0" eaLnBrk="1" latinLnBrk="0" hangingPunct="1">
        <a:defRPr kumimoji="1" sz="2500" kern="1200">
          <a:solidFill>
            <a:schemeClr val="tx1"/>
          </a:solidFill>
          <a:latin typeface="+mn-lt"/>
          <a:ea typeface="+mn-ea"/>
          <a:cs typeface="+mn-cs"/>
        </a:defRPr>
      </a:lvl3pPr>
      <a:lvl4pPr marL="1920240" algn="l" defTabSz="640080" rtl="0" eaLnBrk="1" latinLnBrk="0" hangingPunct="1">
        <a:defRPr kumimoji="1" sz="2500" kern="1200">
          <a:solidFill>
            <a:schemeClr val="tx1"/>
          </a:solidFill>
          <a:latin typeface="+mn-lt"/>
          <a:ea typeface="+mn-ea"/>
          <a:cs typeface="+mn-cs"/>
        </a:defRPr>
      </a:lvl4pPr>
      <a:lvl5pPr marL="2560320" algn="l" defTabSz="640080" rtl="0" eaLnBrk="1" latinLnBrk="0" hangingPunct="1">
        <a:defRPr kumimoji="1" sz="2500" kern="1200">
          <a:solidFill>
            <a:schemeClr val="tx1"/>
          </a:solidFill>
          <a:latin typeface="+mn-lt"/>
          <a:ea typeface="+mn-ea"/>
          <a:cs typeface="+mn-cs"/>
        </a:defRPr>
      </a:lvl5pPr>
      <a:lvl6pPr marL="3200400" algn="l" defTabSz="640080" rtl="0" eaLnBrk="1" latinLnBrk="0" hangingPunct="1">
        <a:defRPr kumimoji="1" sz="2500" kern="1200">
          <a:solidFill>
            <a:schemeClr val="tx1"/>
          </a:solidFill>
          <a:latin typeface="+mn-lt"/>
          <a:ea typeface="+mn-ea"/>
          <a:cs typeface="+mn-cs"/>
        </a:defRPr>
      </a:lvl6pPr>
      <a:lvl7pPr marL="3840480" algn="l" defTabSz="640080" rtl="0" eaLnBrk="1" latinLnBrk="0" hangingPunct="1">
        <a:defRPr kumimoji="1" sz="2500" kern="1200">
          <a:solidFill>
            <a:schemeClr val="tx1"/>
          </a:solidFill>
          <a:latin typeface="+mn-lt"/>
          <a:ea typeface="+mn-ea"/>
          <a:cs typeface="+mn-cs"/>
        </a:defRPr>
      </a:lvl7pPr>
      <a:lvl8pPr marL="4480560" algn="l" defTabSz="640080" rtl="0" eaLnBrk="1" latinLnBrk="0" hangingPunct="1">
        <a:defRPr kumimoji="1" sz="2500" kern="1200">
          <a:solidFill>
            <a:schemeClr val="tx1"/>
          </a:solidFill>
          <a:latin typeface="+mn-lt"/>
          <a:ea typeface="+mn-ea"/>
          <a:cs typeface="+mn-cs"/>
        </a:defRPr>
      </a:lvl8pPr>
      <a:lvl9pPr marL="5120640" algn="l" defTabSz="640080" rtl="0" eaLnBrk="1" latinLnBrk="0" hangingPunct="1">
        <a:defRPr kumimoji="1"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hyperlink" Target="http://www.muryou-seminarjyoho.com/area/osak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569484" y="95256"/>
            <a:ext cx="2108873" cy="5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角丸四角形 6"/>
          <p:cNvSpPr/>
          <p:nvPr/>
        </p:nvSpPr>
        <p:spPr>
          <a:xfrm>
            <a:off x="169651" y="7646346"/>
            <a:ext cx="552369" cy="483203"/>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lIns="128016" tIns="64008" rIns="128016" bIns="64008" rtlCol="0" anchor="ctr"/>
          <a:lstStyle/>
          <a:p>
            <a:pPr algn="ctr"/>
            <a:endParaRPr kumimoji="1" lang="ja-JP" altLang="en-US"/>
          </a:p>
        </p:txBody>
      </p:sp>
      <p:sp>
        <p:nvSpPr>
          <p:cNvPr id="8" name="角丸四角形 7"/>
          <p:cNvSpPr/>
          <p:nvPr/>
        </p:nvSpPr>
        <p:spPr>
          <a:xfrm>
            <a:off x="169651" y="8267774"/>
            <a:ext cx="552369" cy="483203"/>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lIns="128016" tIns="64008" rIns="128016" bIns="64008" rtlCol="0" anchor="ctr"/>
          <a:lstStyle/>
          <a:p>
            <a:pPr algn="ctr"/>
            <a:endParaRPr kumimoji="1" lang="ja-JP" altLang="en-US"/>
          </a:p>
        </p:txBody>
      </p:sp>
      <p:sp>
        <p:nvSpPr>
          <p:cNvPr id="9" name="角丸四角形 8"/>
          <p:cNvSpPr/>
          <p:nvPr/>
        </p:nvSpPr>
        <p:spPr>
          <a:xfrm>
            <a:off x="169651" y="8889201"/>
            <a:ext cx="552369" cy="483203"/>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lIns="128016" tIns="64008" rIns="128016" bIns="64008" rtlCol="0" anchor="ctr"/>
          <a:lstStyle/>
          <a:p>
            <a:pPr algn="ctr"/>
            <a:endParaRPr kumimoji="1" lang="ja-JP" altLang="en-US"/>
          </a:p>
        </p:txBody>
      </p:sp>
      <p:sp>
        <p:nvSpPr>
          <p:cNvPr id="10" name="角丸四角形 9"/>
          <p:cNvSpPr/>
          <p:nvPr/>
        </p:nvSpPr>
        <p:spPr>
          <a:xfrm>
            <a:off x="842845" y="8267774"/>
            <a:ext cx="552369" cy="483203"/>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lIns="128016" tIns="64008" rIns="128016" bIns="64008" rtlCol="0" anchor="ctr"/>
          <a:lstStyle/>
          <a:p>
            <a:pPr algn="ctr"/>
            <a:endParaRPr kumimoji="1" lang="ja-JP" altLang="en-US"/>
          </a:p>
        </p:txBody>
      </p:sp>
      <p:sp>
        <p:nvSpPr>
          <p:cNvPr id="11" name="角丸四角形 10"/>
          <p:cNvSpPr/>
          <p:nvPr/>
        </p:nvSpPr>
        <p:spPr>
          <a:xfrm>
            <a:off x="842845" y="8889201"/>
            <a:ext cx="552369" cy="483203"/>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lIns="128016" tIns="64008" rIns="128016" bIns="64008" rtlCol="0" anchor="ctr"/>
          <a:lstStyle/>
          <a:p>
            <a:pPr algn="ctr"/>
            <a:endParaRPr kumimoji="1" lang="ja-JP" altLang="en-US"/>
          </a:p>
        </p:txBody>
      </p:sp>
      <p:sp>
        <p:nvSpPr>
          <p:cNvPr id="12" name="角丸四角形 11"/>
          <p:cNvSpPr/>
          <p:nvPr/>
        </p:nvSpPr>
        <p:spPr>
          <a:xfrm>
            <a:off x="1481517" y="8889201"/>
            <a:ext cx="552369" cy="483203"/>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lIns="128016" tIns="64008" rIns="128016" bIns="64008" rtlCol="0" anchor="ctr"/>
          <a:lstStyle/>
          <a:p>
            <a:pPr algn="ctr"/>
            <a:endParaRPr kumimoji="1" lang="ja-JP" altLang="en-US"/>
          </a:p>
        </p:txBody>
      </p:sp>
      <p:sp>
        <p:nvSpPr>
          <p:cNvPr id="15" name="テキスト ボックス 14"/>
          <p:cNvSpPr txBox="1"/>
          <p:nvPr/>
        </p:nvSpPr>
        <p:spPr>
          <a:xfrm>
            <a:off x="5413580" y="95256"/>
            <a:ext cx="2381324" cy="477054"/>
          </a:xfrm>
          <a:prstGeom prst="rect">
            <a:avLst/>
          </a:prstGeom>
          <a:noFill/>
        </p:spPr>
        <p:txBody>
          <a:bodyPr wrap="square" rtlCol="0">
            <a:spAutoFit/>
          </a:bodyPr>
          <a:lstStyle/>
          <a:p>
            <a:r>
              <a:rPr kumimoji="1" lang="ja-JP" altLang="en-US" dirty="0" smtClean="0"/>
              <a:t>御中</a:t>
            </a:r>
            <a:endParaRPr kumimoji="1" lang="ja-JP" altLang="en-US" dirty="0"/>
          </a:p>
        </p:txBody>
      </p:sp>
      <p:sp>
        <p:nvSpPr>
          <p:cNvPr id="17" name="角丸四角形 16"/>
          <p:cNvSpPr/>
          <p:nvPr/>
        </p:nvSpPr>
        <p:spPr>
          <a:xfrm>
            <a:off x="233151" y="603305"/>
            <a:ext cx="12244984" cy="34927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kumimoji="1" lang="ja-JP" altLang="en-US"/>
          </a:p>
        </p:txBody>
      </p:sp>
      <p:sp>
        <p:nvSpPr>
          <p:cNvPr id="18" name="角丸四角形 17"/>
          <p:cNvSpPr/>
          <p:nvPr/>
        </p:nvSpPr>
        <p:spPr>
          <a:xfrm>
            <a:off x="477720" y="1095467"/>
            <a:ext cx="9380961" cy="1317734"/>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t"/>
          <a:lstStyle/>
          <a:p>
            <a:r>
              <a:rPr kumimoji="1" lang="ja-JP" altLang="en-US" sz="1400" dirty="0" smtClean="0">
                <a:solidFill>
                  <a:srgbClr val="000000"/>
                </a:solidFill>
              </a:rPr>
              <a:t>タイトル</a:t>
            </a:r>
            <a:r>
              <a:rPr kumimoji="1" lang="en-US" altLang="ja-JP" sz="1400" dirty="0" smtClean="0">
                <a:solidFill>
                  <a:srgbClr val="000000"/>
                </a:solidFill>
              </a:rPr>
              <a:t>/</a:t>
            </a:r>
            <a:r>
              <a:rPr kumimoji="1" lang="ja-JP" altLang="en-US" sz="1400" dirty="0" smtClean="0">
                <a:solidFill>
                  <a:srgbClr val="000000"/>
                </a:solidFill>
              </a:rPr>
              <a:t>コンセプト</a:t>
            </a:r>
            <a:endParaRPr lang="en-US" altLang="ja-JP" sz="1400" dirty="0">
              <a:solidFill>
                <a:srgbClr val="000000"/>
              </a:solidFill>
            </a:endParaRPr>
          </a:p>
          <a:p>
            <a:r>
              <a:rPr kumimoji="1" lang="ja-JP" altLang="en-US" sz="3200" dirty="0" smtClean="0">
                <a:solidFill>
                  <a:srgbClr val="000000"/>
                </a:solidFill>
              </a:rPr>
              <a:t>海外に通じる子供を育てる</a:t>
            </a:r>
            <a:r>
              <a:rPr kumimoji="1" lang="en-US" altLang="ja-JP" sz="3200" dirty="0" smtClean="0">
                <a:solidFill>
                  <a:srgbClr val="000000"/>
                </a:solidFill>
              </a:rPr>
              <a:t>YMCA</a:t>
            </a:r>
            <a:r>
              <a:rPr kumimoji="1" lang="ja-JP" altLang="en-US" sz="3200" dirty="0" smtClean="0">
                <a:solidFill>
                  <a:srgbClr val="000000"/>
                </a:solidFill>
              </a:rPr>
              <a:t>！</a:t>
            </a:r>
            <a:endParaRPr kumimoji="1" lang="en-US" altLang="ja-JP" sz="3200" dirty="0" smtClean="0">
              <a:solidFill>
                <a:srgbClr val="000000"/>
              </a:solidFill>
            </a:endParaRPr>
          </a:p>
          <a:p>
            <a:r>
              <a:rPr lang="ja-JP" altLang="en-US" sz="1600" dirty="0" smtClean="0">
                <a:solidFill>
                  <a:srgbClr val="000000"/>
                </a:solidFill>
              </a:rPr>
              <a:t>子供の未来はグローバルな環境が育てる</a:t>
            </a:r>
            <a:endParaRPr kumimoji="1" lang="en-US" altLang="ja-JP" sz="1600" dirty="0" smtClean="0">
              <a:solidFill>
                <a:srgbClr val="000000"/>
              </a:solidFill>
            </a:endParaRPr>
          </a:p>
          <a:p>
            <a:endParaRPr lang="en-US" altLang="ja-JP" sz="1400" dirty="0">
              <a:solidFill>
                <a:srgbClr val="000000"/>
              </a:solidFill>
            </a:endParaRPr>
          </a:p>
        </p:txBody>
      </p:sp>
      <p:sp>
        <p:nvSpPr>
          <p:cNvPr id="20" name="角丸四角形 19"/>
          <p:cNvSpPr/>
          <p:nvPr/>
        </p:nvSpPr>
        <p:spPr>
          <a:xfrm>
            <a:off x="407776" y="2540215"/>
            <a:ext cx="3307082" cy="2206806"/>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t"/>
          <a:lstStyle/>
          <a:p>
            <a:r>
              <a:rPr lang="ja-JP" altLang="en-US" sz="1400" dirty="0" smtClean="0">
                <a:solidFill>
                  <a:srgbClr val="000000"/>
                </a:solidFill>
              </a:rPr>
              <a:t>ターゲット</a:t>
            </a:r>
            <a:r>
              <a:rPr lang="en-US" altLang="ja-JP" sz="1400" dirty="0" smtClean="0">
                <a:solidFill>
                  <a:srgbClr val="000000"/>
                </a:solidFill>
              </a:rPr>
              <a:t>/</a:t>
            </a:r>
            <a:r>
              <a:rPr lang="ja-JP" altLang="en-US" sz="1400" dirty="0" smtClean="0">
                <a:solidFill>
                  <a:srgbClr val="000000"/>
                </a:solidFill>
              </a:rPr>
              <a:t>属性</a:t>
            </a:r>
            <a:endParaRPr lang="en-US" altLang="ja-JP" sz="1400" dirty="0" smtClean="0">
              <a:solidFill>
                <a:srgbClr val="000000"/>
              </a:solidFill>
            </a:endParaRPr>
          </a:p>
          <a:p>
            <a:endParaRPr kumimoji="1" lang="en-US" altLang="ja-JP" sz="1400" dirty="0" smtClean="0">
              <a:solidFill>
                <a:srgbClr val="000000"/>
              </a:solidFill>
            </a:endParaRPr>
          </a:p>
          <a:p>
            <a:r>
              <a:rPr lang="ja-JP" altLang="en-US" sz="1600" dirty="0" smtClean="0">
                <a:solidFill>
                  <a:srgbClr val="000000"/>
                </a:solidFill>
              </a:rPr>
              <a:t>将来グローバルな視点をもって欲しいと願う両親</a:t>
            </a:r>
            <a:endParaRPr kumimoji="1" lang="en-US" altLang="ja-JP" sz="1600" dirty="0">
              <a:solidFill>
                <a:srgbClr val="000000"/>
              </a:solidFill>
            </a:endParaRPr>
          </a:p>
        </p:txBody>
      </p:sp>
      <p:sp>
        <p:nvSpPr>
          <p:cNvPr id="21" name="角丸四角形 20"/>
          <p:cNvSpPr/>
          <p:nvPr/>
        </p:nvSpPr>
        <p:spPr>
          <a:xfrm>
            <a:off x="4127608" y="2540215"/>
            <a:ext cx="8350527" cy="1238351"/>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t"/>
          <a:lstStyle/>
          <a:p>
            <a:r>
              <a:rPr lang="ja-JP" altLang="en-US" sz="1400" dirty="0" smtClean="0">
                <a:solidFill>
                  <a:srgbClr val="000000"/>
                </a:solidFill>
              </a:rPr>
              <a:t>戦略</a:t>
            </a:r>
            <a:r>
              <a:rPr lang="en-US" altLang="ja-JP" sz="1400" dirty="0" smtClean="0">
                <a:solidFill>
                  <a:srgbClr val="000000"/>
                </a:solidFill>
              </a:rPr>
              <a:t>/</a:t>
            </a:r>
            <a:r>
              <a:rPr lang="ja-JP" altLang="en-US" sz="1400" dirty="0" smtClean="0">
                <a:solidFill>
                  <a:srgbClr val="000000"/>
                </a:solidFill>
              </a:rPr>
              <a:t>方向性</a:t>
            </a:r>
            <a:endParaRPr lang="en-US" altLang="ja-JP" sz="1400" dirty="0" smtClean="0">
              <a:solidFill>
                <a:srgbClr val="000000"/>
              </a:solidFill>
            </a:endParaRPr>
          </a:p>
          <a:p>
            <a:r>
              <a:rPr lang="ja-JP" altLang="en-US" sz="1600" dirty="0" smtClean="0">
                <a:solidFill>
                  <a:srgbClr val="000000"/>
                </a:solidFill>
              </a:rPr>
              <a:t>海外で働く、生活することが想定される未来に向け幼児の内から環境を作っていく教室であると</a:t>
            </a:r>
            <a:r>
              <a:rPr kumimoji="1" lang="ja-JP" altLang="en-US" sz="1600" dirty="0" smtClean="0">
                <a:solidFill>
                  <a:srgbClr val="000000"/>
                </a:solidFill>
              </a:rPr>
              <a:t>再任してもらう。</a:t>
            </a:r>
            <a:endParaRPr kumimoji="1" lang="en-US" altLang="ja-JP" sz="2400" dirty="0" smtClean="0">
              <a:solidFill>
                <a:srgbClr val="000000"/>
              </a:solidFill>
            </a:endParaRPr>
          </a:p>
          <a:p>
            <a:r>
              <a:rPr lang="ja-JP" altLang="en-US" sz="2400" dirty="0" smtClean="0">
                <a:solidFill>
                  <a:srgbClr val="000000"/>
                </a:solidFill>
              </a:rPr>
              <a:t>国際派の子供を育てる教育への回帰戦略</a:t>
            </a:r>
            <a:endParaRPr kumimoji="1" lang="en-US" altLang="ja-JP" sz="2400" dirty="0">
              <a:solidFill>
                <a:srgbClr val="000000"/>
              </a:solidFill>
            </a:endParaRPr>
          </a:p>
        </p:txBody>
      </p:sp>
      <p:sp>
        <p:nvSpPr>
          <p:cNvPr id="22" name="角丸四角形 21"/>
          <p:cNvSpPr/>
          <p:nvPr/>
        </p:nvSpPr>
        <p:spPr>
          <a:xfrm>
            <a:off x="407776" y="5255061"/>
            <a:ext cx="3307082" cy="2206806"/>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t"/>
          <a:lstStyle/>
          <a:p>
            <a:r>
              <a:rPr lang="ja-JP" altLang="en-US" sz="1400" dirty="0" smtClean="0">
                <a:solidFill>
                  <a:srgbClr val="000000"/>
                </a:solidFill>
              </a:rPr>
              <a:t>背景</a:t>
            </a:r>
            <a:endParaRPr lang="en-US" altLang="ja-JP" sz="1400" dirty="0" smtClean="0">
              <a:solidFill>
                <a:srgbClr val="000000"/>
              </a:solidFill>
            </a:endParaRPr>
          </a:p>
          <a:p>
            <a:endParaRPr kumimoji="1" lang="en-US" altLang="ja-JP" sz="1400" dirty="0">
              <a:solidFill>
                <a:srgbClr val="000000"/>
              </a:solidFill>
            </a:endParaRPr>
          </a:p>
          <a:p>
            <a:r>
              <a:rPr lang="ja-JP" altLang="en-US" sz="1400" dirty="0" smtClean="0">
                <a:solidFill>
                  <a:srgbClr val="000000"/>
                </a:solidFill>
              </a:rPr>
              <a:t>事業コンセプトである「国際化」という視点が殆ど打ち出せてなく、単なる子供教室の領域のイメージになっているために年々集客ができなくなっているのではと思われる。</a:t>
            </a:r>
            <a:endParaRPr kumimoji="1" lang="ja-JP" altLang="en-US" sz="1400" dirty="0">
              <a:solidFill>
                <a:srgbClr val="000000"/>
              </a:solidFill>
            </a:endParaRPr>
          </a:p>
        </p:txBody>
      </p:sp>
      <p:sp>
        <p:nvSpPr>
          <p:cNvPr id="23" name="角丸四角形 22"/>
          <p:cNvSpPr/>
          <p:nvPr/>
        </p:nvSpPr>
        <p:spPr>
          <a:xfrm>
            <a:off x="4106814" y="3945270"/>
            <a:ext cx="5069231" cy="1643196"/>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t"/>
          <a:lstStyle/>
          <a:p>
            <a:r>
              <a:rPr lang="ja-JP" altLang="en-US" sz="1400" dirty="0" smtClean="0">
                <a:solidFill>
                  <a:srgbClr val="000000"/>
                </a:solidFill>
              </a:rPr>
              <a:t>戦術</a:t>
            </a:r>
            <a:r>
              <a:rPr lang="en-US" altLang="ja-JP" sz="1400" dirty="0" smtClean="0">
                <a:solidFill>
                  <a:srgbClr val="000000"/>
                </a:solidFill>
              </a:rPr>
              <a:t>/</a:t>
            </a:r>
            <a:r>
              <a:rPr lang="ja-JP" altLang="en-US" sz="1400" dirty="0" smtClean="0">
                <a:solidFill>
                  <a:srgbClr val="000000"/>
                </a:solidFill>
              </a:rPr>
              <a:t>具体策</a:t>
            </a:r>
            <a:endParaRPr lang="en-US" altLang="ja-JP" sz="1400" dirty="0" smtClean="0">
              <a:solidFill>
                <a:srgbClr val="000000"/>
              </a:solidFill>
            </a:endParaRPr>
          </a:p>
          <a:p>
            <a:r>
              <a:rPr lang="ja-JP" altLang="en-US" sz="1800" dirty="0" smtClean="0">
                <a:solidFill>
                  <a:srgbClr val="000000"/>
                </a:solidFill>
              </a:rPr>
              <a:t>英語でコミュニケートする体育教室疑似体験</a:t>
            </a:r>
            <a:endParaRPr lang="en-US" altLang="ja-JP" sz="1800" dirty="0" smtClean="0">
              <a:solidFill>
                <a:srgbClr val="000000"/>
              </a:solidFill>
            </a:endParaRPr>
          </a:p>
        </p:txBody>
      </p:sp>
      <p:sp>
        <p:nvSpPr>
          <p:cNvPr id="24" name="角丸四角形 23"/>
          <p:cNvSpPr/>
          <p:nvPr/>
        </p:nvSpPr>
        <p:spPr>
          <a:xfrm>
            <a:off x="4106814" y="5749134"/>
            <a:ext cx="5069231" cy="1643196"/>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t"/>
          <a:lstStyle/>
          <a:p>
            <a:r>
              <a:rPr lang="ja-JP" altLang="en-US" sz="1400" dirty="0" smtClean="0">
                <a:solidFill>
                  <a:srgbClr val="000000"/>
                </a:solidFill>
              </a:rPr>
              <a:t>戦術</a:t>
            </a:r>
            <a:r>
              <a:rPr lang="en-US" altLang="ja-JP" sz="1400" dirty="0" smtClean="0">
                <a:solidFill>
                  <a:srgbClr val="000000"/>
                </a:solidFill>
              </a:rPr>
              <a:t>/</a:t>
            </a:r>
            <a:r>
              <a:rPr lang="ja-JP" altLang="en-US" sz="1400" dirty="0" smtClean="0">
                <a:solidFill>
                  <a:srgbClr val="000000"/>
                </a:solidFill>
              </a:rPr>
              <a:t>具体策</a:t>
            </a:r>
            <a:endParaRPr lang="en-US" altLang="ja-JP" sz="1400" dirty="0" smtClean="0">
              <a:solidFill>
                <a:srgbClr val="000000"/>
              </a:solidFill>
            </a:endParaRPr>
          </a:p>
          <a:p>
            <a:r>
              <a:rPr lang="ja-JP" altLang="en-US" sz="1800" dirty="0" smtClean="0">
                <a:solidFill>
                  <a:srgbClr val="000000"/>
                </a:solidFill>
              </a:rPr>
              <a:t>海外の大学へ進学するためのセミナー</a:t>
            </a:r>
            <a:endParaRPr lang="en-US" altLang="ja-JP" sz="1800" dirty="0" smtClean="0">
              <a:solidFill>
                <a:srgbClr val="000000"/>
              </a:solidFill>
            </a:endParaRPr>
          </a:p>
          <a:p>
            <a:endParaRPr lang="en-US" altLang="ja-JP" sz="1400" dirty="0" smtClean="0">
              <a:solidFill>
                <a:srgbClr val="000000"/>
              </a:solidFill>
            </a:endParaRPr>
          </a:p>
        </p:txBody>
      </p:sp>
      <p:sp>
        <p:nvSpPr>
          <p:cNvPr id="25" name="角丸四角形 24"/>
          <p:cNvSpPr/>
          <p:nvPr/>
        </p:nvSpPr>
        <p:spPr>
          <a:xfrm>
            <a:off x="4106814" y="7564412"/>
            <a:ext cx="5069231" cy="1807992"/>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t"/>
          <a:lstStyle/>
          <a:p>
            <a:r>
              <a:rPr lang="ja-JP" altLang="en-US" sz="1400" dirty="0" smtClean="0">
                <a:solidFill>
                  <a:srgbClr val="000000"/>
                </a:solidFill>
              </a:rPr>
              <a:t>戦術</a:t>
            </a:r>
            <a:r>
              <a:rPr lang="en-US" altLang="ja-JP" sz="1400" dirty="0" smtClean="0">
                <a:solidFill>
                  <a:srgbClr val="000000"/>
                </a:solidFill>
              </a:rPr>
              <a:t>/</a:t>
            </a:r>
            <a:r>
              <a:rPr lang="ja-JP" altLang="en-US" sz="1400" dirty="0" smtClean="0">
                <a:solidFill>
                  <a:srgbClr val="000000"/>
                </a:solidFill>
              </a:rPr>
              <a:t>具体策</a:t>
            </a:r>
            <a:endParaRPr lang="en-US" altLang="ja-JP" sz="1400" dirty="0" smtClean="0">
              <a:solidFill>
                <a:srgbClr val="000000"/>
              </a:solidFill>
            </a:endParaRPr>
          </a:p>
          <a:p>
            <a:r>
              <a:rPr lang="ja-JP" altLang="en-US" sz="1800" dirty="0" smtClean="0">
                <a:solidFill>
                  <a:srgbClr val="000000"/>
                </a:solidFill>
              </a:rPr>
              <a:t>日本留学をしている子供と行くバスツアー</a:t>
            </a:r>
            <a:endParaRPr lang="en-US" altLang="ja-JP" sz="1800" dirty="0" smtClean="0">
              <a:solidFill>
                <a:srgbClr val="000000"/>
              </a:solidFill>
            </a:endParaRPr>
          </a:p>
        </p:txBody>
      </p:sp>
      <p:sp>
        <p:nvSpPr>
          <p:cNvPr id="26" name="角丸四角形 25"/>
          <p:cNvSpPr/>
          <p:nvPr/>
        </p:nvSpPr>
        <p:spPr>
          <a:xfrm>
            <a:off x="9699925" y="3945270"/>
            <a:ext cx="2778210" cy="3447060"/>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t"/>
          <a:lstStyle/>
          <a:p>
            <a:r>
              <a:rPr lang="ja-JP" altLang="en-US" sz="1400" dirty="0" smtClean="0">
                <a:solidFill>
                  <a:srgbClr val="000000"/>
                </a:solidFill>
              </a:rPr>
              <a:t>ゴール／メリット</a:t>
            </a:r>
            <a:endParaRPr lang="en-US" altLang="ja-JP" sz="1400" dirty="0" smtClean="0">
              <a:solidFill>
                <a:srgbClr val="000000"/>
              </a:solidFill>
            </a:endParaRPr>
          </a:p>
          <a:p>
            <a:endParaRPr lang="en-US" altLang="ja-JP" sz="1400" dirty="0">
              <a:solidFill>
                <a:srgbClr val="000000"/>
              </a:solidFill>
            </a:endParaRPr>
          </a:p>
          <a:p>
            <a:endParaRPr lang="en-US" altLang="ja-JP" sz="1400" dirty="0" smtClean="0">
              <a:solidFill>
                <a:srgbClr val="000000"/>
              </a:solidFill>
            </a:endParaRPr>
          </a:p>
          <a:p>
            <a:endParaRPr kumimoji="1" lang="en-US" altLang="ja-JP" sz="1400" dirty="0">
              <a:solidFill>
                <a:srgbClr val="000000"/>
              </a:solidFill>
            </a:endParaRPr>
          </a:p>
          <a:p>
            <a:endParaRPr kumimoji="1" lang="ja-JP" altLang="en-US" sz="1400" dirty="0">
              <a:solidFill>
                <a:srgbClr val="000000"/>
              </a:solidFill>
            </a:endParaRPr>
          </a:p>
        </p:txBody>
      </p:sp>
      <p:cxnSp>
        <p:nvCxnSpPr>
          <p:cNvPr id="28" name="直線コネクタ 27"/>
          <p:cNvCxnSpPr/>
          <p:nvPr/>
        </p:nvCxnSpPr>
        <p:spPr>
          <a:xfrm>
            <a:off x="10065062" y="1587631"/>
            <a:ext cx="241307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直線コネクタ 28"/>
          <p:cNvCxnSpPr/>
          <p:nvPr/>
        </p:nvCxnSpPr>
        <p:spPr>
          <a:xfrm>
            <a:off x="10065062" y="2222684"/>
            <a:ext cx="2413073" cy="0"/>
          </a:xfrm>
          <a:prstGeom prst="line">
            <a:avLst/>
          </a:prstGeom>
        </p:spPr>
        <p:style>
          <a:lnRef idx="2">
            <a:schemeClr val="accent1"/>
          </a:lnRef>
          <a:fillRef idx="0">
            <a:schemeClr val="accent1"/>
          </a:fillRef>
          <a:effectRef idx="1">
            <a:schemeClr val="accent1"/>
          </a:effectRef>
          <a:fontRef idx="minor">
            <a:schemeClr val="tx1"/>
          </a:fontRef>
        </p:style>
      </p:cxnSp>
      <p:sp>
        <p:nvSpPr>
          <p:cNvPr id="30" name="テキスト ボックス 29"/>
          <p:cNvSpPr txBox="1"/>
          <p:nvPr/>
        </p:nvSpPr>
        <p:spPr>
          <a:xfrm>
            <a:off x="10065062" y="1270105"/>
            <a:ext cx="809650" cy="307777"/>
          </a:xfrm>
          <a:prstGeom prst="rect">
            <a:avLst/>
          </a:prstGeom>
          <a:noFill/>
        </p:spPr>
        <p:txBody>
          <a:bodyPr wrap="square" rtlCol="0">
            <a:spAutoFit/>
          </a:bodyPr>
          <a:lstStyle/>
          <a:p>
            <a:r>
              <a:rPr kumimoji="1" lang="ja-JP" altLang="en-US" sz="1400" dirty="0" smtClean="0"/>
              <a:t>日付</a:t>
            </a:r>
            <a:endParaRPr kumimoji="1" lang="ja-JP" altLang="en-US" sz="1400" dirty="0"/>
          </a:p>
        </p:txBody>
      </p:sp>
      <p:sp>
        <p:nvSpPr>
          <p:cNvPr id="31" name="テキスト ボックス 30"/>
          <p:cNvSpPr txBox="1"/>
          <p:nvPr/>
        </p:nvSpPr>
        <p:spPr>
          <a:xfrm>
            <a:off x="10065062" y="1914907"/>
            <a:ext cx="809650" cy="307777"/>
          </a:xfrm>
          <a:prstGeom prst="rect">
            <a:avLst/>
          </a:prstGeom>
          <a:noFill/>
        </p:spPr>
        <p:txBody>
          <a:bodyPr wrap="square" rtlCol="0">
            <a:spAutoFit/>
          </a:bodyPr>
          <a:lstStyle/>
          <a:p>
            <a:r>
              <a:rPr lang="ja-JP" altLang="en-US" sz="1400" dirty="0" smtClean="0"/>
              <a:t>氏名</a:t>
            </a:r>
            <a:endParaRPr kumimoji="1" lang="ja-JP" altLang="en-US" sz="1400" dirty="0"/>
          </a:p>
        </p:txBody>
      </p:sp>
      <p:cxnSp>
        <p:nvCxnSpPr>
          <p:cNvPr id="32" name="直線コネクタ 31"/>
          <p:cNvCxnSpPr/>
          <p:nvPr/>
        </p:nvCxnSpPr>
        <p:spPr>
          <a:xfrm>
            <a:off x="9449966" y="8385817"/>
            <a:ext cx="302816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直線コネクタ 32"/>
          <p:cNvCxnSpPr/>
          <p:nvPr/>
        </p:nvCxnSpPr>
        <p:spPr>
          <a:xfrm>
            <a:off x="9449966" y="9132002"/>
            <a:ext cx="3028169"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テキスト ボックス 33"/>
          <p:cNvSpPr txBox="1"/>
          <p:nvPr/>
        </p:nvSpPr>
        <p:spPr>
          <a:xfrm>
            <a:off x="9414181" y="7639639"/>
            <a:ext cx="1460531" cy="307777"/>
          </a:xfrm>
          <a:prstGeom prst="rect">
            <a:avLst/>
          </a:prstGeom>
          <a:noFill/>
        </p:spPr>
        <p:txBody>
          <a:bodyPr wrap="square" rtlCol="0">
            <a:spAutoFit/>
          </a:bodyPr>
          <a:lstStyle/>
          <a:p>
            <a:r>
              <a:rPr kumimoji="1" lang="ja-JP" altLang="en-US" sz="1400" dirty="0" smtClean="0"/>
              <a:t>スケジュール</a:t>
            </a:r>
            <a:endParaRPr kumimoji="1" lang="ja-JP" altLang="en-US" sz="1400" dirty="0"/>
          </a:p>
        </p:txBody>
      </p:sp>
      <p:sp>
        <p:nvSpPr>
          <p:cNvPr id="35" name="テキスト ボックス 34"/>
          <p:cNvSpPr txBox="1"/>
          <p:nvPr/>
        </p:nvSpPr>
        <p:spPr>
          <a:xfrm>
            <a:off x="9414181" y="8443201"/>
            <a:ext cx="1016031" cy="317526"/>
          </a:xfrm>
          <a:prstGeom prst="rect">
            <a:avLst/>
          </a:prstGeom>
          <a:noFill/>
        </p:spPr>
        <p:txBody>
          <a:bodyPr wrap="square" rtlCol="0">
            <a:spAutoFit/>
          </a:bodyPr>
          <a:lstStyle/>
          <a:p>
            <a:r>
              <a:rPr lang="ja-JP" altLang="en-US" sz="1400" dirty="0" smtClean="0"/>
              <a:t>予算</a:t>
            </a:r>
            <a:endParaRPr kumimoji="1" lang="ja-JP" altLang="en-US" sz="1400" dirty="0"/>
          </a:p>
        </p:txBody>
      </p:sp>
      <p:cxnSp>
        <p:nvCxnSpPr>
          <p:cNvPr id="41" name="カギ線コネクタ 40"/>
          <p:cNvCxnSpPr>
            <a:stCxn id="21" idx="1"/>
            <a:endCxn id="23" idx="1"/>
          </p:cNvCxnSpPr>
          <p:nvPr/>
        </p:nvCxnSpPr>
        <p:spPr>
          <a:xfrm rot="10800000" flipV="1">
            <a:off x="4106814" y="3159390"/>
            <a:ext cx="20794" cy="1607477"/>
          </a:xfrm>
          <a:prstGeom prst="bentConnector3">
            <a:avLst>
              <a:gd name="adj1" fmla="val 1199356"/>
            </a:avLst>
          </a:prstGeom>
        </p:spPr>
        <p:style>
          <a:lnRef idx="2">
            <a:schemeClr val="accent1"/>
          </a:lnRef>
          <a:fillRef idx="0">
            <a:schemeClr val="accent1"/>
          </a:fillRef>
          <a:effectRef idx="1">
            <a:schemeClr val="accent1"/>
          </a:effectRef>
          <a:fontRef idx="minor">
            <a:schemeClr val="tx1"/>
          </a:fontRef>
        </p:style>
      </p:cxnSp>
      <p:cxnSp>
        <p:nvCxnSpPr>
          <p:cNvPr id="43" name="カギ線コネクタ 42"/>
          <p:cNvCxnSpPr>
            <a:stCxn id="21" idx="1"/>
            <a:endCxn id="24" idx="1"/>
          </p:cNvCxnSpPr>
          <p:nvPr/>
        </p:nvCxnSpPr>
        <p:spPr>
          <a:xfrm rot="10800000" flipV="1">
            <a:off x="4106814" y="3159390"/>
            <a:ext cx="20794" cy="3411341"/>
          </a:xfrm>
          <a:prstGeom prst="bentConnector3">
            <a:avLst>
              <a:gd name="adj1" fmla="val 1199356"/>
            </a:avLst>
          </a:prstGeom>
        </p:spPr>
        <p:style>
          <a:lnRef idx="2">
            <a:schemeClr val="accent1"/>
          </a:lnRef>
          <a:fillRef idx="0">
            <a:schemeClr val="accent1"/>
          </a:fillRef>
          <a:effectRef idx="1">
            <a:schemeClr val="accent1"/>
          </a:effectRef>
          <a:fontRef idx="minor">
            <a:schemeClr val="tx1"/>
          </a:fontRef>
        </p:style>
      </p:cxnSp>
      <p:cxnSp>
        <p:nvCxnSpPr>
          <p:cNvPr id="45" name="カギ線コネクタ 44"/>
          <p:cNvCxnSpPr>
            <a:stCxn id="21" idx="1"/>
            <a:endCxn id="25" idx="1"/>
          </p:cNvCxnSpPr>
          <p:nvPr/>
        </p:nvCxnSpPr>
        <p:spPr>
          <a:xfrm rot="10800000" flipV="1">
            <a:off x="4106814" y="3159390"/>
            <a:ext cx="20794" cy="5309017"/>
          </a:xfrm>
          <a:prstGeom prst="bentConnector3">
            <a:avLst>
              <a:gd name="adj1" fmla="val 1199356"/>
            </a:avLst>
          </a:prstGeom>
        </p:spPr>
        <p:style>
          <a:lnRef idx="2">
            <a:schemeClr val="accent1"/>
          </a:lnRef>
          <a:fillRef idx="0">
            <a:schemeClr val="accent1"/>
          </a:fillRef>
          <a:effectRef idx="1">
            <a:schemeClr val="accent1"/>
          </a:effectRef>
          <a:fontRef idx="minor">
            <a:schemeClr val="tx1"/>
          </a:fontRef>
        </p:style>
      </p:cxnSp>
      <p:cxnSp>
        <p:nvCxnSpPr>
          <p:cNvPr id="47" name="カギ線コネクタ 46"/>
          <p:cNvCxnSpPr/>
          <p:nvPr/>
        </p:nvCxnSpPr>
        <p:spPr>
          <a:xfrm rot="16200000" flipH="1">
            <a:off x="2824582" y="4015506"/>
            <a:ext cx="317523" cy="1780552"/>
          </a:xfrm>
          <a:prstGeom prst="bentConnector2">
            <a:avLst/>
          </a:prstGeom>
        </p:spPr>
        <p:style>
          <a:lnRef idx="2">
            <a:schemeClr val="accent1"/>
          </a:lnRef>
          <a:fillRef idx="0">
            <a:schemeClr val="accent1"/>
          </a:fillRef>
          <a:effectRef idx="1">
            <a:schemeClr val="accent1"/>
          </a:effectRef>
          <a:fontRef idx="minor">
            <a:schemeClr val="tx1"/>
          </a:fontRef>
        </p:style>
      </p:cxnSp>
      <p:sp>
        <p:nvSpPr>
          <p:cNvPr id="2" name="テキスト ボックス 1"/>
          <p:cNvSpPr txBox="1"/>
          <p:nvPr/>
        </p:nvSpPr>
        <p:spPr>
          <a:xfrm>
            <a:off x="477720" y="95256"/>
            <a:ext cx="4935860" cy="477054"/>
          </a:xfrm>
          <a:prstGeom prst="rect">
            <a:avLst/>
          </a:prstGeom>
          <a:noFill/>
        </p:spPr>
        <p:txBody>
          <a:bodyPr wrap="square" rtlCol="0">
            <a:spAutoFit/>
          </a:bodyPr>
          <a:lstStyle/>
          <a:p>
            <a:r>
              <a:rPr kumimoji="1" lang="ja-JP" altLang="en-US" dirty="0" smtClean="0"/>
              <a:t>滋賀</a:t>
            </a:r>
            <a:r>
              <a:rPr kumimoji="1" lang="en-US" altLang="ja-JP" dirty="0" smtClean="0"/>
              <a:t>YMCA</a:t>
            </a:r>
            <a:endParaRPr kumimoji="1" lang="ja-JP" altLang="en-US" dirty="0"/>
          </a:p>
        </p:txBody>
      </p:sp>
    </p:spTree>
    <p:extLst>
      <p:ext uri="{BB962C8B-B14F-4D97-AF65-F5344CB8AC3E}">
        <p14:creationId xmlns:p14="http://schemas.microsoft.com/office/powerpoint/2010/main" val="69810174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569484" y="95256"/>
            <a:ext cx="2108873" cy="5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角丸四角形 6"/>
          <p:cNvSpPr/>
          <p:nvPr/>
        </p:nvSpPr>
        <p:spPr>
          <a:xfrm>
            <a:off x="169651" y="7646346"/>
            <a:ext cx="552369" cy="483203"/>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lIns="128016" tIns="64008" rIns="128016" bIns="64008" rtlCol="0" anchor="ctr"/>
          <a:lstStyle/>
          <a:p>
            <a:pPr algn="ctr"/>
            <a:endParaRPr kumimoji="1" lang="ja-JP" altLang="en-US"/>
          </a:p>
        </p:txBody>
      </p:sp>
      <p:sp>
        <p:nvSpPr>
          <p:cNvPr id="8" name="角丸四角形 7"/>
          <p:cNvSpPr/>
          <p:nvPr/>
        </p:nvSpPr>
        <p:spPr>
          <a:xfrm>
            <a:off x="169651" y="8267774"/>
            <a:ext cx="552369" cy="483203"/>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lIns="128016" tIns="64008" rIns="128016" bIns="64008" rtlCol="0" anchor="ctr"/>
          <a:lstStyle/>
          <a:p>
            <a:pPr algn="ctr"/>
            <a:endParaRPr kumimoji="1" lang="ja-JP" altLang="en-US"/>
          </a:p>
        </p:txBody>
      </p:sp>
      <p:sp>
        <p:nvSpPr>
          <p:cNvPr id="9" name="角丸四角形 8"/>
          <p:cNvSpPr/>
          <p:nvPr/>
        </p:nvSpPr>
        <p:spPr>
          <a:xfrm>
            <a:off x="169651" y="8889201"/>
            <a:ext cx="552369" cy="483203"/>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lIns="128016" tIns="64008" rIns="128016" bIns="64008" rtlCol="0" anchor="ctr"/>
          <a:lstStyle/>
          <a:p>
            <a:pPr algn="ctr"/>
            <a:endParaRPr kumimoji="1" lang="ja-JP" altLang="en-US"/>
          </a:p>
        </p:txBody>
      </p:sp>
      <p:sp>
        <p:nvSpPr>
          <p:cNvPr id="10" name="角丸四角形 9"/>
          <p:cNvSpPr/>
          <p:nvPr/>
        </p:nvSpPr>
        <p:spPr>
          <a:xfrm>
            <a:off x="842845" y="8267774"/>
            <a:ext cx="552369" cy="483203"/>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lIns="128016" tIns="64008" rIns="128016" bIns="64008" rtlCol="0" anchor="ctr"/>
          <a:lstStyle/>
          <a:p>
            <a:pPr algn="ctr"/>
            <a:endParaRPr kumimoji="1" lang="ja-JP" altLang="en-US"/>
          </a:p>
        </p:txBody>
      </p:sp>
      <p:sp>
        <p:nvSpPr>
          <p:cNvPr id="11" name="角丸四角形 10"/>
          <p:cNvSpPr/>
          <p:nvPr/>
        </p:nvSpPr>
        <p:spPr>
          <a:xfrm>
            <a:off x="842845" y="8889201"/>
            <a:ext cx="552369" cy="483203"/>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lIns="128016" tIns="64008" rIns="128016" bIns="64008" rtlCol="0" anchor="ctr"/>
          <a:lstStyle/>
          <a:p>
            <a:pPr algn="ctr"/>
            <a:endParaRPr kumimoji="1" lang="ja-JP" altLang="en-US"/>
          </a:p>
        </p:txBody>
      </p:sp>
      <p:sp>
        <p:nvSpPr>
          <p:cNvPr id="12" name="角丸四角形 11"/>
          <p:cNvSpPr/>
          <p:nvPr/>
        </p:nvSpPr>
        <p:spPr>
          <a:xfrm>
            <a:off x="1481517" y="8889201"/>
            <a:ext cx="552369" cy="483203"/>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lIns="128016" tIns="64008" rIns="128016" bIns="64008" rtlCol="0" anchor="ctr"/>
          <a:lstStyle/>
          <a:p>
            <a:pPr algn="ctr"/>
            <a:endParaRPr kumimoji="1" lang="ja-JP" altLang="en-US"/>
          </a:p>
        </p:txBody>
      </p:sp>
      <p:sp>
        <p:nvSpPr>
          <p:cNvPr id="15" name="テキスト ボックス 14"/>
          <p:cNvSpPr txBox="1"/>
          <p:nvPr/>
        </p:nvSpPr>
        <p:spPr>
          <a:xfrm>
            <a:off x="5413580" y="95256"/>
            <a:ext cx="2381324" cy="477054"/>
          </a:xfrm>
          <a:prstGeom prst="rect">
            <a:avLst/>
          </a:prstGeom>
          <a:noFill/>
        </p:spPr>
        <p:txBody>
          <a:bodyPr wrap="square" rtlCol="0">
            <a:spAutoFit/>
          </a:bodyPr>
          <a:lstStyle/>
          <a:p>
            <a:r>
              <a:rPr kumimoji="1" lang="ja-JP" altLang="en-US" dirty="0" smtClean="0"/>
              <a:t>御中</a:t>
            </a:r>
            <a:endParaRPr kumimoji="1" lang="ja-JP" altLang="en-US" dirty="0"/>
          </a:p>
        </p:txBody>
      </p:sp>
      <p:sp>
        <p:nvSpPr>
          <p:cNvPr id="17" name="角丸四角形 16"/>
          <p:cNvSpPr/>
          <p:nvPr/>
        </p:nvSpPr>
        <p:spPr>
          <a:xfrm>
            <a:off x="233151" y="603305"/>
            <a:ext cx="12244984" cy="34927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kumimoji="1" lang="ja-JP" altLang="en-US"/>
          </a:p>
        </p:txBody>
      </p:sp>
      <p:sp>
        <p:nvSpPr>
          <p:cNvPr id="18" name="角丸四角形 17"/>
          <p:cNvSpPr/>
          <p:nvPr/>
        </p:nvSpPr>
        <p:spPr>
          <a:xfrm>
            <a:off x="477720" y="1095467"/>
            <a:ext cx="9380961" cy="1317734"/>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t"/>
          <a:lstStyle/>
          <a:p>
            <a:r>
              <a:rPr kumimoji="1" lang="ja-JP" altLang="en-US" sz="1400" dirty="0" smtClean="0">
                <a:solidFill>
                  <a:srgbClr val="000000"/>
                </a:solidFill>
              </a:rPr>
              <a:t>タイトル</a:t>
            </a:r>
            <a:r>
              <a:rPr kumimoji="1" lang="en-US" altLang="ja-JP" sz="1400" dirty="0" smtClean="0">
                <a:solidFill>
                  <a:srgbClr val="000000"/>
                </a:solidFill>
              </a:rPr>
              <a:t>/</a:t>
            </a:r>
            <a:r>
              <a:rPr kumimoji="1" lang="ja-JP" altLang="en-US" sz="1400" dirty="0" smtClean="0">
                <a:solidFill>
                  <a:srgbClr val="000000"/>
                </a:solidFill>
              </a:rPr>
              <a:t>コンセプト</a:t>
            </a:r>
            <a:endParaRPr lang="en-US" altLang="ja-JP" sz="1400" dirty="0">
              <a:solidFill>
                <a:srgbClr val="000000"/>
              </a:solidFill>
            </a:endParaRPr>
          </a:p>
          <a:p>
            <a:r>
              <a:rPr lang="ja-JP" altLang="en-US" sz="3200" dirty="0" smtClean="0">
                <a:solidFill>
                  <a:srgbClr val="000000"/>
                </a:solidFill>
              </a:rPr>
              <a:t>世界にひとつのハンドメイドコーデを実現</a:t>
            </a:r>
            <a:r>
              <a:rPr kumimoji="1" lang="ja-JP" altLang="en-US" sz="3200" dirty="0" smtClean="0">
                <a:solidFill>
                  <a:srgbClr val="000000"/>
                </a:solidFill>
              </a:rPr>
              <a:t>！</a:t>
            </a:r>
            <a:endParaRPr kumimoji="1" lang="en-US" altLang="ja-JP" sz="3200" dirty="0" smtClean="0">
              <a:solidFill>
                <a:srgbClr val="000000"/>
              </a:solidFill>
            </a:endParaRPr>
          </a:p>
          <a:p>
            <a:r>
              <a:rPr lang="ja-JP" altLang="en-US" sz="1600" dirty="0" smtClean="0">
                <a:solidFill>
                  <a:srgbClr val="000000"/>
                </a:solidFill>
              </a:rPr>
              <a:t>インディーズブランド＋ハンドメイド商品のコンビネーション販売</a:t>
            </a:r>
            <a:endParaRPr kumimoji="1" lang="en-US" altLang="ja-JP" sz="1600" dirty="0" smtClean="0">
              <a:solidFill>
                <a:srgbClr val="000000"/>
              </a:solidFill>
            </a:endParaRPr>
          </a:p>
          <a:p>
            <a:endParaRPr lang="en-US" altLang="ja-JP" sz="1400" dirty="0">
              <a:solidFill>
                <a:srgbClr val="000000"/>
              </a:solidFill>
            </a:endParaRPr>
          </a:p>
        </p:txBody>
      </p:sp>
      <p:sp>
        <p:nvSpPr>
          <p:cNvPr id="20" name="角丸四角形 19"/>
          <p:cNvSpPr/>
          <p:nvPr/>
        </p:nvSpPr>
        <p:spPr>
          <a:xfrm>
            <a:off x="407776" y="2540215"/>
            <a:ext cx="3307082" cy="2206806"/>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t"/>
          <a:lstStyle/>
          <a:p>
            <a:r>
              <a:rPr lang="ja-JP" altLang="en-US" sz="1400" dirty="0" smtClean="0">
                <a:solidFill>
                  <a:srgbClr val="000000"/>
                </a:solidFill>
              </a:rPr>
              <a:t>ターゲット</a:t>
            </a:r>
            <a:r>
              <a:rPr lang="en-US" altLang="ja-JP" sz="1400" dirty="0" smtClean="0">
                <a:solidFill>
                  <a:srgbClr val="000000"/>
                </a:solidFill>
              </a:rPr>
              <a:t>/</a:t>
            </a:r>
            <a:r>
              <a:rPr lang="ja-JP" altLang="en-US" sz="1400" dirty="0" smtClean="0">
                <a:solidFill>
                  <a:srgbClr val="000000"/>
                </a:solidFill>
              </a:rPr>
              <a:t>属性</a:t>
            </a:r>
            <a:endParaRPr lang="en-US" altLang="ja-JP" sz="1400" dirty="0" smtClean="0">
              <a:solidFill>
                <a:srgbClr val="000000"/>
              </a:solidFill>
            </a:endParaRPr>
          </a:p>
          <a:p>
            <a:endParaRPr kumimoji="1" lang="en-US" altLang="ja-JP" sz="1400" dirty="0" smtClean="0">
              <a:solidFill>
                <a:srgbClr val="000000"/>
              </a:solidFill>
            </a:endParaRPr>
          </a:p>
          <a:p>
            <a:r>
              <a:rPr lang="ja-JP" altLang="en-US" sz="1600" dirty="0" smtClean="0">
                <a:solidFill>
                  <a:srgbClr val="000000"/>
                </a:solidFill>
              </a:rPr>
              <a:t>効率よく安価で独自スタイルを作りたい女性</a:t>
            </a:r>
            <a:endParaRPr kumimoji="1" lang="en-US" altLang="ja-JP" sz="1600" dirty="0">
              <a:solidFill>
                <a:srgbClr val="000000"/>
              </a:solidFill>
            </a:endParaRPr>
          </a:p>
        </p:txBody>
      </p:sp>
      <p:sp>
        <p:nvSpPr>
          <p:cNvPr id="21" name="角丸四角形 20"/>
          <p:cNvSpPr/>
          <p:nvPr/>
        </p:nvSpPr>
        <p:spPr>
          <a:xfrm>
            <a:off x="4127608" y="2540215"/>
            <a:ext cx="8350527" cy="1238351"/>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t"/>
          <a:lstStyle/>
          <a:p>
            <a:r>
              <a:rPr lang="ja-JP" altLang="en-US" sz="1400" dirty="0" smtClean="0">
                <a:solidFill>
                  <a:srgbClr val="000000"/>
                </a:solidFill>
              </a:rPr>
              <a:t>戦略</a:t>
            </a:r>
            <a:r>
              <a:rPr lang="en-US" altLang="ja-JP" sz="1400" dirty="0" smtClean="0">
                <a:solidFill>
                  <a:srgbClr val="000000"/>
                </a:solidFill>
              </a:rPr>
              <a:t>/</a:t>
            </a:r>
            <a:r>
              <a:rPr lang="ja-JP" altLang="en-US" sz="1400" dirty="0" smtClean="0">
                <a:solidFill>
                  <a:srgbClr val="000000"/>
                </a:solidFill>
              </a:rPr>
              <a:t>方向性</a:t>
            </a:r>
            <a:endParaRPr lang="en-US" altLang="ja-JP" sz="1400" dirty="0" smtClean="0">
              <a:solidFill>
                <a:srgbClr val="000000"/>
              </a:solidFill>
            </a:endParaRPr>
          </a:p>
          <a:p>
            <a:r>
              <a:rPr lang="ja-JP" altLang="en-US" sz="1600" dirty="0" smtClean="0">
                <a:solidFill>
                  <a:srgbClr val="000000"/>
                </a:solidFill>
              </a:rPr>
              <a:t>同じものを着たくない人へ、ハンドメイド商品とバンドルしリアルとネットで販売を行うサイトを構築していく</a:t>
            </a:r>
            <a:r>
              <a:rPr kumimoji="1" lang="ja-JP" altLang="en-US" sz="1600" dirty="0" smtClean="0">
                <a:solidFill>
                  <a:srgbClr val="000000"/>
                </a:solidFill>
              </a:rPr>
              <a:t>。</a:t>
            </a:r>
            <a:endParaRPr kumimoji="1" lang="en-US" altLang="ja-JP" sz="2400" dirty="0" smtClean="0">
              <a:solidFill>
                <a:srgbClr val="000000"/>
              </a:solidFill>
            </a:endParaRPr>
          </a:p>
          <a:p>
            <a:r>
              <a:rPr kumimoji="1" lang="ja-JP" altLang="en-US" sz="2400" dirty="0" smtClean="0">
                <a:solidFill>
                  <a:srgbClr val="000000"/>
                </a:solidFill>
              </a:rPr>
              <a:t>オリジナル性の強調と差別化を打ち出す</a:t>
            </a:r>
            <a:endParaRPr kumimoji="1" lang="en-US" altLang="ja-JP" sz="2400" dirty="0">
              <a:solidFill>
                <a:srgbClr val="000000"/>
              </a:solidFill>
            </a:endParaRPr>
          </a:p>
        </p:txBody>
      </p:sp>
      <p:sp>
        <p:nvSpPr>
          <p:cNvPr id="22" name="角丸四角形 21"/>
          <p:cNvSpPr/>
          <p:nvPr/>
        </p:nvSpPr>
        <p:spPr>
          <a:xfrm>
            <a:off x="407776" y="5255061"/>
            <a:ext cx="3307082" cy="2206806"/>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t"/>
          <a:lstStyle/>
          <a:p>
            <a:r>
              <a:rPr lang="ja-JP" altLang="en-US" sz="1400" dirty="0" smtClean="0">
                <a:solidFill>
                  <a:srgbClr val="000000"/>
                </a:solidFill>
              </a:rPr>
              <a:t>背景</a:t>
            </a:r>
            <a:endParaRPr lang="en-US" altLang="ja-JP" sz="1400" dirty="0" smtClean="0">
              <a:solidFill>
                <a:srgbClr val="000000"/>
              </a:solidFill>
            </a:endParaRPr>
          </a:p>
          <a:p>
            <a:endParaRPr kumimoji="1" lang="en-US" altLang="ja-JP" sz="1400" dirty="0">
              <a:solidFill>
                <a:srgbClr val="000000"/>
              </a:solidFill>
            </a:endParaRPr>
          </a:p>
          <a:p>
            <a:r>
              <a:rPr lang="ja-JP" altLang="en-US" sz="1400" dirty="0" smtClean="0">
                <a:solidFill>
                  <a:srgbClr val="000000"/>
                </a:solidFill>
              </a:rPr>
              <a:t>インディーズミセスブランドの市場は極端に大きな市場に成長するものではないため固定客化からの集客以外はなかなか売上げアップにならない。新規開拓が大変難しいというハードルがある</a:t>
            </a:r>
            <a:r>
              <a:rPr lang="ja-JP" altLang="en-US" sz="1400" dirty="0" smtClean="0">
                <a:solidFill>
                  <a:srgbClr val="000000"/>
                </a:solidFill>
              </a:rPr>
              <a:t>。</a:t>
            </a:r>
            <a:endParaRPr kumimoji="1" lang="ja-JP" altLang="en-US" sz="1400" dirty="0">
              <a:solidFill>
                <a:srgbClr val="000000"/>
              </a:solidFill>
            </a:endParaRPr>
          </a:p>
        </p:txBody>
      </p:sp>
      <p:sp>
        <p:nvSpPr>
          <p:cNvPr id="23" name="角丸四角形 22"/>
          <p:cNvSpPr/>
          <p:nvPr/>
        </p:nvSpPr>
        <p:spPr>
          <a:xfrm>
            <a:off x="4106814" y="3945270"/>
            <a:ext cx="5069231" cy="1643196"/>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t"/>
          <a:lstStyle/>
          <a:p>
            <a:r>
              <a:rPr lang="ja-JP" altLang="en-US" sz="1400" dirty="0" smtClean="0">
                <a:solidFill>
                  <a:srgbClr val="000000"/>
                </a:solidFill>
              </a:rPr>
              <a:t>戦術</a:t>
            </a:r>
            <a:r>
              <a:rPr lang="en-US" altLang="ja-JP" sz="1400" dirty="0" smtClean="0">
                <a:solidFill>
                  <a:srgbClr val="000000"/>
                </a:solidFill>
              </a:rPr>
              <a:t>/</a:t>
            </a:r>
            <a:r>
              <a:rPr lang="ja-JP" altLang="en-US" sz="1400" dirty="0" smtClean="0">
                <a:solidFill>
                  <a:srgbClr val="000000"/>
                </a:solidFill>
              </a:rPr>
              <a:t>具体策</a:t>
            </a:r>
            <a:endParaRPr lang="en-US" altLang="ja-JP" sz="1400" dirty="0" smtClean="0">
              <a:solidFill>
                <a:srgbClr val="000000"/>
              </a:solidFill>
            </a:endParaRPr>
          </a:p>
          <a:p>
            <a:r>
              <a:rPr lang="en-US" altLang="ja-JP" sz="1800" dirty="0" err="1" smtClean="0">
                <a:solidFill>
                  <a:srgbClr val="000000"/>
                </a:solidFill>
              </a:rPr>
              <a:t>Etsy</a:t>
            </a:r>
            <a:r>
              <a:rPr lang="ja-JP" altLang="en-US" sz="1800" dirty="0" smtClean="0">
                <a:solidFill>
                  <a:srgbClr val="000000"/>
                </a:solidFill>
              </a:rPr>
              <a:t>サイトから自社の商品とマッチングするアイテムを購入し「世界でひとつのコーデ」として地域＆全国へ販売を行う。</a:t>
            </a:r>
            <a:endParaRPr lang="en-US" altLang="ja-JP" sz="1800" dirty="0" smtClean="0">
              <a:solidFill>
                <a:srgbClr val="000000"/>
              </a:solidFill>
            </a:endParaRPr>
          </a:p>
        </p:txBody>
      </p:sp>
      <p:sp>
        <p:nvSpPr>
          <p:cNvPr id="24" name="角丸四角形 23"/>
          <p:cNvSpPr/>
          <p:nvPr/>
        </p:nvSpPr>
        <p:spPr>
          <a:xfrm>
            <a:off x="4106814" y="5749134"/>
            <a:ext cx="5069231" cy="1643196"/>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t"/>
          <a:lstStyle/>
          <a:p>
            <a:r>
              <a:rPr lang="ja-JP" altLang="en-US" sz="1400" dirty="0" smtClean="0">
                <a:solidFill>
                  <a:srgbClr val="000000"/>
                </a:solidFill>
              </a:rPr>
              <a:t>戦術</a:t>
            </a:r>
            <a:r>
              <a:rPr lang="en-US" altLang="ja-JP" sz="1400" dirty="0" smtClean="0">
                <a:solidFill>
                  <a:srgbClr val="000000"/>
                </a:solidFill>
              </a:rPr>
              <a:t>/</a:t>
            </a:r>
            <a:r>
              <a:rPr lang="ja-JP" altLang="en-US" sz="1400" dirty="0" smtClean="0">
                <a:solidFill>
                  <a:srgbClr val="000000"/>
                </a:solidFill>
              </a:rPr>
              <a:t>具体策</a:t>
            </a:r>
            <a:endParaRPr lang="en-US" altLang="ja-JP" sz="1400" dirty="0" smtClean="0">
              <a:solidFill>
                <a:srgbClr val="000000"/>
              </a:solidFill>
            </a:endParaRPr>
          </a:p>
          <a:p>
            <a:r>
              <a:rPr lang="ja-JP" altLang="en-US" sz="1800" dirty="0" smtClean="0">
                <a:solidFill>
                  <a:srgbClr val="000000"/>
                </a:solidFill>
              </a:rPr>
              <a:t>現在の商品を買い取りし、次購入に使用できる割引券を進呈。</a:t>
            </a:r>
            <a:endParaRPr lang="en-US" altLang="ja-JP" sz="1800" dirty="0" smtClean="0">
              <a:solidFill>
                <a:srgbClr val="000000"/>
              </a:solidFill>
            </a:endParaRPr>
          </a:p>
          <a:p>
            <a:r>
              <a:rPr lang="ja-JP" altLang="en-US" sz="1800" dirty="0" smtClean="0">
                <a:solidFill>
                  <a:srgbClr val="000000"/>
                </a:solidFill>
              </a:rPr>
              <a:t>買取割引サービス開始！！</a:t>
            </a:r>
            <a:endParaRPr lang="en-US" altLang="ja-JP" sz="1800" dirty="0" smtClean="0">
              <a:solidFill>
                <a:srgbClr val="000000"/>
              </a:solidFill>
            </a:endParaRPr>
          </a:p>
          <a:p>
            <a:endParaRPr lang="en-US" altLang="ja-JP" sz="1400" dirty="0" smtClean="0">
              <a:solidFill>
                <a:srgbClr val="000000"/>
              </a:solidFill>
            </a:endParaRPr>
          </a:p>
        </p:txBody>
      </p:sp>
      <p:sp>
        <p:nvSpPr>
          <p:cNvPr id="25" name="角丸四角形 24"/>
          <p:cNvSpPr/>
          <p:nvPr/>
        </p:nvSpPr>
        <p:spPr>
          <a:xfrm>
            <a:off x="4106814" y="7564412"/>
            <a:ext cx="5069231" cy="1807992"/>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t"/>
          <a:lstStyle/>
          <a:p>
            <a:r>
              <a:rPr lang="ja-JP" altLang="en-US" sz="1400" dirty="0" smtClean="0">
                <a:solidFill>
                  <a:srgbClr val="000000"/>
                </a:solidFill>
              </a:rPr>
              <a:t>戦術</a:t>
            </a:r>
            <a:r>
              <a:rPr lang="en-US" altLang="ja-JP" sz="1400" dirty="0" smtClean="0">
                <a:solidFill>
                  <a:srgbClr val="000000"/>
                </a:solidFill>
              </a:rPr>
              <a:t>/</a:t>
            </a:r>
            <a:r>
              <a:rPr lang="ja-JP" altLang="en-US" sz="1400" dirty="0" smtClean="0">
                <a:solidFill>
                  <a:srgbClr val="000000"/>
                </a:solidFill>
              </a:rPr>
              <a:t>具体策</a:t>
            </a:r>
            <a:endParaRPr lang="en-US" altLang="ja-JP" sz="1400" dirty="0" smtClean="0">
              <a:solidFill>
                <a:srgbClr val="000000"/>
              </a:solidFill>
            </a:endParaRPr>
          </a:p>
          <a:p>
            <a:r>
              <a:rPr lang="ja-JP" altLang="en-US" sz="1800" dirty="0" smtClean="0">
                <a:solidFill>
                  <a:srgbClr val="000000"/>
                </a:solidFill>
              </a:rPr>
              <a:t>オリジナル</a:t>
            </a:r>
            <a:r>
              <a:rPr lang="en-US" altLang="ja-JP" sz="1800" dirty="0" smtClean="0">
                <a:solidFill>
                  <a:srgbClr val="000000"/>
                </a:solidFill>
              </a:rPr>
              <a:t>T</a:t>
            </a:r>
            <a:r>
              <a:rPr lang="ja-JP" altLang="en-US" sz="1800" dirty="0" smtClean="0">
                <a:solidFill>
                  <a:srgbClr val="000000"/>
                </a:solidFill>
              </a:rPr>
              <a:t>シャツの作成を始める。</a:t>
            </a:r>
            <a:endParaRPr lang="en-US" altLang="ja-JP" sz="1800" dirty="0" smtClean="0">
              <a:solidFill>
                <a:srgbClr val="000000"/>
              </a:solidFill>
            </a:endParaRPr>
          </a:p>
          <a:p>
            <a:r>
              <a:rPr lang="ja-JP" altLang="en-US" sz="1800" dirty="0" smtClean="0">
                <a:solidFill>
                  <a:srgbClr val="000000"/>
                </a:solidFill>
              </a:rPr>
              <a:t>ユニクロのような一般素材ではなく、首元にレースのあるようなデコレーション素材にプリントを行うサービスを行う。</a:t>
            </a:r>
            <a:endParaRPr lang="en-US" altLang="ja-JP" sz="1800" dirty="0" smtClean="0">
              <a:solidFill>
                <a:srgbClr val="000000"/>
              </a:solidFill>
            </a:endParaRPr>
          </a:p>
        </p:txBody>
      </p:sp>
      <p:sp>
        <p:nvSpPr>
          <p:cNvPr id="26" name="角丸四角形 25"/>
          <p:cNvSpPr/>
          <p:nvPr/>
        </p:nvSpPr>
        <p:spPr>
          <a:xfrm>
            <a:off x="9699925" y="3945270"/>
            <a:ext cx="2778210" cy="3447060"/>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t"/>
          <a:lstStyle/>
          <a:p>
            <a:r>
              <a:rPr lang="ja-JP" altLang="en-US" sz="1400" dirty="0" smtClean="0">
                <a:solidFill>
                  <a:srgbClr val="000000"/>
                </a:solidFill>
              </a:rPr>
              <a:t>ゴール／メリット</a:t>
            </a:r>
            <a:endParaRPr lang="en-US" altLang="ja-JP" sz="1400" dirty="0" smtClean="0">
              <a:solidFill>
                <a:srgbClr val="000000"/>
              </a:solidFill>
            </a:endParaRPr>
          </a:p>
          <a:p>
            <a:endParaRPr lang="en-US" altLang="ja-JP" sz="1400" dirty="0">
              <a:solidFill>
                <a:srgbClr val="000000"/>
              </a:solidFill>
            </a:endParaRPr>
          </a:p>
          <a:p>
            <a:endParaRPr lang="en-US" altLang="ja-JP" sz="1400" dirty="0" smtClean="0">
              <a:solidFill>
                <a:srgbClr val="000000"/>
              </a:solidFill>
            </a:endParaRPr>
          </a:p>
          <a:p>
            <a:endParaRPr kumimoji="1" lang="en-US" altLang="ja-JP" sz="1400" dirty="0">
              <a:solidFill>
                <a:srgbClr val="000000"/>
              </a:solidFill>
            </a:endParaRPr>
          </a:p>
          <a:p>
            <a:endParaRPr kumimoji="1" lang="ja-JP" altLang="en-US" sz="1400" dirty="0">
              <a:solidFill>
                <a:srgbClr val="000000"/>
              </a:solidFill>
            </a:endParaRPr>
          </a:p>
        </p:txBody>
      </p:sp>
      <p:cxnSp>
        <p:nvCxnSpPr>
          <p:cNvPr id="28" name="直線コネクタ 27"/>
          <p:cNvCxnSpPr/>
          <p:nvPr/>
        </p:nvCxnSpPr>
        <p:spPr>
          <a:xfrm>
            <a:off x="10065062" y="1587631"/>
            <a:ext cx="241307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直線コネクタ 28"/>
          <p:cNvCxnSpPr/>
          <p:nvPr/>
        </p:nvCxnSpPr>
        <p:spPr>
          <a:xfrm>
            <a:off x="10065062" y="2222684"/>
            <a:ext cx="2413073" cy="0"/>
          </a:xfrm>
          <a:prstGeom prst="line">
            <a:avLst/>
          </a:prstGeom>
        </p:spPr>
        <p:style>
          <a:lnRef idx="2">
            <a:schemeClr val="accent1"/>
          </a:lnRef>
          <a:fillRef idx="0">
            <a:schemeClr val="accent1"/>
          </a:fillRef>
          <a:effectRef idx="1">
            <a:schemeClr val="accent1"/>
          </a:effectRef>
          <a:fontRef idx="minor">
            <a:schemeClr val="tx1"/>
          </a:fontRef>
        </p:style>
      </p:cxnSp>
      <p:sp>
        <p:nvSpPr>
          <p:cNvPr id="30" name="テキスト ボックス 29"/>
          <p:cNvSpPr txBox="1"/>
          <p:nvPr/>
        </p:nvSpPr>
        <p:spPr>
          <a:xfrm>
            <a:off x="10065062" y="1270105"/>
            <a:ext cx="809650" cy="307777"/>
          </a:xfrm>
          <a:prstGeom prst="rect">
            <a:avLst/>
          </a:prstGeom>
          <a:noFill/>
        </p:spPr>
        <p:txBody>
          <a:bodyPr wrap="square" rtlCol="0">
            <a:spAutoFit/>
          </a:bodyPr>
          <a:lstStyle/>
          <a:p>
            <a:r>
              <a:rPr kumimoji="1" lang="ja-JP" altLang="en-US" sz="1400" dirty="0" smtClean="0"/>
              <a:t>日付</a:t>
            </a:r>
            <a:endParaRPr kumimoji="1" lang="ja-JP" altLang="en-US" sz="1400" dirty="0"/>
          </a:p>
        </p:txBody>
      </p:sp>
      <p:sp>
        <p:nvSpPr>
          <p:cNvPr id="31" name="テキスト ボックス 30"/>
          <p:cNvSpPr txBox="1"/>
          <p:nvPr/>
        </p:nvSpPr>
        <p:spPr>
          <a:xfrm>
            <a:off x="10065062" y="1914907"/>
            <a:ext cx="809650" cy="307777"/>
          </a:xfrm>
          <a:prstGeom prst="rect">
            <a:avLst/>
          </a:prstGeom>
          <a:noFill/>
        </p:spPr>
        <p:txBody>
          <a:bodyPr wrap="square" rtlCol="0">
            <a:spAutoFit/>
          </a:bodyPr>
          <a:lstStyle/>
          <a:p>
            <a:r>
              <a:rPr lang="ja-JP" altLang="en-US" sz="1400" dirty="0" smtClean="0"/>
              <a:t>氏名</a:t>
            </a:r>
            <a:endParaRPr kumimoji="1" lang="ja-JP" altLang="en-US" sz="1400" dirty="0"/>
          </a:p>
        </p:txBody>
      </p:sp>
      <p:cxnSp>
        <p:nvCxnSpPr>
          <p:cNvPr id="32" name="直線コネクタ 31"/>
          <p:cNvCxnSpPr/>
          <p:nvPr/>
        </p:nvCxnSpPr>
        <p:spPr>
          <a:xfrm>
            <a:off x="9449966" y="8385817"/>
            <a:ext cx="302816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直線コネクタ 32"/>
          <p:cNvCxnSpPr/>
          <p:nvPr/>
        </p:nvCxnSpPr>
        <p:spPr>
          <a:xfrm>
            <a:off x="9449966" y="9132002"/>
            <a:ext cx="3028169"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テキスト ボックス 33"/>
          <p:cNvSpPr txBox="1"/>
          <p:nvPr/>
        </p:nvSpPr>
        <p:spPr>
          <a:xfrm>
            <a:off x="9414181" y="7639639"/>
            <a:ext cx="1460531" cy="307777"/>
          </a:xfrm>
          <a:prstGeom prst="rect">
            <a:avLst/>
          </a:prstGeom>
          <a:noFill/>
        </p:spPr>
        <p:txBody>
          <a:bodyPr wrap="square" rtlCol="0">
            <a:spAutoFit/>
          </a:bodyPr>
          <a:lstStyle/>
          <a:p>
            <a:r>
              <a:rPr kumimoji="1" lang="ja-JP" altLang="en-US" sz="1400" dirty="0" smtClean="0"/>
              <a:t>スケジュール</a:t>
            </a:r>
            <a:endParaRPr kumimoji="1" lang="ja-JP" altLang="en-US" sz="1400" dirty="0"/>
          </a:p>
        </p:txBody>
      </p:sp>
      <p:sp>
        <p:nvSpPr>
          <p:cNvPr id="35" name="テキスト ボックス 34"/>
          <p:cNvSpPr txBox="1"/>
          <p:nvPr/>
        </p:nvSpPr>
        <p:spPr>
          <a:xfrm>
            <a:off x="9414181" y="8443201"/>
            <a:ext cx="1016031" cy="317526"/>
          </a:xfrm>
          <a:prstGeom prst="rect">
            <a:avLst/>
          </a:prstGeom>
          <a:noFill/>
        </p:spPr>
        <p:txBody>
          <a:bodyPr wrap="square" rtlCol="0">
            <a:spAutoFit/>
          </a:bodyPr>
          <a:lstStyle/>
          <a:p>
            <a:r>
              <a:rPr lang="ja-JP" altLang="en-US" sz="1400" dirty="0" smtClean="0"/>
              <a:t>予算</a:t>
            </a:r>
            <a:endParaRPr kumimoji="1" lang="ja-JP" altLang="en-US" sz="1400" dirty="0"/>
          </a:p>
        </p:txBody>
      </p:sp>
      <p:cxnSp>
        <p:nvCxnSpPr>
          <p:cNvPr id="41" name="カギ線コネクタ 40"/>
          <p:cNvCxnSpPr>
            <a:stCxn id="21" idx="1"/>
            <a:endCxn id="23" idx="1"/>
          </p:cNvCxnSpPr>
          <p:nvPr/>
        </p:nvCxnSpPr>
        <p:spPr>
          <a:xfrm rot="10800000" flipV="1">
            <a:off x="4106814" y="3159390"/>
            <a:ext cx="20794" cy="1607477"/>
          </a:xfrm>
          <a:prstGeom prst="bentConnector3">
            <a:avLst>
              <a:gd name="adj1" fmla="val 1199356"/>
            </a:avLst>
          </a:prstGeom>
        </p:spPr>
        <p:style>
          <a:lnRef idx="2">
            <a:schemeClr val="accent1"/>
          </a:lnRef>
          <a:fillRef idx="0">
            <a:schemeClr val="accent1"/>
          </a:fillRef>
          <a:effectRef idx="1">
            <a:schemeClr val="accent1"/>
          </a:effectRef>
          <a:fontRef idx="minor">
            <a:schemeClr val="tx1"/>
          </a:fontRef>
        </p:style>
      </p:cxnSp>
      <p:cxnSp>
        <p:nvCxnSpPr>
          <p:cNvPr id="43" name="カギ線コネクタ 42"/>
          <p:cNvCxnSpPr>
            <a:stCxn id="21" idx="1"/>
            <a:endCxn id="24" idx="1"/>
          </p:cNvCxnSpPr>
          <p:nvPr/>
        </p:nvCxnSpPr>
        <p:spPr>
          <a:xfrm rot="10800000" flipV="1">
            <a:off x="4106814" y="3159390"/>
            <a:ext cx="20794" cy="3411341"/>
          </a:xfrm>
          <a:prstGeom prst="bentConnector3">
            <a:avLst>
              <a:gd name="adj1" fmla="val 1199356"/>
            </a:avLst>
          </a:prstGeom>
        </p:spPr>
        <p:style>
          <a:lnRef idx="2">
            <a:schemeClr val="accent1"/>
          </a:lnRef>
          <a:fillRef idx="0">
            <a:schemeClr val="accent1"/>
          </a:fillRef>
          <a:effectRef idx="1">
            <a:schemeClr val="accent1"/>
          </a:effectRef>
          <a:fontRef idx="minor">
            <a:schemeClr val="tx1"/>
          </a:fontRef>
        </p:style>
      </p:cxnSp>
      <p:cxnSp>
        <p:nvCxnSpPr>
          <p:cNvPr id="45" name="カギ線コネクタ 44"/>
          <p:cNvCxnSpPr>
            <a:stCxn id="21" idx="1"/>
            <a:endCxn id="25" idx="1"/>
          </p:cNvCxnSpPr>
          <p:nvPr/>
        </p:nvCxnSpPr>
        <p:spPr>
          <a:xfrm rot="10800000" flipV="1">
            <a:off x="4106814" y="3159390"/>
            <a:ext cx="20794" cy="5309017"/>
          </a:xfrm>
          <a:prstGeom prst="bentConnector3">
            <a:avLst>
              <a:gd name="adj1" fmla="val 1199356"/>
            </a:avLst>
          </a:prstGeom>
        </p:spPr>
        <p:style>
          <a:lnRef idx="2">
            <a:schemeClr val="accent1"/>
          </a:lnRef>
          <a:fillRef idx="0">
            <a:schemeClr val="accent1"/>
          </a:fillRef>
          <a:effectRef idx="1">
            <a:schemeClr val="accent1"/>
          </a:effectRef>
          <a:fontRef idx="minor">
            <a:schemeClr val="tx1"/>
          </a:fontRef>
        </p:style>
      </p:cxnSp>
      <p:cxnSp>
        <p:nvCxnSpPr>
          <p:cNvPr id="47" name="カギ線コネクタ 46"/>
          <p:cNvCxnSpPr/>
          <p:nvPr/>
        </p:nvCxnSpPr>
        <p:spPr>
          <a:xfrm rot="16200000" flipH="1">
            <a:off x="2824582" y="4015506"/>
            <a:ext cx="317523" cy="1780552"/>
          </a:xfrm>
          <a:prstGeom prst="bentConnector2">
            <a:avLst/>
          </a:prstGeom>
        </p:spPr>
        <p:style>
          <a:lnRef idx="2">
            <a:schemeClr val="accent1"/>
          </a:lnRef>
          <a:fillRef idx="0">
            <a:schemeClr val="accent1"/>
          </a:fillRef>
          <a:effectRef idx="1">
            <a:schemeClr val="accent1"/>
          </a:effectRef>
          <a:fontRef idx="minor">
            <a:schemeClr val="tx1"/>
          </a:fontRef>
        </p:style>
      </p:cxnSp>
      <p:sp>
        <p:nvSpPr>
          <p:cNvPr id="2" name="テキスト ボックス 1"/>
          <p:cNvSpPr txBox="1"/>
          <p:nvPr/>
        </p:nvSpPr>
        <p:spPr>
          <a:xfrm>
            <a:off x="477720" y="95256"/>
            <a:ext cx="4935860" cy="477054"/>
          </a:xfrm>
          <a:prstGeom prst="rect">
            <a:avLst/>
          </a:prstGeom>
          <a:noFill/>
        </p:spPr>
        <p:txBody>
          <a:bodyPr wrap="square" rtlCol="0">
            <a:spAutoFit/>
          </a:bodyPr>
          <a:lstStyle/>
          <a:p>
            <a:r>
              <a:rPr lang="ja-JP" altLang="en-US" dirty="0" smtClean="0"/>
              <a:t>カスケードモード</a:t>
            </a:r>
            <a:endParaRPr kumimoji="1" lang="ja-JP" altLang="en-US" dirty="0"/>
          </a:p>
        </p:txBody>
      </p:sp>
    </p:spTree>
    <p:extLst>
      <p:ext uri="{BB962C8B-B14F-4D97-AF65-F5344CB8AC3E}">
        <p14:creationId xmlns:p14="http://schemas.microsoft.com/office/powerpoint/2010/main" val="270308525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9" descr="クラウドマネージメント協会ロゴ.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569484" y="95256"/>
            <a:ext cx="2108873" cy="5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角丸四角形 6"/>
          <p:cNvSpPr/>
          <p:nvPr/>
        </p:nvSpPr>
        <p:spPr>
          <a:xfrm>
            <a:off x="169651" y="7646346"/>
            <a:ext cx="552369" cy="483203"/>
          </a:xfrm>
          <a:prstGeom prst="roundRect">
            <a:avLst/>
          </a:prstGeom>
          <a:solidFill>
            <a:schemeClr val="tx2">
              <a:lumMod val="20000"/>
              <a:lumOff val="80000"/>
            </a:schemeClr>
          </a:solidFill>
          <a:ln>
            <a:noFill/>
          </a:ln>
        </p:spPr>
        <p:style>
          <a:lnRef idx="1">
            <a:schemeClr val="accent3"/>
          </a:lnRef>
          <a:fillRef idx="3">
            <a:schemeClr val="accent3"/>
          </a:fillRef>
          <a:effectRef idx="2">
            <a:schemeClr val="accent3"/>
          </a:effectRef>
          <a:fontRef idx="minor">
            <a:schemeClr val="lt1"/>
          </a:fontRef>
        </p:style>
        <p:txBody>
          <a:bodyPr lIns="128016" tIns="64008" rIns="128016" bIns="64008" rtlCol="0" anchor="ctr"/>
          <a:lstStyle/>
          <a:p>
            <a:pPr algn="ctr"/>
            <a:endParaRPr kumimoji="1" lang="ja-JP" altLang="en-US"/>
          </a:p>
        </p:txBody>
      </p:sp>
      <p:sp>
        <p:nvSpPr>
          <p:cNvPr id="8" name="角丸四角形 7"/>
          <p:cNvSpPr/>
          <p:nvPr/>
        </p:nvSpPr>
        <p:spPr>
          <a:xfrm>
            <a:off x="169651" y="8267774"/>
            <a:ext cx="552369" cy="483203"/>
          </a:xfrm>
          <a:prstGeom prst="roundRect">
            <a:avLst/>
          </a:prstGeom>
          <a:solidFill>
            <a:schemeClr val="tx2">
              <a:lumMod val="40000"/>
              <a:lumOff val="60000"/>
            </a:schemeClr>
          </a:solidFill>
          <a:ln>
            <a:noFill/>
          </a:ln>
        </p:spPr>
        <p:style>
          <a:lnRef idx="1">
            <a:schemeClr val="accent2"/>
          </a:lnRef>
          <a:fillRef idx="3">
            <a:schemeClr val="accent2"/>
          </a:fillRef>
          <a:effectRef idx="2">
            <a:schemeClr val="accent2"/>
          </a:effectRef>
          <a:fontRef idx="minor">
            <a:schemeClr val="lt1"/>
          </a:fontRef>
        </p:style>
        <p:txBody>
          <a:bodyPr lIns="128016" tIns="64008" rIns="128016" bIns="64008" rtlCol="0" anchor="ctr"/>
          <a:lstStyle/>
          <a:p>
            <a:pPr algn="ctr"/>
            <a:endParaRPr kumimoji="1" lang="ja-JP" altLang="en-US"/>
          </a:p>
        </p:txBody>
      </p:sp>
      <p:sp>
        <p:nvSpPr>
          <p:cNvPr id="9" name="角丸四角形 8"/>
          <p:cNvSpPr/>
          <p:nvPr/>
        </p:nvSpPr>
        <p:spPr>
          <a:xfrm>
            <a:off x="169651" y="8889201"/>
            <a:ext cx="552369" cy="483203"/>
          </a:xfrm>
          <a:prstGeom prst="roundRect">
            <a:avLst/>
          </a:prstGeom>
          <a:solidFill>
            <a:schemeClr val="tx2">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lIns="128016" tIns="64008" rIns="128016" bIns="64008" rtlCol="0" anchor="ctr"/>
          <a:lstStyle/>
          <a:p>
            <a:pPr algn="ctr"/>
            <a:endParaRPr kumimoji="1" lang="ja-JP" altLang="en-US"/>
          </a:p>
        </p:txBody>
      </p:sp>
      <p:sp>
        <p:nvSpPr>
          <p:cNvPr id="10" name="角丸四角形 9"/>
          <p:cNvSpPr/>
          <p:nvPr/>
        </p:nvSpPr>
        <p:spPr>
          <a:xfrm>
            <a:off x="842845" y="8267774"/>
            <a:ext cx="552369" cy="483203"/>
          </a:xfrm>
          <a:prstGeom prst="roundRect">
            <a:avLst/>
          </a:prstGeom>
          <a:solidFill>
            <a:schemeClr val="tx2">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lIns="128016" tIns="64008" rIns="128016" bIns="64008" rtlCol="0" anchor="ctr"/>
          <a:lstStyle/>
          <a:p>
            <a:pPr algn="ctr"/>
            <a:endParaRPr kumimoji="1" lang="ja-JP" altLang="en-US"/>
          </a:p>
        </p:txBody>
      </p:sp>
      <p:sp>
        <p:nvSpPr>
          <p:cNvPr id="11" name="角丸四角形 10"/>
          <p:cNvSpPr/>
          <p:nvPr/>
        </p:nvSpPr>
        <p:spPr>
          <a:xfrm>
            <a:off x="842845" y="8889201"/>
            <a:ext cx="552369" cy="483203"/>
          </a:xfrm>
          <a:prstGeom prst="round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lIns="128016" tIns="64008" rIns="128016" bIns="64008" rtlCol="0" anchor="ctr"/>
          <a:lstStyle/>
          <a:p>
            <a:pPr algn="ctr"/>
            <a:endParaRPr kumimoji="1" lang="ja-JP" altLang="en-US"/>
          </a:p>
        </p:txBody>
      </p:sp>
      <p:sp>
        <p:nvSpPr>
          <p:cNvPr id="12" name="角丸四角形 11"/>
          <p:cNvSpPr/>
          <p:nvPr/>
        </p:nvSpPr>
        <p:spPr>
          <a:xfrm>
            <a:off x="1481517" y="8889201"/>
            <a:ext cx="552369" cy="483203"/>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lIns="128016" tIns="64008" rIns="128016" bIns="64008" rtlCol="0" anchor="ctr"/>
          <a:lstStyle/>
          <a:p>
            <a:pPr algn="ctr"/>
            <a:endParaRPr kumimoji="1" lang="ja-JP" altLang="en-US"/>
          </a:p>
        </p:txBody>
      </p:sp>
      <p:sp>
        <p:nvSpPr>
          <p:cNvPr id="15" name="テキスト ボックス 14"/>
          <p:cNvSpPr txBox="1"/>
          <p:nvPr/>
        </p:nvSpPr>
        <p:spPr>
          <a:xfrm>
            <a:off x="5413580" y="95256"/>
            <a:ext cx="2381324" cy="477054"/>
          </a:xfrm>
          <a:prstGeom prst="rect">
            <a:avLst/>
          </a:prstGeom>
          <a:noFill/>
        </p:spPr>
        <p:txBody>
          <a:bodyPr wrap="square" rtlCol="0">
            <a:spAutoFit/>
          </a:bodyPr>
          <a:lstStyle/>
          <a:p>
            <a:r>
              <a:rPr kumimoji="1" lang="ja-JP" altLang="en-US" dirty="0" smtClean="0"/>
              <a:t>御中</a:t>
            </a:r>
            <a:endParaRPr kumimoji="1" lang="ja-JP" altLang="en-US" dirty="0"/>
          </a:p>
        </p:txBody>
      </p:sp>
      <p:sp>
        <p:nvSpPr>
          <p:cNvPr id="17" name="角丸四角形 16"/>
          <p:cNvSpPr/>
          <p:nvPr/>
        </p:nvSpPr>
        <p:spPr>
          <a:xfrm>
            <a:off x="233151" y="603305"/>
            <a:ext cx="12244984" cy="34927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kumimoji="1" lang="ja-JP" altLang="en-US"/>
          </a:p>
        </p:txBody>
      </p:sp>
      <p:sp>
        <p:nvSpPr>
          <p:cNvPr id="18" name="角丸四角形 17"/>
          <p:cNvSpPr/>
          <p:nvPr/>
        </p:nvSpPr>
        <p:spPr>
          <a:xfrm>
            <a:off x="477720" y="1095467"/>
            <a:ext cx="9380961" cy="1317734"/>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t"/>
          <a:lstStyle/>
          <a:p>
            <a:r>
              <a:rPr kumimoji="1" lang="ja-JP" altLang="en-US" sz="1400" dirty="0" smtClean="0">
                <a:solidFill>
                  <a:srgbClr val="000000"/>
                </a:solidFill>
              </a:rPr>
              <a:t>タイトル</a:t>
            </a:r>
            <a:r>
              <a:rPr kumimoji="1" lang="en-US" altLang="ja-JP" sz="1400" dirty="0" smtClean="0">
                <a:solidFill>
                  <a:srgbClr val="000000"/>
                </a:solidFill>
              </a:rPr>
              <a:t>/</a:t>
            </a:r>
            <a:r>
              <a:rPr kumimoji="1" lang="ja-JP" altLang="en-US" sz="1400" dirty="0" smtClean="0">
                <a:solidFill>
                  <a:srgbClr val="000000"/>
                </a:solidFill>
              </a:rPr>
              <a:t>コンセプト</a:t>
            </a:r>
            <a:endParaRPr lang="en-US" altLang="ja-JP" sz="1400" dirty="0">
              <a:solidFill>
                <a:srgbClr val="000000"/>
              </a:solidFill>
            </a:endParaRPr>
          </a:p>
          <a:p>
            <a:r>
              <a:rPr lang="ja-JP" altLang="en-US" sz="3200" dirty="0" smtClean="0">
                <a:solidFill>
                  <a:srgbClr val="000000"/>
                </a:solidFill>
              </a:rPr>
              <a:t>仕事が創まれる、仕事がこなせる空間</a:t>
            </a:r>
            <a:r>
              <a:rPr kumimoji="1" lang="ja-JP" altLang="en-US" sz="3200" dirty="0" smtClean="0">
                <a:solidFill>
                  <a:srgbClr val="000000"/>
                </a:solidFill>
              </a:rPr>
              <a:t>！</a:t>
            </a:r>
            <a:endParaRPr kumimoji="1" lang="en-US" altLang="ja-JP" sz="3200" dirty="0" smtClean="0">
              <a:solidFill>
                <a:srgbClr val="000000"/>
              </a:solidFill>
            </a:endParaRPr>
          </a:p>
          <a:p>
            <a:r>
              <a:rPr lang="ja-JP" altLang="en-US" sz="1600" dirty="0" smtClean="0">
                <a:solidFill>
                  <a:srgbClr val="000000"/>
                </a:solidFill>
              </a:rPr>
              <a:t>仕事と人と仲間をマッチングするカフェ型空間</a:t>
            </a:r>
            <a:endParaRPr kumimoji="1" lang="en-US" altLang="ja-JP" sz="1600" dirty="0" smtClean="0">
              <a:solidFill>
                <a:srgbClr val="000000"/>
              </a:solidFill>
            </a:endParaRPr>
          </a:p>
          <a:p>
            <a:endParaRPr lang="en-US" altLang="ja-JP" sz="1400" dirty="0">
              <a:solidFill>
                <a:srgbClr val="000000"/>
              </a:solidFill>
            </a:endParaRPr>
          </a:p>
        </p:txBody>
      </p:sp>
      <p:sp>
        <p:nvSpPr>
          <p:cNvPr id="20" name="角丸四角形 19"/>
          <p:cNvSpPr/>
          <p:nvPr/>
        </p:nvSpPr>
        <p:spPr>
          <a:xfrm>
            <a:off x="407776" y="2540215"/>
            <a:ext cx="3307082" cy="2206806"/>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t"/>
          <a:lstStyle/>
          <a:p>
            <a:r>
              <a:rPr lang="ja-JP" altLang="en-US" sz="1400" dirty="0" smtClean="0">
                <a:solidFill>
                  <a:srgbClr val="000000"/>
                </a:solidFill>
              </a:rPr>
              <a:t>ターゲット</a:t>
            </a:r>
            <a:r>
              <a:rPr lang="en-US" altLang="ja-JP" sz="1400" dirty="0" smtClean="0">
                <a:solidFill>
                  <a:srgbClr val="000000"/>
                </a:solidFill>
              </a:rPr>
              <a:t>/</a:t>
            </a:r>
            <a:r>
              <a:rPr lang="ja-JP" altLang="en-US" sz="1400" dirty="0" smtClean="0">
                <a:solidFill>
                  <a:srgbClr val="000000"/>
                </a:solidFill>
              </a:rPr>
              <a:t>属性</a:t>
            </a:r>
            <a:endParaRPr lang="en-US" altLang="ja-JP" sz="1400" dirty="0" smtClean="0">
              <a:solidFill>
                <a:srgbClr val="000000"/>
              </a:solidFill>
            </a:endParaRPr>
          </a:p>
          <a:p>
            <a:endParaRPr kumimoji="1" lang="en-US" altLang="ja-JP" sz="1400" dirty="0" smtClean="0">
              <a:solidFill>
                <a:srgbClr val="000000"/>
              </a:solidFill>
            </a:endParaRPr>
          </a:p>
          <a:p>
            <a:r>
              <a:rPr lang="ja-JP" altLang="en-US" sz="1600" dirty="0" smtClean="0">
                <a:solidFill>
                  <a:srgbClr val="000000"/>
                </a:solidFill>
              </a:rPr>
              <a:t>仕事を求める人、仕事を依頼したい人、人を探している会社、アイデアを求める会社</a:t>
            </a:r>
            <a:endParaRPr kumimoji="1" lang="en-US" altLang="ja-JP" sz="1600" dirty="0">
              <a:solidFill>
                <a:srgbClr val="000000"/>
              </a:solidFill>
            </a:endParaRPr>
          </a:p>
        </p:txBody>
      </p:sp>
      <p:sp>
        <p:nvSpPr>
          <p:cNvPr id="21" name="角丸四角形 20"/>
          <p:cNvSpPr/>
          <p:nvPr/>
        </p:nvSpPr>
        <p:spPr>
          <a:xfrm>
            <a:off x="4127608" y="2540215"/>
            <a:ext cx="8350527" cy="1238351"/>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t"/>
          <a:lstStyle/>
          <a:p>
            <a:r>
              <a:rPr lang="ja-JP" altLang="en-US" sz="1400" dirty="0" smtClean="0">
                <a:solidFill>
                  <a:srgbClr val="000000"/>
                </a:solidFill>
              </a:rPr>
              <a:t>戦略</a:t>
            </a:r>
            <a:r>
              <a:rPr lang="en-US" altLang="ja-JP" sz="1400" dirty="0" smtClean="0">
                <a:solidFill>
                  <a:srgbClr val="000000"/>
                </a:solidFill>
              </a:rPr>
              <a:t>/</a:t>
            </a:r>
            <a:r>
              <a:rPr lang="ja-JP" altLang="en-US" sz="1400" dirty="0" smtClean="0">
                <a:solidFill>
                  <a:srgbClr val="000000"/>
                </a:solidFill>
              </a:rPr>
              <a:t>方向性</a:t>
            </a:r>
            <a:endParaRPr lang="en-US" altLang="ja-JP" sz="1400" dirty="0" smtClean="0">
              <a:solidFill>
                <a:srgbClr val="000000"/>
              </a:solidFill>
            </a:endParaRPr>
          </a:p>
          <a:p>
            <a:r>
              <a:rPr kumimoji="1" lang="ja-JP" altLang="en-US" sz="1600" dirty="0" smtClean="0">
                <a:solidFill>
                  <a:srgbClr val="000000"/>
                </a:solidFill>
              </a:rPr>
              <a:t>人が働く上で必要なアイデアや人などをマッチングさせていくサイトと空間を提供していく</a:t>
            </a:r>
            <a:r>
              <a:rPr kumimoji="1" lang="ja-JP" altLang="en-US" sz="1600" dirty="0" smtClean="0">
                <a:solidFill>
                  <a:srgbClr val="000000"/>
                </a:solidFill>
              </a:rPr>
              <a:t>。</a:t>
            </a:r>
            <a:endParaRPr kumimoji="1" lang="en-US" altLang="ja-JP" sz="2400" dirty="0" smtClean="0">
              <a:solidFill>
                <a:srgbClr val="000000"/>
              </a:solidFill>
            </a:endParaRPr>
          </a:p>
          <a:p>
            <a:r>
              <a:rPr kumimoji="1" lang="ja-JP" altLang="en-US" sz="2400" dirty="0" smtClean="0">
                <a:solidFill>
                  <a:srgbClr val="000000"/>
                </a:solidFill>
              </a:rPr>
              <a:t>求人・仕事マッチング・協力者が探せる空間＆サイト構築</a:t>
            </a:r>
            <a:endParaRPr kumimoji="1" lang="en-US" altLang="ja-JP" sz="2400" dirty="0">
              <a:solidFill>
                <a:srgbClr val="000000"/>
              </a:solidFill>
            </a:endParaRPr>
          </a:p>
        </p:txBody>
      </p:sp>
      <p:sp>
        <p:nvSpPr>
          <p:cNvPr id="22" name="角丸四角形 21"/>
          <p:cNvSpPr/>
          <p:nvPr/>
        </p:nvSpPr>
        <p:spPr>
          <a:xfrm>
            <a:off x="407776" y="5255061"/>
            <a:ext cx="3307082" cy="2206806"/>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t"/>
          <a:lstStyle/>
          <a:p>
            <a:r>
              <a:rPr lang="ja-JP" altLang="en-US" sz="1400" dirty="0" smtClean="0">
                <a:solidFill>
                  <a:srgbClr val="000000"/>
                </a:solidFill>
              </a:rPr>
              <a:t>背景</a:t>
            </a:r>
            <a:endParaRPr lang="en-US" altLang="ja-JP" sz="1400" dirty="0" smtClean="0">
              <a:solidFill>
                <a:srgbClr val="000000"/>
              </a:solidFill>
            </a:endParaRPr>
          </a:p>
          <a:p>
            <a:endParaRPr kumimoji="1" lang="en-US" altLang="ja-JP" sz="1400" dirty="0">
              <a:solidFill>
                <a:srgbClr val="000000"/>
              </a:solidFill>
            </a:endParaRPr>
          </a:p>
          <a:p>
            <a:r>
              <a:rPr lang="ja-JP" altLang="en-US" sz="1400" dirty="0" smtClean="0">
                <a:solidFill>
                  <a:srgbClr val="000000"/>
                </a:solidFill>
              </a:rPr>
              <a:t>クラウドソーシング市場が急成長する時代だが、面談し打ち合わせをすることは逆に求められてきている</a:t>
            </a:r>
            <a:r>
              <a:rPr lang="ja-JP" altLang="en-US" sz="1400" dirty="0" smtClean="0">
                <a:solidFill>
                  <a:srgbClr val="000000"/>
                </a:solidFill>
              </a:rPr>
              <a:t>。</a:t>
            </a:r>
            <a:endParaRPr lang="en-US" altLang="ja-JP" sz="1400" dirty="0" smtClean="0">
              <a:solidFill>
                <a:srgbClr val="000000"/>
              </a:solidFill>
            </a:endParaRPr>
          </a:p>
          <a:p>
            <a:r>
              <a:rPr kumimoji="1" lang="ja-JP" altLang="en-US" sz="1400" dirty="0" smtClean="0">
                <a:solidFill>
                  <a:srgbClr val="000000"/>
                </a:solidFill>
              </a:rPr>
              <a:t>その人とのマッチング市場は伸びるものと思われます。</a:t>
            </a:r>
            <a:endParaRPr kumimoji="1" lang="ja-JP" altLang="en-US" sz="1400" dirty="0">
              <a:solidFill>
                <a:srgbClr val="000000"/>
              </a:solidFill>
            </a:endParaRPr>
          </a:p>
        </p:txBody>
      </p:sp>
      <p:sp>
        <p:nvSpPr>
          <p:cNvPr id="23" name="角丸四角形 22"/>
          <p:cNvSpPr/>
          <p:nvPr/>
        </p:nvSpPr>
        <p:spPr>
          <a:xfrm>
            <a:off x="4106814" y="3945270"/>
            <a:ext cx="5307367" cy="1309791"/>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t"/>
          <a:lstStyle/>
          <a:p>
            <a:r>
              <a:rPr lang="ja-JP" altLang="en-US" sz="1400" dirty="0" smtClean="0">
                <a:solidFill>
                  <a:srgbClr val="000000"/>
                </a:solidFill>
              </a:rPr>
              <a:t>戦術</a:t>
            </a:r>
            <a:r>
              <a:rPr lang="en-US" altLang="ja-JP" sz="1400" dirty="0" smtClean="0">
                <a:solidFill>
                  <a:srgbClr val="000000"/>
                </a:solidFill>
              </a:rPr>
              <a:t>/</a:t>
            </a:r>
            <a:r>
              <a:rPr lang="ja-JP" altLang="en-US" sz="1400" dirty="0" smtClean="0">
                <a:solidFill>
                  <a:srgbClr val="000000"/>
                </a:solidFill>
              </a:rPr>
              <a:t>具体策</a:t>
            </a:r>
            <a:endParaRPr lang="en-US" altLang="ja-JP" sz="1400" dirty="0" smtClean="0">
              <a:solidFill>
                <a:srgbClr val="000000"/>
              </a:solidFill>
            </a:endParaRPr>
          </a:p>
          <a:p>
            <a:r>
              <a:rPr lang="ja-JP" altLang="en-US" sz="1800" dirty="0" smtClean="0">
                <a:solidFill>
                  <a:srgbClr val="000000"/>
                </a:solidFill>
              </a:rPr>
              <a:t>クラウドソーシング提携　お仕事探し＆</a:t>
            </a:r>
            <a:r>
              <a:rPr lang="en-US" altLang="ja-JP" sz="1800" dirty="0" smtClean="0">
                <a:solidFill>
                  <a:srgbClr val="000000"/>
                </a:solidFill>
              </a:rPr>
              <a:t>MTG</a:t>
            </a:r>
          </a:p>
          <a:p>
            <a:r>
              <a:rPr lang="ja-JP" altLang="en-US" sz="1400" dirty="0" smtClean="0">
                <a:solidFill>
                  <a:srgbClr val="000000"/>
                </a:solidFill>
              </a:rPr>
              <a:t>大阪だけ限定でクラウドソーシングを使用する方で打ち合わせを要望される人に利用してもらう。その後お店では定期的な説明会や打ち合わせカウンターとして活用してもらう。</a:t>
            </a:r>
            <a:endParaRPr lang="en-US" altLang="ja-JP" sz="1400" dirty="0" smtClean="0">
              <a:solidFill>
                <a:srgbClr val="000000"/>
              </a:solidFill>
            </a:endParaRPr>
          </a:p>
        </p:txBody>
      </p:sp>
      <p:sp>
        <p:nvSpPr>
          <p:cNvPr id="24" name="角丸四角形 23"/>
          <p:cNvSpPr/>
          <p:nvPr/>
        </p:nvSpPr>
        <p:spPr>
          <a:xfrm>
            <a:off x="4106814" y="5255061"/>
            <a:ext cx="5307367" cy="1643196"/>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t"/>
          <a:lstStyle/>
          <a:p>
            <a:r>
              <a:rPr lang="ja-JP" altLang="en-US" sz="1400" dirty="0" smtClean="0">
                <a:solidFill>
                  <a:srgbClr val="000000"/>
                </a:solidFill>
              </a:rPr>
              <a:t>戦術</a:t>
            </a:r>
            <a:r>
              <a:rPr lang="en-US" altLang="ja-JP" sz="1400" dirty="0" smtClean="0">
                <a:solidFill>
                  <a:srgbClr val="000000"/>
                </a:solidFill>
              </a:rPr>
              <a:t>/</a:t>
            </a:r>
            <a:r>
              <a:rPr lang="ja-JP" altLang="en-US" sz="1400" dirty="0" smtClean="0">
                <a:solidFill>
                  <a:srgbClr val="000000"/>
                </a:solidFill>
              </a:rPr>
              <a:t>具体策</a:t>
            </a:r>
            <a:endParaRPr lang="en-US" altLang="ja-JP" sz="1400" dirty="0" smtClean="0">
              <a:solidFill>
                <a:srgbClr val="000000"/>
              </a:solidFill>
            </a:endParaRPr>
          </a:p>
          <a:p>
            <a:r>
              <a:rPr lang="ja-JP" altLang="en-US" sz="1800" dirty="0" smtClean="0">
                <a:solidFill>
                  <a:srgbClr val="000000"/>
                </a:solidFill>
              </a:rPr>
              <a:t>勝手</a:t>
            </a:r>
            <a:r>
              <a:rPr lang="ja-JP" altLang="en-US" sz="1800" dirty="0" smtClean="0">
                <a:solidFill>
                  <a:srgbClr val="000000"/>
                </a:solidFill>
              </a:rPr>
              <a:t>セミナー</a:t>
            </a:r>
            <a:r>
              <a:rPr lang="ja-JP" altLang="en-US" sz="1800" dirty="0" smtClean="0">
                <a:solidFill>
                  <a:srgbClr val="000000"/>
                </a:solidFill>
              </a:rPr>
              <a:t>開催</a:t>
            </a:r>
            <a:endParaRPr lang="en-US" altLang="ja-JP" sz="1400" dirty="0">
              <a:solidFill>
                <a:srgbClr val="000000"/>
              </a:solidFill>
            </a:endParaRPr>
          </a:p>
          <a:p>
            <a:r>
              <a:rPr lang="ja-JP" altLang="en-US" sz="1400" dirty="0" smtClean="0">
                <a:solidFill>
                  <a:srgbClr val="000000"/>
                </a:solidFill>
              </a:rPr>
              <a:t>開催したい人が勝手に呼びかけて開催するセミナーをメニュー化する</a:t>
            </a:r>
            <a:endParaRPr lang="en-US" altLang="ja-JP" sz="1400" dirty="0" smtClean="0">
              <a:solidFill>
                <a:srgbClr val="000000"/>
              </a:solidFill>
            </a:endParaRPr>
          </a:p>
          <a:p>
            <a:r>
              <a:rPr lang="en-US" altLang="ja-JP" sz="1800" dirty="0">
                <a:solidFill>
                  <a:srgbClr val="000000"/>
                </a:solidFill>
                <a:hlinkClick r:id="rId3"/>
              </a:rPr>
              <a:t>http://www.muryou-seminarjyoho.com/area/</a:t>
            </a:r>
            <a:r>
              <a:rPr lang="en-US" altLang="ja-JP" sz="1800" dirty="0" smtClean="0">
                <a:solidFill>
                  <a:srgbClr val="000000"/>
                </a:solidFill>
                <a:hlinkClick r:id="rId3"/>
              </a:rPr>
              <a:t>osaka</a:t>
            </a:r>
            <a:endParaRPr lang="en-US" altLang="ja-JP" sz="1800" dirty="0" smtClean="0">
              <a:solidFill>
                <a:srgbClr val="000000"/>
              </a:solidFill>
            </a:endParaRPr>
          </a:p>
          <a:p>
            <a:endParaRPr lang="en-US" altLang="ja-JP" sz="1800" dirty="0" smtClean="0">
              <a:solidFill>
                <a:srgbClr val="000000"/>
              </a:solidFill>
            </a:endParaRPr>
          </a:p>
        </p:txBody>
      </p:sp>
      <p:sp>
        <p:nvSpPr>
          <p:cNvPr id="25" name="角丸四角形 24"/>
          <p:cNvSpPr/>
          <p:nvPr/>
        </p:nvSpPr>
        <p:spPr>
          <a:xfrm>
            <a:off x="4127608" y="6898257"/>
            <a:ext cx="5354975" cy="1231292"/>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t"/>
          <a:lstStyle/>
          <a:p>
            <a:r>
              <a:rPr lang="ja-JP" altLang="en-US" sz="1400" dirty="0" smtClean="0">
                <a:solidFill>
                  <a:srgbClr val="000000"/>
                </a:solidFill>
              </a:rPr>
              <a:t>戦術</a:t>
            </a:r>
            <a:r>
              <a:rPr lang="en-US" altLang="ja-JP" sz="1400" dirty="0" smtClean="0">
                <a:solidFill>
                  <a:srgbClr val="000000"/>
                </a:solidFill>
              </a:rPr>
              <a:t>/</a:t>
            </a:r>
            <a:r>
              <a:rPr lang="ja-JP" altLang="en-US" sz="1400" dirty="0" smtClean="0">
                <a:solidFill>
                  <a:srgbClr val="000000"/>
                </a:solidFill>
              </a:rPr>
              <a:t>具体策</a:t>
            </a:r>
            <a:endParaRPr lang="en-US" altLang="ja-JP" sz="1400" dirty="0" smtClean="0">
              <a:solidFill>
                <a:srgbClr val="000000"/>
              </a:solidFill>
            </a:endParaRPr>
          </a:p>
          <a:p>
            <a:r>
              <a:rPr lang="ja-JP" altLang="en-US" sz="1800" dirty="0" smtClean="0">
                <a:solidFill>
                  <a:srgbClr val="000000"/>
                </a:solidFill>
              </a:rPr>
              <a:t>お客さんが従業員システム。</a:t>
            </a:r>
            <a:endParaRPr lang="en-US" altLang="ja-JP" sz="1800" dirty="0" smtClean="0">
              <a:solidFill>
                <a:srgbClr val="000000"/>
              </a:solidFill>
            </a:endParaRPr>
          </a:p>
          <a:p>
            <a:r>
              <a:rPr lang="ja-JP" altLang="en-US" sz="1400" dirty="0" smtClean="0">
                <a:solidFill>
                  <a:srgbClr val="000000"/>
                </a:solidFill>
              </a:rPr>
              <a:t>お客さんの中からシフトを組んでもらいスタッフと同様の仕事をしてもらえれば幾らでもスペースを貸すルールにする。</a:t>
            </a:r>
            <a:endParaRPr lang="en-US" altLang="ja-JP" sz="1400" dirty="0" smtClean="0">
              <a:solidFill>
                <a:srgbClr val="000000"/>
              </a:solidFill>
            </a:endParaRPr>
          </a:p>
        </p:txBody>
      </p:sp>
      <p:sp>
        <p:nvSpPr>
          <p:cNvPr id="26" name="角丸四角形 25"/>
          <p:cNvSpPr/>
          <p:nvPr/>
        </p:nvSpPr>
        <p:spPr>
          <a:xfrm>
            <a:off x="9699925" y="3945270"/>
            <a:ext cx="2778210" cy="3447060"/>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t"/>
          <a:lstStyle/>
          <a:p>
            <a:r>
              <a:rPr lang="ja-JP" altLang="en-US" sz="1400" dirty="0" smtClean="0">
                <a:solidFill>
                  <a:srgbClr val="000000"/>
                </a:solidFill>
              </a:rPr>
              <a:t>ゴール／メリット</a:t>
            </a:r>
            <a:endParaRPr lang="en-US" altLang="ja-JP" sz="1400" dirty="0" smtClean="0">
              <a:solidFill>
                <a:srgbClr val="000000"/>
              </a:solidFill>
            </a:endParaRPr>
          </a:p>
          <a:p>
            <a:endParaRPr lang="en-US" altLang="ja-JP" sz="1400" dirty="0">
              <a:solidFill>
                <a:srgbClr val="000000"/>
              </a:solidFill>
            </a:endParaRPr>
          </a:p>
          <a:p>
            <a:endParaRPr lang="en-US" altLang="ja-JP" sz="1400" dirty="0" smtClean="0">
              <a:solidFill>
                <a:srgbClr val="000000"/>
              </a:solidFill>
            </a:endParaRPr>
          </a:p>
          <a:p>
            <a:endParaRPr kumimoji="1" lang="en-US" altLang="ja-JP" sz="1400" dirty="0">
              <a:solidFill>
                <a:srgbClr val="000000"/>
              </a:solidFill>
            </a:endParaRPr>
          </a:p>
          <a:p>
            <a:endParaRPr kumimoji="1" lang="ja-JP" altLang="en-US" sz="1400" dirty="0">
              <a:solidFill>
                <a:srgbClr val="000000"/>
              </a:solidFill>
            </a:endParaRPr>
          </a:p>
        </p:txBody>
      </p:sp>
      <p:cxnSp>
        <p:nvCxnSpPr>
          <p:cNvPr id="28" name="直線コネクタ 27"/>
          <p:cNvCxnSpPr/>
          <p:nvPr/>
        </p:nvCxnSpPr>
        <p:spPr>
          <a:xfrm>
            <a:off x="10065062" y="1587631"/>
            <a:ext cx="241307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直線コネクタ 28"/>
          <p:cNvCxnSpPr/>
          <p:nvPr/>
        </p:nvCxnSpPr>
        <p:spPr>
          <a:xfrm>
            <a:off x="10065062" y="2222684"/>
            <a:ext cx="2413073" cy="0"/>
          </a:xfrm>
          <a:prstGeom prst="line">
            <a:avLst/>
          </a:prstGeom>
        </p:spPr>
        <p:style>
          <a:lnRef idx="2">
            <a:schemeClr val="accent1"/>
          </a:lnRef>
          <a:fillRef idx="0">
            <a:schemeClr val="accent1"/>
          </a:fillRef>
          <a:effectRef idx="1">
            <a:schemeClr val="accent1"/>
          </a:effectRef>
          <a:fontRef idx="minor">
            <a:schemeClr val="tx1"/>
          </a:fontRef>
        </p:style>
      </p:cxnSp>
      <p:sp>
        <p:nvSpPr>
          <p:cNvPr id="30" name="テキスト ボックス 29"/>
          <p:cNvSpPr txBox="1"/>
          <p:nvPr/>
        </p:nvSpPr>
        <p:spPr>
          <a:xfrm>
            <a:off x="10065062" y="1270105"/>
            <a:ext cx="809650" cy="307777"/>
          </a:xfrm>
          <a:prstGeom prst="rect">
            <a:avLst/>
          </a:prstGeom>
          <a:noFill/>
        </p:spPr>
        <p:txBody>
          <a:bodyPr wrap="square" rtlCol="0">
            <a:spAutoFit/>
          </a:bodyPr>
          <a:lstStyle/>
          <a:p>
            <a:r>
              <a:rPr kumimoji="1" lang="ja-JP" altLang="en-US" sz="1400" dirty="0" smtClean="0"/>
              <a:t>日付</a:t>
            </a:r>
            <a:endParaRPr kumimoji="1" lang="ja-JP" altLang="en-US" sz="1400" dirty="0"/>
          </a:p>
        </p:txBody>
      </p:sp>
      <p:sp>
        <p:nvSpPr>
          <p:cNvPr id="31" name="テキスト ボックス 30"/>
          <p:cNvSpPr txBox="1"/>
          <p:nvPr/>
        </p:nvSpPr>
        <p:spPr>
          <a:xfrm>
            <a:off x="10065062" y="1914907"/>
            <a:ext cx="809650" cy="307777"/>
          </a:xfrm>
          <a:prstGeom prst="rect">
            <a:avLst/>
          </a:prstGeom>
          <a:noFill/>
        </p:spPr>
        <p:txBody>
          <a:bodyPr wrap="square" rtlCol="0">
            <a:spAutoFit/>
          </a:bodyPr>
          <a:lstStyle/>
          <a:p>
            <a:r>
              <a:rPr lang="ja-JP" altLang="en-US" sz="1400" dirty="0" smtClean="0"/>
              <a:t>氏名</a:t>
            </a:r>
            <a:endParaRPr kumimoji="1" lang="ja-JP" altLang="en-US" sz="1400" dirty="0"/>
          </a:p>
        </p:txBody>
      </p:sp>
      <p:cxnSp>
        <p:nvCxnSpPr>
          <p:cNvPr id="32" name="直線コネクタ 31"/>
          <p:cNvCxnSpPr/>
          <p:nvPr/>
        </p:nvCxnSpPr>
        <p:spPr>
          <a:xfrm>
            <a:off x="9449966" y="8385817"/>
            <a:ext cx="302816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直線コネクタ 32"/>
          <p:cNvCxnSpPr/>
          <p:nvPr/>
        </p:nvCxnSpPr>
        <p:spPr>
          <a:xfrm>
            <a:off x="9449966" y="9132002"/>
            <a:ext cx="3028169"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テキスト ボックス 33"/>
          <p:cNvSpPr txBox="1"/>
          <p:nvPr/>
        </p:nvSpPr>
        <p:spPr>
          <a:xfrm>
            <a:off x="9414181" y="7639639"/>
            <a:ext cx="1460531" cy="307777"/>
          </a:xfrm>
          <a:prstGeom prst="rect">
            <a:avLst/>
          </a:prstGeom>
          <a:noFill/>
        </p:spPr>
        <p:txBody>
          <a:bodyPr wrap="square" rtlCol="0">
            <a:spAutoFit/>
          </a:bodyPr>
          <a:lstStyle/>
          <a:p>
            <a:r>
              <a:rPr kumimoji="1" lang="ja-JP" altLang="en-US" sz="1400" dirty="0" smtClean="0"/>
              <a:t>スケジュール</a:t>
            </a:r>
            <a:endParaRPr kumimoji="1" lang="ja-JP" altLang="en-US" sz="1400" dirty="0"/>
          </a:p>
        </p:txBody>
      </p:sp>
      <p:sp>
        <p:nvSpPr>
          <p:cNvPr id="35" name="テキスト ボックス 34"/>
          <p:cNvSpPr txBox="1"/>
          <p:nvPr/>
        </p:nvSpPr>
        <p:spPr>
          <a:xfrm>
            <a:off x="9414181" y="8443201"/>
            <a:ext cx="1016031" cy="317526"/>
          </a:xfrm>
          <a:prstGeom prst="rect">
            <a:avLst/>
          </a:prstGeom>
          <a:noFill/>
        </p:spPr>
        <p:txBody>
          <a:bodyPr wrap="square" rtlCol="0">
            <a:spAutoFit/>
          </a:bodyPr>
          <a:lstStyle/>
          <a:p>
            <a:r>
              <a:rPr lang="ja-JP" altLang="en-US" sz="1400" dirty="0" smtClean="0"/>
              <a:t>予算</a:t>
            </a:r>
            <a:endParaRPr kumimoji="1" lang="ja-JP" altLang="en-US" sz="1400" dirty="0"/>
          </a:p>
        </p:txBody>
      </p:sp>
      <p:cxnSp>
        <p:nvCxnSpPr>
          <p:cNvPr id="41" name="カギ線コネクタ 40"/>
          <p:cNvCxnSpPr>
            <a:stCxn id="21" idx="1"/>
            <a:endCxn id="23" idx="1"/>
          </p:cNvCxnSpPr>
          <p:nvPr/>
        </p:nvCxnSpPr>
        <p:spPr>
          <a:xfrm rot="10800000" flipV="1">
            <a:off x="4106814" y="3159390"/>
            <a:ext cx="20794" cy="1440775"/>
          </a:xfrm>
          <a:prstGeom prst="bentConnector3">
            <a:avLst>
              <a:gd name="adj1" fmla="val 1199356"/>
            </a:avLst>
          </a:prstGeom>
        </p:spPr>
        <p:style>
          <a:lnRef idx="2">
            <a:schemeClr val="accent1"/>
          </a:lnRef>
          <a:fillRef idx="0">
            <a:schemeClr val="accent1"/>
          </a:fillRef>
          <a:effectRef idx="1">
            <a:schemeClr val="accent1"/>
          </a:effectRef>
          <a:fontRef idx="minor">
            <a:schemeClr val="tx1"/>
          </a:fontRef>
        </p:style>
      </p:cxnSp>
      <p:cxnSp>
        <p:nvCxnSpPr>
          <p:cNvPr id="43" name="カギ線コネクタ 42"/>
          <p:cNvCxnSpPr>
            <a:stCxn id="21" idx="1"/>
            <a:endCxn id="24" idx="1"/>
          </p:cNvCxnSpPr>
          <p:nvPr/>
        </p:nvCxnSpPr>
        <p:spPr>
          <a:xfrm rot="10800000" flipV="1">
            <a:off x="4106814" y="3159391"/>
            <a:ext cx="20794" cy="2917268"/>
          </a:xfrm>
          <a:prstGeom prst="bentConnector3">
            <a:avLst>
              <a:gd name="adj1" fmla="val 1199356"/>
            </a:avLst>
          </a:prstGeom>
        </p:spPr>
        <p:style>
          <a:lnRef idx="2">
            <a:schemeClr val="accent1"/>
          </a:lnRef>
          <a:fillRef idx="0">
            <a:schemeClr val="accent1"/>
          </a:fillRef>
          <a:effectRef idx="1">
            <a:schemeClr val="accent1"/>
          </a:effectRef>
          <a:fontRef idx="minor">
            <a:schemeClr val="tx1"/>
          </a:fontRef>
        </p:style>
      </p:cxnSp>
      <p:cxnSp>
        <p:nvCxnSpPr>
          <p:cNvPr id="45" name="カギ線コネクタ 44"/>
          <p:cNvCxnSpPr>
            <a:stCxn id="21" idx="1"/>
            <a:endCxn id="25" idx="1"/>
          </p:cNvCxnSpPr>
          <p:nvPr/>
        </p:nvCxnSpPr>
        <p:spPr>
          <a:xfrm rot="10800000" flipV="1">
            <a:off x="4127608" y="3159391"/>
            <a:ext cx="12700" cy="4354512"/>
          </a:xfrm>
          <a:prstGeom prst="bentConnector3">
            <a:avLst>
              <a:gd name="adj1" fmla="val 1800000"/>
            </a:avLst>
          </a:prstGeom>
        </p:spPr>
        <p:style>
          <a:lnRef idx="2">
            <a:schemeClr val="accent1"/>
          </a:lnRef>
          <a:fillRef idx="0">
            <a:schemeClr val="accent1"/>
          </a:fillRef>
          <a:effectRef idx="1">
            <a:schemeClr val="accent1"/>
          </a:effectRef>
          <a:fontRef idx="minor">
            <a:schemeClr val="tx1"/>
          </a:fontRef>
        </p:style>
      </p:cxnSp>
      <p:cxnSp>
        <p:nvCxnSpPr>
          <p:cNvPr id="47" name="カギ線コネクタ 46"/>
          <p:cNvCxnSpPr/>
          <p:nvPr/>
        </p:nvCxnSpPr>
        <p:spPr>
          <a:xfrm rot="16200000" flipH="1">
            <a:off x="2824582" y="4015506"/>
            <a:ext cx="317523" cy="1780552"/>
          </a:xfrm>
          <a:prstGeom prst="bentConnector2">
            <a:avLst/>
          </a:prstGeom>
        </p:spPr>
        <p:style>
          <a:lnRef idx="2">
            <a:schemeClr val="accent1"/>
          </a:lnRef>
          <a:fillRef idx="0">
            <a:schemeClr val="accent1"/>
          </a:fillRef>
          <a:effectRef idx="1">
            <a:schemeClr val="accent1"/>
          </a:effectRef>
          <a:fontRef idx="minor">
            <a:schemeClr val="tx1"/>
          </a:fontRef>
        </p:style>
      </p:cxnSp>
      <p:sp>
        <p:nvSpPr>
          <p:cNvPr id="2" name="テキスト ボックス 1"/>
          <p:cNvSpPr txBox="1"/>
          <p:nvPr/>
        </p:nvSpPr>
        <p:spPr>
          <a:xfrm>
            <a:off x="477720" y="95256"/>
            <a:ext cx="4935860" cy="477054"/>
          </a:xfrm>
          <a:prstGeom prst="rect">
            <a:avLst/>
          </a:prstGeom>
          <a:noFill/>
        </p:spPr>
        <p:txBody>
          <a:bodyPr wrap="square" rtlCol="0">
            <a:spAutoFit/>
          </a:bodyPr>
          <a:lstStyle/>
          <a:p>
            <a:r>
              <a:rPr lang="ja-JP" altLang="en-US" dirty="0" smtClean="0"/>
              <a:t>セイリングデイ図大阪</a:t>
            </a:r>
            <a:endParaRPr kumimoji="1" lang="ja-JP" altLang="en-US" dirty="0"/>
          </a:p>
        </p:txBody>
      </p:sp>
      <p:sp>
        <p:nvSpPr>
          <p:cNvPr id="48" name="角丸四角形 47"/>
          <p:cNvSpPr/>
          <p:nvPr/>
        </p:nvSpPr>
        <p:spPr>
          <a:xfrm>
            <a:off x="4127608" y="8142776"/>
            <a:ext cx="5354975" cy="1231292"/>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t"/>
          <a:lstStyle/>
          <a:p>
            <a:r>
              <a:rPr lang="ja-JP" altLang="en-US" sz="1400" dirty="0" smtClean="0">
                <a:solidFill>
                  <a:srgbClr val="000000"/>
                </a:solidFill>
              </a:rPr>
              <a:t>戦術</a:t>
            </a:r>
            <a:r>
              <a:rPr lang="en-US" altLang="ja-JP" sz="1400" dirty="0" smtClean="0">
                <a:solidFill>
                  <a:srgbClr val="000000"/>
                </a:solidFill>
              </a:rPr>
              <a:t>/</a:t>
            </a:r>
            <a:r>
              <a:rPr lang="ja-JP" altLang="en-US" sz="1400" dirty="0" smtClean="0">
                <a:solidFill>
                  <a:srgbClr val="000000"/>
                </a:solidFill>
              </a:rPr>
              <a:t>具体策</a:t>
            </a:r>
            <a:endParaRPr lang="en-US" altLang="ja-JP" sz="1400" dirty="0" smtClean="0">
              <a:solidFill>
                <a:srgbClr val="000000"/>
              </a:solidFill>
            </a:endParaRPr>
          </a:p>
          <a:p>
            <a:r>
              <a:rPr lang="ja-JP" altLang="en-US" sz="1800" dirty="0" smtClean="0">
                <a:solidFill>
                  <a:srgbClr val="000000"/>
                </a:solidFill>
              </a:rPr>
              <a:t>アフィリエイト＆ドロップショップ。</a:t>
            </a:r>
            <a:endParaRPr lang="en-US" altLang="ja-JP" sz="1800" dirty="0" smtClean="0">
              <a:solidFill>
                <a:srgbClr val="000000"/>
              </a:solidFill>
            </a:endParaRPr>
          </a:p>
          <a:p>
            <a:r>
              <a:rPr lang="ja-JP" altLang="en-US" sz="1400" dirty="0" smtClean="0">
                <a:solidFill>
                  <a:srgbClr val="000000"/>
                </a:solidFill>
              </a:rPr>
              <a:t>お店に置いてあるものがすべてアフィリエイト＆ドロップになっていてお客さんがネットを通して販売が可能となる。</a:t>
            </a:r>
            <a:endParaRPr lang="en-US" altLang="ja-JP" sz="1400" dirty="0" smtClean="0">
              <a:solidFill>
                <a:srgbClr val="000000"/>
              </a:solidFill>
            </a:endParaRPr>
          </a:p>
        </p:txBody>
      </p:sp>
    </p:spTree>
    <p:extLst>
      <p:ext uri="{BB962C8B-B14F-4D97-AF65-F5344CB8AC3E}">
        <p14:creationId xmlns:p14="http://schemas.microsoft.com/office/powerpoint/2010/main" val="406703201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インスピレーション">
      <a:majorFont>
        <a:latin typeface="News Gothic MT"/>
        <a:ea typeface=""/>
        <a:cs typeface=""/>
        <a:font script="Jpan" typeface="メイリオ"/>
        <a:font script="Hans" typeface="宋体"/>
        <a:font script="Hant" typeface="新細明體"/>
      </a:majorFont>
      <a:minorFont>
        <a:latin typeface="News Gothic MT"/>
        <a:ea typeface=""/>
        <a:cs typeface=""/>
        <a:font script="Jpan" typeface="メイリオ"/>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308</TotalTime>
  <Words>614</Words>
  <Application>Microsoft Macintosh PowerPoint</Application>
  <PresentationFormat>A3 297x420 mm</PresentationFormat>
  <Paragraphs>91</Paragraphs>
  <Slides>3</Slides>
  <Notes>0</Notes>
  <HiddenSlides>0</HiddenSlides>
  <MMClips>0</MMClips>
  <ScaleCrop>false</ScaleCrop>
  <HeadingPairs>
    <vt:vector size="4" baseType="variant">
      <vt:variant>
        <vt:lpstr>テーマ</vt:lpstr>
      </vt:variant>
      <vt:variant>
        <vt:i4>1</vt:i4>
      </vt:variant>
      <vt:variant>
        <vt:lpstr>スライド タイトル</vt:lpstr>
      </vt:variant>
      <vt:variant>
        <vt:i4>3</vt:i4>
      </vt:variant>
    </vt:vector>
  </HeadingPairs>
  <TitlesOfParts>
    <vt:vector size="4" baseType="lpstr">
      <vt:lpstr>ホワイト</vt:lpstr>
      <vt:lpstr>PowerPoint プレゼンテーション</vt:lpstr>
      <vt:lpstr>PowerPoint プレゼンテーション</vt:lpstr>
      <vt:lpstr>PowerPoint プレゼンテーション</vt:lpstr>
    </vt:vector>
  </TitlesOfParts>
  <Company>INTERLOGIC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Harada Mitsuharu</dc:creator>
  <cp:lastModifiedBy>Harada Mitsuharu</cp:lastModifiedBy>
  <cp:revision>20</cp:revision>
  <dcterms:created xsi:type="dcterms:W3CDTF">2012-02-28T01:13:10Z</dcterms:created>
  <dcterms:modified xsi:type="dcterms:W3CDTF">2014-06-25T06:25:35Z</dcterms:modified>
</cp:coreProperties>
</file>