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0" r:id="rId2"/>
    <p:sldId id="258" r:id="rId3"/>
    <p:sldId id="256" r:id="rId4"/>
    <p:sldId id="257" r:id="rId5"/>
    <p:sldId id="261" r:id="rId6"/>
    <p:sldId id="259" r:id="rId7"/>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p:restoredLeft sz="15620"/>
    <p:restoredTop sz="94660"/>
  </p:normalViewPr>
  <p:slideViewPr>
    <p:cSldViewPr snapToGrid="0" snapToObjects="1">
      <p:cViewPr varScale="1">
        <p:scale>
          <a:sx n="108" d="100"/>
          <a:sy n="108" d="100"/>
        </p:scale>
        <p:origin x="-57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E5333C-CC50-824B-AAEB-981245F80447}" type="doc">
      <dgm:prSet loTypeId="urn:microsoft.com/office/officeart/2005/8/layout/gear1" loCatId="relationship" qsTypeId="urn:microsoft.com/office/officeart/2005/8/quickstyle/simple4" qsCatId="simple" csTypeId="urn:microsoft.com/office/officeart/2005/8/colors/colorful3" csCatId="colorful" phldr="1"/>
      <dgm:spPr/>
    </dgm:pt>
    <dgm:pt modelId="{CA1B91ED-0A39-AB42-A2AD-B3C350259DDF}">
      <dgm:prSet phldrT="[テキスト]"/>
      <dgm:spPr/>
      <dgm:t>
        <a:bodyPr/>
        <a:lstStyle/>
        <a:p>
          <a:r>
            <a:rPr kumimoji="1" lang="ja-JP" altLang="en-US" dirty="0" smtClean="0">
              <a:solidFill>
                <a:srgbClr val="000000"/>
              </a:solidFill>
            </a:rPr>
            <a:t>スペシャリスト　　　　　　専門性</a:t>
          </a:r>
        </a:p>
      </dgm:t>
    </dgm:pt>
    <dgm:pt modelId="{66F11958-49CD-E840-8A95-4BB2D56C0E4D}" type="parTrans" cxnId="{1964A512-EFE4-9B40-998A-1A5B617137F9}">
      <dgm:prSet/>
      <dgm:spPr/>
      <dgm:t>
        <a:bodyPr/>
        <a:lstStyle/>
        <a:p>
          <a:endParaRPr kumimoji="1" lang="ja-JP" altLang="en-US">
            <a:solidFill>
              <a:srgbClr val="000000"/>
            </a:solidFill>
          </a:endParaRPr>
        </a:p>
      </dgm:t>
    </dgm:pt>
    <dgm:pt modelId="{18FDFF7F-FA98-1F41-8D22-53877CC7F637}" type="sibTrans" cxnId="{1964A512-EFE4-9B40-998A-1A5B617137F9}">
      <dgm:prSet/>
      <dgm:spPr/>
      <dgm:t>
        <a:bodyPr/>
        <a:lstStyle/>
        <a:p>
          <a:endParaRPr kumimoji="1" lang="ja-JP" altLang="en-US">
            <a:solidFill>
              <a:srgbClr val="000000"/>
            </a:solidFill>
          </a:endParaRPr>
        </a:p>
      </dgm:t>
    </dgm:pt>
    <dgm:pt modelId="{50DCB97B-5FE0-7342-951A-707ADFC3A0B0}">
      <dgm:prSet phldrT="[テキスト]"/>
      <dgm:spPr/>
      <dgm:t>
        <a:bodyPr/>
        <a:lstStyle/>
        <a:p>
          <a:r>
            <a:rPr kumimoji="1" lang="ja-JP" altLang="en-US" dirty="0" smtClean="0">
              <a:solidFill>
                <a:srgbClr val="000000"/>
              </a:solidFill>
            </a:rPr>
            <a:t>ﾊﾟｰｿﾅﾗｲｽﾞ</a:t>
          </a:r>
          <a:endParaRPr kumimoji="1" lang="ja-JP" altLang="en-US" dirty="0">
            <a:solidFill>
              <a:srgbClr val="000000"/>
            </a:solidFill>
          </a:endParaRPr>
        </a:p>
      </dgm:t>
    </dgm:pt>
    <dgm:pt modelId="{21F15FBC-CBFB-F240-91E3-F8D3778A9386}" type="parTrans" cxnId="{417D2754-0ECB-694A-BEB5-E10910CBB6E7}">
      <dgm:prSet/>
      <dgm:spPr/>
      <dgm:t>
        <a:bodyPr/>
        <a:lstStyle/>
        <a:p>
          <a:endParaRPr kumimoji="1" lang="ja-JP" altLang="en-US">
            <a:solidFill>
              <a:srgbClr val="000000"/>
            </a:solidFill>
          </a:endParaRPr>
        </a:p>
      </dgm:t>
    </dgm:pt>
    <dgm:pt modelId="{A13EA99E-47B4-F14F-AB22-76AF8D500E7E}" type="sibTrans" cxnId="{417D2754-0ECB-694A-BEB5-E10910CBB6E7}">
      <dgm:prSet/>
      <dgm:spPr/>
      <dgm:t>
        <a:bodyPr/>
        <a:lstStyle/>
        <a:p>
          <a:endParaRPr kumimoji="1" lang="ja-JP" altLang="en-US">
            <a:solidFill>
              <a:srgbClr val="000000"/>
            </a:solidFill>
          </a:endParaRPr>
        </a:p>
      </dgm:t>
    </dgm:pt>
    <dgm:pt modelId="{846865FF-6E6B-F24D-B72B-A61CB5866023}">
      <dgm:prSet phldrT="[テキスト]"/>
      <dgm:spPr/>
      <dgm:t>
        <a:bodyPr/>
        <a:lstStyle/>
        <a:p>
          <a:r>
            <a:rPr kumimoji="1" lang="ja-JP" altLang="en-US" dirty="0" smtClean="0">
              <a:solidFill>
                <a:srgbClr val="000000"/>
              </a:solidFill>
            </a:rPr>
            <a:t>ﾚｼﾞｽﾄﾚｰｼｮﾝ</a:t>
          </a:r>
          <a:endParaRPr kumimoji="1" lang="ja-JP" altLang="en-US" dirty="0">
            <a:solidFill>
              <a:srgbClr val="000000"/>
            </a:solidFill>
          </a:endParaRPr>
        </a:p>
      </dgm:t>
    </dgm:pt>
    <dgm:pt modelId="{08D8DCE3-E59F-6045-AE88-AFAC99791D74}" type="parTrans" cxnId="{4B046B7A-D4DC-9344-B15D-DEF3D61BB41A}">
      <dgm:prSet/>
      <dgm:spPr/>
      <dgm:t>
        <a:bodyPr/>
        <a:lstStyle/>
        <a:p>
          <a:endParaRPr kumimoji="1" lang="ja-JP" altLang="en-US">
            <a:solidFill>
              <a:srgbClr val="000000"/>
            </a:solidFill>
          </a:endParaRPr>
        </a:p>
      </dgm:t>
    </dgm:pt>
    <dgm:pt modelId="{115236F4-32F0-6B47-A3E2-EED26B160454}" type="sibTrans" cxnId="{4B046B7A-D4DC-9344-B15D-DEF3D61BB41A}">
      <dgm:prSet/>
      <dgm:spPr/>
      <dgm:t>
        <a:bodyPr/>
        <a:lstStyle/>
        <a:p>
          <a:endParaRPr kumimoji="1" lang="ja-JP" altLang="en-US">
            <a:solidFill>
              <a:srgbClr val="000000"/>
            </a:solidFill>
          </a:endParaRPr>
        </a:p>
      </dgm:t>
    </dgm:pt>
    <dgm:pt modelId="{BB9FDFCB-BF01-474F-9FA4-8C00AD23CAF0}" type="pres">
      <dgm:prSet presAssocID="{F1E5333C-CC50-824B-AAEB-981245F80447}" presName="composite" presStyleCnt="0">
        <dgm:presLayoutVars>
          <dgm:chMax val="3"/>
          <dgm:animLvl val="lvl"/>
          <dgm:resizeHandles val="exact"/>
        </dgm:presLayoutVars>
      </dgm:prSet>
      <dgm:spPr/>
    </dgm:pt>
    <dgm:pt modelId="{8D865B07-F1CC-8646-B016-F8C166513E7B}" type="pres">
      <dgm:prSet presAssocID="{CA1B91ED-0A39-AB42-A2AD-B3C350259DDF}" presName="gear1" presStyleLbl="node1" presStyleIdx="0" presStyleCnt="3">
        <dgm:presLayoutVars>
          <dgm:chMax val="1"/>
          <dgm:bulletEnabled val="1"/>
        </dgm:presLayoutVars>
      </dgm:prSet>
      <dgm:spPr/>
      <dgm:t>
        <a:bodyPr/>
        <a:lstStyle/>
        <a:p>
          <a:endParaRPr kumimoji="1" lang="ja-JP" altLang="en-US"/>
        </a:p>
      </dgm:t>
    </dgm:pt>
    <dgm:pt modelId="{F7A44BAE-42A2-604A-AB17-E9A1AC01AE87}" type="pres">
      <dgm:prSet presAssocID="{CA1B91ED-0A39-AB42-A2AD-B3C350259DDF}" presName="gear1srcNode" presStyleLbl="node1" presStyleIdx="0" presStyleCnt="3"/>
      <dgm:spPr/>
      <dgm:t>
        <a:bodyPr/>
        <a:lstStyle/>
        <a:p>
          <a:endParaRPr kumimoji="1" lang="ja-JP" altLang="en-US"/>
        </a:p>
      </dgm:t>
    </dgm:pt>
    <dgm:pt modelId="{14327A9F-946C-2B41-A366-670573046EE2}" type="pres">
      <dgm:prSet presAssocID="{CA1B91ED-0A39-AB42-A2AD-B3C350259DDF}" presName="gear1dstNode" presStyleLbl="node1" presStyleIdx="0" presStyleCnt="3"/>
      <dgm:spPr/>
      <dgm:t>
        <a:bodyPr/>
        <a:lstStyle/>
        <a:p>
          <a:endParaRPr kumimoji="1" lang="ja-JP" altLang="en-US"/>
        </a:p>
      </dgm:t>
    </dgm:pt>
    <dgm:pt modelId="{456ABFC5-23AF-0D47-A8FC-3F9D7B4B4D16}" type="pres">
      <dgm:prSet presAssocID="{50DCB97B-5FE0-7342-951A-707ADFC3A0B0}" presName="gear2" presStyleLbl="node1" presStyleIdx="1" presStyleCnt="3">
        <dgm:presLayoutVars>
          <dgm:chMax val="1"/>
          <dgm:bulletEnabled val="1"/>
        </dgm:presLayoutVars>
      </dgm:prSet>
      <dgm:spPr/>
      <dgm:t>
        <a:bodyPr/>
        <a:lstStyle/>
        <a:p>
          <a:endParaRPr kumimoji="1" lang="ja-JP" altLang="en-US"/>
        </a:p>
      </dgm:t>
    </dgm:pt>
    <dgm:pt modelId="{C7DE84AD-BC7D-5F48-8CCF-6135A0A8F756}" type="pres">
      <dgm:prSet presAssocID="{50DCB97B-5FE0-7342-951A-707ADFC3A0B0}" presName="gear2srcNode" presStyleLbl="node1" presStyleIdx="1" presStyleCnt="3"/>
      <dgm:spPr/>
      <dgm:t>
        <a:bodyPr/>
        <a:lstStyle/>
        <a:p>
          <a:endParaRPr kumimoji="1" lang="ja-JP" altLang="en-US"/>
        </a:p>
      </dgm:t>
    </dgm:pt>
    <dgm:pt modelId="{B4B0E70F-2524-3E44-A7C6-D36FBDDF11ED}" type="pres">
      <dgm:prSet presAssocID="{50DCB97B-5FE0-7342-951A-707ADFC3A0B0}" presName="gear2dstNode" presStyleLbl="node1" presStyleIdx="1" presStyleCnt="3"/>
      <dgm:spPr/>
      <dgm:t>
        <a:bodyPr/>
        <a:lstStyle/>
        <a:p>
          <a:endParaRPr kumimoji="1" lang="ja-JP" altLang="en-US"/>
        </a:p>
      </dgm:t>
    </dgm:pt>
    <dgm:pt modelId="{9A64ABA7-8318-0B4A-A634-652D37F308D3}" type="pres">
      <dgm:prSet presAssocID="{846865FF-6E6B-F24D-B72B-A61CB5866023}" presName="gear3" presStyleLbl="node1" presStyleIdx="2" presStyleCnt="3"/>
      <dgm:spPr/>
      <dgm:t>
        <a:bodyPr/>
        <a:lstStyle/>
        <a:p>
          <a:endParaRPr kumimoji="1" lang="ja-JP" altLang="en-US"/>
        </a:p>
      </dgm:t>
    </dgm:pt>
    <dgm:pt modelId="{2B4B640C-417C-B941-8C9D-4C438B666F8A}" type="pres">
      <dgm:prSet presAssocID="{846865FF-6E6B-F24D-B72B-A61CB5866023}" presName="gear3tx" presStyleLbl="node1" presStyleIdx="2" presStyleCnt="3">
        <dgm:presLayoutVars>
          <dgm:chMax val="1"/>
          <dgm:bulletEnabled val="1"/>
        </dgm:presLayoutVars>
      </dgm:prSet>
      <dgm:spPr/>
      <dgm:t>
        <a:bodyPr/>
        <a:lstStyle/>
        <a:p>
          <a:endParaRPr kumimoji="1" lang="ja-JP" altLang="en-US"/>
        </a:p>
      </dgm:t>
    </dgm:pt>
    <dgm:pt modelId="{D46E3D9A-0C79-A849-9049-44CDBF6B7AA5}" type="pres">
      <dgm:prSet presAssocID="{846865FF-6E6B-F24D-B72B-A61CB5866023}" presName="gear3srcNode" presStyleLbl="node1" presStyleIdx="2" presStyleCnt="3"/>
      <dgm:spPr/>
      <dgm:t>
        <a:bodyPr/>
        <a:lstStyle/>
        <a:p>
          <a:endParaRPr kumimoji="1" lang="ja-JP" altLang="en-US"/>
        </a:p>
      </dgm:t>
    </dgm:pt>
    <dgm:pt modelId="{FF17CFEE-391B-AD47-B702-1DAA6F3F9AC0}" type="pres">
      <dgm:prSet presAssocID="{846865FF-6E6B-F24D-B72B-A61CB5866023}" presName="gear3dstNode" presStyleLbl="node1" presStyleIdx="2" presStyleCnt="3"/>
      <dgm:spPr/>
      <dgm:t>
        <a:bodyPr/>
        <a:lstStyle/>
        <a:p>
          <a:endParaRPr kumimoji="1" lang="ja-JP" altLang="en-US"/>
        </a:p>
      </dgm:t>
    </dgm:pt>
    <dgm:pt modelId="{A8620BBB-21BC-6149-96A1-6C4B1B0B9A0D}" type="pres">
      <dgm:prSet presAssocID="{18FDFF7F-FA98-1F41-8D22-53877CC7F637}" presName="connector1" presStyleLbl="sibTrans2D1" presStyleIdx="0" presStyleCnt="3"/>
      <dgm:spPr/>
      <dgm:t>
        <a:bodyPr/>
        <a:lstStyle/>
        <a:p>
          <a:endParaRPr kumimoji="1" lang="ja-JP" altLang="en-US"/>
        </a:p>
      </dgm:t>
    </dgm:pt>
    <dgm:pt modelId="{6182B7A4-F410-E74F-941B-850187B34C48}" type="pres">
      <dgm:prSet presAssocID="{A13EA99E-47B4-F14F-AB22-76AF8D500E7E}" presName="connector2" presStyleLbl="sibTrans2D1" presStyleIdx="1" presStyleCnt="3"/>
      <dgm:spPr/>
      <dgm:t>
        <a:bodyPr/>
        <a:lstStyle/>
        <a:p>
          <a:endParaRPr kumimoji="1" lang="ja-JP" altLang="en-US"/>
        </a:p>
      </dgm:t>
    </dgm:pt>
    <dgm:pt modelId="{4BD2C802-B287-9C46-9A11-C595DC3245A6}" type="pres">
      <dgm:prSet presAssocID="{115236F4-32F0-6B47-A3E2-EED26B160454}" presName="connector3" presStyleLbl="sibTrans2D1" presStyleIdx="2" presStyleCnt="3"/>
      <dgm:spPr/>
      <dgm:t>
        <a:bodyPr/>
        <a:lstStyle/>
        <a:p>
          <a:endParaRPr kumimoji="1" lang="ja-JP" altLang="en-US"/>
        </a:p>
      </dgm:t>
    </dgm:pt>
  </dgm:ptLst>
  <dgm:cxnLst>
    <dgm:cxn modelId="{4371FCF7-4556-9947-A9A8-E3CA83820D92}" type="presOf" srcId="{846865FF-6E6B-F24D-B72B-A61CB5866023}" destId="{FF17CFEE-391B-AD47-B702-1DAA6F3F9AC0}" srcOrd="3" destOrd="0" presId="urn:microsoft.com/office/officeart/2005/8/layout/gear1"/>
    <dgm:cxn modelId="{133D7034-FB7B-B648-BF0C-A2304F50A85F}" type="presOf" srcId="{115236F4-32F0-6B47-A3E2-EED26B160454}" destId="{4BD2C802-B287-9C46-9A11-C595DC3245A6}" srcOrd="0" destOrd="0" presId="urn:microsoft.com/office/officeart/2005/8/layout/gear1"/>
    <dgm:cxn modelId="{4B046B7A-D4DC-9344-B15D-DEF3D61BB41A}" srcId="{F1E5333C-CC50-824B-AAEB-981245F80447}" destId="{846865FF-6E6B-F24D-B72B-A61CB5866023}" srcOrd="2" destOrd="0" parTransId="{08D8DCE3-E59F-6045-AE88-AFAC99791D74}" sibTransId="{115236F4-32F0-6B47-A3E2-EED26B160454}"/>
    <dgm:cxn modelId="{CA1C1BEE-1A9F-3C46-ADD6-F1AF30FF8D5D}" type="presOf" srcId="{846865FF-6E6B-F24D-B72B-A61CB5866023}" destId="{9A64ABA7-8318-0B4A-A634-652D37F308D3}" srcOrd="0" destOrd="0" presId="urn:microsoft.com/office/officeart/2005/8/layout/gear1"/>
    <dgm:cxn modelId="{0AA1C8EE-471E-1F4A-B8AE-EFFFB4839620}" type="presOf" srcId="{846865FF-6E6B-F24D-B72B-A61CB5866023}" destId="{2B4B640C-417C-B941-8C9D-4C438B666F8A}" srcOrd="1" destOrd="0" presId="urn:microsoft.com/office/officeart/2005/8/layout/gear1"/>
    <dgm:cxn modelId="{5AD72DE1-BD84-A740-9411-8B9822FF8982}" type="presOf" srcId="{50DCB97B-5FE0-7342-951A-707ADFC3A0B0}" destId="{B4B0E70F-2524-3E44-A7C6-D36FBDDF11ED}" srcOrd="2" destOrd="0" presId="urn:microsoft.com/office/officeart/2005/8/layout/gear1"/>
    <dgm:cxn modelId="{B698F8C8-80A2-F742-A78B-C55CC046B553}" type="presOf" srcId="{50DCB97B-5FE0-7342-951A-707ADFC3A0B0}" destId="{456ABFC5-23AF-0D47-A8FC-3F9D7B4B4D16}" srcOrd="0" destOrd="0" presId="urn:microsoft.com/office/officeart/2005/8/layout/gear1"/>
    <dgm:cxn modelId="{1964A512-EFE4-9B40-998A-1A5B617137F9}" srcId="{F1E5333C-CC50-824B-AAEB-981245F80447}" destId="{CA1B91ED-0A39-AB42-A2AD-B3C350259DDF}" srcOrd="0" destOrd="0" parTransId="{66F11958-49CD-E840-8A95-4BB2D56C0E4D}" sibTransId="{18FDFF7F-FA98-1F41-8D22-53877CC7F637}"/>
    <dgm:cxn modelId="{308F9326-742F-4444-B65B-40F70EB9059D}" type="presOf" srcId="{CA1B91ED-0A39-AB42-A2AD-B3C350259DDF}" destId="{8D865B07-F1CC-8646-B016-F8C166513E7B}" srcOrd="0" destOrd="0" presId="urn:microsoft.com/office/officeart/2005/8/layout/gear1"/>
    <dgm:cxn modelId="{AC1F9AA2-62A5-F941-9CE0-345C97CBA501}" type="presOf" srcId="{F1E5333C-CC50-824B-AAEB-981245F80447}" destId="{BB9FDFCB-BF01-474F-9FA4-8C00AD23CAF0}" srcOrd="0" destOrd="0" presId="urn:microsoft.com/office/officeart/2005/8/layout/gear1"/>
    <dgm:cxn modelId="{982CB200-58B7-E041-9A9F-297E39D7BC4C}" type="presOf" srcId="{A13EA99E-47B4-F14F-AB22-76AF8D500E7E}" destId="{6182B7A4-F410-E74F-941B-850187B34C48}" srcOrd="0" destOrd="0" presId="urn:microsoft.com/office/officeart/2005/8/layout/gear1"/>
    <dgm:cxn modelId="{417D2754-0ECB-694A-BEB5-E10910CBB6E7}" srcId="{F1E5333C-CC50-824B-AAEB-981245F80447}" destId="{50DCB97B-5FE0-7342-951A-707ADFC3A0B0}" srcOrd="1" destOrd="0" parTransId="{21F15FBC-CBFB-F240-91E3-F8D3778A9386}" sibTransId="{A13EA99E-47B4-F14F-AB22-76AF8D500E7E}"/>
    <dgm:cxn modelId="{8413897B-EA8C-5B4A-80E2-AB3A4461A125}" type="presOf" srcId="{50DCB97B-5FE0-7342-951A-707ADFC3A0B0}" destId="{C7DE84AD-BC7D-5F48-8CCF-6135A0A8F756}" srcOrd="1" destOrd="0" presId="urn:microsoft.com/office/officeart/2005/8/layout/gear1"/>
    <dgm:cxn modelId="{0B8A934C-1034-7C44-83C0-F82E00B447D9}" type="presOf" srcId="{CA1B91ED-0A39-AB42-A2AD-B3C350259DDF}" destId="{14327A9F-946C-2B41-A366-670573046EE2}" srcOrd="2" destOrd="0" presId="urn:microsoft.com/office/officeart/2005/8/layout/gear1"/>
    <dgm:cxn modelId="{A32919C2-D603-4647-8DE3-C15D0A993919}" type="presOf" srcId="{CA1B91ED-0A39-AB42-A2AD-B3C350259DDF}" destId="{F7A44BAE-42A2-604A-AB17-E9A1AC01AE87}" srcOrd="1" destOrd="0" presId="urn:microsoft.com/office/officeart/2005/8/layout/gear1"/>
    <dgm:cxn modelId="{65AF1131-4E84-3E42-8DAC-2D053767507D}" type="presOf" srcId="{18FDFF7F-FA98-1F41-8D22-53877CC7F637}" destId="{A8620BBB-21BC-6149-96A1-6C4B1B0B9A0D}" srcOrd="0" destOrd="0" presId="urn:microsoft.com/office/officeart/2005/8/layout/gear1"/>
    <dgm:cxn modelId="{F90B4B75-B2DF-4245-9047-A70A20F4D8F5}" type="presOf" srcId="{846865FF-6E6B-F24D-B72B-A61CB5866023}" destId="{D46E3D9A-0C79-A849-9049-44CDBF6B7AA5}" srcOrd="2" destOrd="0" presId="urn:microsoft.com/office/officeart/2005/8/layout/gear1"/>
    <dgm:cxn modelId="{2C17B08A-5A10-C842-AE63-D87E3F1E0568}" type="presParOf" srcId="{BB9FDFCB-BF01-474F-9FA4-8C00AD23CAF0}" destId="{8D865B07-F1CC-8646-B016-F8C166513E7B}" srcOrd="0" destOrd="0" presId="urn:microsoft.com/office/officeart/2005/8/layout/gear1"/>
    <dgm:cxn modelId="{1AF781D3-998E-494D-B3FC-C1499B60BF0E}" type="presParOf" srcId="{BB9FDFCB-BF01-474F-9FA4-8C00AD23CAF0}" destId="{F7A44BAE-42A2-604A-AB17-E9A1AC01AE87}" srcOrd="1" destOrd="0" presId="urn:microsoft.com/office/officeart/2005/8/layout/gear1"/>
    <dgm:cxn modelId="{D22E259F-36DC-E74E-A58B-89D76FEB2297}" type="presParOf" srcId="{BB9FDFCB-BF01-474F-9FA4-8C00AD23CAF0}" destId="{14327A9F-946C-2B41-A366-670573046EE2}" srcOrd="2" destOrd="0" presId="urn:microsoft.com/office/officeart/2005/8/layout/gear1"/>
    <dgm:cxn modelId="{A746A589-8702-504D-BDFC-345A2A143CD9}" type="presParOf" srcId="{BB9FDFCB-BF01-474F-9FA4-8C00AD23CAF0}" destId="{456ABFC5-23AF-0D47-A8FC-3F9D7B4B4D16}" srcOrd="3" destOrd="0" presId="urn:microsoft.com/office/officeart/2005/8/layout/gear1"/>
    <dgm:cxn modelId="{532F4730-544F-AF45-9F53-D668971EB904}" type="presParOf" srcId="{BB9FDFCB-BF01-474F-9FA4-8C00AD23CAF0}" destId="{C7DE84AD-BC7D-5F48-8CCF-6135A0A8F756}" srcOrd="4" destOrd="0" presId="urn:microsoft.com/office/officeart/2005/8/layout/gear1"/>
    <dgm:cxn modelId="{C1EE0FDA-7C57-C247-89FF-3F3BBEF0F096}" type="presParOf" srcId="{BB9FDFCB-BF01-474F-9FA4-8C00AD23CAF0}" destId="{B4B0E70F-2524-3E44-A7C6-D36FBDDF11ED}" srcOrd="5" destOrd="0" presId="urn:microsoft.com/office/officeart/2005/8/layout/gear1"/>
    <dgm:cxn modelId="{EAD3EF2C-96DD-A842-84D6-E97AD1F95F67}" type="presParOf" srcId="{BB9FDFCB-BF01-474F-9FA4-8C00AD23CAF0}" destId="{9A64ABA7-8318-0B4A-A634-652D37F308D3}" srcOrd="6" destOrd="0" presId="urn:microsoft.com/office/officeart/2005/8/layout/gear1"/>
    <dgm:cxn modelId="{5E3EBB77-97D8-1744-8E6B-6E0464E6B2CE}" type="presParOf" srcId="{BB9FDFCB-BF01-474F-9FA4-8C00AD23CAF0}" destId="{2B4B640C-417C-B941-8C9D-4C438B666F8A}" srcOrd="7" destOrd="0" presId="urn:microsoft.com/office/officeart/2005/8/layout/gear1"/>
    <dgm:cxn modelId="{3C39A074-92D8-A640-8268-95BE25C77BE3}" type="presParOf" srcId="{BB9FDFCB-BF01-474F-9FA4-8C00AD23CAF0}" destId="{D46E3D9A-0C79-A849-9049-44CDBF6B7AA5}" srcOrd="8" destOrd="0" presId="urn:microsoft.com/office/officeart/2005/8/layout/gear1"/>
    <dgm:cxn modelId="{B97619DC-9E84-B046-9A43-578AB56395D4}" type="presParOf" srcId="{BB9FDFCB-BF01-474F-9FA4-8C00AD23CAF0}" destId="{FF17CFEE-391B-AD47-B702-1DAA6F3F9AC0}" srcOrd="9" destOrd="0" presId="urn:microsoft.com/office/officeart/2005/8/layout/gear1"/>
    <dgm:cxn modelId="{3E0F7652-5C3D-014B-BF6B-AA877E0E2931}" type="presParOf" srcId="{BB9FDFCB-BF01-474F-9FA4-8C00AD23CAF0}" destId="{A8620BBB-21BC-6149-96A1-6C4B1B0B9A0D}" srcOrd="10" destOrd="0" presId="urn:microsoft.com/office/officeart/2005/8/layout/gear1"/>
    <dgm:cxn modelId="{6D6D99D5-E917-6B49-9054-FA183D212C7F}" type="presParOf" srcId="{BB9FDFCB-BF01-474F-9FA4-8C00AD23CAF0}" destId="{6182B7A4-F410-E74F-941B-850187B34C48}" srcOrd="11" destOrd="0" presId="urn:microsoft.com/office/officeart/2005/8/layout/gear1"/>
    <dgm:cxn modelId="{A0FEF629-0A8C-8947-8FF5-A43B64D8384B}" type="presParOf" srcId="{BB9FDFCB-BF01-474F-9FA4-8C00AD23CAF0}" destId="{4BD2C802-B287-9C46-9A11-C595DC3245A6}" srcOrd="12"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865B07-F1CC-8646-B016-F8C166513E7B}">
      <dsp:nvSpPr>
        <dsp:cNvPr id="0" name=""/>
        <dsp:cNvSpPr/>
      </dsp:nvSpPr>
      <dsp:spPr>
        <a:xfrm>
          <a:off x="2844800" y="1828800"/>
          <a:ext cx="2235200" cy="2235200"/>
        </a:xfrm>
        <a:prstGeom prst="gear9">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kumimoji="1" lang="ja-JP" altLang="en-US" sz="2200" kern="1200" dirty="0" smtClean="0">
              <a:solidFill>
                <a:srgbClr val="000000"/>
              </a:solidFill>
            </a:rPr>
            <a:t>スペシャリスト　　　　　　専門性</a:t>
          </a:r>
        </a:p>
      </dsp:txBody>
      <dsp:txXfrm>
        <a:off x="3294175" y="2352385"/>
        <a:ext cx="1336450" cy="1148939"/>
      </dsp:txXfrm>
    </dsp:sp>
    <dsp:sp modelId="{456ABFC5-23AF-0D47-A8FC-3F9D7B4B4D16}">
      <dsp:nvSpPr>
        <dsp:cNvPr id="0" name=""/>
        <dsp:cNvSpPr/>
      </dsp:nvSpPr>
      <dsp:spPr>
        <a:xfrm>
          <a:off x="1544320" y="1300480"/>
          <a:ext cx="1625600" cy="1625600"/>
        </a:xfrm>
        <a:prstGeom prst="gear6">
          <a:avLst/>
        </a:prstGeom>
        <a:gradFill rotWithShape="0">
          <a:gsLst>
            <a:gs pos="0">
              <a:schemeClr val="accent3">
                <a:hueOff val="5625133"/>
                <a:satOff val="-8440"/>
                <a:lumOff val="-1373"/>
                <a:alphaOff val="0"/>
                <a:tint val="100000"/>
                <a:shade val="100000"/>
                <a:satMod val="130000"/>
              </a:schemeClr>
            </a:gs>
            <a:gs pos="100000">
              <a:schemeClr val="accent3">
                <a:hueOff val="5625133"/>
                <a:satOff val="-8440"/>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kumimoji="1" lang="ja-JP" altLang="en-US" sz="2200" kern="1200" dirty="0" smtClean="0">
              <a:solidFill>
                <a:srgbClr val="000000"/>
              </a:solidFill>
            </a:rPr>
            <a:t>ﾊﾟｰｿﾅﾗｲｽﾞ</a:t>
          </a:r>
          <a:endParaRPr kumimoji="1" lang="ja-JP" altLang="en-US" sz="2200" kern="1200" dirty="0">
            <a:solidFill>
              <a:srgbClr val="000000"/>
            </a:solidFill>
          </a:endParaRPr>
        </a:p>
      </dsp:txBody>
      <dsp:txXfrm>
        <a:off x="1953570" y="1712203"/>
        <a:ext cx="807100" cy="802154"/>
      </dsp:txXfrm>
    </dsp:sp>
    <dsp:sp modelId="{9A64ABA7-8318-0B4A-A634-652D37F308D3}">
      <dsp:nvSpPr>
        <dsp:cNvPr id="0" name=""/>
        <dsp:cNvSpPr/>
      </dsp:nvSpPr>
      <dsp:spPr>
        <a:xfrm rot="20700000">
          <a:off x="2454821" y="178981"/>
          <a:ext cx="1592756" cy="1592756"/>
        </a:xfrm>
        <a:prstGeom prst="gear6">
          <a:avLst/>
        </a:prstGeom>
        <a:gradFill rotWithShape="0">
          <a:gsLst>
            <a:gs pos="0">
              <a:schemeClr val="accent3">
                <a:hueOff val="11250266"/>
                <a:satOff val="-16880"/>
                <a:lumOff val="-2745"/>
                <a:alphaOff val="0"/>
                <a:tint val="100000"/>
                <a:shade val="100000"/>
                <a:satMod val="130000"/>
              </a:schemeClr>
            </a:gs>
            <a:gs pos="100000">
              <a:schemeClr val="accent3">
                <a:hueOff val="11250266"/>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kumimoji="1" lang="ja-JP" altLang="en-US" sz="2200" kern="1200" dirty="0" smtClean="0">
              <a:solidFill>
                <a:srgbClr val="000000"/>
              </a:solidFill>
            </a:rPr>
            <a:t>ﾚｼﾞｽﾄﾚｰｼｮﾝ</a:t>
          </a:r>
          <a:endParaRPr kumimoji="1" lang="ja-JP" altLang="en-US" sz="2200" kern="1200" dirty="0">
            <a:solidFill>
              <a:srgbClr val="000000"/>
            </a:solidFill>
          </a:endParaRPr>
        </a:p>
      </dsp:txBody>
      <dsp:txXfrm rot="-20700000">
        <a:off x="2804160" y="528320"/>
        <a:ext cx="894080" cy="894080"/>
      </dsp:txXfrm>
    </dsp:sp>
    <dsp:sp modelId="{A8620BBB-21BC-6149-96A1-6C4B1B0B9A0D}">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182B7A4-F410-E74F-941B-850187B34C48}">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3">
                <a:hueOff val="5625133"/>
                <a:satOff val="-8440"/>
                <a:lumOff val="-1373"/>
                <a:alphaOff val="0"/>
                <a:tint val="100000"/>
                <a:shade val="100000"/>
                <a:satMod val="130000"/>
              </a:schemeClr>
            </a:gs>
            <a:gs pos="100000">
              <a:schemeClr val="accent3">
                <a:hueOff val="5625133"/>
                <a:satOff val="-8440"/>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BD2C802-B287-9C46-9A11-C595DC3245A6}">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3">
                <a:hueOff val="11250266"/>
                <a:satOff val="-16880"/>
                <a:lumOff val="-2745"/>
                <a:alphaOff val="0"/>
                <a:tint val="100000"/>
                <a:shade val="100000"/>
                <a:satMod val="130000"/>
              </a:schemeClr>
            </a:gs>
            <a:gs pos="100000">
              <a:schemeClr val="accent3">
                <a:hueOff val="11250266"/>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1216284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1082999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2251566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245867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11709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3275222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601648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3686424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2784772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3158006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62E015D-7AD3-114C-AFA5-290CC2B6F98C}" type="datetimeFigureOut">
              <a:rPr kumimoji="1" lang="ja-JP" altLang="en-US" smtClean="0"/>
              <a:t>2014/06/16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200341747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2E015D-7AD3-114C-AFA5-290CC2B6F98C}" type="datetimeFigureOut">
              <a:rPr kumimoji="1" lang="ja-JP" altLang="en-US" smtClean="0"/>
              <a:t>2014/06/16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87A567-BA1E-5041-8F63-B3DB9CCD3649}" type="slidenum">
              <a:rPr kumimoji="1" lang="ja-JP" altLang="en-US" smtClean="0"/>
              <a:t>‹#›</a:t>
            </a:fld>
            <a:endParaRPr kumimoji="1" lang="ja-JP" altLang="en-US"/>
          </a:p>
        </p:txBody>
      </p:sp>
    </p:spTree>
    <p:extLst>
      <p:ext uri="{BB962C8B-B14F-4D97-AF65-F5344CB8AC3E}">
        <p14:creationId xmlns:p14="http://schemas.microsoft.com/office/powerpoint/2010/main" val="869335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image" Target="../media/image5.wmf"/><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0" Type="http://schemas.openxmlformats.org/officeDocument/2006/relationships/hyperlink" Target="http://www.johomarket.com/" TargetMode="External"/><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7.gif"/><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 y="2"/>
            <a:ext cx="9144000" cy="470889"/>
          </a:xfrm>
          <a:prstGeom prst="rect">
            <a:avLst/>
          </a:prstGeom>
        </p:spPr>
      </p:pic>
      <p:pic>
        <p:nvPicPr>
          <p:cNvPr id="3" name="図 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1525"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p:cNvCxnSpPr/>
          <p:nvPr/>
        </p:nvCxnSpPr>
        <p:spPr>
          <a:xfrm>
            <a:off x="176384" y="940661"/>
            <a:ext cx="890163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テキスト ボックス 4"/>
          <p:cNvSpPr txBox="1"/>
          <p:nvPr/>
        </p:nvSpPr>
        <p:spPr>
          <a:xfrm>
            <a:off x="116790" y="506500"/>
            <a:ext cx="6874482" cy="369332"/>
          </a:xfrm>
          <a:prstGeom prst="rect">
            <a:avLst/>
          </a:prstGeom>
          <a:noFill/>
        </p:spPr>
        <p:txBody>
          <a:bodyPr wrap="square" lIns="91429" tIns="45715" rIns="91429" bIns="45715" rtlCol="0">
            <a:spAutoFit/>
          </a:bodyPr>
          <a:lstStyle/>
          <a:p>
            <a:r>
              <a:rPr lang="ja-JP" altLang="en-US" dirty="0" smtClean="0"/>
              <a:t>質問</a:t>
            </a:r>
            <a:r>
              <a:rPr kumimoji="1" lang="ja-JP" altLang="en-US" dirty="0" smtClean="0"/>
              <a:t>　</a:t>
            </a:r>
            <a:endParaRPr kumimoji="1" lang="ja-JP" altLang="en-US" dirty="0"/>
          </a:p>
        </p:txBody>
      </p:sp>
      <p:sp>
        <p:nvSpPr>
          <p:cNvPr id="6" name="テキスト ボックス 5"/>
          <p:cNvSpPr txBox="1"/>
          <p:nvPr/>
        </p:nvSpPr>
        <p:spPr>
          <a:xfrm>
            <a:off x="364525" y="1152309"/>
            <a:ext cx="7819656" cy="2862323"/>
          </a:xfrm>
          <a:prstGeom prst="rect">
            <a:avLst/>
          </a:prstGeom>
          <a:noFill/>
        </p:spPr>
        <p:txBody>
          <a:bodyPr wrap="square" rtlCol="0">
            <a:spAutoFit/>
          </a:bodyPr>
          <a:lstStyle/>
          <a:p>
            <a:r>
              <a:rPr lang="ja-JP" altLang="en-US" dirty="0" smtClean="0"/>
              <a:t>新規開拓を行う上で最も困難なハードルは</a:t>
            </a:r>
            <a:r>
              <a:rPr kumimoji="1" lang="ja-JP" altLang="en-US" dirty="0" smtClean="0"/>
              <a:t>？</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r>
              <a:rPr lang="ja-JP" altLang="en-US" dirty="0" smtClean="0"/>
              <a:t>それをクリアするための方策は？</a:t>
            </a:r>
            <a:endParaRPr kumimoji="1" lang="ja-JP" altLang="en-US" dirty="0"/>
          </a:p>
        </p:txBody>
      </p:sp>
    </p:spTree>
    <p:extLst>
      <p:ext uri="{BB962C8B-B14F-4D97-AF65-F5344CB8AC3E}">
        <p14:creationId xmlns:p14="http://schemas.microsoft.com/office/powerpoint/2010/main" val="417874424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 y="2"/>
            <a:ext cx="9144000" cy="470889"/>
          </a:xfrm>
          <a:prstGeom prst="rect">
            <a:avLst/>
          </a:prstGeom>
        </p:spPr>
      </p:pic>
      <p:pic>
        <p:nvPicPr>
          <p:cNvPr id="3" name="図 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1525"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p:cNvCxnSpPr/>
          <p:nvPr/>
        </p:nvCxnSpPr>
        <p:spPr>
          <a:xfrm>
            <a:off x="176384" y="940661"/>
            <a:ext cx="890163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テキスト ボックス 4"/>
          <p:cNvSpPr txBox="1"/>
          <p:nvPr/>
        </p:nvSpPr>
        <p:spPr>
          <a:xfrm>
            <a:off x="116790" y="506500"/>
            <a:ext cx="6874482" cy="369332"/>
          </a:xfrm>
          <a:prstGeom prst="rect">
            <a:avLst/>
          </a:prstGeom>
          <a:noFill/>
        </p:spPr>
        <p:txBody>
          <a:bodyPr wrap="square" lIns="91429" tIns="45715" rIns="91429" bIns="45715" rtlCol="0">
            <a:spAutoFit/>
          </a:bodyPr>
          <a:lstStyle/>
          <a:p>
            <a:r>
              <a:rPr kumimoji="1" lang="en-US" altLang="ja-JP" dirty="0" smtClean="0"/>
              <a:t>FACE1</a:t>
            </a:r>
            <a:r>
              <a:rPr kumimoji="1" lang="ja-JP" altLang="en-US" dirty="0" smtClean="0"/>
              <a:t>　</a:t>
            </a:r>
            <a:r>
              <a:rPr lang="ja-JP" altLang="en-US" dirty="0" smtClean="0"/>
              <a:t>セールスステップ</a:t>
            </a:r>
            <a:r>
              <a:rPr kumimoji="1" lang="ja-JP" altLang="en-US" dirty="0" smtClean="0"/>
              <a:t>　</a:t>
            </a:r>
            <a:endParaRPr kumimoji="1" lang="ja-JP" altLang="en-US" dirty="0"/>
          </a:p>
        </p:txBody>
      </p:sp>
      <p:pic>
        <p:nvPicPr>
          <p:cNvPr id="6" name="Picture 2" descr="C:\Program Files\Microsoft Office\MEDIA\CAGCAT10\j0149481.wmf"/>
          <p:cNvPicPr>
            <a:picLocks noChangeAspect="1" noChangeArrowheads="1"/>
          </p:cNvPicPr>
          <p:nvPr/>
        </p:nvPicPr>
        <p:blipFill>
          <a:blip r:embed="rId4"/>
          <a:srcRect/>
          <a:stretch>
            <a:fillRect/>
          </a:stretch>
        </p:blipFill>
        <p:spPr bwMode="auto">
          <a:xfrm>
            <a:off x="639845" y="1734599"/>
            <a:ext cx="1857388" cy="1887451"/>
          </a:xfrm>
          <a:prstGeom prst="rect">
            <a:avLst/>
          </a:prstGeom>
          <a:noFill/>
        </p:spPr>
      </p:pic>
      <p:pic>
        <p:nvPicPr>
          <p:cNvPr id="7" name="Picture 3" descr="C:\Program Files\Microsoft Office\MEDIA\CAGCAT10\j0195812.wmf"/>
          <p:cNvPicPr>
            <a:picLocks noChangeAspect="1" noChangeArrowheads="1"/>
          </p:cNvPicPr>
          <p:nvPr/>
        </p:nvPicPr>
        <p:blipFill>
          <a:blip r:embed="rId5"/>
          <a:srcRect/>
          <a:stretch>
            <a:fillRect/>
          </a:stretch>
        </p:blipFill>
        <p:spPr bwMode="auto">
          <a:xfrm>
            <a:off x="925597" y="4836496"/>
            <a:ext cx="1500198" cy="1543525"/>
          </a:xfrm>
          <a:prstGeom prst="rect">
            <a:avLst/>
          </a:prstGeom>
          <a:noFill/>
        </p:spPr>
      </p:pic>
      <p:pic>
        <p:nvPicPr>
          <p:cNvPr id="8" name="Picture 4" descr="C:\Program Files\Microsoft Office\MEDIA\CAGCAT10\j0205462.wmf"/>
          <p:cNvPicPr>
            <a:picLocks noChangeAspect="1" noChangeArrowheads="1"/>
          </p:cNvPicPr>
          <p:nvPr/>
        </p:nvPicPr>
        <p:blipFill>
          <a:blip r:embed="rId6"/>
          <a:srcRect/>
          <a:stretch>
            <a:fillRect/>
          </a:stretch>
        </p:blipFill>
        <p:spPr bwMode="auto">
          <a:xfrm>
            <a:off x="6283447" y="1806037"/>
            <a:ext cx="1818742" cy="1809598"/>
          </a:xfrm>
          <a:prstGeom prst="rect">
            <a:avLst/>
          </a:prstGeom>
          <a:noFill/>
        </p:spPr>
      </p:pic>
      <p:sp>
        <p:nvSpPr>
          <p:cNvPr id="9" name="右矢印 8"/>
          <p:cNvSpPr/>
          <p:nvPr/>
        </p:nvSpPr>
        <p:spPr>
          <a:xfrm>
            <a:off x="2640109" y="2163227"/>
            <a:ext cx="3357586" cy="35719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0" name="テキスト ボックス 9"/>
          <p:cNvSpPr txBox="1"/>
          <p:nvPr/>
        </p:nvSpPr>
        <p:spPr>
          <a:xfrm>
            <a:off x="2711547" y="1836100"/>
            <a:ext cx="3357586" cy="338554"/>
          </a:xfrm>
          <a:prstGeom prst="rect">
            <a:avLst/>
          </a:prstGeom>
          <a:noFill/>
        </p:spPr>
        <p:txBody>
          <a:bodyPr wrap="square" rtlCol="0">
            <a:spAutoFit/>
          </a:bodyPr>
          <a:lstStyle/>
          <a:p>
            <a:r>
              <a:rPr kumimoji="1" lang="ja-JP" altLang="en-US" sz="1600" dirty="0" smtClean="0">
                <a:latin typeface="メイリオ" pitchFamily="50" charset="-128"/>
                <a:ea typeface="メイリオ" pitchFamily="50" charset="-128"/>
              </a:rPr>
              <a:t>やみくもに飛び込み営業を行う</a:t>
            </a:r>
            <a:endParaRPr kumimoji="1" lang="ja-JP" altLang="en-US" sz="1600" dirty="0">
              <a:latin typeface="メイリオ" pitchFamily="50" charset="-128"/>
              <a:ea typeface="メイリオ" pitchFamily="50" charset="-128"/>
            </a:endParaRPr>
          </a:p>
        </p:txBody>
      </p:sp>
      <p:sp>
        <p:nvSpPr>
          <p:cNvPr id="11" name="テキスト ボックス 10"/>
          <p:cNvSpPr txBox="1"/>
          <p:nvPr/>
        </p:nvSpPr>
        <p:spPr>
          <a:xfrm>
            <a:off x="2711547" y="2621918"/>
            <a:ext cx="3357586" cy="830997"/>
          </a:xfrm>
          <a:prstGeom prst="rect">
            <a:avLst/>
          </a:prstGeom>
          <a:noFill/>
        </p:spPr>
        <p:txBody>
          <a:bodyPr wrap="square" rtlCol="0">
            <a:spAutoFit/>
          </a:bodyPr>
          <a:lstStyle/>
          <a:p>
            <a:r>
              <a:rPr lang="ja-JP" altLang="en-US" sz="1600" dirty="0">
                <a:latin typeface="メイリオ" pitchFamily="50" charset="-128"/>
                <a:ea typeface="メイリオ" pitchFamily="50" charset="-128"/>
              </a:rPr>
              <a:t>取れる</a:t>
            </a:r>
            <a:r>
              <a:rPr lang="ja-JP" altLang="en-US" sz="1600" dirty="0" smtClean="0">
                <a:latin typeface="メイリオ" pitchFamily="50" charset="-128"/>
                <a:ea typeface="メイリオ" pitchFamily="50" charset="-128"/>
              </a:rPr>
              <a:t>までがんばる！</a:t>
            </a:r>
            <a:endParaRPr lang="en-US" altLang="ja-JP" sz="1600" dirty="0" smtClean="0">
              <a:latin typeface="メイリオ" pitchFamily="50" charset="-128"/>
              <a:ea typeface="メイリオ" pitchFamily="50" charset="-128"/>
            </a:endParaRPr>
          </a:p>
          <a:p>
            <a:r>
              <a:rPr kumimoji="1" lang="ja-JP" altLang="en-US" sz="1600" dirty="0" smtClean="0">
                <a:latin typeface="メイリオ" pitchFamily="50" charset="-128"/>
                <a:ea typeface="メイリオ" pitchFamily="50" charset="-128"/>
              </a:rPr>
              <a:t>なぜ契約できないかわからない！</a:t>
            </a:r>
            <a:endParaRPr kumimoji="1" lang="en-US" altLang="ja-JP" sz="1600" dirty="0" smtClean="0">
              <a:latin typeface="メイリオ" pitchFamily="50" charset="-128"/>
              <a:ea typeface="メイリオ" pitchFamily="50" charset="-128"/>
            </a:endParaRPr>
          </a:p>
          <a:p>
            <a:r>
              <a:rPr lang="ja-JP" altLang="en-US" sz="1600" dirty="0" smtClean="0">
                <a:latin typeface="メイリオ" pitchFamily="50" charset="-128"/>
                <a:ea typeface="メイリオ" pitchFamily="50" charset="-128"/>
              </a:rPr>
              <a:t>疲弊し嫌になってくる</a:t>
            </a:r>
            <a:endParaRPr kumimoji="1" lang="ja-JP" altLang="en-US" sz="1600" dirty="0">
              <a:latin typeface="メイリオ" pitchFamily="50" charset="-128"/>
              <a:ea typeface="メイリオ" pitchFamily="50" charset="-128"/>
            </a:endParaRPr>
          </a:p>
        </p:txBody>
      </p:sp>
      <p:sp>
        <p:nvSpPr>
          <p:cNvPr id="12" name="角丸四角形 11"/>
          <p:cNvSpPr/>
          <p:nvPr/>
        </p:nvSpPr>
        <p:spPr>
          <a:xfrm>
            <a:off x="2497233" y="5979504"/>
            <a:ext cx="1643074" cy="4286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ja-JP" altLang="en-US" sz="1600" b="1" dirty="0">
                <a:latin typeface="メイリオ" pitchFamily="50" charset="-128"/>
                <a:ea typeface="メイリオ" pitchFamily="50" charset="-128"/>
              </a:rPr>
              <a:t>ﾘｽﾃｨﾝｸﾞ</a:t>
            </a:r>
            <a:endParaRPr kumimoji="1" lang="ja-JP" altLang="en-US" sz="1600" b="1" dirty="0">
              <a:latin typeface="メイリオ" pitchFamily="50" charset="-128"/>
              <a:ea typeface="メイリオ" pitchFamily="50" charset="-128"/>
            </a:endParaRPr>
          </a:p>
        </p:txBody>
      </p:sp>
      <p:sp>
        <p:nvSpPr>
          <p:cNvPr id="13" name="角丸四角形 12"/>
          <p:cNvSpPr/>
          <p:nvPr/>
        </p:nvSpPr>
        <p:spPr>
          <a:xfrm>
            <a:off x="3354489" y="5265124"/>
            <a:ext cx="1643074" cy="4286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ja-JP" altLang="en-US" sz="1600" b="1" dirty="0">
                <a:latin typeface="メイリオ" pitchFamily="50" charset="-128"/>
                <a:ea typeface="メイリオ" pitchFamily="50" charset="-128"/>
              </a:rPr>
              <a:t>ﾌｧｲﾝﾃﾞｨﾝｸﾞ</a:t>
            </a:r>
            <a:endParaRPr kumimoji="1" lang="ja-JP" altLang="en-US" sz="1600" b="1" dirty="0">
              <a:latin typeface="メイリオ" pitchFamily="50" charset="-128"/>
              <a:ea typeface="メイリオ" pitchFamily="50" charset="-128"/>
            </a:endParaRPr>
          </a:p>
        </p:txBody>
      </p:sp>
      <p:sp>
        <p:nvSpPr>
          <p:cNvPr id="14" name="角丸四角形 13"/>
          <p:cNvSpPr/>
          <p:nvPr/>
        </p:nvSpPr>
        <p:spPr>
          <a:xfrm>
            <a:off x="4211745" y="4622182"/>
            <a:ext cx="1643074" cy="4286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ja-JP" altLang="en-US" sz="1600" b="1" dirty="0" smtClean="0">
                <a:latin typeface="メイリオ" pitchFamily="50" charset="-128"/>
                <a:ea typeface="メイリオ" pitchFamily="50" charset="-128"/>
              </a:rPr>
              <a:t>ｵﾘｴﾝﾃｰｼｮﾝ</a:t>
            </a:r>
            <a:endParaRPr kumimoji="1" lang="ja-JP" altLang="en-US" sz="1600" b="1" dirty="0">
              <a:latin typeface="メイリオ" pitchFamily="50" charset="-128"/>
              <a:ea typeface="メイリオ" pitchFamily="50" charset="-128"/>
            </a:endParaRPr>
          </a:p>
        </p:txBody>
      </p:sp>
      <p:sp>
        <p:nvSpPr>
          <p:cNvPr id="15" name="角丸四角形 14"/>
          <p:cNvSpPr/>
          <p:nvPr/>
        </p:nvSpPr>
        <p:spPr>
          <a:xfrm>
            <a:off x="4926125" y="3907802"/>
            <a:ext cx="1643074" cy="4286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ja-JP" altLang="en-US" sz="1600" b="1" dirty="0">
                <a:latin typeface="メイリオ" pitchFamily="50" charset="-128"/>
                <a:ea typeface="メイリオ" pitchFamily="50" charset="-128"/>
              </a:rPr>
              <a:t>ﾌﾟﾚｾﾞﾝﾃｰｼｮﾝ</a:t>
            </a:r>
            <a:endParaRPr kumimoji="1" lang="ja-JP" altLang="en-US" sz="1600" b="1" dirty="0">
              <a:latin typeface="メイリオ" pitchFamily="50" charset="-128"/>
              <a:ea typeface="メイリオ" pitchFamily="50" charset="-128"/>
            </a:endParaRPr>
          </a:p>
        </p:txBody>
      </p:sp>
      <p:sp>
        <p:nvSpPr>
          <p:cNvPr id="16" name="角丸四角形 15"/>
          <p:cNvSpPr/>
          <p:nvPr/>
        </p:nvSpPr>
        <p:spPr>
          <a:xfrm>
            <a:off x="5926257" y="3264860"/>
            <a:ext cx="1643074" cy="4286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ja-JP" altLang="en-US" sz="1600" b="1" dirty="0" smtClean="0">
                <a:latin typeface="メイリオ" pitchFamily="50" charset="-128"/>
                <a:ea typeface="メイリオ" pitchFamily="50" charset="-128"/>
              </a:rPr>
              <a:t>ｸﾛｰｼﾞﾝｸﾞ</a:t>
            </a:r>
            <a:endParaRPr kumimoji="1" lang="ja-JP" altLang="en-US" sz="1600" b="1" dirty="0">
              <a:latin typeface="メイリオ" pitchFamily="50" charset="-128"/>
              <a:ea typeface="メイリオ" pitchFamily="50" charset="-128"/>
            </a:endParaRPr>
          </a:p>
        </p:txBody>
      </p:sp>
      <p:sp>
        <p:nvSpPr>
          <p:cNvPr id="17" name="テキスト ボックス 16"/>
          <p:cNvSpPr txBox="1"/>
          <p:nvPr/>
        </p:nvSpPr>
        <p:spPr>
          <a:xfrm>
            <a:off x="4283183" y="5979504"/>
            <a:ext cx="3857652" cy="523220"/>
          </a:xfrm>
          <a:prstGeom prst="rect">
            <a:avLst/>
          </a:prstGeom>
          <a:noFill/>
        </p:spPr>
        <p:txBody>
          <a:bodyPr wrap="square" rtlCol="0">
            <a:spAutoFit/>
          </a:bodyPr>
          <a:lstStyle/>
          <a:p>
            <a:r>
              <a:rPr kumimoji="1" lang="ja-JP" altLang="en-US" sz="1400" dirty="0" smtClean="0">
                <a:latin typeface="メイリオ" pitchFamily="50" charset="-128"/>
                <a:ea typeface="メイリオ" pitchFamily="50" charset="-128"/>
              </a:rPr>
              <a:t>誰がお客様なのか最も効率よく買ってもらえる人を徹底的に探す</a:t>
            </a:r>
            <a:endParaRPr kumimoji="1" lang="ja-JP" altLang="en-US" sz="1400" dirty="0">
              <a:latin typeface="メイリオ" pitchFamily="50" charset="-128"/>
              <a:ea typeface="メイリオ" pitchFamily="50" charset="-128"/>
            </a:endParaRPr>
          </a:p>
        </p:txBody>
      </p:sp>
      <p:sp>
        <p:nvSpPr>
          <p:cNvPr id="18" name="テキスト ボックス 17"/>
          <p:cNvSpPr txBox="1"/>
          <p:nvPr/>
        </p:nvSpPr>
        <p:spPr>
          <a:xfrm>
            <a:off x="5068969" y="5241970"/>
            <a:ext cx="3857652" cy="523220"/>
          </a:xfrm>
          <a:prstGeom prst="rect">
            <a:avLst/>
          </a:prstGeom>
          <a:noFill/>
        </p:spPr>
        <p:txBody>
          <a:bodyPr wrap="square" rtlCol="0">
            <a:spAutoFit/>
          </a:bodyPr>
          <a:lstStyle/>
          <a:p>
            <a:r>
              <a:rPr kumimoji="1" lang="ja-JP" altLang="en-US" sz="1400" dirty="0" smtClean="0">
                <a:latin typeface="メイリオ" pitchFamily="50" charset="-128"/>
                <a:ea typeface="メイリオ" pitchFamily="50" charset="-128"/>
              </a:rPr>
              <a:t>誰</a:t>
            </a:r>
            <a:r>
              <a:rPr lang="ja-JP" altLang="en-US" sz="1400" dirty="0" smtClean="0">
                <a:latin typeface="メイリオ" pitchFamily="50" charset="-128"/>
                <a:ea typeface="メイリオ" pitchFamily="50" charset="-128"/>
              </a:rPr>
              <a:t>に会うべきか、そのための効率の良いツールや手段を開発する</a:t>
            </a:r>
            <a:endParaRPr kumimoji="1" lang="ja-JP" altLang="en-US" sz="1400" dirty="0">
              <a:latin typeface="メイリオ" pitchFamily="50" charset="-128"/>
              <a:ea typeface="メイリオ" pitchFamily="50" charset="-128"/>
            </a:endParaRPr>
          </a:p>
        </p:txBody>
      </p:sp>
      <p:sp>
        <p:nvSpPr>
          <p:cNvPr id="19" name="テキスト ボックス 18"/>
          <p:cNvSpPr txBox="1"/>
          <p:nvPr/>
        </p:nvSpPr>
        <p:spPr>
          <a:xfrm>
            <a:off x="5926257" y="4599028"/>
            <a:ext cx="2928926" cy="523220"/>
          </a:xfrm>
          <a:prstGeom prst="rect">
            <a:avLst/>
          </a:prstGeom>
          <a:noFill/>
        </p:spPr>
        <p:txBody>
          <a:bodyPr wrap="square" rtlCol="0">
            <a:spAutoFit/>
          </a:bodyPr>
          <a:lstStyle/>
          <a:p>
            <a:r>
              <a:rPr lang="ja-JP" altLang="en-US" sz="1400" dirty="0">
                <a:latin typeface="メイリオ" pitchFamily="50" charset="-128"/>
                <a:ea typeface="メイリオ" pitchFamily="50" charset="-128"/>
              </a:rPr>
              <a:t>顧客</a:t>
            </a:r>
            <a:r>
              <a:rPr lang="ja-JP" altLang="en-US" sz="1400" dirty="0" smtClean="0">
                <a:latin typeface="メイリオ" pitchFamily="50" charset="-128"/>
                <a:ea typeface="メイリオ" pitchFamily="50" charset="-128"/>
              </a:rPr>
              <a:t>にニーズ把握のためのヒアリングを徹底的に行う</a:t>
            </a:r>
            <a:endParaRPr kumimoji="1" lang="ja-JP" altLang="en-US" sz="1400" dirty="0">
              <a:latin typeface="メイリオ" pitchFamily="50" charset="-128"/>
              <a:ea typeface="メイリオ" pitchFamily="50" charset="-128"/>
            </a:endParaRPr>
          </a:p>
        </p:txBody>
      </p:sp>
      <p:sp>
        <p:nvSpPr>
          <p:cNvPr id="20" name="テキスト ボックス 19"/>
          <p:cNvSpPr txBox="1"/>
          <p:nvPr/>
        </p:nvSpPr>
        <p:spPr>
          <a:xfrm>
            <a:off x="6640637" y="3836364"/>
            <a:ext cx="2285984" cy="523220"/>
          </a:xfrm>
          <a:prstGeom prst="rect">
            <a:avLst/>
          </a:prstGeom>
          <a:noFill/>
        </p:spPr>
        <p:txBody>
          <a:bodyPr wrap="square" rtlCol="0">
            <a:spAutoFit/>
          </a:bodyPr>
          <a:lstStyle/>
          <a:p>
            <a:r>
              <a:rPr kumimoji="1" lang="ja-JP" altLang="en-US" sz="1400" dirty="0" smtClean="0">
                <a:latin typeface="メイリオ" pitchFamily="50" charset="-128"/>
                <a:ea typeface="メイリオ" pitchFamily="50" charset="-128"/>
              </a:rPr>
              <a:t>よりイメージしやすいツールの開発を行う</a:t>
            </a:r>
            <a:endParaRPr kumimoji="1" lang="ja-JP" altLang="en-US" sz="1400" dirty="0">
              <a:latin typeface="メイリオ" pitchFamily="50" charset="-128"/>
              <a:ea typeface="メイリオ" pitchFamily="50" charset="-128"/>
            </a:endParaRPr>
          </a:p>
        </p:txBody>
      </p:sp>
      <p:cxnSp>
        <p:nvCxnSpPr>
          <p:cNvPr id="21" name="直線矢印コネクタ 20"/>
          <p:cNvCxnSpPr/>
          <p:nvPr/>
        </p:nvCxnSpPr>
        <p:spPr>
          <a:xfrm flipV="1">
            <a:off x="2497233" y="2693356"/>
            <a:ext cx="3500462" cy="26432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1211349" y="3904413"/>
            <a:ext cx="3000396" cy="646331"/>
          </a:xfrm>
          <a:prstGeom prst="rect">
            <a:avLst/>
          </a:prstGeom>
          <a:noFill/>
        </p:spPr>
        <p:txBody>
          <a:bodyPr wrap="square" rtlCol="0">
            <a:spAutoFit/>
          </a:bodyPr>
          <a:lstStyle/>
          <a:p>
            <a:r>
              <a:rPr lang="ja-JP" altLang="en-US" dirty="0" smtClean="0">
                <a:solidFill>
                  <a:srgbClr val="FF0000"/>
                </a:solidFill>
                <a:latin typeface="メイリオ" pitchFamily="50" charset="-128"/>
                <a:ea typeface="メイリオ" pitchFamily="50" charset="-128"/>
              </a:rPr>
              <a:t>論理的にセールスプロセスを設計することが重要</a:t>
            </a:r>
            <a:endParaRPr kumimoji="1" lang="ja-JP" altLang="en-US" dirty="0">
              <a:solidFill>
                <a:srgbClr val="FF0000"/>
              </a:solidFill>
              <a:latin typeface="メイリオ" pitchFamily="50" charset="-128"/>
              <a:ea typeface="メイリオ" pitchFamily="50" charset="-128"/>
            </a:endParaRPr>
          </a:p>
        </p:txBody>
      </p:sp>
      <p:sp>
        <p:nvSpPr>
          <p:cNvPr id="23" name="テキスト ボックス 22"/>
          <p:cNvSpPr txBox="1"/>
          <p:nvPr/>
        </p:nvSpPr>
        <p:spPr>
          <a:xfrm>
            <a:off x="847853" y="1199683"/>
            <a:ext cx="8328910" cy="369332"/>
          </a:xfrm>
          <a:prstGeom prst="rect">
            <a:avLst/>
          </a:prstGeom>
          <a:noFill/>
        </p:spPr>
        <p:txBody>
          <a:bodyPr wrap="square" rtlCol="0">
            <a:spAutoFit/>
          </a:bodyPr>
          <a:lstStyle/>
          <a:p>
            <a:r>
              <a:rPr kumimoji="1" lang="ja-JP" altLang="en-US" b="1" dirty="0" smtClean="0"/>
              <a:t>売るものを決める　</a:t>
            </a:r>
            <a:r>
              <a:rPr kumimoji="1" lang="en-US" altLang="ja-JP" b="1" dirty="0" smtClean="0"/>
              <a:t>→</a:t>
            </a:r>
            <a:r>
              <a:rPr kumimoji="1" lang="ja-JP" altLang="en-US" b="1" dirty="0" smtClean="0"/>
              <a:t>　対象が決まる　</a:t>
            </a:r>
            <a:r>
              <a:rPr kumimoji="1" lang="en-US" altLang="ja-JP" b="1" dirty="0" smtClean="0"/>
              <a:t>→</a:t>
            </a:r>
            <a:r>
              <a:rPr kumimoji="1" lang="ja-JP" altLang="en-US" b="1" dirty="0" smtClean="0"/>
              <a:t>　科学的ステップを構築する</a:t>
            </a:r>
            <a:endParaRPr kumimoji="1" lang="ja-JP" altLang="en-US" b="1" dirty="0"/>
          </a:p>
        </p:txBody>
      </p:sp>
      <p:sp>
        <p:nvSpPr>
          <p:cNvPr id="24" name="テキスト ボックス 23"/>
          <p:cNvSpPr txBox="1"/>
          <p:nvPr/>
        </p:nvSpPr>
        <p:spPr>
          <a:xfrm>
            <a:off x="274577" y="4474323"/>
            <a:ext cx="2997471" cy="646331"/>
          </a:xfrm>
          <a:prstGeom prst="rect">
            <a:avLst/>
          </a:prstGeom>
          <a:noFill/>
        </p:spPr>
        <p:txBody>
          <a:bodyPr wrap="square" rtlCol="0">
            <a:spAutoFit/>
          </a:bodyPr>
          <a:lstStyle/>
          <a:p>
            <a:r>
              <a:rPr kumimoji="1" lang="ja-JP" altLang="en-US" dirty="0" smtClean="0"/>
              <a:t>ゲートキーパー対策</a:t>
            </a:r>
            <a:endParaRPr kumimoji="1" lang="en-US" altLang="ja-JP" dirty="0" smtClean="0"/>
          </a:p>
          <a:p>
            <a:r>
              <a:rPr lang="en-US" altLang="ja-JP" dirty="0" smtClean="0"/>
              <a:t>Top</a:t>
            </a:r>
            <a:r>
              <a:rPr lang="ja-JP" altLang="en-US" dirty="0" smtClean="0"/>
              <a:t>アポ</a:t>
            </a:r>
            <a:endParaRPr kumimoji="1" lang="ja-JP" altLang="en-US" dirty="0"/>
          </a:p>
        </p:txBody>
      </p:sp>
    </p:spTree>
    <p:extLst>
      <p:ext uri="{BB962C8B-B14F-4D97-AF65-F5344CB8AC3E}">
        <p14:creationId xmlns:p14="http://schemas.microsoft.com/office/powerpoint/2010/main" val="23681134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a:picLocks noChangeAspect="1"/>
          </p:cNvPicPr>
          <p:nvPr/>
        </p:nvPicPr>
        <p:blipFill>
          <a:blip r:embed="rId2"/>
          <a:stretch>
            <a:fillRect/>
          </a:stretch>
        </p:blipFill>
        <p:spPr>
          <a:xfrm>
            <a:off x="110380" y="1117282"/>
            <a:ext cx="2463137" cy="3433155"/>
          </a:xfrm>
          <a:prstGeom prst="rect">
            <a:avLst/>
          </a:prstGeom>
        </p:spPr>
      </p:pic>
      <p:pic>
        <p:nvPicPr>
          <p:cNvPr id="2" name="図 1"/>
          <p:cNvPicPr>
            <a:picLocks noChangeAspect="1"/>
          </p:cNvPicPr>
          <p:nvPr/>
        </p:nvPicPr>
        <p:blipFill>
          <a:blip r:embed="rId3"/>
          <a:stretch>
            <a:fillRect/>
          </a:stretch>
        </p:blipFill>
        <p:spPr>
          <a:xfrm>
            <a:off x="1" y="2"/>
            <a:ext cx="9144000" cy="470889"/>
          </a:xfrm>
          <a:prstGeom prst="rect">
            <a:avLst/>
          </a:prstGeom>
        </p:spPr>
      </p:pic>
      <p:pic>
        <p:nvPicPr>
          <p:cNvPr id="3" name="図 2" descr="クラウドマネージメント協会ロゴ.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1525"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p:cNvCxnSpPr/>
          <p:nvPr/>
        </p:nvCxnSpPr>
        <p:spPr>
          <a:xfrm>
            <a:off x="176384" y="940661"/>
            <a:ext cx="890163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テキスト ボックス 4"/>
          <p:cNvSpPr txBox="1"/>
          <p:nvPr/>
        </p:nvSpPr>
        <p:spPr>
          <a:xfrm>
            <a:off x="116790" y="506500"/>
            <a:ext cx="6874482" cy="369332"/>
          </a:xfrm>
          <a:prstGeom prst="rect">
            <a:avLst/>
          </a:prstGeom>
          <a:noFill/>
        </p:spPr>
        <p:txBody>
          <a:bodyPr wrap="square" lIns="91429" tIns="45715" rIns="91429" bIns="45715" rtlCol="0">
            <a:spAutoFit/>
          </a:bodyPr>
          <a:lstStyle/>
          <a:p>
            <a:r>
              <a:rPr kumimoji="1" lang="en-US" altLang="ja-JP" dirty="0" smtClean="0"/>
              <a:t>FACE2</a:t>
            </a:r>
            <a:r>
              <a:rPr kumimoji="1" lang="ja-JP" altLang="en-US" dirty="0" smtClean="0"/>
              <a:t>　</a:t>
            </a:r>
            <a:r>
              <a:rPr lang="ja-JP" altLang="en-US" dirty="0" smtClean="0"/>
              <a:t>新規開拓における重要事項</a:t>
            </a:r>
            <a:r>
              <a:rPr kumimoji="1" lang="ja-JP" altLang="en-US" dirty="0" smtClean="0"/>
              <a:t>　</a:t>
            </a:r>
            <a:endParaRPr kumimoji="1" lang="ja-JP" altLang="en-US" dirty="0"/>
          </a:p>
        </p:txBody>
      </p:sp>
      <p:graphicFrame>
        <p:nvGraphicFramePr>
          <p:cNvPr id="6" name="図表 5"/>
          <p:cNvGraphicFramePr/>
          <p:nvPr>
            <p:extLst>
              <p:ext uri="{D42A27DB-BD31-4B8C-83A1-F6EECF244321}">
                <p14:modId xmlns:p14="http://schemas.microsoft.com/office/powerpoint/2010/main" val="2673465879"/>
              </p:ext>
            </p:extLst>
          </p:nvPr>
        </p:nvGraphicFramePr>
        <p:xfrm>
          <a:off x="1062941" y="1887631"/>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テキスト ボックス 6"/>
          <p:cNvSpPr txBox="1"/>
          <p:nvPr/>
        </p:nvSpPr>
        <p:spPr>
          <a:xfrm>
            <a:off x="5487031" y="2652788"/>
            <a:ext cx="3053088" cy="738664"/>
          </a:xfrm>
          <a:prstGeom prst="rect">
            <a:avLst/>
          </a:prstGeom>
          <a:noFill/>
        </p:spPr>
        <p:txBody>
          <a:bodyPr wrap="square" rtlCol="0">
            <a:spAutoFit/>
          </a:bodyPr>
          <a:lstStyle/>
          <a:p>
            <a:r>
              <a:rPr lang="ja-JP" altLang="en-US" sz="1400" dirty="0" smtClean="0"/>
              <a:t>さまざまな媒体を通して情報を提供し、消費者から事前に会員登録を促進させること。</a:t>
            </a:r>
            <a:endParaRPr kumimoji="1" lang="ja-JP" altLang="en-US" sz="1400" dirty="0"/>
          </a:p>
        </p:txBody>
      </p:sp>
      <p:sp>
        <p:nvSpPr>
          <p:cNvPr id="8" name="角丸四角形 7"/>
          <p:cNvSpPr/>
          <p:nvPr/>
        </p:nvSpPr>
        <p:spPr>
          <a:xfrm>
            <a:off x="5487031" y="1887631"/>
            <a:ext cx="1901440" cy="261504"/>
          </a:xfrm>
          <a:prstGeom prst="roundRect">
            <a:avLst/>
          </a:prstGeom>
          <a:gradFill>
            <a:gsLst>
              <a:gs pos="0">
                <a:schemeClr val="accent6">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rgbClr val="000000"/>
                </a:solidFill>
              </a:rPr>
              <a:t>資料請求</a:t>
            </a:r>
            <a:endParaRPr kumimoji="1" lang="ja-JP" altLang="en-US" sz="1400" dirty="0">
              <a:solidFill>
                <a:srgbClr val="000000"/>
              </a:solidFill>
            </a:endParaRPr>
          </a:p>
        </p:txBody>
      </p:sp>
      <p:sp>
        <p:nvSpPr>
          <p:cNvPr id="9" name="角丸四角形 8"/>
          <p:cNvSpPr/>
          <p:nvPr/>
        </p:nvSpPr>
        <p:spPr>
          <a:xfrm>
            <a:off x="5487031" y="2259034"/>
            <a:ext cx="1901440" cy="261504"/>
          </a:xfrm>
          <a:prstGeom prst="roundRect">
            <a:avLst/>
          </a:prstGeom>
          <a:gradFill>
            <a:gsLst>
              <a:gs pos="0">
                <a:schemeClr val="accent4">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solidFill>
                  <a:srgbClr val="000000"/>
                </a:solidFill>
              </a:rPr>
              <a:t>口コミ投稿</a:t>
            </a:r>
            <a:endParaRPr kumimoji="1" lang="ja-JP" altLang="en-US" sz="1400" dirty="0">
              <a:solidFill>
                <a:srgbClr val="000000"/>
              </a:solidFill>
            </a:endParaRPr>
          </a:p>
        </p:txBody>
      </p:sp>
      <p:sp>
        <p:nvSpPr>
          <p:cNvPr id="10" name="テキスト ボックス 9"/>
          <p:cNvSpPr txBox="1"/>
          <p:nvPr/>
        </p:nvSpPr>
        <p:spPr>
          <a:xfrm>
            <a:off x="6093955" y="5489684"/>
            <a:ext cx="3053088" cy="954107"/>
          </a:xfrm>
          <a:prstGeom prst="rect">
            <a:avLst/>
          </a:prstGeom>
          <a:noFill/>
        </p:spPr>
        <p:txBody>
          <a:bodyPr wrap="square" rtlCol="0">
            <a:spAutoFit/>
          </a:bodyPr>
          <a:lstStyle/>
          <a:p>
            <a:r>
              <a:rPr lang="ja-JP" altLang="en-US" sz="1400" dirty="0" smtClean="0"/>
              <a:t>よりニーズが分散化していく中で他社よりもある特定ジャンルに置いて専門性がある、情報量が多いことが関係性を深める。</a:t>
            </a:r>
            <a:endParaRPr kumimoji="1" lang="ja-JP" altLang="en-US" sz="1400" dirty="0"/>
          </a:p>
        </p:txBody>
      </p:sp>
      <p:sp>
        <p:nvSpPr>
          <p:cNvPr id="11" name="角丸四角形 10"/>
          <p:cNvSpPr/>
          <p:nvPr/>
        </p:nvSpPr>
        <p:spPr>
          <a:xfrm>
            <a:off x="6093955" y="4724527"/>
            <a:ext cx="1901440" cy="261504"/>
          </a:xfrm>
          <a:prstGeom prst="roundRect">
            <a:avLst/>
          </a:prstGeom>
          <a:gradFill>
            <a:gsLst>
              <a:gs pos="0">
                <a:schemeClr val="accent6">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solidFill>
                  <a:srgbClr val="000000"/>
                </a:solidFill>
              </a:rPr>
              <a:t>会報誌</a:t>
            </a:r>
            <a:endParaRPr kumimoji="1" lang="ja-JP" altLang="en-US" sz="1400" dirty="0">
              <a:solidFill>
                <a:srgbClr val="000000"/>
              </a:solidFill>
            </a:endParaRPr>
          </a:p>
        </p:txBody>
      </p:sp>
      <p:sp>
        <p:nvSpPr>
          <p:cNvPr id="12" name="角丸四角形 11"/>
          <p:cNvSpPr/>
          <p:nvPr/>
        </p:nvSpPr>
        <p:spPr>
          <a:xfrm>
            <a:off x="6093955" y="5095930"/>
            <a:ext cx="1901440" cy="261504"/>
          </a:xfrm>
          <a:prstGeom prst="roundRect">
            <a:avLst/>
          </a:prstGeom>
          <a:gradFill>
            <a:gsLst>
              <a:gs pos="0">
                <a:schemeClr val="accent4">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400" dirty="0" smtClean="0">
                <a:solidFill>
                  <a:srgbClr val="000000"/>
                </a:solidFill>
              </a:rPr>
              <a:t>LPO</a:t>
            </a:r>
            <a:endParaRPr kumimoji="1" lang="ja-JP" altLang="en-US" sz="1400" dirty="0">
              <a:solidFill>
                <a:srgbClr val="000000"/>
              </a:solidFill>
            </a:endParaRPr>
          </a:p>
        </p:txBody>
      </p:sp>
      <p:sp>
        <p:nvSpPr>
          <p:cNvPr id="13" name="テキスト ボックス 12"/>
          <p:cNvSpPr txBox="1"/>
          <p:nvPr/>
        </p:nvSpPr>
        <p:spPr>
          <a:xfrm>
            <a:off x="1216269" y="5582299"/>
            <a:ext cx="3053088" cy="738664"/>
          </a:xfrm>
          <a:prstGeom prst="rect">
            <a:avLst/>
          </a:prstGeom>
          <a:noFill/>
        </p:spPr>
        <p:txBody>
          <a:bodyPr wrap="square" rtlCol="0">
            <a:spAutoFit/>
          </a:bodyPr>
          <a:lstStyle/>
          <a:p>
            <a:r>
              <a:rPr lang="ja-JP" altLang="en-US" sz="1400" dirty="0" smtClean="0"/>
              <a:t>これからの関係性は会社とではなくあくまで営業マン個人への信頼性が鍵になる。</a:t>
            </a:r>
            <a:endParaRPr kumimoji="1" lang="ja-JP" altLang="en-US" sz="1400" dirty="0"/>
          </a:p>
        </p:txBody>
      </p:sp>
      <p:sp>
        <p:nvSpPr>
          <p:cNvPr id="14" name="角丸四角形 13"/>
          <p:cNvSpPr/>
          <p:nvPr/>
        </p:nvSpPr>
        <p:spPr>
          <a:xfrm>
            <a:off x="1216269" y="4817142"/>
            <a:ext cx="1901440" cy="261504"/>
          </a:xfrm>
          <a:prstGeom prst="roundRect">
            <a:avLst/>
          </a:prstGeom>
          <a:gradFill>
            <a:gsLst>
              <a:gs pos="0">
                <a:schemeClr val="accent6">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solidFill>
                  <a:srgbClr val="000000"/>
                </a:solidFill>
              </a:rPr>
              <a:t>プロフィールシート</a:t>
            </a:r>
            <a:endParaRPr kumimoji="1" lang="ja-JP" altLang="en-US" sz="1400" dirty="0">
              <a:solidFill>
                <a:srgbClr val="000000"/>
              </a:solidFill>
            </a:endParaRPr>
          </a:p>
        </p:txBody>
      </p:sp>
      <p:sp>
        <p:nvSpPr>
          <p:cNvPr id="15" name="角丸四角形 14"/>
          <p:cNvSpPr/>
          <p:nvPr/>
        </p:nvSpPr>
        <p:spPr>
          <a:xfrm>
            <a:off x="1216269" y="5188545"/>
            <a:ext cx="1901440" cy="261504"/>
          </a:xfrm>
          <a:prstGeom prst="roundRect">
            <a:avLst/>
          </a:prstGeom>
          <a:gradFill>
            <a:gsLst>
              <a:gs pos="0">
                <a:schemeClr val="accent4">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solidFill>
                  <a:srgbClr val="000000"/>
                </a:solidFill>
              </a:rPr>
              <a:t>ブログ</a:t>
            </a:r>
            <a:endParaRPr kumimoji="1" lang="ja-JP" altLang="en-US" sz="1400" dirty="0">
              <a:solidFill>
                <a:srgbClr val="000000"/>
              </a:solidFill>
            </a:endParaRPr>
          </a:p>
        </p:txBody>
      </p:sp>
      <p:sp>
        <p:nvSpPr>
          <p:cNvPr id="17" name="正方形/長方形 16"/>
          <p:cNvSpPr/>
          <p:nvPr/>
        </p:nvSpPr>
        <p:spPr>
          <a:xfrm>
            <a:off x="5685608" y="3391452"/>
            <a:ext cx="3405725" cy="369332"/>
          </a:xfrm>
          <a:prstGeom prst="rect">
            <a:avLst/>
          </a:prstGeom>
        </p:spPr>
        <p:txBody>
          <a:bodyPr wrap="none">
            <a:spAutoFit/>
          </a:bodyPr>
          <a:lstStyle/>
          <a:p>
            <a:r>
              <a:rPr lang="en-US" altLang="ja-JP" dirty="0" smtClean="0">
                <a:hlinkClick r:id="rId10"/>
              </a:rPr>
              <a:t>http://www.johomarket.com</a:t>
            </a:r>
            <a:r>
              <a:rPr lang="en-US" altLang="ja-JP" dirty="0" smtClean="0">
                <a:hlinkClick r:id="rId10"/>
              </a:rPr>
              <a:t>/</a:t>
            </a:r>
            <a:endParaRPr lang="en-US" altLang="ja-JP" dirty="0" smtClean="0"/>
          </a:p>
        </p:txBody>
      </p:sp>
    </p:spTree>
    <p:extLst>
      <p:ext uri="{BB962C8B-B14F-4D97-AF65-F5344CB8AC3E}">
        <p14:creationId xmlns:p14="http://schemas.microsoft.com/office/powerpoint/2010/main" val="169757883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 y="2"/>
            <a:ext cx="9144000" cy="470889"/>
          </a:xfrm>
          <a:prstGeom prst="rect">
            <a:avLst/>
          </a:prstGeom>
        </p:spPr>
      </p:pic>
      <p:pic>
        <p:nvPicPr>
          <p:cNvPr id="3" name="図 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1525"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p:cNvCxnSpPr/>
          <p:nvPr/>
        </p:nvCxnSpPr>
        <p:spPr>
          <a:xfrm>
            <a:off x="176384" y="940661"/>
            <a:ext cx="890163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テキスト ボックス 4"/>
          <p:cNvSpPr txBox="1"/>
          <p:nvPr/>
        </p:nvSpPr>
        <p:spPr>
          <a:xfrm>
            <a:off x="116790" y="506500"/>
            <a:ext cx="6874482" cy="369332"/>
          </a:xfrm>
          <a:prstGeom prst="rect">
            <a:avLst/>
          </a:prstGeom>
          <a:noFill/>
        </p:spPr>
        <p:txBody>
          <a:bodyPr wrap="square" lIns="91429" tIns="45715" rIns="91429" bIns="45715" rtlCol="0">
            <a:spAutoFit/>
          </a:bodyPr>
          <a:lstStyle/>
          <a:p>
            <a:r>
              <a:rPr kumimoji="1" lang="en-US" altLang="ja-JP" dirty="0" smtClean="0"/>
              <a:t>FACE3</a:t>
            </a:r>
            <a:r>
              <a:rPr kumimoji="1" lang="ja-JP" altLang="en-US" dirty="0" smtClean="0"/>
              <a:t>　</a:t>
            </a:r>
            <a:r>
              <a:rPr lang="ja-JP" altLang="en-US" dirty="0" smtClean="0"/>
              <a:t>新規客アクセス方法</a:t>
            </a:r>
            <a:r>
              <a:rPr kumimoji="1" lang="ja-JP" altLang="en-US" dirty="0" smtClean="0"/>
              <a:t>　</a:t>
            </a:r>
            <a:endParaRPr kumimoji="1" lang="ja-JP" altLang="en-US" dirty="0"/>
          </a:p>
        </p:txBody>
      </p:sp>
      <p:pic>
        <p:nvPicPr>
          <p:cNvPr id="18" name="図 17" descr="0055a88b2cd7600a774d20be301c9a461.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90212"/>
            <a:ext cx="9144000" cy="5180242"/>
          </a:xfrm>
          <a:prstGeom prst="rect">
            <a:avLst/>
          </a:prstGeom>
        </p:spPr>
      </p:pic>
    </p:spTree>
    <p:extLst>
      <p:ext uri="{BB962C8B-B14F-4D97-AF65-F5344CB8AC3E}">
        <p14:creationId xmlns:p14="http://schemas.microsoft.com/office/powerpoint/2010/main" val="221713452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 y="2"/>
            <a:ext cx="9144000" cy="470889"/>
          </a:xfrm>
          <a:prstGeom prst="rect">
            <a:avLst/>
          </a:prstGeom>
        </p:spPr>
      </p:pic>
      <p:pic>
        <p:nvPicPr>
          <p:cNvPr id="3" name="図 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1525"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p:cNvCxnSpPr/>
          <p:nvPr/>
        </p:nvCxnSpPr>
        <p:spPr>
          <a:xfrm>
            <a:off x="176384" y="940661"/>
            <a:ext cx="890163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テキスト ボックス 4"/>
          <p:cNvSpPr txBox="1"/>
          <p:nvPr/>
        </p:nvSpPr>
        <p:spPr>
          <a:xfrm>
            <a:off x="116790" y="506500"/>
            <a:ext cx="6874482" cy="369332"/>
          </a:xfrm>
          <a:prstGeom prst="rect">
            <a:avLst/>
          </a:prstGeom>
          <a:noFill/>
        </p:spPr>
        <p:txBody>
          <a:bodyPr wrap="square" lIns="91429" tIns="45715" rIns="91429" bIns="45715" rtlCol="0">
            <a:spAutoFit/>
          </a:bodyPr>
          <a:lstStyle/>
          <a:p>
            <a:r>
              <a:rPr kumimoji="1" lang="en-US" altLang="ja-JP" dirty="0" smtClean="0"/>
              <a:t>FACE4</a:t>
            </a:r>
            <a:r>
              <a:rPr kumimoji="1" lang="ja-JP" altLang="en-US" dirty="0" smtClean="0"/>
              <a:t>　</a:t>
            </a:r>
            <a:r>
              <a:rPr lang="ja-JP" altLang="en-US" dirty="0" smtClean="0"/>
              <a:t>パーミッションマーケティング</a:t>
            </a:r>
            <a:r>
              <a:rPr kumimoji="1" lang="ja-JP" altLang="en-US" dirty="0" smtClean="0"/>
              <a:t>　</a:t>
            </a:r>
            <a:endParaRPr kumimoji="1" lang="ja-JP" altLang="en-US" dirty="0"/>
          </a:p>
        </p:txBody>
      </p:sp>
      <p:sp>
        <p:nvSpPr>
          <p:cNvPr id="6" name="テキスト ボックス 5"/>
          <p:cNvSpPr txBox="1"/>
          <p:nvPr/>
        </p:nvSpPr>
        <p:spPr>
          <a:xfrm>
            <a:off x="364525" y="1152309"/>
            <a:ext cx="7819656" cy="369332"/>
          </a:xfrm>
          <a:prstGeom prst="rect">
            <a:avLst/>
          </a:prstGeom>
          <a:noFill/>
        </p:spPr>
        <p:txBody>
          <a:bodyPr wrap="square" rtlCol="0">
            <a:spAutoFit/>
          </a:bodyPr>
          <a:lstStyle/>
          <a:p>
            <a:r>
              <a:rPr kumimoji="1" lang="ja-JP" altLang="en-US" dirty="0" smtClean="0"/>
              <a:t>あなたは何を身に付ければお客さんは興味を持ってくれるのか？</a:t>
            </a:r>
            <a:endParaRPr kumimoji="1" lang="ja-JP" altLang="en-US" dirty="0"/>
          </a:p>
        </p:txBody>
      </p:sp>
    </p:spTree>
    <p:extLst>
      <p:ext uri="{BB962C8B-B14F-4D97-AF65-F5344CB8AC3E}">
        <p14:creationId xmlns:p14="http://schemas.microsoft.com/office/powerpoint/2010/main" val="3299131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 y="2"/>
            <a:ext cx="9144000" cy="470889"/>
          </a:xfrm>
          <a:prstGeom prst="rect">
            <a:avLst/>
          </a:prstGeom>
        </p:spPr>
      </p:pic>
      <p:pic>
        <p:nvPicPr>
          <p:cNvPr id="3" name="図 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1525" y="505341"/>
            <a:ext cx="1823532" cy="43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p:cNvCxnSpPr/>
          <p:nvPr/>
        </p:nvCxnSpPr>
        <p:spPr>
          <a:xfrm>
            <a:off x="176384" y="940661"/>
            <a:ext cx="890163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テキスト ボックス 4"/>
          <p:cNvSpPr txBox="1"/>
          <p:nvPr/>
        </p:nvSpPr>
        <p:spPr>
          <a:xfrm>
            <a:off x="116790" y="506500"/>
            <a:ext cx="6874482" cy="369332"/>
          </a:xfrm>
          <a:prstGeom prst="rect">
            <a:avLst/>
          </a:prstGeom>
          <a:noFill/>
        </p:spPr>
        <p:txBody>
          <a:bodyPr wrap="square" lIns="91429" tIns="45715" rIns="91429" bIns="45715" rtlCol="0">
            <a:spAutoFit/>
          </a:bodyPr>
          <a:lstStyle/>
          <a:p>
            <a:r>
              <a:rPr kumimoji="1" lang="en-US" altLang="ja-JP" dirty="0" smtClean="0"/>
              <a:t>FACE5</a:t>
            </a:r>
            <a:r>
              <a:rPr kumimoji="1" lang="ja-JP" altLang="en-US" dirty="0" smtClean="0"/>
              <a:t>　</a:t>
            </a:r>
            <a:r>
              <a:rPr lang="ja-JP" altLang="en-US" dirty="0" smtClean="0"/>
              <a:t>ヒアリングの重要性</a:t>
            </a:r>
            <a:r>
              <a:rPr kumimoji="1" lang="ja-JP" altLang="en-US" dirty="0" smtClean="0"/>
              <a:t>　</a:t>
            </a:r>
            <a:endParaRPr kumimoji="1" lang="ja-JP" altLang="en-US" dirty="0"/>
          </a:p>
        </p:txBody>
      </p:sp>
      <p:pic>
        <p:nvPicPr>
          <p:cNvPr id="6" name="図 5"/>
          <p:cNvPicPr>
            <a:picLocks noChangeAspect="1"/>
          </p:cNvPicPr>
          <p:nvPr/>
        </p:nvPicPr>
        <p:blipFill>
          <a:blip r:embed="rId4"/>
          <a:stretch>
            <a:fillRect/>
          </a:stretch>
        </p:blipFill>
        <p:spPr>
          <a:xfrm>
            <a:off x="326911" y="1234615"/>
            <a:ext cx="5791543" cy="4823823"/>
          </a:xfrm>
          <a:prstGeom prst="rect">
            <a:avLst/>
          </a:prstGeom>
        </p:spPr>
      </p:pic>
      <p:pic>
        <p:nvPicPr>
          <p:cNvPr id="7" name="図 6"/>
          <p:cNvPicPr>
            <a:picLocks noChangeAspect="1"/>
          </p:cNvPicPr>
          <p:nvPr/>
        </p:nvPicPr>
        <p:blipFill>
          <a:blip r:embed="rId5"/>
          <a:stretch>
            <a:fillRect/>
          </a:stretch>
        </p:blipFill>
        <p:spPr>
          <a:xfrm>
            <a:off x="3222682" y="1845287"/>
            <a:ext cx="5791543" cy="4845985"/>
          </a:xfrm>
          <a:prstGeom prst="rect">
            <a:avLst/>
          </a:prstGeom>
        </p:spPr>
      </p:pic>
    </p:spTree>
    <p:extLst>
      <p:ext uri="{BB962C8B-B14F-4D97-AF65-F5344CB8AC3E}">
        <p14:creationId xmlns:p14="http://schemas.microsoft.com/office/powerpoint/2010/main" val="204230133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TotalTime>
  <Words>232</Words>
  <Application>Microsoft Macintosh PowerPoint</Application>
  <PresentationFormat>画面に合わせる (4:3)</PresentationFormat>
  <Paragraphs>47</Paragraphs>
  <Slides>6</Slides>
  <Notes>0</Notes>
  <HiddenSlides>0</HiddenSlides>
  <MMClips>0</MMClips>
  <ScaleCrop>false</ScaleCrop>
  <HeadingPairs>
    <vt:vector size="4" baseType="variant">
      <vt:variant>
        <vt:lpstr>テーマ</vt:lpstr>
      </vt:variant>
      <vt:variant>
        <vt:i4>1</vt:i4>
      </vt:variant>
      <vt:variant>
        <vt:lpstr>スライド タイトル</vt:lpstr>
      </vt:variant>
      <vt:variant>
        <vt:i4>6</vt:i4>
      </vt:variant>
    </vt:vector>
  </HeadingPairs>
  <TitlesOfParts>
    <vt:vector size="7" baseType="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
  <dc:creator/>
  <cp:keywords/>
  <dc:description/>
  <cp:lastModifiedBy>Yokota Aya</cp:lastModifiedBy>
  <cp:revision>8</cp:revision>
  <dcterms:created xsi:type="dcterms:W3CDTF">2014-06-15T09:24:59Z</dcterms:created>
  <dcterms:modified xsi:type="dcterms:W3CDTF">2014-06-16T02:49:55Z</dcterms:modified>
  <cp:category/>
</cp:coreProperties>
</file>