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801600" cy="9601200" type="A3"/>
  <p:notesSz cx="6858000" cy="9144000"/>
  <p:defaultTextStyle>
    <a:defPPr>
      <a:defRPr lang="ja-JP"/>
    </a:defPPr>
    <a:lvl1pPr marL="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472" y="-120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00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40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12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94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814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434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1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70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249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05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92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6DFF6-1C2F-5046-99FC-AF43B6613F27}" type="datetimeFigureOut">
              <a:rPr kumimoji="1" lang="ja-JP" altLang="en-US" smtClean="0"/>
              <a:t>2013/08/28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C982-AF3C-D74E-98E0-6864F6CFF5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325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9" descr="クラウドマネージメント協会ロゴ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484" y="95256"/>
            <a:ext cx="2108873" cy="5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 6"/>
          <p:cNvSpPr/>
          <p:nvPr/>
        </p:nvSpPr>
        <p:spPr>
          <a:xfrm>
            <a:off x="169651" y="7646346"/>
            <a:ext cx="552369" cy="4832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169651" y="8267774"/>
            <a:ext cx="552369" cy="48320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169651" y="8889201"/>
            <a:ext cx="552369" cy="4832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842845" y="8267774"/>
            <a:ext cx="552369" cy="4832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842845" y="8889201"/>
            <a:ext cx="552369" cy="4832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1481517" y="8889201"/>
            <a:ext cx="552369" cy="48320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413580" y="95256"/>
            <a:ext cx="23813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御中</a:t>
            </a:r>
            <a:endParaRPr kumimoji="1" lang="ja-JP" altLang="en-US" dirty="0"/>
          </a:p>
        </p:txBody>
      </p:sp>
      <p:sp>
        <p:nvSpPr>
          <p:cNvPr id="17" name="角丸四角形 16"/>
          <p:cNvSpPr/>
          <p:nvPr/>
        </p:nvSpPr>
        <p:spPr>
          <a:xfrm>
            <a:off x="233151" y="603305"/>
            <a:ext cx="12244984" cy="34927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/>
          <p:cNvSpPr/>
          <p:nvPr/>
        </p:nvSpPr>
        <p:spPr>
          <a:xfrm>
            <a:off x="477720" y="1095467"/>
            <a:ext cx="9380961" cy="1317734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sz="1400" dirty="0" smtClean="0">
                <a:solidFill>
                  <a:srgbClr val="000000"/>
                </a:solidFill>
              </a:rPr>
              <a:t>タイトル</a:t>
            </a:r>
            <a:r>
              <a:rPr kumimoji="1" lang="en-US" altLang="ja-JP" sz="1400" dirty="0" smtClean="0">
                <a:solidFill>
                  <a:srgbClr val="000000"/>
                </a:solidFill>
              </a:rPr>
              <a:t>/</a:t>
            </a:r>
            <a:r>
              <a:rPr kumimoji="1" lang="ja-JP" altLang="en-US" sz="1400" dirty="0" smtClean="0">
                <a:solidFill>
                  <a:srgbClr val="000000"/>
                </a:solidFill>
              </a:rPr>
              <a:t>コンセプト</a:t>
            </a:r>
            <a:endParaRPr kumimoji="1" lang="en-US" altLang="ja-JP" sz="1400" dirty="0" smtClean="0">
              <a:solidFill>
                <a:srgbClr val="000000"/>
              </a:solidFill>
            </a:endParaRPr>
          </a:p>
          <a:p>
            <a:endParaRPr lang="en-US" altLang="ja-JP" sz="1400" dirty="0">
              <a:solidFill>
                <a:srgbClr val="000000"/>
              </a:solidFill>
            </a:endParaRPr>
          </a:p>
          <a:p>
            <a:r>
              <a:rPr kumimoji="1" lang="ja-JP" altLang="en-US" sz="2400" dirty="0" smtClean="0">
                <a:solidFill>
                  <a:srgbClr val="000000"/>
                </a:solidFill>
              </a:rPr>
              <a:t>啓蒙型チラシ＆セミナーによる潜在客の獲得キャンペーン</a:t>
            </a:r>
            <a:endParaRPr kumimoji="1" lang="ja-JP" altLang="en-US" sz="2400" dirty="0">
              <a:solidFill>
                <a:srgbClr val="000000"/>
              </a:solidFill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407776" y="2540215"/>
            <a:ext cx="3307082" cy="2206806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ターゲット</a:t>
            </a:r>
            <a:r>
              <a:rPr lang="en-US" altLang="ja-JP" sz="1400" dirty="0" smtClean="0">
                <a:solidFill>
                  <a:srgbClr val="000000"/>
                </a:solidFill>
              </a:rPr>
              <a:t>/</a:t>
            </a:r>
            <a:r>
              <a:rPr lang="ja-JP" altLang="en-US" sz="1400" dirty="0" smtClean="0">
                <a:solidFill>
                  <a:srgbClr val="000000"/>
                </a:solidFill>
              </a:rPr>
              <a:t>属性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endParaRPr kumimoji="1" lang="en-US" altLang="ja-JP" sz="1400" dirty="0">
              <a:solidFill>
                <a:srgbClr val="000000"/>
              </a:solidFill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</a:rPr>
              <a:t>潜在客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住宅離れ客（一度検討し難しいと考えている客層）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や今でなくてもと韓がている先延ばし客を集客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4127608" y="2540215"/>
            <a:ext cx="8350527" cy="1238351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戦略</a:t>
            </a:r>
            <a:r>
              <a:rPr lang="en-US" altLang="ja-JP" sz="1400" dirty="0" smtClean="0">
                <a:solidFill>
                  <a:srgbClr val="000000"/>
                </a:solidFill>
              </a:rPr>
              <a:t>/</a:t>
            </a:r>
            <a:r>
              <a:rPr lang="ja-JP" altLang="en-US" sz="1400" dirty="0" smtClean="0">
                <a:solidFill>
                  <a:srgbClr val="000000"/>
                </a:solidFill>
              </a:rPr>
              <a:t>方向性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endParaRPr kumimoji="1" lang="en-US" altLang="ja-JP" sz="1400" dirty="0">
              <a:solidFill>
                <a:srgbClr val="000000"/>
              </a:solidFill>
            </a:endParaRPr>
          </a:p>
          <a:p>
            <a:r>
              <a:rPr lang="ja-JP" altLang="en-US" sz="2400" dirty="0" smtClean="0">
                <a:solidFill>
                  <a:srgbClr val="000000"/>
                </a:solidFill>
              </a:rPr>
              <a:t>あなたが本当に住む家とは？が分かるセミナー開催</a:t>
            </a:r>
            <a:endParaRPr kumimoji="1" lang="ja-JP" altLang="en-US" sz="2400" dirty="0">
              <a:solidFill>
                <a:srgbClr val="000000"/>
              </a:solidFill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407776" y="5255061"/>
            <a:ext cx="3307082" cy="2206806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背景</a:t>
            </a:r>
            <a:endParaRPr kumimoji="1" lang="ja-JP" altLang="en-US" sz="1400" dirty="0">
              <a:solidFill>
                <a:srgbClr val="000000"/>
              </a:solidFill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106814" y="3945270"/>
            <a:ext cx="5069231" cy="1643196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戦術</a:t>
            </a:r>
            <a:r>
              <a:rPr lang="en-US" altLang="ja-JP" sz="1400" dirty="0" smtClean="0">
                <a:solidFill>
                  <a:srgbClr val="000000"/>
                </a:solidFill>
              </a:rPr>
              <a:t>/</a:t>
            </a:r>
            <a:r>
              <a:rPr lang="ja-JP" altLang="en-US" sz="1400" dirty="0" smtClean="0">
                <a:solidFill>
                  <a:srgbClr val="000000"/>
                </a:solidFill>
              </a:rPr>
              <a:t>具体</a:t>
            </a:r>
            <a:r>
              <a:rPr lang="ja-JP" altLang="en-US" sz="1400" dirty="0" smtClean="0">
                <a:solidFill>
                  <a:srgbClr val="000000"/>
                </a:solidFill>
              </a:rPr>
              <a:t>策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</a:rPr>
              <a:t>対比広告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家を建てて後悔した人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</a:rPr>
              <a:t>家を建てなくて後悔した人を徹底取材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その内容をチラシへ掲載していく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106814" y="5749134"/>
            <a:ext cx="5069231" cy="1643196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戦術</a:t>
            </a:r>
            <a:r>
              <a:rPr lang="en-US" altLang="ja-JP" sz="1400" dirty="0" smtClean="0">
                <a:solidFill>
                  <a:srgbClr val="000000"/>
                </a:solidFill>
              </a:rPr>
              <a:t>/</a:t>
            </a:r>
            <a:r>
              <a:rPr lang="ja-JP" altLang="en-US" sz="1400" dirty="0" smtClean="0">
                <a:solidFill>
                  <a:srgbClr val="000000"/>
                </a:solidFill>
              </a:rPr>
              <a:t>具体</a:t>
            </a:r>
            <a:r>
              <a:rPr lang="ja-JP" altLang="en-US" sz="1400" dirty="0" smtClean="0">
                <a:solidFill>
                  <a:srgbClr val="000000"/>
                </a:solidFill>
              </a:rPr>
              <a:t>策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家づくり、本当に必要なお金は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いつ建てるのが本当に得なのか</a:t>
            </a:r>
            <a:r>
              <a:rPr lang="ja-JP" altLang="en-US" sz="1800" dirty="0" smtClean="0">
                <a:solidFill>
                  <a:srgbClr val="000000"/>
                </a:solidFill>
              </a:rPr>
              <a:t>その答えがその場でわかる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「適材敵建てセミナー」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4106814" y="7564412"/>
            <a:ext cx="5069231" cy="1807992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戦術</a:t>
            </a:r>
            <a:r>
              <a:rPr lang="en-US" altLang="ja-JP" sz="1400" dirty="0" smtClean="0">
                <a:solidFill>
                  <a:srgbClr val="000000"/>
                </a:solidFill>
              </a:rPr>
              <a:t>/</a:t>
            </a:r>
            <a:r>
              <a:rPr lang="ja-JP" altLang="en-US" sz="1400" dirty="0" smtClean="0">
                <a:solidFill>
                  <a:srgbClr val="000000"/>
                </a:solidFill>
              </a:rPr>
              <a:t>具体</a:t>
            </a:r>
            <a:r>
              <a:rPr lang="ja-JP" altLang="en-US" sz="1400" dirty="0" smtClean="0">
                <a:solidFill>
                  <a:srgbClr val="000000"/>
                </a:solidFill>
              </a:rPr>
              <a:t>策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「工務店も銀行も絶対に教えてくれない最もローコストで家を建てる８８の方法」小冊子プレゼント</a:t>
            </a:r>
            <a:endParaRPr kumimoji="1" lang="en-US" altLang="ja-JP" sz="1800" dirty="0" smtClean="0">
              <a:solidFill>
                <a:srgbClr val="000000"/>
              </a:solidFill>
            </a:endParaRPr>
          </a:p>
          <a:p>
            <a:r>
              <a:rPr lang="ja-JP" altLang="en-US" sz="1800" dirty="0" smtClean="0">
                <a:solidFill>
                  <a:srgbClr val="000000"/>
                </a:solidFill>
              </a:rPr>
              <a:t>サイトからのダウンロード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r>
              <a:rPr kumimoji="1" lang="ja-JP" altLang="en-US" sz="1800" dirty="0" smtClean="0">
                <a:solidFill>
                  <a:srgbClr val="000000"/>
                </a:solidFill>
              </a:rPr>
              <a:t>司法書士の誰かに依頼して書いてもらう</a:t>
            </a:r>
            <a:endParaRPr kumimoji="1" lang="ja-JP" altLang="en-US" sz="1800" dirty="0">
              <a:solidFill>
                <a:srgbClr val="000000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9699925" y="3945270"/>
            <a:ext cx="2778210" cy="344706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 smtClean="0">
                <a:solidFill>
                  <a:srgbClr val="000000"/>
                </a:solidFill>
              </a:rPr>
              <a:t>ゴール／</a:t>
            </a:r>
            <a:r>
              <a:rPr lang="ja-JP" altLang="en-US" sz="1400" dirty="0" smtClean="0">
                <a:solidFill>
                  <a:srgbClr val="000000"/>
                </a:solidFill>
              </a:rPr>
              <a:t>メリット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endParaRPr kumimoji="1" lang="en-US" altLang="ja-JP" sz="1400" dirty="0">
              <a:solidFill>
                <a:srgbClr val="000000"/>
              </a:solidFill>
            </a:endParaRPr>
          </a:p>
          <a:p>
            <a:r>
              <a:rPr lang="ja-JP" altLang="en-US" sz="1400" dirty="0" smtClean="0">
                <a:solidFill>
                  <a:srgbClr val="000000"/>
                </a:solidFill>
              </a:rPr>
              <a:t>セミナー集客２０名</a:t>
            </a:r>
            <a:endParaRPr lang="en-US" altLang="ja-JP" sz="1400" dirty="0" smtClean="0">
              <a:solidFill>
                <a:srgbClr val="000000"/>
              </a:solidFill>
            </a:endParaRPr>
          </a:p>
          <a:p>
            <a:r>
              <a:rPr kumimoji="1" lang="ja-JP" altLang="en-US" sz="1400" dirty="0" smtClean="0">
                <a:solidFill>
                  <a:srgbClr val="000000"/>
                </a:solidFill>
              </a:rPr>
              <a:t>小冊子ダウンロード１０名</a:t>
            </a:r>
            <a:endParaRPr kumimoji="1" lang="ja-JP" altLang="en-US" sz="1400" dirty="0">
              <a:solidFill>
                <a:srgbClr val="000000"/>
              </a:solidFill>
            </a:endParaRPr>
          </a:p>
        </p:txBody>
      </p:sp>
      <p:cxnSp>
        <p:nvCxnSpPr>
          <p:cNvPr id="28" name="直線コネクタ 27"/>
          <p:cNvCxnSpPr/>
          <p:nvPr/>
        </p:nvCxnSpPr>
        <p:spPr>
          <a:xfrm>
            <a:off x="10065062" y="1587631"/>
            <a:ext cx="24130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10065062" y="2222684"/>
            <a:ext cx="24130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10065062" y="1270105"/>
            <a:ext cx="809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日付</a:t>
            </a:r>
            <a:endParaRPr kumimoji="1" lang="ja-JP" altLang="en-US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0065062" y="1914907"/>
            <a:ext cx="809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氏名</a:t>
            </a:r>
            <a:endParaRPr kumimoji="1" lang="ja-JP" altLang="en-US" sz="1400" dirty="0"/>
          </a:p>
        </p:txBody>
      </p:sp>
      <p:cxnSp>
        <p:nvCxnSpPr>
          <p:cNvPr id="32" name="直線コネクタ 31"/>
          <p:cNvCxnSpPr/>
          <p:nvPr/>
        </p:nvCxnSpPr>
        <p:spPr>
          <a:xfrm>
            <a:off x="9449966" y="8385817"/>
            <a:ext cx="302816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9449966" y="9132002"/>
            <a:ext cx="302816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9414181" y="7639639"/>
            <a:ext cx="1460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スケジュール</a:t>
            </a:r>
            <a:endParaRPr kumimoji="1" lang="ja-JP" altLang="en-US" sz="14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9414181" y="8443201"/>
            <a:ext cx="1016031" cy="317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予算</a:t>
            </a:r>
            <a:endParaRPr kumimoji="1" lang="ja-JP" altLang="en-US" sz="1400" dirty="0"/>
          </a:p>
        </p:txBody>
      </p:sp>
      <p:cxnSp>
        <p:nvCxnSpPr>
          <p:cNvPr id="41" name="カギ線コネクタ 40"/>
          <p:cNvCxnSpPr>
            <a:stCxn id="21" idx="1"/>
            <a:endCxn id="23" idx="1"/>
          </p:cNvCxnSpPr>
          <p:nvPr/>
        </p:nvCxnSpPr>
        <p:spPr>
          <a:xfrm rot="10800000" flipV="1">
            <a:off x="4106814" y="3159390"/>
            <a:ext cx="20794" cy="1607477"/>
          </a:xfrm>
          <a:prstGeom prst="bentConnector3">
            <a:avLst>
              <a:gd name="adj1" fmla="val 119935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カギ線コネクタ 42"/>
          <p:cNvCxnSpPr>
            <a:stCxn id="21" idx="1"/>
            <a:endCxn id="24" idx="1"/>
          </p:cNvCxnSpPr>
          <p:nvPr/>
        </p:nvCxnSpPr>
        <p:spPr>
          <a:xfrm rot="10800000" flipV="1">
            <a:off x="4106814" y="3159390"/>
            <a:ext cx="20794" cy="3411341"/>
          </a:xfrm>
          <a:prstGeom prst="bentConnector3">
            <a:avLst>
              <a:gd name="adj1" fmla="val 119935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カギ線コネクタ 44"/>
          <p:cNvCxnSpPr>
            <a:stCxn id="21" idx="1"/>
            <a:endCxn id="25" idx="1"/>
          </p:cNvCxnSpPr>
          <p:nvPr/>
        </p:nvCxnSpPr>
        <p:spPr>
          <a:xfrm rot="10800000" flipV="1">
            <a:off x="4106814" y="3159390"/>
            <a:ext cx="20794" cy="5309017"/>
          </a:xfrm>
          <a:prstGeom prst="bentConnector3">
            <a:avLst>
              <a:gd name="adj1" fmla="val 119935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カギ線コネクタ 46"/>
          <p:cNvCxnSpPr/>
          <p:nvPr/>
        </p:nvCxnSpPr>
        <p:spPr>
          <a:xfrm rot="16200000" flipH="1">
            <a:off x="2824582" y="4015506"/>
            <a:ext cx="317523" cy="1780552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10229102" y="8468407"/>
            <a:ext cx="184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チラシ３０万円</a:t>
            </a:r>
            <a:endParaRPr kumimoji="1" lang="en-US" altLang="ja-JP" sz="1400" dirty="0" smtClean="0"/>
          </a:p>
          <a:p>
            <a:r>
              <a:rPr lang="en-US" altLang="ja-JP" sz="1400" dirty="0" smtClean="0"/>
              <a:t>PPC</a:t>
            </a:r>
            <a:r>
              <a:rPr lang="ja-JP" altLang="en-US" sz="1400" dirty="0" smtClean="0"/>
              <a:t>広告５万円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98101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179</Words>
  <Application>Microsoft Macintosh PowerPoint</Application>
  <PresentationFormat>A3 297x420 mm</PresentationFormat>
  <Paragraphs>36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INTERLOGIC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>Harada Mitsuharu</cp:lastModifiedBy>
  <cp:revision>7</cp:revision>
  <dcterms:created xsi:type="dcterms:W3CDTF">2012-02-28T01:13:10Z</dcterms:created>
  <dcterms:modified xsi:type="dcterms:W3CDTF">2013-08-28T06:52:45Z</dcterms:modified>
</cp:coreProperties>
</file>