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6" r:id="rId3"/>
    <p:sldId id="258" r:id="rId4"/>
    <p:sldId id="263" r:id="rId5"/>
    <p:sldId id="259" r:id="rId6"/>
    <p:sldId id="262" r:id="rId7"/>
    <p:sldId id="261" r:id="rId8"/>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0" d="100"/>
          <a:sy n="110" d="100"/>
        </p:scale>
        <p:origin x="-728"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09060121-9BB0-A744-997E-D0EE8998CB8F}" type="datetimeFigureOut">
              <a:rPr kumimoji="1" lang="ja-JP" altLang="en-US" smtClean="0"/>
              <a:t>2013/08/23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B3C8B2-F9CE-D248-BE5E-64ABF289E57F}" type="slidenum">
              <a:rPr kumimoji="1" lang="ja-JP" altLang="en-US" smtClean="0"/>
              <a:t>‹#›</a:t>
            </a:fld>
            <a:endParaRPr kumimoji="1" lang="ja-JP" altLang="en-US"/>
          </a:p>
        </p:txBody>
      </p:sp>
    </p:spTree>
    <p:extLst>
      <p:ext uri="{BB962C8B-B14F-4D97-AF65-F5344CB8AC3E}">
        <p14:creationId xmlns:p14="http://schemas.microsoft.com/office/powerpoint/2010/main" val="4004683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9060121-9BB0-A744-997E-D0EE8998CB8F}" type="datetimeFigureOut">
              <a:rPr kumimoji="1" lang="ja-JP" altLang="en-US" smtClean="0"/>
              <a:t>2013/08/23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B3C8B2-F9CE-D248-BE5E-64ABF289E57F}" type="slidenum">
              <a:rPr kumimoji="1" lang="ja-JP" altLang="en-US" smtClean="0"/>
              <a:t>‹#›</a:t>
            </a:fld>
            <a:endParaRPr kumimoji="1" lang="ja-JP" altLang="en-US"/>
          </a:p>
        </p:txBody>
      </p:sp>
    </p:spTree>
    <p:extLst>
      <p:ext uri="{BB962C8B-B14F-4D97-AF65-F5344CB8AC3E}">
        <p14:creationId xmlns:p14="http://schemas.microsoft.com/office/powerpoint/2010/main" val="3173002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09060121-9BB0-A744-997E-D0EE8998CB8F}" type="datetimeFigureOut">
              <a:rPr kumimoji="1" lang="ja-JP" altLang="en-US" smtClean="0"/>
              <a:t>2013/08/23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B3C8B2-F9CE-D248-BE5E-64ABF289E57F}" type="slidenum">
              <a:rPr kumimoji="1" lang="ja-JP" altLang="en-US" smtClean="0"/>
              <a:t>‹#›</a:t>
            </a:fld>
            <a:endParaRPr kumimoji="1" lang="ja-JP" altLang="en-US"/>
          </a:p>
        </p:txBody>
      </p:sp>
    </p:spTree>
    <p:extLst>
      <p:ext uri="{BB962C8B-B14F-4D97-AF65-F5344CB8AC3E}">
        <p14:creationId xmlns:p14="http://schemas.microsoft.com/office/powerpoint/2010/main" val="2473429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09060121-9BB0-A744-997E-D0EE8998CB8F}" type="datetimeFigureOut">
              <a:rPr kumimoji="1" lang="ja-JP" altLang="en-US" smtClean="0"/>
              <a:t>2013/08/23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4B3C8B2-F9CE-D248-BE5E-64ABF289E57F}" type="slidenum">
              <a:rPr kumimoji="1" lang="ja-JP" altLang="en-US" smtClean="0"/>
              <a:t>‹#›</a:t>
            </a:fld>
            <a:endParaRPr kumimoji="1" lang="ja-JP" altLang="en-US"/>
          </a:p>
        </p:txBody>
      </p:sp>
    </p:spTree>
    <p:extLst>
      <p:ext uri="{BB962C8B-B14F-4D97-AF65-F5344CB8AC3E}">
        <p14:creationId xmlns:p14="http://schemas.microsoft.com/office/powerpoint/2010/main" val="3078576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09060121-9BB0-A744-997E-D0EE8998CB8F}" type="datetimeFigureOut">
              <a:rPr kumimoji="1" lang="ja-JP" altLang="en-US" smtClean="0"/>
              <a:t>2013/08/23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4B3C8B2-F9CE-D248-BE5E-64ABF289E57F}" type="slidenum">
              <a:rPr kumimoji="1" lang="ja-JP" altLang="en-US" smtClean="0"/>
              <a:t>‹#›</a:t>
            </a:fld>
            <a:endParaRPr kumimoji="1" lang="ja-JP" altLang="en-US"/>
          </a:p>
        </p:txBody>
      </p:sp>
    </p:spTree>
    <p:extLst>
      <p:ext uri="{BB962C8B-B14F-4D97-AF65-F5344CB8AC3E}">
        <p14:creationId xmlns:p14="http://schemas.microsoft.com/office/powerpoint/2010/main" val="2935075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09060121-9BB0-A744-997E-D0EE8998CB8F}" type="datetimeFigureOut">
              <a:rPr kumimoji="1" lang="ja-JP" altLang="en-US" smtClean="0"/>
              <a:t>2013/08/23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4B3C8B2-F9CE-D248-BE5E-64ABF289E57F}" type="slidenum">
              <a:rPr kumimoji="1" lang="ja-JP" altLang="en-US" smtClean="0"/>
              <a:t>‹#›</a:t>
            </a:fld>
            <a:endParaRPr kumimoji="1" lang="ja-JP" altLang="en-US"/>
          </a:p>
        </p:txBody>
      </p:sp>
    </p:spTree>
    <p:extLst>
      <p:ext uri="{BB962C8B-B14F-4D97-AF65-F5344CB8AC3E}">
        <p14:creationId xmlns:p14="http://schemas.microsoft.com/office/powerpoint/2010/main" val="2793948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9060121-9BB0-A744-997E-D0EE8998CB8F}" type="datetimeFigureOut">
              <a:rPr kumimoji="1" lang="ja-JP" altLang="en-US" smtClean="0"/>
              <a:t>2013/08/23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4B3C8B2-F9CE-D248-BE5E-64ABF289E57F}" type="slidenum">
              <a:rPr kumimoji="1" lang="ja-JP" altLang="en-US" smtClean="0"/>
              <a:t>‹#›</a:t>
            </a:fld>
            <a:endParaRPr kumimoji="1" lang="ja-JP" altLang="en-US"/>
          </a:p>
        </p:txBody>
      </p:sp>
    </p:spTree>
    <p:extLst>
      <p:ext uri="{BB962C8B-B14F-4D97-AF65-F5344CB8AC3E}">
        <p14:creationId xmlns:p14="http://schemas.microsoft.com/office/powerpoint/2010/main" val="3252383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9060121-9BB0-A744-997E-D0EE8998CB8F}" type="datetimeFigureOut">
              <a:rPr kumimoji="1" lang="ja-JP" altLang="en-US" smtClean="0"/>
              <a:t>2013/08/23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4B3C8B2-F9CE-D248-BE5E-64ABF289E57F}" type="slidenum">
              <a:rPr kumimoji="1" lang="ja-JP" altLang="en-US" smtClean="0"/>
              <a:t>‹#›</a:t>
            </a:fld>
            <a:endParaRPr kumimoji="1" lang="ja-JP" altLang="en-US"/>
          </a:p>
        </p:txBody>
      </p:sp>
    </p:spTree>
    <p:extLst>
      <p:ext uri="{BB962C8B-B14F-4D97-AF65-F5344CB8AC3E}">
        <p14:creationId xmlns:p14="http://schemas.microsoft.com/office/powerpoint/2010/main" val="3760550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9060121-9BB0-A744-997E-D0EE8998CB8F}" type="datetimeFigureOut">
              <a:rPr kumimoji="1" lang="ja-JP" altLang="en-US" smtClean="0"/>
              <a:t>2013/08/23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4B3C8B2-F9CE-D248-BE5E-64ABF289E57F}" type="slidenum">
              <a:rPr kumimoji="1" lang="ja-JP" altLang="en-US" smtClean="0"/>
              <a:t>‹#›</a:t>
            </a:fld>
            <a:endParaRPr kumimoji="1" lang="ja-JP" altLang="en-US"/>
          </a:p>
        </p:txBody>
      </p:sp>
    </p:spTree>
    <p:extLst>
      <p:ext uri="{BB962C8B-B14F-4D97-AF65-F5344CB8AC3E}">
        <p14:creationId xmlns:p14="http://schemas.microsoft.com/office/powerpoint/2010/main" val="3924691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9060121-9BB0-A744-997E-D0EE8998CB8F}" type="datetimeFigureOut">
              <a:rPr kumimoji="1" lang="ja-JP" altLang="en-US" smtClean="0"/>
              <a:t>2013/08/23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B3C8B2-F9CE-D248-BE5E-64ABF289E57F}" type="slidenum">
              <a:rPr kumimoji="1" lang="ja-JP" altLang="en-US" smtClean="0"/>
              <a:t>‹#›</a:t>
            </a:fld>
            <a:endParaRPr kumimoji="1" lang="ja-JP" altLang="en-US"/>
          </a:p>
        </p:txBody>
      </p:sp>
    </p:spTree>
    <p:extLst>
      <p:ext uri="{BB962C8B-B14F-4D97-AF65-F5344CB8AC3E}">
        <p14:creationId xmlns:p14="http://schemas.microsoft.com/office/powerpoint/2010/main" val="2422076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9060121-9BB0-A744-997E-D0EE8998CB8F}" type="datetimeFigureOut">
              <a:rPr kumimoji="1" lang="ja-JP" altLang="en-US" smtClean="0"/>
              <a:t>2013/08/23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B3C8B2-F9CE-D248-BE5E-64ABF289E57F}" type="slidenum">
              <a:rPr kumimoji="1" lang="ja-JP" altLang="en-US" smtClean="0"/>
              <a:t>‹#›</a:t>
            </a:fld>
            <a:endParaRPr kumimoji="1" lang="ja-JP" altLang="en-US"/>
          </a:p>
        </p:txBody>
      </p:sp>
    </p:spTree>
    <p:extLst>
      <p:ext uri="{BB962C8B-B14F-4D97-AF65-F5344CB8AC3E}">
        <p14:creationId xmlns:p14="http://schemas.microsoft.com/office/powerpoint/2010/main" val="220775918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060121-9BB0-A744-997E-D0EE8998CB8F}" type="datetimeFigureOut">
              <a:rPr kumimoji="1" lang="ja-JP" altLang="en-US" smtClean="0"/>
              <a:t>2013/08/23</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B3C8B2-F9CE-D248-BE5E-64ABF289E57F}" type="slidenum">
              <a:rPr kumimoji="1" lang="ja-JP" altLang="en-US" smtClean="0"/>
              <a:t>‹#›</a:t>
            </a:fld>
            <a:endParaRPr kumimoji="1" lang="ja-JP" altLang="en-US"/>
          </a:p>
        </p:txBody>
      </p:sp>
    </p:spTree>
    <p:extLst>
      <p:ext uri="{BB962C8B-B14F-4D97-AF65-F5344CB8AC3E}">
        <p14:creationId xmlns:p14="http://schemas.microsoft.com/office/powerpoint/2010/main" val="791314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5" Type="http://schemas.openxmlformats.org/officeDocument/2006/relationships/hyperlink" Target="https://support.google.com/websearch/" TargetMode="External"/><Relationship Id="rId6" Type="http://schemas.openxmlformats.org/officeDocument/2006/relationships/hyperlink" Target="http://www.google.co.jp/intl/ja/insidesearch/" TargetMode="External"/><Relationship Id="rId7" Type="http://schemas.openxmlformats.org/officeDocument/2006/relationships/hyperlink" Target="http://www.seotemplate.biz/blog/seo-tool/578/" TargetMode="External"/><Relationship Id="rId8" Type="http://schemas.openxmlformats.org/officeDocument/2006/relationships/hyperlink" Target="http://michisugara.jp/archives/2011/lectures_23.html" TargetMode="External"/><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5" Type="http://schemas.openxmlformats.org/officeDocument/2006/relationships/hyperlink" Target="http://kachibito.net/web-design/japanese-design-gallery.html" TargetMode="External"/><Relationship Id="rId6" Type="http://schemas.openxmlformats.org/officeDocument/2006/relationships/hyperlink" Target="http://www.web-mihon.com/" TargetMode="External"/><Relationship Id="rId7" Type="http://schemas.openxmlformats.org/officeDocument/2006/relationships/hyperlink" Target="http://web-selection.com/" TargetMode="External"/><Relationship Id="rId8" Type="http://schemas.openxmlformats.org/officeDocument/2006/relationships/hyperlink" Target="http://www.templatemonster.jp/" TargetMode="External"/><Relationship Id="rId9" Type="http://schemas.openxmlformats.org/officeDocument/2006/relationships/hyperlink" Target="http://onepagelove.com/gallery/templates?ref=blognav" TargetMode="External"/><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5" Type="http://schemas.openxmlformats.org/officeDocument/2006/relationships/image" Target="../media/image4.png"/><Relationship Id="rId6"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5"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106110" y="5957241"/>
            <a:ext cx="857380" cy="846010"/>
          </a:xfrm>
          <a:prstGeom prst="rect">
            <a:avLst/>
          </a:prstGeom>
        </p:spPr>
      </p:pic>
      <p:pic>
        <p:nvPicPr>
          <p:cNvPr id="5" name="図 4"/>
          <p:cNvPicPr>
            <a:picLocks noChangeAspect="1"/>
          </p:cNvPicPr>
          <p:nvPr/>
        </p:nvPicPr>
        <p:blipFill>
          <a:blip r:embed="rId3"/>
          <a:stretch>
            <a:fillRect/>
          </a:stretch>
        </p:blipFill>
        <p:spPr>
          <a:xfrm>
            <a:off x="1" y="1"/>
            <a:ext cx="9144000" cy="470889"/>
          </a:xfrm>
          <a:prstGeom prst="rect">
            <a:avLst/>
          </a:prstGeom>
        </p:spPr>
      </p:pic>
      <p:pic>
        <p:nvPicPr>
          <p:cNvPr id="6" name="図 5" descr="クラウドマネージメント協会ロゴ.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01524" y="505341"/>
            <a:ext cx="1823532" cy="43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正方形/長方形 1"/>
          <p:cNvSpPr/>
          <p:nvPr/>
        </p:nvSpPr>
        <p:spPr>
          <a:xfrm>
            <a:off x="314475" y="1847930"/>
            <a:ext cx="5890381" cy="646331"/>
          </a:xfrm>
          <a:prstGeom prst="rect">
            <a:avLst/>
          </a:prstGeom>
        </p:spPr>
        <p:txBody>
          <a:bodyPr wrap="square">
            <a:spAutoFit/>
          </a:bodyPr>
          <a:lstStyle/>
          <a:p>
            <a:r>
              <a:rPr lang="en-US" altLang="ja-JP" dirty="0" smtClean="0">
                <a:hlinkClick r:id="rId5"/>
              </a:rPr>
              <a:t>https://support.google.com/websearch/</a:t>
            </a:r>
            <a:endParaRPr lang="en-US" altLang="ja-JP" dirty="0" smtClean="0"/>
          </a:p>
          <a:p>
            <a:endParaRPr lang="ja-JP" altLang="en-US" dirty="0"/>
          </a:p>
        </p:txBody>
      </p:sp>
      <p:sp>
        <p:nvSpPr>
          <p:cNvPr id="3" name="正方形/長方形 2"/>
          <p:cNvSpPr/>
          <p:nvPr/>
        </p:nvSpPr>
        <p:spPr>
          <a:xfrm>
            <a:off x="314475" y="1440098"/>
            <a:ext cx="6277429" cy="646331"/>
          </a:xfrm>
          <a:prstGeom prst="rect">
            <a:avLst/>
          </a:prstGeom>
        </p:spPr>
        <p:txBody>
          <a:bodyPr wrap="square">
            <a:spAutoFit/>
          </a:bodyPr>
          <a:lstStyle/>
          <a:p>
            <a:r>
              <a:rPr lang="en-US" altLang="ja-JP" dirty="0" smtClean="0">
                <a:hlinkClick r:id="rId6"/>
              </a:rPr>
              <a:t>http://www.google.co.jp/intl/ja/insidesearch/</a:t>
            </a:r>
            <a:endParaRPr lang="en-US" altLang="ja-JP" dirty="0" smtClean="0"/>
          </a:p>
          <a:p>
            <a:endParaRPr lang="ja-JP" altLang="en-US" dirty="0"/>
          </a:p>
        </p:txBody>
      </p:sp>
      <p:sp>
        <p:nvSpPr>
          <p:cNvPr id="7" name="正方形/長方形 6"/>
          <p:cNvSpPr/>
          <p:nvPr/>
        </p:nvSpPr>
        <p:spPr>
          <a:xfrm>
            <a:off x="314475" y="3457878"/>
            <a:ext cx="6083905" cy="646331"/>
          </a:xfrm>
          <a:prstGeom prst="rect">
            <a:avLst/>
          </a:prstGeom>
        </p:spPr>
        <p:txBody>
          <a:bodyPr wrap="square">
            <a:spAutoFit/>
          </a:bodyPr>
          <a:lstStyle/>
          <a:p>
            <a:r>
              <a:rPr lang="en-US" altLang="ja-JP" dirty="0" smtClean="0">
                <a:hlinkClick r:id="rId7"/>
              </a:rPr>
              <a:t>http://www.seotemplate.biz/blog/seo-tool/578/</a:t>
            </a:r>
            <a:endParaRPr lang="en-US" altLang="ja-JP" dirty="0" smtClean="0"/>
          </a:p>
          <a:p>
            <a:endParaRPr lang="ja-JP" altLang="en-US" dirty="0"/>
          </a:p>
        </p:txBody>
      </p:sp>
      <p:sp>
        <p:nvSpPr>
          <p:cNvPr id="8" name="正方形/長方形 7"/>
          <p:cNvSpPr/>
          <p:nvPr/>
        </p:nvSpPr>
        <p:spPr>
          <a:xfrm>
            <a:off x="314475" y="2678927"/>
            <a:ext cx="6398382" cy="646331"/>
          </a:xfrm>
          <a:prstGeom prst="rect">
            <a:avLst/>
          </a:prstGeom>
        </p:spPr>
        <p:txBody>
          <a:bodyPr wrap="square">
            <a:spAutoFit/>
          </a:bodyPr>
          <a:lstStyle/>
          <a:p>
            <a:r>
              <a:rPr lang="en-US" altLang="ja-JP" dirty="0" smtClean="0">
                <a:hlinkClick r:id="rId8"/>
              </a:rPr>
              <a:t>http://michisugara.jp/archives/2011/lectures_23.html</a:t>
            </a:r>
            <a:endParaRPr lang="en-US" altLang="ja-JP" dirty="0" smtClean="0"/>
          </a:p>
          <a:p>
            <a:endParaRPr lang="ja-JP" altLang="en-US" dirty="0"/>
          </a:p>
        </p:txBody>
      </p:sp>
      <p:sp>
        <p:nvSpPr>
          <p:cNvPr id="9" name="テキスト ボックス 8"/>
          <p:cNvSpPr txBox="1"/>
          <p:nvPr/>
        </p:nvSpPr>
        <p:spPr>
          <a:xfrm>
            <a:off x="314475" y="2309595"/>
            <a:ext cx="5140476" cy="369332"/>
          </a:xfrm>
          <a:prstGeom prst="rect">
            <a:avLst/>
          </a:prstGeom>
          <a:noFill/>
        </p:spPr>
        <p:txBody>
          <a:bodyPr wrap="square" rtlCol="0">
            <a:spAutoFit/>
          </a:bodyPr>
          <a:lstStyle/>
          <a:p>
            <a:r>
              <a:rPr kumimoji="1" lang="en-US" altLang="ja-JP" dirty="0" smtClean="0"/>
              <a:t>Google </a:t>
            </a:r>
            <a:r>
              <a:rPr kumimoji="1" lang="ja-JP" altLang="en-US" dirty="0" smtClean="0"/>
              <a:t>上手な検索方法</a:t>
            </a:r>
            <a:endParaRPr kumimoji="1" lang="ja-JP" altLang="en-US" dirty="0"/>
          </a:p>
        </p:txBody>
      </p:sp>
      <p:sp>
        <p:nvSpPr>
          <p:cNvPr id="10" name="テキスト ボックス 9"/>
          <p:cNvSpPr txBox="1"/>
          <p:nvPr/>
        </p:nvSpPr>
        <p:spPr>
          <a:xfrm>
            <a:off x="314475" y="1040190"/>
            <a:ext cx="5442858" cy="369332"/>
          </a:xfrm>
          <a:prstGeom prst="rect">
            <a:avLst/>
          </a:prstGeom>
          <a:noFill/>
        </p:spPr>
        <p:txBody>
          <a:bodyPr wrap="square" rtlCol="0">
            <a:spAutoFit/>
          </a:bodyPr>
          <a:lstStyle/>
          <a:p>
            <a:r>
              <a:rPr kumimoji="1" lang="en-US" altLang="ja-JP" dirty="0" smtClean="0"/>
              <a:t>Google</a:t>
            </a:r>
            <a:r>
              <a:rPr kumimoji="1" lang="ja-JP" altLang="en-US" dirty="0" smtClean="0"/>
              <a:t>検索詳細について</a:t>
            </a:r>
            <a:endParaRPr kumimoji="1" lang="ja-JP" altLang="en-US" dirty="0"/>
          </a:p>
        </p:txBody>
      </p:sp>
      <p:sp>
        <p:nvSpPr>
          <p:cNvPr id="11" name="テキスト ボックス 10"/>
          <p:cNvSpPr txBox="1"/>
          <p:nvPr/>
        </p:nvSpPr>
        <p:spPr>
          <a:xfrm>
            <a:off x="314475" y="3092212"/>
            <a:ext cx="3930953" cy="369332"/>
          </a:xfrm>
          <a:prstGeom prst="rect">
            <a:avLst/>
          </a:prstGeom>
          <a:noFill/>
        </p:spPr>
        <p:txBody>
          <a:bodyPr wrap="square" rtlCol="0">
            <a:spAutoFit/>
          </a:bodyPr>
          <a:lstStyle/>
          <a:p>
            <a:r>
              <a:rPr kumimoji="1" lang="en-US" altLang="ja-JP" dirty="0" smtClean="0"/>
              <a:t>Analytics</a:t>
            </a:r>
            <a:r>
              <a:rPr kumimoji="1" lang="ja-JP" altLang="en-US" dirty="0" smtClean="0"/>
              <a:t>以外の分析ツール</a:t>
            </a:r>
            <a:endParaRPr kumimoji="1" lang="ja-JP" altLang="en-US" dirty="0"/>
          </a:p>
        </p:txBody>
      </p:sp>
      <p:sp>
        <p:nvSpPr>
          <p:cNvPr id="12" name="テキスト ボックス 11"/>
          <p:cNvSpPr txBox="1"/>
          <p:nvPr/>
        </p:nvSpPr>
        <p:spPr>
          <a:xfrm>
            <a:off x="314475" y="3919543"/>
            <a:ext cx="5914571" cy="369332"/>
          </a:xfrm>
          <a:prstGeom prst="rect">
            <a:avLst/>
          </a:prstGeom>
          <a:noFill/>
        </p:spPr>
        <p:txBody>
          <a:bodyPr wrap="square" rtlCol="0">
            <a:spAutoFit/>
          </a:bodyPr>
          <a:lstStyle/>
          <a:p>
            <a:r>
              <a:rPr kumimoji="1" lang="ja-JP" altLang="en-US" dirty="0" smtClean="0"/>
              <a:t>情報を集める検索テクニック</a:t>
            </a:r>
            <a:endParaRPr kumimoji="1" lang="ja-JP" altLang="en-US" dirty="0"/>
          </a:p>
        </p:txBody>
      </p:sp>
      <p:sp>
        <p:nvSpPr>
          <p:cNvPr id="13" name="正方形/長方形 12"/>
          <p:cNvSpPr/>
          <p:nvPr/>
        </p:nvSpPr>
        <p:spPr>
          <a:xfrm>
            <a:off x="1354667" y="4378476"/>
            <a:ext cx="3628571" cy="350762"/>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dirty="0" smtClean="0">
                <a:solidFill>
                  <a:srgbClr val="000000"/>
                </a:solidFill>
              </a:rPr>
              <a:t>業界　＋　目的　＋　成功事例（事例）</a:t>
            </a:r>
            <a:endParaRPr kumimoji="1" lang="ja-JP" altLang="en-US" sz="1400" dirty="0">
              <a:solidFill>
                <a:srgbClr val="000000"/>
              </a:solidFill>
            </a:endParaRPr>
          </a:p>
        </p:txBody>
      </p:sp>
      <p:sp>
        <p:nvSpPr>
          <p:cNvPr id="14" name="正方形/長方形 13"/>
          <p:cNvSpPr/>
          <p:nvPr/>
        </p:nvSpPr>
        <p:spPr>
          <a:xfrm>
            <a:off x="1354667" y="4922762"/>
            <a:ext cx="3628571" cy="350762"/>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solidFill>
                  <a:srgbClr val="000000"/>
                </a:solidFill>
              </a:rPr>
              <a:t>目的　＋　集めて　</a:t>
            </a:r>
            <a:endParaRPr kumimoji="1" lang="ja-JP" altLang="en-US" sz="1400" dirty="0">
              <a:solidFill>
                <a:srgbClr val="000000"/>
              </a:solidFill>
            </a:endParaRPr>
          </a:p>
        </p:txBody>
      </p:sp>
      <p:sp>
        <p:nvSpPr>
          <p:cNvPr id="15" name="正方形/長方形 14"/>
          <p:cNvSpPr/>
          <p:nvPr/>
        </p:nvSpPr>
        <p:spPr>
          <a:xfrm>
            <a:off x="1354667" y="5454953"/>
            <a:ext cx="3628571" cy="350762"/>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dirty="0" smtClean="0">
                <a:solidFill>
                  <a:srgbClr val="000000"/>
                </a:solidFill>
              </a:rPr>
              <a:t>業界（業種）　＋　市場</a:t>
            </a:r>
            <a:r>
              <a:rPr lang="ja-JP" altLang="en-US" sz="1400" dirty="0" smtClean="0">
                <a:solidFill>
                  <a:srgbClr val="000000"/>
                </a:solidFill>
              </a:rPr>
              <a:t>動向</a:t>
            </a:r>
            <a:endParaRPr kumimoji="1" lang="ja-JP" altLang="en-US" sz="1400" dirty="0">
              <a:solidFill>
                <a:srgbClr val="000000"/>
              </a:solidFill>
            </a:endParaRPr>
          </a:p>
        </p:txBody>
      </p:sp>
      <p:sp>
        <p:nvSpPr>
          <p:cNvPr id="16" name="正方形/長方形 15"/>
          <p:cNvSpPr/>
          <p:nvPr/>
        </p:nvSpPr>
        <p:spPr>
          <a:xfrm>
            <a:off x="1354667" y="5957241"/>
            <a:ext cx="3628571" cy="350762"/>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solidFill>
                  <a:srgbClr val="000000"/>
                </a:solidFill>
              </a:rPr>
              <a:t>目的（アイテム）＋　ランキング</a:t>
            </a:r>
            <a:endParaRPr kumimoji="1" lang="ja-JP" altLang="en-US" sz="1400" dirty="0">
              <a:solidFill>
                <a:srgbClr val="000000"/>
              </a:solidFill>
            </a:endParaRPr>
          </a:p>
        </p:txBody>
      </p:sp>
      <p:sp>
        <p:nvSpPr>
          <p:cNvPr id="17" name="加算記号 16"/>
          <p:cNvSpPr/>
          <p:nvPr/>
        </p:nvSpPr>
        <p:spPr>
          <a:xfrm>
            <a:off x="5454951" y="5164669"/>
            <a:ext cx="302382" cy="302382"/>
          </a:xfrm>
          <a:prstGeom prst="mathPl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p:nvSpPr>
        <p:spPr>
          <a:xfrm>
            <a:off x="6229046" y="4729242"/>
            <a:ext cx="1983621" cy="1200329"/>
          </a:xfrm>
          <a:prstGeom prst="rect">
            <a:avLst/>
          </a:prstGeom>
          <a:noFill/>
        </p:spPr>
        <p:txBody>
          <a:bodyPr wrap="square" rtlCol="0">
            <a:spAutoFit/>
          </a:bodyPr>
          <a:lstStyle/>
          <a:p>
            <a:r>
              <a:rPr kumimoji="1" lang="ja-JP" altLang="en-US" dirty="0" smtClean="0"/>
              <a:t>最新</a:t>
            </a:r>
            <a:endParaRPr kumimoji="1" lang="en-US" altLang="ja-JP" dirty="0" smtClean="0"/>
          </a:p>
          <a:p>
            <a:r>
              <a:rPr lang="ja-JP" altLang="en-US" dirty="0" smtClean="0"/>
              <a:t>辞典</a:t>
            </a:r>
            <a:endParaRPr lang="en-US" altLang="ja-JP" dirty="0" smtClean="0"/>
          </a:p>
          <a:p>
            <a:r>
              <a:rPr kumimoji="1" lang="ja-JP" altLang="en-US" dirty="0" smtClean="0"/>
              <a:t>販売促進</a:t>
            </a:r>
            <a:endParaRPr kumimoji="1" lang="en-US" altLang="ja-JP" dirty="0" smtClean="0"/>
          </a:p>
          <a:p>
            <a:r>
              <a:rPr kumimoji="1" lang="ja-JP" altLang="en-US" dirty="0" smtClean="0"/>
              <a:t>集客</a:t>
            </a:r>
            <a:endParaRPr kumimoji="1" lang="ja-JP" altLang="en-US" dirty="0"/>
          </a:p>
        </p:txBody>
      </p:sp>
    </p:spTree>
    <p:extLst>
      <p:ext uri="{BB962C8B-B14F-4D97-AF65-F5344CB8AC3E}">
        <p14:creationId xmlns:p14="http://schemas.microsoft.com/office/powerpoint/2010/main" val="190951761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106110" y="5957241"/>
            <a:ext cx="857380" cy="846010"/>
          </a:xfrm>
          <a:prstGeom prst="rect">
            <a:avLst/>
          </a:prstGeom>
        </p:spPr>
      </p:pic>
      <p:pic>
        <p:nvPicPr>
          <p:cNvPr id="5" name="図 4"/>
          <p:cNvPicPr>
            <a:picLocks noChangeAspect="1"/>
          </p:cNvPicPr>
          <p:nvPr/>
        </p:nvPicPr>
        <p:blipFill>
          <a:blip r:embed="rId3"/>
          <a:stretch>
            <a:fillRect/>
          </a:stretch>
        </p:blipFill>
        <p:spPr>
          <a:xfrm>
            <a:off x="1" y="1"/>
            <a:ext cx="9144000" cy="470889"/>
          </a:xfrm>
          <a:prstGeom prst="rect">
            <a:avLst/>
          </a:prstGeom>
        </p:spPr>
      </p:pic>
      <p:pic>
        <p:nvPicPr>
          <p:cNvPr id="6" name="図 5" descr="クラウドマネージメント協会ロゴ.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01524" y="505341"/>
            <a:ext cx="1823532" cy="43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テキスト ボックス 6"/>
          <p:cNvSpPr txBox="1"/>
          <p:nvPr/>
        </p:nvSpPr>
        <p:spPr>
          <a:xfrm>
            <a:off x="411238" y="713619"/>
            <a:ext cx="5684762" cy="369332"/>
          </a:xfrm>
          <a:prstGeom prst="rect">
            <a:avLst/>
          </a:prstGeom>
          <a:noFill/>
        </p:spPr>
        <p:txBody>
          <a:bodyPr wrap="square" rtlCol="0">
            <a:spAutoFit/>
          </a:bodyPr>
          <a:lstStyle/>
          <a:p>
            <a:r>
              <a:rPr kumimoji="1" lang="en-US" altLang="ja-JP" dirty="0" smtClean="0"/>
              <a:t>Google </a:t>
            </a:r>
            <a:r>
              <a:rPr kumimoji="1" lang="ja-JP" altLang="en-US" dirty="0" smtClean="0"/>
              <a:t>画像を徹底的に活用する</a:t>
            </a:r>
            <a:endParaRPr kumimoji="1" lang="ja-JP" altLang="en-US" dirty="0"/>
          </a:p>
        </p:txBody>
      </p:sp>
      <p:sp>
        <p:nvSpPr>
          <p:cNvPr id="8" name="正方形/長方形 7"/>
          <p:cNvSpPr/>
          <p:nvPr/>
        </p:nvSpPr>
        <p:spPr>
          <a:xfrm>
            <a:off x="963490" y="1173238"/>
            <a:ext cx="4358415" cy="350762"/>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dirty="0" smtClean="0">
                <a:solidFill>
                  <a:srgbClr val="000000"/>
                </a:solidFill>
              </a:rPr>
              <a:t>業界　＋　チラシ　＋　歳時記</a:t>
            </a:r>
            <a:r>
              <a:rPr lang="ja-JP" altLang="en-US" sz="1400" dirty="0">
                <a:solidFill>
                  <a:srgbClr val="000000"/>
                </a:solidFill>
              </a:rPr>
              <a:t>　</a:t>
            </a:r>
            <a:endParaRPr kumimoji="1" lang="ja-JP" altLang="en-US" sz="1400" dirty="0">
              <a:solidFill>
                <a:srgbClr val="000000"/>
              </a:solidFill>
            </a:endParaRPr>
          </a:p>
        </p:txBody>
      </p:sp>
      <p:sp>
        <p:nvSpPr>
          <p:cNvPr id="9" name="正方形/長方形 8"/>
          <p:cNvSpPr/>
          <p:nvPr/>
        </p:nvSpPr>
        <p:spPr>
          <a:xfrm>
            <a:off x="963490" y="1644953"/>
            <a:ext cx="4358415" cy="350762"/>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dirty="0" smtClean="0">
                <a:solidFill>
                  <a:srgbClr val="000000"/>
                </a:solidFill>
              </a:rPr>
              <a:t>業界　＋　ダイレクトメール　＋　ターゲット</a:t>
            </a:r>
            <a:r>
              <a:rPr lang="ja-JP" altLang="en-US" sz="1400" dirty="0">
                <a:solidFill>
                  <a:srgbClr val="000000"/>
                </a:solidFill>
              </a:rPr>
              <a:t>　</a:t>
            </a:r>
            <a:endParaRPr kumimoji="1" lang="ja-JP" altLang="en-US" sz="1400" dirty="0">
              <a:solidFill>
                <a:srgbClr val="000000"/>
              </a:solidFill>
            </a:endParaRPr>
          </a:p>
        </p:txBody>
      </p:sp>
      <p:sp>
        <p:nvSpPr>
          <p:cNvPr id="10" name="テキスト ボックス 9"/>
          <p:cNvSpPr txBox="1"/>
          <p:nvPr/>
        </p:nvSpPr>
        <p:spPr>
          <a:xfrm>
            <a:off x="411238" y="2358567"/>
            <a:ext cx="5684762" cy="369332"/>
          </a:xfrm>
          <a:prstGeom prst="rect">
            <a:avLst/>
          </a:prstGeom>
          <a:noFill/>
        </p:spPr>
        <p:txBody>
          <a:bodyPr wrap="square" rtlCol="0">
            <a:spAutoFit/>
          </a:bodyPr>
          <a:lstStyle/>
          <a:p>
            <a:r>
              <a:rPr lang="ja-JP" altLang="en-US" dirty="0" smtClean="0"/>
              <a:t>検索設問１</a:t>
            </a:r>
            <a:endParaRPr kumimoji="1" lang="ja-JP" altLang="en-US" dirty="0"/>
          </a:p>
        </p:txBody>
      </p:sp>
      <p:sp>
        <p:nvSpPr>
          <p:cNvPr id="11" name="テキスト ボックス 10"/>
          <p:cNvSpPr txBox="1"/>
          <p:nvPr/>
        </p:nvSpPr>
        <p:spPr>
          <a:xfrm>
            <a:off x="963490" y="2878662"/>
            <a:ext cx="7636224" cy="923330"/>
          </a:xfrm>
          <a:prstGeom prst="rect">
            <a:avLst/>
          </a:prstGeom>
          <a:noFill/>
        </p:spPr>
        <p:txBody>
          <a:bodyPr wrap="square" rtlCol="0">
            <a:spAutoFit/>
          </a:bodyPr>
          <a:lstStyle/>
          <a:p>
            <a:r>
              <a:rPr lang="ja-JP" altLang="en-US" dirty="0" smtClean="0"/>
              <a:t>カーディーラーにおいて車検の集客をアップさせたい</a:t>
            </a:r>
            <a:endParaRPr lang="en-US" altLang="ja-JP" dirty="0" smtClean="0"/>
          </a:p>
          <a:p>
            <a:r>
              <a:rPr kumimoji="1" lang="ja-JP" altLang="en-US" dirty="0" smtClean="0"/>
              <a:t>集客力が高まるセールスプロモーション企画を提案して欲しい</a:t>
            </a:r>
            <a:endParaRPr kumimoji="1" lang="en-US" altLang="ja-JP" dirty="0" smtClean="0"/>
          </a:p>
          <a:p>
            <a:r>
              <a:rPr lang="ja-JP" altLang="en-US" dirty="0" smtClean="0"/>
              <a:t>時期は８月</a:t>
            </a:r>
            <a:r>
              <a:rPr lang="en-US" altLang="ja-JP" dirty="0" smtClean="0"/>
              <a:t>〜</a:t>
            </a:r>
            <a:r>
              <a:rPr lang="ja-JP" altLang="en-US" dirty="0" smtClean="0"/>
              <a:t>１０月　予算は５０万円まで</a:t>
            </a:r>
            <a:endParaRPr kumimoji="1" lang="ja-JP" altLang="en-US" dirty="0"/>
          </a:p>
        </p:txBody>
      </p:sp>
      <p:sp>
        <p:nvSpPr>
          <p:cNvPr id="12" name="テキスト ボックス 11"/>
          <p:cNvSpPr txBox="1"/>
          <p:nvPr/>
        </p:nvSpPr>
        <p:spPr>
          <a:xfrm>
            <a:off x="411238" y="4039805"/>
            <a:ext cx="5684762" cy="369332"/>
          </a:xfrm>
          <a:prstGeom prst="rect">
            <a:avLst/>
          </a:prstGeom>
          <a:noFill/>
        </p:spPr>
        <p:txBody>
          <a:bodyPr wrap="square" rtlCol="0">
            <a:spAutoFit/>
          </a:bodyPr>
          <a:lstStyle/>
          <a:p>
            <a:r>
              <a:rPr lang="ja-JP" altLang="en-US" dirty="0" smtClean="0"/>
              <a:t>検索設問２</a:t>
            </a:r>
            <a:endParaRPr kumimoji="1" lang="ja-JP" altLang="en-US" dirty="0"/>
          </a:p>
        </p:txBody>
      </p:sp>
      <p:sp>
        <p:nvSpPr>
          <p:cNvPr id="13" name="テキスト ボックス 12"/>
          <p:cNvSpPr txBox="1"/>
          <p:nvPr/>
        </p:nvSpPr>
        <p:spPr>
          <a:xfrm>
            <a:off x="963490" y="4559900"/>
            <a:ext cx="7636224" cy="1200329"/>
          </a:xfrm>
          <a:prstGeom prst="rect">
            <a:avLst/>
          </a:prstGeom>
          <a:noFill/>
        </p:spPr>
        <p:txBody>
          <a:bodyPr wrap="square" rtlCol="0">
            <a:spAutoFit/>
          </a:bodyPr>
          <a:lstStyle/>
          <a:p>
            <a:r>
              <a:rPr lang="ja-JP" altLang="en-US" dirty="0" smtClean="0"/>
              <a:t>引越し専門外社においてシーズンオフの集客を高めたい</a:t>
            </a:r>
            <a:endParaRPr lang="en-US" altLang="ja-JP" dirty="0" smtClean="0"/>
          </a:p>
          <a:p>
            <a:r>
              <a:rPr kumimoji="1" lang="ja-JP" altLang="en-US" dirty="0" smtClean="0"/>
              <a:t>チラシなどは費用対効果が得られないためネット広告を行いたい</a:t>
            </a:r>
            <a:endParaRPr kumimoji="1" lang="en-US" altLang="ja-JP" dirty="0" smtClean="0"/>
          </a:p>
          <a:p>
            <a:r>
              <a:rPr lang="ja-JP" altLang="en-US" dirty="0" smtClean="0"/>
              <a:t>サイトで展開するセールスプロモーション企画を提案して欲しい</a:t>
            </a:r>
            <a:endParaRPr lang="en-US" altLang="ja-JP" dirty="0" smtClean="0"/>
          </a:p>
          <a:p>
            <a:r>
              <a:rPr kumimoji="1" lang="ja-JP" altLang="en-US" dirty="0" smtClean="0"/>
              <a:t>時期は５月</a:t>
            </a:r>
            <a:r>
              <a:rPr kumimoji="1" lang="en-US" altLang="ja-JP" dirty="0" smtClean="0"/>
              <a:t>〜</a:t>
            </a:r>
            <a:r>
              <a:rPr kumimoji="1" lang="ja-JP" altLang="en-US" dirty="0" smtClean="0"/>
              <a:t>２月　予算は月額３万円程度</a:t>
            </a:r>
            <a:endParaRPr kumimoji="1" lang="ja-JP" altLang="en-US" dirty="0"/>
          </a:p>
        </p:txBody>
      </p:sp>
    </p:spTree>
    <p:extLst>
      <p:ext uri="{BB962C8B-B14F-4D97-AF65-F5344CB8AC3E}">
        <p14:creationId xmlns:p14="http://schemas.microsoft.com/office/powerpoint/2010/main" val="306594596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106110" y="5957241"/>
            <a:ext cx="857380" cy="846010"/>
          </a:xfrm>
          <a:prstGeom prst="rect">
            <a:avLst/>
          </a:prstGeom>
        </p:spPr>
      </p:pic>
      <p:pic>
        <p:nvPicPr>
          <p:cNvPr id="5" name="図 4"/>
          <p:cNvPicPr>
            <a:picLocks noChangeAspect="1"/>
          </p:cNvPicPr>
          <p:nvPr/>
        </p:nvPicPr>
        <p:blipFill>
          <a:blip r:embed="rId3"/>
          <a:stretch>
            <a:fillRect/>
          </a:stretch>
        </p:blipFill>
        <p:spPr>
          <a:xfrm>
            <a:off x="1" y="1"/>
            <a:ext cx="9144000" cy="470889"/>
          </a:xfrm>
          <a:prstGeom prst="rect">
            <a:avLst/>
          </a:prstGeom>
        </p:spPr>
      </p:pic>
      <p:pic>
        <p:nvPicPr>
          <p:cNvPr id="6" name="図 5" descr="クラウドマネージメント協会ロゴ.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01524" y="505341"/>
            <a:ext cx="1823532" cy="43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テキスト ボックス 1"/>
          <p:cNvSpPr txBox="1"/>
          <p:nvPr/>
        </p:nvSpPr>
        <p:spPr>
          <a:xfrm>
            <a:off x="414922" y="767065"/>
            <a:ext cx="5582586" cy="369332"/>
          </a:xfrm>
          <a:prstGeom prst="rect">
            <a:avLst/>
          </a:prstGeom>
          <a:noFill/>
        </p:spPr>
        <p:txBody>
          <a:bodyPr wrap="square" rtlCol="0">
            <a:spAutoFit/>
          </a:bodyPr>
          <a:lstStyle/>
          <a:p>
            <a:r>
              <a:rPr kumimoji="1" lang="en-US" altLang="ja-JP" dirty="0" smtClean="0"/>
              <a:t>◆</a:t>
            </a:r>
            <a:r>
              <a:rPr kumimoji="1" lang="ja-JP" altLang="en-US" dirty="0" smtClean="0"/>
              <a:t>サンプルサイトのサーチ方法</a:t>
            </a:r>
            <a:endParaRPr kumimoji="1" lang="ja-JP" altLang="en-US" dirty="0"/>
          </a:p>
        </p:txBody>
      </p:sp>
      <p:sp>
        <p:nvSpPr>
          <p:cNvPr id="3" name="テキスト ボックス 2"/>
          <p:cNvSpPr txBox="1"/>
          <p:nvPr/>
        </p:nvSpPr>
        <p:spPr>
          <a:xfrm>
            <a:off x="963490" y="1166561"/>
            <a:ext cx="7422962" cy="307777"/>
          </a:xfrm>
          <a:prstGeom prst="rect">
            <a:avLst/>
          </a:prstGeom>
          <a:noFill/>
        </p:spPr>
        <p:txBody>
          <a:bodyPr wrap="square" rtlCol="0">
            <a:spAutoFit/>
          </a:bodyPr>
          <a:lstStyle/>
          <a:p>
            <a:r>
              <a:rPr kumimoji="1" lang="en-US" altLang="ja-JP" sz="1400" dirty="0" smtClean="0"/>
              <a:t>WEB</a:t>
            </a:r>
            <a:r>
              <a:rPr kumimoji="1" lang="ja-JP" altLang="en-US" sz="1400" dirty="0" smtClean="0"/>
              <a:t>デザイン　参考サイト　で検索をすれば以下のようなサイトが数多く検索されます。</a:t>
            </a:r>
            <a:endParaRPr kumimoji="1" lang="ja-JP" altLang="en-US" sz="1400" dirty="0"/>
          </a:p>
        </p:txBody>
      </p:sp>
      <p:sp>
        <p:nvSpPr>
          <p:cNvPr id="14" name="正方形/長方形 13"/>
          <p:cNvSpPr/>
          <p:nvPr/>
        </p:nvSpPr>
        <p:spPr>
          <a:xfrm>
            <a:off x="1204687" y="1586542"/>
            <a:ext cx="7499333" cy="523220"/>
          </a:xfrm>
          <a:prstGeom prst="rect">
            <a:avLst/>
          </a:prstGeom>
        </p:spPr>
        <p:txBody>
          <a:bodyPr wrap="square">
            <a:spAutoFit/>
          </a:bodyPr>
          <a:lstStyle/>
          <a:p>
            <a:r>
              <a:rPr lang="en-US" altLang="ja-JP" sz="1400" dirty="0">
                <a:hlinkClick r:id="rId5"/>
              </a:rPr>
              <a:t>http://kachibito.net/web-design/japanese-design-</a:t>
            </a:r>
            <a:r>
              <a:rPr lang="en-US" altLang="ja-JP" sz="1400" dirty="0" smtClean="0">
                <a:hlinkClick r:id="rId5"/>
              </a:rPr>
              <a:t>gallery.html</a:t>
            </a:r>
            <a:endParaRPr lang="en-US" altLang="ja-JP" sz="1400" dirty="0" smtClean="0"/>
          </a:p>
          <a:p>
            <a:endParaRPr lang="ja-JP" altLang="en-US" sz="1400" dirty="0"/>
          </a:p>
        </p:txBody>
      </p:sp>
      <p:sp>
        <p:nvSpPr>
          <p:cNvPr id="15" name="正方形/長方形 14"/>
          <p:cNvSpPr/>
          <p:nvPr/>
        </p:nvSpPr>
        <p:spPr>
          <a:xfrm>
            <a:off x="1204687" y="1909707"/>
            <a:ext cx="2884440" cy="523220"/>
          </a:xfrm>
          <a:prstGeom prst="rect">
            <a:avLst/>
          </a:prstGeom>
        </p:spPr>
        <p:txBody>
          <a:bodyPr wrap="square">
            <a:spAutoFit/>
          </a:bodyPr>
          <a:lstStyle/>
          <a:p>
            <a:r>
              <a:rPr lang="en-US" altLang="ja-JP" sz="1400" dirty="0">
                <a:hlinkClick r:id="rId6"/>
              </a:rPr>
              <a:t>http://www.web-mihon.com</a:t>
            </a:r>
            <a:r>
              <a:rPr lang="en-US" altLang="ja-JP" sz="1400" dirty="0" smtClean="0">
                <a:hlinkClick r:id="rId6"/>
              </a:rPr>
              <a:t>/</a:t>
            </a:r>
            <a:endParaRPr lang="en-US" altLang="ja-JP" sz="1400" dirty="0" smtClean="0"/>
          </a:p>
          <a:p>
            <a:endParaRPr lang="ja-JP" altLang="en-US" sz="1400" dirty="0"/>
          </a:p>
        </p:txBody>
      </p:sp>
      <p:sp>
        <p:nvSpPr>
          <p:cNvPr id="16" name="正方形/長方形 15"/>
          <p:cNvSpPr/>
          <p:nvPr/>
        </p:nvSpPr>
        <p:spPr>
          <a:xfrm>
            <a:off x="1204687" y="2250489"/>
            <a:ext cx="2616618" cy="523220"/>
          </a:xfrm>
          <a:prstGeom prst="rect">
            <a:avLst/>
          </a:prstGeom>
        </p:spPr>
        <p:txBody>
          <a:bodyPr wrap="square">
            <a:spAutoFit/>
          </a:bodyPr>
          <a:lstStyle/>
          <a:p>
            <a:r>
              <a:rPr lang="en-US" altLang="ja-JP" sz="1400" dirty="0">
                <a:hlinkClick r:id="rId7"/>
              </a:rPr>
              <a:t>http://web-selection.com</a:t>
            </a:r>
            <a:r>
              <a:rPr lang="en-US" altLang="ja-JP" sz="1400" dirty="0" smtClean="0">
                <a:hlinkClick r:id="rId7"/>
              </a:rPr>
              <a:t>/</a:t>
            </a:r>
            <a:endParaRPr lang="en-US" altLang="ja-JP" sz="1400" dirty="0" smtClean="0"/>
          </a:p>
          <a:p>
            <a:endParaRPr lang="ja-JP" altLang="en-US" sz="1400" dirty="0"/>
          </a:p>
        </p:txBody>
      </p:sp>
      <p:sp>
        <p:nvSpPr>
          <p:cNvPr id="17" name="テキスト ボックス 16"/>
          <p:cNvSpPr txBox="1"/>
          <p:nvPr/>
        </p:nvSpPr>
        <p:spPr>
          <a:xfrm>
            <a:off x="963489" y="2720770"/>
            <a:ext cx="7856231" cy="1169551"/>
          </a:xfrm>
          <a:prstGeom prst="rect">
            <a:avLst/>
          </a:prstGeom>
          <a:noFill/>
        </p:spPr>
        <p:txBody>
          <a:bodyPr wrap="square" rtlCol="0">
            <a:spAutoFit/>
          </a:bodyPr>
          <a:lstStyle/>
          <a:p>
            <a:r>
              <a:rPr kumimoji="1" lang="ja-JP" altLang="en-US" sz="1400" dirty="0" smtClean="0"/>
              <a:t>これらのサイトから対象業種、及びコンテンツに即したサイトをピックアップする。</a:t>
            </a:r>
            <a:endParaRPr kumimoji="1" lang="en-US" altLang="ja-JP" sz="1400" dirty="0" smtClean="0"/>
          </a:p>
          <a:p>
            <a:r>
              <a:rPr kumimoji="1" lang="en-US" altLang="ja-JP" sz="1400" dirty="0" smtClean="0"/>
              <a:t>※</a:t>
            </a:r>
            <a:r>
              <a:rPr kumimoji="1" lang="ja-JP" altLang="en-US" sz="1400" dirty="0" smtClean="0"/>
              <a:t>この時の選択ポイントは</a:t>
            </a:r>
            <a:endParaRPr kumimoji="1" lang="en-US" altLang="ja-JP" sz="1400" dirty="0" smtClean="0"/>
          </a:p>
          <a:p>
            <a:r>
              <a:rPr lang="ja-JP" altLang="ja-JP" sz="1400" dirty="0"/>
              <a:t>　</a:t>
            </a:r>
            <a:r>
              <a:rPr lang="ja-JP" altLang="en-US" sz="1400" dirty="0" smtClean="0"/>
              <a:t>１，テイストをあわせる</a:t>
            </a:r>
            <a:endParaRPr lang="en-US" altLang="ja-JP" sz="1400" dirty="0" smtClean="0"/>
          </a:p>
          <a:p>
            <a:r>
              <a:rPr kumimoji="1" lang="ja-JP" altLang="ja-JP" sz="1400" dirty="0"/>
              <a:t>　</a:t>
            </a:r>
            <a:r>
              <a:rPr kumimoji="1" lang="ja-JP" altLang="en-US" sz="1400" dirty="0" smtClean="0"/>
              <a:t>２，クライアントの写真素材の精度にあわせる</a:t>
            </a:r>
            <a:endParaRPr kumimoji="1" lang="en-US" altLang="ja-JP" sz="1400" dirty="0" smtClean="0"/>
          </a:p>
          <a:p>
            <a:r>
              <a:rPr lang="ja-JP" altLang="ja-JP" sz="1400" dirty="0"/>
              <a:t>　</a:t>
            </a:r>
            <a:r>
              <a:rPr lang="ja-JP" altLang="en-US" sz="1400" dirty="0" smtClean="0"/>
              <a:t>３，ナビゲーションの数、コンテンツの数を想定する</a:t>
            </a:r>
            <a:endParaRPr kumimoji="1" lang="en-US" altLang="ja-JP" sz="1400" dirty="0" smtClean="0"/>
          </a:p>
        </p:txBody>
      </p:sp>
      <p:sp>
        <p:nvSpPr>
          <p:cNvPr id="18" name="テキスト ボックス 17"/>
          <p:cNvSpPr txBox="1"/>
          <p:nvPr/>
        </p:nvSpPr>
        <p:spPr>
          <a:xfrm>
            <a:off x="963489" y="3965682"/>
            <a:ext cx="7856231" cy="523220"/>
          </a:xfrm>
          <a:prstGeom prst="rect">
            <a:avLst/>
          </a:prstGeom>
          <a:noFill/>
        </p:spPr>
        <p:txBody>
          <a:bodyPr wrap="square" rtlCol="0">
            <a:spAutoFit/>
          </a:bodyPr>
          <a:lstStyle/>
          <a:p>
            <a:r>
              <a:rPr lang="ja-JP" altLang="en-US" sz="1400" dirty="0" smtClean="0"/>
              <a:t>またはテンプレート販売サイトから選択する</a:t>
            </a:r>
            <a:r>
              <a:rPr kumimoji="1" lang="ja-JP" altLang="en-US" sz="1400" dirty="0" smtClean="0"/>
              <a:t>。</a:t>
            </a:r>
            <a:endParaRPr kumimoji="1" lang="en-US" altLang="ja-JP" sz="1400" dirty="0" smtClean="0"/>
          </a:p>
          <a:p>
            <a:r>
              <a:rPr kumimoji="1" lang="ja-JP" altLang="en-US" sz="1400" dirty="0" smtClean="0"/>
              <a:t>ナビゲーションなどスペックがあえばそのまま購入し進めることも可能になる。</a:t>
            </a:r>
            <a:endParaRPr kumimoji="1" lang="en-US" altLang="ja-JP" sz="1400" dirty="0" smtClean="0"/>
          </a:p>
        </p:txBody>
      </p:sp>
      <p:sp>
        <p:nvSpPr>
          <p:cNvPr id="19" name="正方形/長方形 18"/>
          <p:cNvSpPr/>
          <p:nvPr/>
        </p:nvSpPr>
        <p:spPr>
          <a:xfrm>
            <a:off x="1204687" y="4501504"/>
            <a:ext cx="3837030" cy="523220"/>
          </a:xfrm>
          <a:prstGeom prst="rect">
            <a:avLst/>
          </a:prstGeom>
        </p:spPr>
        <p:txBody>
          <a:bodyPr wrap="square">
            <a:spAutoFit/>
          </a:bodyPr>
          <a:lstStyle/>
          <a:p>
            <a:r>
              <a:rPr lang="en-US" altLang="ja-JP" sz="1400" dirty="0">
                <a:hlinkClick r:id="rId8"/>
              </a:rPr>
              <a:t>http://www.templatemonster.jp</a:t>
            </a:r>
            <a:r>
              <a:rPr lang="en-US" altLang="ja-JP" sz="1400" dirty="0" smtClean="0">
                <a:hlinkClick r:id="rId8"/>
              </a:rPr>
              <a:t>/</a:t>
            </a:r>
            <a:endParaRPr lang="en-US" altLang="ja-JP" sz="1400" dirty="0" smtClean="0"/>
          </a:p>
          <a:p>
            <a:endParaRPr lang="ja-JP" altLang="en-US" sz="1400" dirty="0"/>
          </a:p>
        </p:txBody>
      </p:sp>
      <p:sp>
        <p:nvSpPr>
          <p:cNvPr id="20" name="正方形/長方形 19"/>
          <p:cNvSpPr/>
          <p:nvPr/>
        </p:nvSpPr>
        <p:spPr>
          <a:xfrm>
            <a:off x="1204687" y="4878868"/>
            <a:ext cx="5811265" cy="523220"/>
          </a:xfrm>
          <a:prstGeom prst="rect">
            <a:avLst/>
          </a:prstGeom>
        </p:spPr>
        <p:txBody>
          <a:bodyPr wrap="square">
            <a:spAutoFit/>
          </a:bodyPr>
          <a:lstStyle/>
          <a:p>
            <a:r>
              <a:rPr lang="en-US" altLang="ja-JP" sz="1400" dirty="0">
                <a:hlinkClick r:id="rId9"/>
              </a:rPr>
              <a:t>http://onepagelove.com/gallery/templates?ref=</a:t>
            </a:r>
            <a:r>
              <a:rPr lang="en-US" altLang="ja-JP" sz="1400" dirty="0" smtClean="0">
                <a:hlinkClick r:id="rId9"/>
              </a:rPr>
              <a:t>blognav</a:t>
            </a:r>
            <a:endParaRPr lang="en-US" altLang="ja-JP" sz="1400" dirty="0" smtClean="0"/>
          </a:p>
          <a:p>
            <a:endParaRPr lang="ja-JP" altLang="en-US" sz="1400" dirty="0"/>
          </a:p>
        </p:txBody>
      </p:sp>
      <p:sp>
        <p:nvSpPr>
          <p:cNvPr id="21" name="テキスト ボックス 20"/>
          <p:cNvSpPr txBox="1"/>
          <p:nvPr/>
        </p:nvSpPr>
        <p:spPr>
          <a:xfrm>
            <a:off x="963490" y="5248199"/>
            <a:ext cx="7422962" cy="523220"/>
          </a:xfrm>
          <a:prstGeom prst="rect">
            <a:avLst/>
          </a:prstGeom>
          <a:noFill/>
        </p:spPr>
        <p:txBody>
          <a:bodyPr wrap="square" rtlCol="0">
            <a:spAutoFit/>
          </a:bodyPr>
          <a:lstStyle/>
          <a:p>
            <a:r>
              <a:rPr lang="ja-JP" altLang="en-US" sz="1400" dirty="0" smtClean="0"/>
              <a:t>よりクライアントとのイメージ整合を高めるにはクライアントの写真を</a:t>
            </a:r>
            <a:r>
              <a:rPr lang="en-US" altLang="ja-JP" sz="1400" dirty="0" smtClean="0"/>
              <a:t>TOP</a:t>
            </a:r>
            <a:r>
              <a:rPr lang="ja-JP" altLang="en-US" sz="1400" dirty="0" smtClean="0"/>
              <a:t>のみあててみて選択をしてもらう</a:t>
            </a:r>
            <a:r>
              <a:rPr kumimoji="1" lang="ja-JP" altLang="en-US" sz="1400" dirty="0" smtClean="0"/>
              <a:t>。</a:t>
            </a:r>
            <a:endParaRPr kumimoji="1" lang="ja-JP" altLang="en-US" sz="1400" dirty="0"/>
          </a:p>
        </p:txBody>
      </p:sp>
    </p:spTree>
    <p:extLst>
      <p:ext uri="{BB962C8B-B14F-4D97-AF65-F5344CB8AC3E}">
        <p14:creationId xmlns:p14="http://schemas.microsoft.com/office/powerpoint/2010/main" val="201315955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106110" y="5957241"/>
            <a:ext cx="857380" cy="846010"/>
          </a:xfrm>
          <a:prstGeom prst="rect">
            <a:avLst/>
          </a:prstGeom>
        </p:spPr>
      </p:pic>
      <p:pic>
        <p:nvPicPr>
          <p:cNvPr id="5" name="図 4"/>
          <p:cNvPicPr>
            <a:picLocks noChangeAspect="1"/>
          </p:cNvPicPr>
          <p:nvPr/>
        </p:nvPicPr>
        <p:blipFill>
          <a:blip r:embed="rId3"/>
          <a:stretch>
            <a:fillRect/>
          </a:stretch>
        </p:blipFill>
        <p:spPr>
          <a:xfrm>
            <a:off x="1" y="1"/>
            <a:ext cx="9144000" cy="470889"/>
          </a:xfrm>
          <a:prstGeom prst="rect">
            <a:avLst/>
          </a:prstGeom>
        </p:spPr>
      </p:pic>
      <p:pic>
        <p:nvPicPr>
          <p:cNvPr id="6" name="図 5" descr="クラウドマネージメント協会ロゴ.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01524" y="505341"/>
            <a:ext cx="1823532" cy="43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テキスト ボックス 1"/>
          <p:cNvSpPr txBox="1"/>
          <p:nvPr/>
        </p:nvSpPr>
        <p:spPr>
          <a:xfrm>
            <a:off x="389775" y="842514"/>
            <a:ext cx="6198683" cy="369332"/>
          </a:xfrm>
          <a:prstGeom prst="rect">
            <a:avLst/>
          </a:prstGeom>
          <a:noFill/>
        </p:spPr>
        <p:txBody>
          <a:bodyPr wrap="square" rtlCol="0">
            <a:spAutoFit/>
          </a:bodyPr>
          <a:lstStyle/>
          <a:p>
            <a:r>
              <a:rPr kumimoji="1" lang="en-US" altLang="ja-JP" dirty="0" smtClean="0"/>
              <a:t>◆</a:t>
            </a:r>
            <a:r>
              <a:rPr kumimoji="1" lang="ja-JP" altLang="en-US" dirty="0" smtClean="0"/>
              <a:t>サンプルサイトを基にしたコンテンツの収集</a:t>
            </a:r>
            <a:endParaRPr kumimoji="1" lang="ja-JP" altLang="en-US" dirty="0"/>
          </a:p>
        </p:txBody>
      </p:sp>
      <p:pic>
        <p:nvPicPr>
          <p:cNvPr id="3" name="図 2"/>
          <p:cNvPicPr>
            <a:picLocks noChangeAspect="1"/>
          </p:cNvPicPr>
          <p:nvPr/>
        </p:nvPicPr>
        <p:blipFill>
          <a:blip r:embed="rId5"/>
          <a:stretch>
            <a:fillRect/>
          </a:stretch>
        </p:blipFill>
        <p:spPr>
          <a:xfrm>
            <a:off x="520250" y="1358081"/>
            <a:ext cx="2466006" cy="3212755"/>
          </a:xfrm>
          <a:prstGeom prst="rect">
            <a:avLst/>
          </a:prstGeom>
        </p:spPr>
      </p:pic>
      <p:pic>
        <p:nvPicPr>
          <p:cNvPr id="20" name="図 19"/>
          <p:cNvPicPr>
            <a:picLocks noChangeAspect="1"/>
          </p:cNvPicPr>
          <p:nvPr/>
        </p:nvPicPr>
        <p:blipFill>
          <a:blip r:embed="rId6"/>
          <a:stretch>
            <a:fillRect/>
          </a:stretch>
        </p:blipFill>
        <p:spPr>
          <a:xfrm>
            <a:off x="3872605" y="3605250"/>
            <a:ext cx="2466006" cy="2802677"/>
          </a:xfrm>
          <a:prstGeom prst="rect">
            <a:avLst/>
          </a:prstGeom>
        </p:spPr>
      </p:pic>
      <p:sp>
        <p:nvSpPr>
          <p:cNvPr id="21" name="正方形/長方形 20"/>
          <p:cNvSpPr/>
          <p:nvPr/>
        </p:nvSpPr>
        <p:spPr>
          <a:xfrm>
            <a:off x="3872605" y="1345507"/>
            <a:ext cx="2715853" cy="389821"/>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2" name="正方形/長方形 21"/>
          <p:cNvSpPr/>
          <p:nvPr/>
        </p:nvSpPr>
        <p:spPr>
          <a:xfrm>
            <a:off x="3872605" y="1747903"/>
            <a:ext cx="2715853" cy="389821"/>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3" name="正方形/長方形 22"/>
          <p:cNvSpPr/>
          <p:nvPr/>
        </p:nvSpPr>
        <p:spPr>
          <a:xfrm>
            <a:off x="3872605" y="2137724"/>
            <a:ext cx="2715853" cy="389821"/>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4" name="正方形/長方形 23"/>
          <p:cNvSpPr/>
          <p:nvPr/>
        </p:nvSpPr>
        <p:spPr>
          <a:xfrm>
            <a:off x="3872605" y="2540123"/>
            <a:ext cx="2715853" cy="389821"/>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5" name="正方形/長方形 24"/>
          <p:cNvSpPr/>
          <p:nvPr/>
        </p:nvSpPr>
        <p:spPr>
          <a:xfrm>
            <a:off x="3872605" y="2929944"/>
            <a:ext cx="2715853" cy="389821"/>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27" name="直線矢印コネクタ 26"/>
          <p:cNvCxnSpPr>
            <a:stCxn id="21" idx="1"/>
          </p:cNvCxnSpPr>
          <p:nvPr/>
        </p:nvCxnSpPr>
        <p:spPr>
          <a:xfrm flipH="1" flipV="1">
            <a:off x="2829013" y="1483830"/>
            <a:ext cx="1043592" cy="5658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9" name="直線コネクタ 28"/>
          <p:cNvCxnSpPr/>
          <p:nvPr/>
        </p:nvCxnSpPr>
        <p:spPr>
          <a:xfrm>
            <a:off x="1139512" y="5148310"/>
            <a:ext cx="2615266" cy="12575"/>
          </a:xfrm>
          <a:prstGeom prst="line">
            <a:avLst/>
          </a:prstGeom>
        </p:spPr>
        <p:style>
          <a:lnRef idx="2">
            <a:schemeClr val="accent1"/>
          </a:lnRef>
          <a:fillRef idx="0">
            <a:schemeClr val="accent1"/>
          </a:fillRef>
          <a:effectRef idx="1">
            <a:schemeClr val="accent1"/>
          </a:effectRef>
          <a:fontRef idx="minor">
            <a:schemeClr val="tx1"/>
          </a:fontRef>
        </p:style>
      </p:cxnSp>
      <p:sp>
        <p:nvSpPr>
          <p:cNvPr id="30" name="テキスト ボックス 29"/>
          <p:cNvSpPr txBox="1"/>
          <p:nvPr/>
        </p:nvSpPr>
        <p:spPr>
          <a:xfrm>
            <a:off x="963490" y="4533657"/>
            <a:ext cx="1810569" cy="276999"/>
          </a:xfrm>
          <a:prstGeom prst="rect">
            <a:avLst/>
          </a:prstGeom>
          <a:noFill/>
        </p:spPr>
        <p:txBody>
          <a:bodyPr wrap="square" rtlCol="0">
            <a:spAutoFit/>
          </a:bodyPr>
          <a:lstStyle/>
          <a:p>
            <a:r>
              <a:rPr kumimoji="1" lang="ja-JP" altLang="en-US" sz="1200" dirty="0" smtClean="0"/>
              <a:t>メインビジュアル</a:t>
            </a:r>
            <a:endParaRPr kumimoji="1" lang="ja-JP" altLang="en-US" sz="1200" dirty="0"/>
          </a:p>
        </p:txBody>
      </p:sp>
      <p:cxnSp>
        <p:nvCxnSpPr>
          <p:cNvPr id="31" name="直線コネクタ 30"/>
          <p:cNvCxnSpPr/>
          <p:nvPr/>
        </p:nvCxnSpPr>
        <p:spPr>
          <a:xfrm>
            <a:off x="1139512" y="5965675"/>
            <a:ext cx="2615266" cy="12575"/>
          </a:xfrm>
          <a:prstGeom prst="line">
            <a:avLst/>
          </a:prstGeom>
        </p:spPr>
        <p:style>
          <a:lnRef idx="2">
            <a:schemeClr val="accent1"/>
          </a:lnRef>
          <a:fillRef idx="0">
            <a:schemeClr val="accent1"/>
          </a:fillRef>
          <a:effectRef idx="1">
            <a:schemeClr val="accent1"/>
          </a:effectRef>
          <a:fontRef idx="minor">
            <a:schemeClr val="tx1"/>
          </a:fontRef>
        </p:style>
      </p:cxnSp>
      <p:sp>
        <p:nvSpPr>
          <p:cNvPr id="32" name="テキスト ボックス 31"/>
          <p:cNvSpPr txBox="1"/>
          <p:nvPr/>
        </p:nvSpPr>
        <p:spPr>
          <a:xfrm>
            <a:off x="963490" y="5351022"/>
            <a:ext cx="1810569" cy="276999"/>
          </a:xfrm>
          <a:prstGeom prst="rect">
            <a:avLst/>
          </a:prstGeom>
          <a:noFill/>
        </p:spPr>
        <p:txBody>
          <a:bodyPr wrap="square" rtlCol="0">
            <a:spAutoFit/>
          </a:bodyPr>
          <a:lstStyle/>
          <a:p>
            <a:r>
              <a:rPr lang="ja-JP" altLang="en-US" sz="1200" dirty="0" smtClean="0"/>
              <a:t>サブ</a:t>
            </a:r>
            <a:r>
              <a:rPr kumimoji="1" lang="ja-JP" altLang="en-US" sz="1200" dirty="0" smtClean="0"/>
              <a:t>ビジュアル</a:t>
            </a:r>
            <a:endParaRPr kumimoji="1" lang="ja-JP" altLang="en-US" sz="1200" dirty="0"/>
          </a:p>
        </p:txBody>
      </p:sp>
      <p:cxnSp>
        <p:nvCxnSpPr>
          <p:cNvPr id="33" name="直線コネクタ 32"/>
          <p:cNvCxnSpPr/>
          <p:nvPr/>
        </p:nvCxnSpPr>
        <p:spPr>
          <a:xfrm>
            <a:off x="1139512" y="6790676"/>
            <a:ext cx="2615266" cy="12575"/>
          </a:xfrm>
          <a:prstGeom prst="line">
            <a:avLst/>
          </a:prstGeom>
        </p:spPr>
        <p:style>
          <a:lnRef idx="2">
            <a:schemeClr val="accent1"/>
          </a:lnRef>
          <a:fillRef idx="0">
            <a:schemeClr val="accent1"/>
          </a:fillRef>
          <a:effectRef idx="1">
            <a:schemeClr val="accent1"/>
          </a:effectRef>
          <a:fontRef idx="minor">
            <a:schemeClr val="tx1"/>
          </a:fontRef>
        </p:style>
      </p:cxnSp>
      <p:sp>
        <p:nvSpPr>
          <p:cNvPr id="34" name="テキスト ボックス 33"/>
          <p:cNvSpPr txBox="1"/>
          <p:nvPr/>
        </p:nvSpPr>
        <p:spPr>
          <a:xfrm>
            <a:off x="963490" y="6176023"/>
            <a:ext cx="1810569" cy="276999"/>
          </a:xfrm>
          <a:prstGeom prst="rect">
            <a:avLst/>
          </a:prstGeom>
          <a:noFill/>
        </p:spPr>
        <p:txBody>
          <a:bodyPr wrap="square" rtlCol="0">
            <a:spAutoFit/>
          </a:bodyPr>
          <a:lstStyle/>
          <a:p>
            <a:r>
              <a:rPr lang="ja-JP" altLang="en-US" sz="1200" dirty="0" smtClean="0"/>
              <a:t>コンセプト</a:t>
            </a:r>
            <a:endParaRPr kumimoji="1" lang="ja-JP" altLang="en-US" sz="1200" dirty="0"/>
          </a:p>
        </p:txBody>
      </p:sp>
      <p:cxnSp>
        <p:nvCxnSpPr>
          <p:cNvPr id="36" name="直線矢印コネクタ 35"/>
          <p:cNvCxnSpPr/>
          <p:nvPr/>
        </p:nvCxnSpPr>
        <p:spPr>
          <a:xfrm flipV="1">
            <a:off x="1068738" y="2414369"/>
            <a:ext cx="867565" cy="2194192"/>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38" name="直線矢印コネクタ 37"/>
          <p:cNvCxnSpPr/>
          <p:nvPr/>
        </p:nvCxnSpPr>
        <p:spPr>
          <a:xfrm flipV="1">
            <a:off x="1307633" y="3319765"/>
            <a:ext cx="1144179" cy="2031257"/>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40" name="直線矢印コネクタ 39"/>
          <p:cNvCxnSpPr/>
          <p:nvPr/>
        </p:nvCxnSpPr>
        <p:spPr>
          <a:xfrm flipH="1" flipV="1">
            <a:off x="854990" y="3797601"/>
            <a:ext cx="238894" cy="2378422"/>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42" name="直線コネクタ 41"/>
          <p:cNvCxnSpPr/>
          <p:nvPr/>
        </p:nvCxnSpPr>
        <p:spPr>
          <a:xfrm>
            <a:off x="6509790" y="4683035"/>
            <a:ext cx="2615266" cy="12575"/>
          </a:xfrm>
          <a:prstGeom prst="line">
            <a:avLst/>
          </a:prstGeom>
        </p:spPr>
        <p:style>
          <a:lnRef idx="2">
            <a:schemeClr val="accent1"/>
          </a:lnRef>
          <a:fillRef idx="0">
            <a:schemeClr val="accent1"/>
          </a:fillRef>
          <a:effectRef idx="1">
            <a:schemeClr val="accent1"/>
          </a:effectRef>
          <a:fontRef idx="minor">
            <a:schemeClr val="tx1"/>
          </a:fontRef>
        </p:style>
      </p:cxnSp>
      <p:sp>
        <p:nvSpPr>
          <p:cNvPr id="43" name="テキスト ボックス 42"/>
          <p:cNvSpPr txBox="1"/>
          <p:nvPr/>
        </p:nvSpPr>
        <p:spPr>
          <a:xfrm>
            <a:off x="6333768" y="4068382"/>
            <a:ext cx="1810569" cy="276999"/>
          </a:xfrm>
          <a:prstGeom prst="rect">
            <a:avLst/>
          </a:prstGeom>
          <a:noFill/>
        </p:spPr>
        <p:txBody>
          <a:bodyPr wrap="square" rtlCol="0">
            <a:spAutoFit/>
          </a:bodyPr>
          <a:lstStyle/>
          <a:p>
            <a:r>
              <a:rPr kumimoji="1" lang="ja-JP" altLang="en-US" sz="1200" dirty="0" smtClean="0"/>
              <a:t>メインコンテンツ</a:t>
            </a:r>
            <a:endParaRPr kumimoji="1" lang="ja-JP" altLang="en-US" sz="1200" dirty="0"/>
          </a:p>
        </p:txBody>
      </p:sp>
      <p:cxnSp>
        <p:nvCxnSpPr>
          <p:cNvPr id="44" name="直線コネクタ 43"/>
          <p:cNvCxnSpPr/>
          <p:nvPr/>
        </p:nvCxnSpPr>
        <p:spPr>
          <a:xfrm>
            <a:off x="6509790" y="5318494"/>
            <a:ext cx="2615266" cy="12575"/>
          </a:xfrm>
          <a:prstGeom prst="line">
            <a:avLst/>
          </a:prstGeom>
        </p:spPr>
        <p:style>
          <a:lnRef idx="2">
            <a:schemeClr val="accent1"/>
          </a:lnRef>
          <a:fillRef idx="0">
            <a:schemeClr val="accent1"/>
          </a:fillRef>
          <a:effectRef idx="1">
            <a:schemeClr val="accent1"/>
          </a:effectRef>
          <a:fontRef idx="minor">
            <a:schemeClr val="tx1"/>
          </a:fontRef>
        </p:style>
      </p:cxnSp>
      <p:cxnSp>
        <p:nvCxnSpPr>
          <p:cNvPr id="45" name="直線コネクタ 44"/>
          <p:cNvCxnSpPr/>
          <p:nvPr/>
        </p:nvCxnSpPr>
        <p:spPr>
          <a:xfrm>
            <a:off x="6509790" y="5990164"/>
            <a:ext cx="2615266" cy="12575"/>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直線矢印コネクタ 46"/>
          <p:cNvCxnSpPr/>
          <p:nvPr/>
        </p:nvCxnSpPr>
        <p:spPr>
          <a:xfrm flipH="1">
            <a:off x="6074568" y="4332817"/>
            <a:ext cx="311113" cy="401679"/>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795294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106110" y="5957241"/>
            <a:ext cx="857380" cy="846010"/>
          </a:xfrm>
          <a:prstGeom prst="rect">
            <a:avLst/>
          </a:prstGeom>
        </p:spPr>
      </p:pic>
      <p:pic>
        <p:nvPicPr>
          <p:cNvPr id="5" name="図 4"/>
          <p:cNvPicPr>
            <a:picLocks noChangeAspect="1"/>
          </p:cNvPicPr>
          <p:nvPr/>
        </p:nvPicPr>
        <p:blipFill>
          <a:blip r:embed="rId3"/>
          <a:stretch>
            <a:fillRect/>
          </a:stretch>
        </p:blipFill>
        <p:spPr>
          <a:xfrm>
            <a:off x="1" y="1"/>
            <a:ext cx="9144000" cy="470889"/>
          </a:xfrm>
          <a:prstGeom prst="rect">
            <a:avLst/>
          </a:prstGeom>
        </p:spPr>
      </p:pic>
      <p:pic>
        <p:nvPicPr>
          <p:cNvPr id="6" name="図 5" descr="クラウドマネージメント協会ロゴ.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01524" y="505341"/>
            <a:ext cx="1823532" cy="43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テキスト ボックス 1"/>
          <p:cNvSpPr txBox="1"/>
          <p:nvPr/>
        </p:nvSpPr>
        <p:spPr>
          <a:xfrm>
            <a:off x="389775" y="842514"/>
            <a:ext cx="6198683" cy="369332"/>
          </a:xfrm>
          <a:prstGeom prst="rect">
            <a:avLst/>
          </a:prstGeom>
          <a:noFill/>
        </p:spPr>
        <p:txBody>
          <a:bodyPr wrap="square" rtlCol="0">
            <a:spAutoFit/>
          </a:bodyPr>
          <a:lstStyle/>
          <a:p>
            <a:r>
              <a:rPr kumimoji="1" lang="en-US" altLang="ja-JP" dirty="0" smtClean="0"/>
              <a:t>◆</a:t>
            </a:r>
            <a:r>
              <a:rPr kumimoji="1" lang="ja-JP" altLang="en-US" dirty="0" smtClean="0"/>
              <a:t>メインナビゲーションの確定</a:t>
            </a:r>
            <a:endParaRPr kumimoji="1" lang="ja-JP" altLang="en-US" dirty="0"/>
          </a:p>
        </p:txBody>
      </p:sp>
      <p:pic>
        <p:nvPicPr>
          <p:cNvPr id="7" name="図 6"/>
          <p:cNvPicPr>
            <a:picLocks noChangeAspect="1"/>
          </p:cNvPicPr>
          <p:nvPr/>
        </p:nvPicPr>
        <p:blipFill>
          <a:blip r:embed="rId5"/>
          <a:stretch>
            <a:fillRect/>
          </a:stretch>
        </p:blipFill>
        <p:spPr>
          <a:xfrm>
            <a:off x="4297777" y="1104872"/>
            <a:ext cx="4101288" cy="1960944"/>
          </a:xfrm>
          <a:prstGeom prst="rect">
            <a:avLst/>
          </a:prstGeom>
        </p:spPr>
      </p:pic>
      <p:sp>
        <p:nvSpPr>
          <p:cNvPr id="8" name="角丸四角形 7"/>
          <p:cNvSpPr/>
          <p:nvPr/>
        </p:nvSpPr>
        <p:spPr>
          <a:xfrm>
            <a:off x="217408" y="3963760"/>
            <a:ext cx="2155993" cy="538763"/>
          </a:xfrm>
          <a:prstGeom prst="roundRect">
            <a:avLst/>
          </a:prstGeom>
          <a:no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 name="角丸四角形 8"/>
          <p:cNvSpPr/>
          <p:nvPr/>
        </p:nvSpPr>
        <p:spPr>
          <a:xfrm>
            <a:off x="217408" y="4502523"/>
            <a:ext cx="2155993" cy="538763"/>
          </a:xfrm>
          <a:prstGeom prst="roundRect">
            <a:avLst/>
          </a:prstGeom>
          <a:no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 name="角丸四角形 9"/>
          <p:cNvSpPr/>
          <p:nvPr/>
        </p:nvSpPr>
        <p:spPr>
          <a:xfrm>
            <a:off x="2372713" y="3963760"/>
            <a:ext cx="2155993" cy="538763"/>
          </a:xfrm>
          <a:prstGeom prst="roundRect">
            <a:avLst/>
          </a:prstGeom>
          <a:no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 name="角丸四角形 10"/>
          <p:cNvSpPr/>
          <p:nvPr/>
        </p:nvSpPr>
        <p:spPr>
          <a:xfrm>
            <a:off x="2372713" y="4502523"/>
            <a:ext cx="2155993" cy="538763"/>
          </a:xfrm>
          <a:prstGeom prst="roundRect">
            <a:avLst/>
          </a:prstGeom>
          <a:no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2" name="角丸四角形 11"/>
          <p:cNvSpPr/>
          <p:nvPr/>
        </p:nvSpPr>
        <p:spPr>
          <a:xfrm>
            <a:off x="4528018" y="3963760"/>
            <a:ext cx="2155993" cy="538763"/>
          </a:xfrm>
          <a:prstGeom prst="roundRect">
            <a:avLst/>
          </a:prstGeom>
          <a:no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 name="角丸四角形 12"/>
          <p:cNvSpPr/>
          <p:nvPr/>
        </p:nvSpPr>
        <p:spPr>
          <a:xfrm>
            <a:off x="4528018" y="4502523"/>
            <a:ext cx="2155993" cy="538763"/>
          </a:xfrm>
          <a:prstGeom prst="roundRect">
            <a:avLst/>
          </a:prstGeom>
          <a:no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4" name="角丸四角形 13"/>
          <p:cNvSpPr/>
          <p:nvPr/>
        </p:nvSpPr>
        <p:spPr>
          <a:xfrm>
            <a:off x="6683323" y="3963760"/>
            <a:ext cx="2155993" cy="538763"/>
          </a:xfrm>
          <a:prstGeom prst="roundRect">
            <a:avLst/>
          </a:prstGeom>
          <a:no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5" name="角丸四角形 14"/>
          <p:cNvSpPr/>
          <p:nvPr/>
        </p:nvSpPr>
        <p:spPr>
          <a:xfrm>
            <a:off x="6683323" y="4502523"/>
            <a:ext cx="2155993" cy="538763"/>
          </a:xfrm>
          <a:prstGeom prst="roundRect">
            <a:avLst/>
          </a:prstGeom>
          <a:no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6" name="角丸四角形 15"/>
          <p:cNvSpPr/>
          <p:nvPr/>
        </p:nvSpPr>
        <p:spPr>
          <a:xfrm>
            <a:off x="2372713" y="3424997"/>
            <a:ext cx="2155993" cy="538763"/>
          </a:xfrm>
          <a:prstGeom prst="roundRect">
            <a:avLst/>
          </a:prstGeom>
          <a:no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7" name="角丸四角形 16"/>
          <p:cNvSpPr/>
          <p:nvPr/>
        </p:nvSpPr>
        <p:spPr>
          <a:xfrm>
            <a:off x="4528018" y="3424997"/>
            <a:ext cx="2155993" cy="538763"/>
          </a:xfrm>
          <a:prstGeom prst="roundRect">
            <a:avLst/>
          </a:prstGeom>
          <a:no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8" name="角丸四角形 17"/>
          <p:cNvSpPr/>
          <p:nvPr/>
        </p:nvSpPr>
        <p:spPr>
          <a:xfrm>
            <a:off x="6683323" y="3424997"/>
            <a:ext cx="2155993" cy="538763"/>
          </a:xfrm>
          <a:prstGeom prst="roundRect">
            <a:avLst/>
          </a:prstGeom>
          <a:no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9" name="テキスト ボックス 18"/>
          <p:cNvSpPr txBox="1"/>
          <p:nvPr/>
        </p:nvSpPr>
        <p:spPr>
          <a:xfrm>
            <a:off x="602971" y="1306192"/>
            <a:ext cx="3361245" cy="1169551"/>
          </a:xfrm>
          <a:prstGeom prst="rect">
            <a:avLst/>
          </a:prstGeom>
          <a:noFill/>
        </p:spPr>
        <p:txBody>
          <a:bodyPr wrap="square" rtlCol="0">
            <a:spAutoFit/>
          </a:bodyPr>
          <a:lstStyle/>
          <a:p>
            <a:r>
              <a:rPr lang="ja-JP" altLang="en-US" sz="1400" dirty="0" smtClean="0"/>
              <a:t>ご検討を頂きましたナビゲーション例を基に自社に適したナビゲーションを抽出していきます。ページ数によってナビゲーションの数は決めていくことになります。</a:t>
            </a:r>
            <a:endParaRPr kumimoji="1" lang="ja-JP" altLang="en-US" sz="1400" dirty="0"/>
          </a:p>
        </p:txBody>
      </p:sp>
    </p:spTree>
    <p:extLst>
      <p:ext uri="{BB962C8B-B14F-4D97-AF65-F5344CB8AC3E}">
        <p14:creationId xmlns:p14="http://schemas.microsoft.com/office/powerpoint/2010/main" val="1116504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stretch>
            <a:fillRect/>
          </a:stretch>
        </p:blipFill>
        <p:spPr>
          <a:xfrm>
            <a:off x="1" y="1"/>
            <a:ext cx="9144000" cy="470889"/>
          </a:xfrm>
          <a:prstGeom prst="rect">
            <a:avLst/>
          </a:prstGeom>
        </p:spPr>
      </p:pic>
      <p:pic>
        <p:nvPicPr>
          <p:cNvPr id="6" name="図 5"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01524" y="505341"/>
            <a:ext cx="1823532" cy="43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テキスト ボックス 6"/>
          <p:cNvSpPr txBox="1"/>
          <p:nvPr/>
        </p:nvSpPr>
        <p:spPr>
          <a:xfrm>
            <a:off x="269374" y="631606"/>
            <a:ext cx="6401072" cy="369332"/>
          </a:xfrm>
          <a:prstGeom prst="rect">
            <a:avLst/>
          </a:prstGeom>
          <a:noFill/>
        </p:spPr>
        <p:txBody>
          <a:bodyPr wrap="square" rtlCol="0">
            <a:spAutoFit/>
          </a:bodyPr>
          <a:lstStyle/>
          <a:p>
            <a:r>
              <a:rPr kumimoji="1" lang="ja-JP" altLang="en-US" dirty="0" smtClean="0"/>
              <a:t>サイトマップの</a:t>
            </a:r>
            <a:r>
              <a:rPr lang="ja-JP" altLang="en-US" dirty="0" smtClean="0"/>
              <a:t>策定</a:t>
            </a:r>
            <a:r>
              <a:rPr kumimoji="1" lang="en-US" altLang="ja-JP" dirty="0" smtClean="0"/>
              <a:t>   </a:t>
            </a:r>
            <a:endParaRPr kumimoji="1" lang="ja-JP" altLang="en-US" dirty="0"/>
          </a:p>
        </p:txBody>
      </p:sp>
      <p:sp>
        <p:nvSpPr>
          <p:cNvPr id="8" name="角丸四角形 7"/>
          <p:cNvSpPr/>
          <p:nvPr/>
        </p:nvSpPr>
        <p:spPr>
          <a:xfrm>
            <a:off x="140435" y="1237452"/>
            <a:ext cx="2155993" cy="538763"/>
          </a:xfrm>
          <a:prstGeom prst="roundRect">
            <a:avLst/>
          </a:prstGeom>
          <a:no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 name="角丸四角形 8"/>
          <p:cNvSpPr/>
          <p:nvPr/>
        </p:nvSpPr>
        <p:spPr>
          <a:xfrm>
            <a:off x="140435" y="1776215"/>
            <a:ext cx="2155993" cy="538763"/>
          </a:xfrm>
          <a:prstGeom prst="roundRect">
            <a:avLst/>
          </a:prstGeom>
          <a:no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 name="角丸四角形 9"/>
          <p:cNvSpPr/>
          <p:nvPr/>
        </p:nvSpPr>
        <p:spPr>
          <a:xfrm>
            <a:off x="140435" y="2314978"/>
            <a:ext cx="2155993" cy="538763"/>
          </a:xfrm>
          <a:prstGeom prst="roundRect">
            <a:avLst/>
          </a:prstGeom>
          <a:no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 name="角丸四角形 10"/>
          <p:cNvSpPr/>
          <p:nvPr/>
        </p:nvSpPr>
        <p:spPr>
          <a:xfrm>
            <a:off x="140435" y="2853741"/>
            <a:ext cx="2155993" cy="538763"/>
          </a:xfrm>
          <a:prstGeom prst="roundRect">
            <a:avLst/>
          </a:prstGeom>
          <a:no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2" name="角丸四角形 11"/>
          <p:cNvSpPr/>
          <p:nvPr/>
        </p:nvSpPr>
        <p:spPr>
          <a:xfrm>
            <a:off x="140435" y="3392504"/>
            <a:ext cx="2155993" cy="538763"/>
          </a:xfrm>
          <a:prstGeom prst="roundRect">
            <a:avLst/>
          </a:prstGeom>
          <a:no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 name="角丸四角形 12"/>
          <p:cNvSpPr/>
          <p:nvPr/>
        </p:nvSpPr>
        <p:spPr>
          <a:xfrm>
            <a:off x="140435" y="3931267"/>
            <a:ext cx="2155993" cy="538763"/>
          </a:xfrm>
          <a:prstGeom prst="roundRect">
            <a:avLst/>
          </a:prstGeom>
          <a:no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4" name="角丸四角形 13"/>
          <p:cNvSpPr/>
          <p:nvPr/>
        </p:nvSpPr>
        <p:spPr>
          <a:xfrm>
            <a:off x="140435" y="4470030"/>
            <a:ext cx="2155993" cy="538763"/>
          </a:xfrm>
          <a:prstGeom prst="roundRect">
            <a:avLst/>
          </a:prstGeom>
          <a:no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5" name="角丸四角形 14"/>
          <p:cNvSpPr/>
          <p:nvPr/>
        </p:nvSpPr>
        <p:spPr>
          <a:xfrm>
            <a:off x="140435" y="5008793"/>
            <a:ext cx="2155993" cy="538763"/>
          </a:xfrm>
          <a:prstGeom prst="roundRect">
            <a:avLst/>
          </a:prstGeom>
          <a:no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6" name="角丸四角形 15"/>
          <p:cNvSpPr/>
          <p:nvPr/>
        </p:nvSpPr>
        <p:spPr>
          <a:xfrm>
            <a:off x="2386231" y="1237452"/>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7" name="角丸四角形 16"/>
          <p:cNvSpPr/>
          <p:nvPr/>
        </p:nvSpPr>
        <p:spPr>
          <a:xfrm>
            <a:off x="2386231" y="1776215"/>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8" name="角丸四角形 17"/>
          <p:cNvSpPr/>
          <p:nvPr/>
        </p:nvSpPr>
        <p:spPr>
          <a:xfrm>
            <a:off x="2386231" y="2314978"/>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9" name="角丸四角形 18"/>
          <p:cNvSpPr/>
          <p:nvPr/>
        </p:nvSpPr>
        <p:spPr>
          <a:xfrm>
            <a:off x="2386231" y="2853741"/>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0" name="角丸四角形 19"/>
          <p:cNvSpPr/>
          <p:nvPr/>
        </p:nvSpPr>
        <p:spPr>
          <a:xfrm>
            <a:off x="2386231" y="3392504"/>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1" name="角丸四角形 20"/>
          <p:cNvSpPr/>
          <p:nvPr/>
        </p:nvSpPr>
        <p:spPr>
          <a:xfrm>
            <a:off x="2386231" y="3931267"/>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2" name="角丸四角形 21"/>
          <p:cNvSpPr/>
          <p:nvPr/>
        </p:nvSpPr>
        <p:spPr>
          <a:xfrm>
            <a:off x="2386231" y="4470030"/>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3" name="角丸四角形 22"/>
          <p:cNvSpPr/>
          <p:nvPr/>
        </p:nvSpPr>
        <p:spPr>
          <a:xfrm>
            <a:off x="2386231" y="5008793"/>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4" name="角丸四角形 23"/>
          <p:cNvSpPr/>
          <p:nvPr/>
        </p:nvSpPr>
        <p:spPr>
          <a:xfrm>
            <a:off x="4631339" y="1237452"/>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5" name="角丸四角形 24"/>
          <p:cNvSpPr/>
          <p:nvPr/>
        </p:nvSpPr>
        <p:spPr>
          <a:xfrm>
            <a:off x="4631339" y="1776215"/>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6" name="角丸四角形 25"/>
          <p:cNvSpPr/>
          <p:nvPr/>
        </p:nvSpPr>
        <p:spPr>
          <a:xfrm>
            <a:off x="4631339" y="2314978"/>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7" name="角丸四角形 26"/>
          <p:cNvSpPr/>
          <p:nvPr/>
        </p:nvSpPr>
        <p:spPr>
          <a:xfrm>
            <a:off x="4631339" y="2853741"/>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8" name="角丸四角形 27"/>
          <p:cNvSpPr/>
          <p:nvPr/>
        </p:nvSpPr>
        <p:spPr>
          <a:xfrm>
            <a:off x="4631339" y="3392504"/>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9" name="角丸四角形 28"/>
          <p:cNvSpPr/>
          <p:nvPr/>
        </p:nvSpPr>
        <p:spPr>
          <a:xfrm>
            <a:off x="4631339" y="3931267"/>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0" name="角丸四角形 29"/>
          <p:cNvSpPr/>
          <p:nvPr/>
        </p:nvSpPr>
        <p:spPr>
          <a:xfrm>
            <a:off x="4631339" y="4470030"/>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1" name="角丸四角形 30"/>
          <p:cNvSpPr/>
          <p:nvPr/>
        </p:nvSpPr>
        <p:spPr>
          <a:xfrm>
            <a:off x="4631339" y="5008793"/>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2" name="角丸四角形 31"/>
          <p:cNvSpPr/>
          <p:nvPr/>
        </p:nvSpPr>
        <p:spPr>
          <a:xfrm>
            <a:off x="6862929" y="1237452"/>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3" name="角丸四角形 32"/>
          <p:cNvSpPr/>
          <p:nvPr/>
        </p:nvSpPr>
        <p:spPr>
          <a:xfrm>
            <a:off x="6862929" y="1776215"/>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4" name="角丸四角形 33"/>
          <p:cNvSpPr/>
          <p:nvPr/>
        </p:nvSpPr>
        <p:spPr>
          <a:xfrm>
            <a:off x="6862929" y="2314978"/>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5" name="角丸四角形 34"/>
          <p:cNvSpPr/>
          <p:nvPr/>
        </p:nvSpPr>
        <p:spPr>
          <a:xfrm>
            <a:off x="6862929" y="2853741"/>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6" name="角丸四角形 35"/>
          <p:cNvSpPr/>
          <p:nvPr/>
        </p:nvSpPr>
        <p:spPr>
          <a:xfrm>
            <a:off x="6862929" y="3392504"/>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7" name="角丸四角形 36"/>
          <p:cNvSpPr/>
          <p:nvPr/>
        </p:nvSpPr>
        <p:spPr>
          <a:xfrm>
            <a:off x="6862929" y="3931267"/>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8" name="角丸四角形 37"/>
          <p:cNvSpPr/>
          <p:nvPr/>
        </p:nvSpPr>
        <p:spPr>
          <a:xfrm>
            <a:off x="6862929" y="4470030"/>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9" name="角丸四角形 38"/>
          <p:cNvSpPr/>
          <p:nvPr/>
        </p:nvSpPr>
        <p:spPr>
          <a:xfrm>
            <a:off x="6862929" y="5008793"/>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0" name="角丸四角形 39"/>
          <p:cNvSpPr/>
          <p:nvPr/>
        </p:nvSpPr>
        <p:spPr>
          <a:xfrm>
            <a:off x="140435" y="5547556"/>
            <a:ext cx="2155993" cy="538763"/>
          </a:xfrm>
          <a:prstGeom prst="roundRect">
            <a:avLst/>
          </a:prstGeom>
          <a:no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1" name="角丸四角形 40"/>
          <p:cNvSpPr/>
          <p:nvPr/>
        </p:nvSpPr>
        <p:spPr>
          <a:xfrm>
            <a:off x="140435" y="6086319"/>
            <a:ext cx="2155993" cy="538763"/>
          </a:xfrm>
          <a:prstGeom prst="roundRect">
            <a:avLst/>
          </a:prstGeom>
          <a:no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2" name="角丸四角形 41"/>
          <p:cNvSpPr/>
          <p:nvPr/>
        </p:nvSpPr>
        <p:spPr>
          <a:xfrm>
            <a:off x="2386231" y="5547556"/>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3" name="角丸四角形 42"/>
          <p:cNvSpPr/>
          <p:nvPr/>
        </p:nvSpPr>
        <p:spPr>
          <a:xfrm>
            <a:off x="2386231" y="6086319"/>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4" name="角丸四角形 43"/>
          <p:cNvSpPr/>
          <p:nvPr/>
        </p:nvSpPr>
        <p:spPr>
          <a:xfrm>
            <a:off x="4631339" y="5547556"/>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5" name="角丸四角形 44"/>
          <p:cNvSpPr/>
          <p:nvPr/>
        </p:nvSpPr>
        <p:spPr>
          <a:xfrm>
            <a:off x="4631339" y="6086319"/>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6" name="角丸四角形 45"/>
          <p:cNvSpPr/>
          <p:nvPr/>
        </p:nvSpPr>
        <p:spPr>
          <a:xfrm>
            <a:off x="6862929" y="5547556"/>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7" name="角丸四角形 46"/>
          <p:cNvSpPr/>
          <p:nvPr/>
        </p:nvSpPr>
        <p:spPr>
          <a:xfrm>
            <a:off x="6862929" y="6086319"/>
            <a:ext cx="2155993" cy="538763"/>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78760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7901614" y="5299856"/>
            <a:ext cx="857380" cy="846010"/>
          </a:xfrm>
          <a:prstGeom prst="rect">
            <a:avLst/>
          </a:prstGeom>
        </p:spPr>
      </p:pic>
      <p:pic>
        <p:nvPicPr>
          <p:cNvPr id="5" name="図 4"/>
          <p:cNvPicPr>
            <a:picLocks noChangeAspect="1"/>
          </p:cNvPicPr>
          <p:nvPr/>
        </p:nvPicPr>
        <p:blipFill>
          <a:blip r:embed="rId3"/>
          <a:stretch>
            <a:fillRect/>
          </a:stretch>
        </p:blipFill>
        <p:spPr>
          <a:xfrm>
            <a:off x="1" y="1"/>
            <a:ext cx="9144000" cy="470889"/>
          </a:xfrm>
          <a:prstGeom prst="rect">
            <a:avLst/>
          </a:prstGeom>
        </p:spPr>
      </p:pic>
      <p:pic>
        <p:nvPicPr>
          <p:cNvPr id="6" name="図 5" descr="クラウドマネージメント協会ロゴ.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01524" y="505341"/>
            <a:ext cx="1823532" cy="43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正方形/長方形 6"/>
          <p:cNvSpPr/>
          <p:nvPr/>
        </p:nvSpPr>
        <p:spPr>
          <a:xfrm>
            <a:off x="648227" y="1437030"/>
            <a:ext cx="3029438" cy="1600438"/>
          </a:xfrm>
          <a:prstGeom prst="rect">
            <a:avLst/>
          </a:prstGeom>
        </p:spPr>
        <p:txBody>
          <a:bodyPr wrap="square">
            <a:spAutoFit/>
          </a:bodyPr>
          <a:lstStyle/>
          <a:p>
            <a:r>
              <a:rPr lang="ja-JP" altLang="en-US" sz="1400" dirty="0" smtClean="0"/>
              <a:t>コンセプト</a:t>
            </a:r>
          </a:p>
          <a:p>
            <a:r>
              <a:rPr lang="ja-JP" altLang="en-US" sz="1400" dirty="0" smtClean="0"/>
              <a:t>当社のこだわり</a:t>
            </a:r>
          </a:p>
          <a:p>
            <a:r>
              <a:rPr lang="ja-JP" altLang="en-US" sz="1400" dirty="0" smtClean="0"/>
              <a:t>事業理念</a:t>
            </a:r>
          </a:p>
          <a:p>
            <a:r>
              <a:rPr lang="en-US" altLang="ja-JP" sz="1400" dirty="0" smtClean="0"/>
              <a:t>○○</a:t>
            </a:r>
            <a:r>
              <a:rPr lang="ja-JP" altLang="en-US" sz="1400" dirty="0" smtClean="0"/>
              <a:t>の魅力</a:t>
            </a:r>
          </a:p>
          <a:p>
            <a:r>
              <a:rPr lang="en-US" altLang="ja-JP" sz="1400" dirty="0" smtClean="0"/>
              <a:t>○○</a:t>
            </a:r>
            <a:r>
              <a:rPr lang="ja-JP" altLang="en-US" sz="1400" dirty="0" smtClean="0"/>
              <a:t>の特徴</a:t>
            </a:r>
          </a:p>
          <a:p>
            <a:r>
              <a:rPr lang="ja-JP" altLang="en-US" sz="1400" dirty="0" smtClean="0"/>
              <a:t>オーナーからの</a:t>
            </a:r>
            <a:endParaRPr lang="en-US" altLang="ja-JP" sz="1400" dirty="0" smtClean="0"/>
          </a:p>
          <a:p>
            <a:r>
              <a:rPr lang="ja-JP" altLang="ja-JP" sz="1400" dirty="0" smtClean="0"/>
              <a:t>　</a:t>
            </a:r>
            <a:r>
              <a:rPr lang="ja-JP" altLang="en-US" sz="1400" dirty="0" smtClean="0"/>
              <a:t>　　　メッセージ</a:t>
            </a:r>
            <a:endParaRPr lang="ja-JP" altLang="en-US" sz="1400" dirty="0"/>
          </a:p>
        </p:txBody>
      </p:sp>
      <p:sp>
        <p:nvSpPr>
          <p:cNvPr id="8" name="正方形/長方形 7"/>
          <p:cNvSpPr/>
          <p:nvPr/>
        </p:nvSpPr>
        <p:spPr>
          <a:xfrm>
            <a:off x="7037404" y="1449605"/>
            <a:ext cx="1991136" cy="3323987"/>
          </a:xfrm>
          <a:prstGeom prst="rect">
            <a:avLst/>
          </a:prstGeom>
        </p:spPr>
        <p:txBody>
          <a:bodyPr wrap="square">
            <a:spAutoFit/>
          </a:bodyPr>
          <a:lstStyle/>
          <a:p>
            <a:r>
              <a:rPr lang="ja-JP" altLang="en-US" sz="1400" dirty="0" smtClean="0"/>
              <a:t>商品紹介</a:t>
            </a:r>
          </a:p>
          <a:p>
            <a:r>
              <a:rPr lang="ja-JP" altLang="en-US" sz="1400" dirty="0" smtClean="0"/>
              <a:t>商品ギャラリー</a:t>
            </a:r>
          </a:p>
          <a:p>
            <a:r>
              <a:rPr lang="ja-JP" altLang="en-US" sz="1400" dirty="0" smtClean="0"/>
              <a:t>商品一覧</a:t>
            </a:r>
          </a:p>
          <a:p>
            <a:r>
              <a:rPr lang="en-US" altLang="ja-JP" sz="1400" dirty="0" smtClean="0"/>
              <a:t>○○</a:t>
            </a:r>
            <a:r>
              <a:rPr lang="ja-JP" altLang="en-US" sz="1400" dirty="0" smtClean="0"/>
              <a:t>の図書館</a:t>
            </a:r>
          </a:p>
          <a:p>
            <a:r>
              <a:rPr lang="en-US" altLang="ja-JP" sz="1400" dirty="0" smtClean="0"/>
              <a:t>○○</a:t>
            </a:r>
            <a:r>
              <a:rPr lang="ja-JP" altLang="en-US" sz="1400" dirty="0" smtClean="0"/>
              <a:t>から選ぶ</a:t>
            </a:r>
          </a:p>
          <a:p>
            <a:r>
              <a:rPr lang="ja-JP" altLang="en-US" sz="1400" dirty="0" smtClean="0"/>
              <a:t>こだわり</a:t>
            </a:r>
            <a:r>
              <a:rPr lang="en-US" altLang="ja-JP" sz="1400" dirty="0" smtClean="0"/>
              <a:t>○○</a:t>
            </a:r>
          </a:p>
          <a:p>
            <a:r>
              <a:rPr lang="ja-JP" altLang="en-US" sz="1400" dirty="0" smtClean="0"/>
              <a:t>おすすめ情報</a:t>
            </a:r>
          </a:p>
          <a:p>
            <a:r>
              <a:rPr lang="ja-JP" altLang="en-US" sz="1400" dirty="0" smtClean="0"/>
              <a:t>製品情報</a:t>
            </a:r>
          </a:p>
          <a:p>
            <a:r>
              <a:rPr lang="ja-JP" altLang="en-US" sz="1400" dirty="0" smtClean="0"/>
              <a:t>事業紹介</a:t>
            </a:r>
          </a:p>
          <a:p>
            <a:r>
              <a:rPr lang="en-US" altLang="ja-JP" sz="1400" dirty="0" smtClean="0"/>
              <a:t>○○</a:t>
            </a:r>
            <a:r>
              <a:rPr lang="ja-JP" altLang="en-US" sz="1400" dirty="0" smtClean="0"/>
              <a:t>の取り組み</a:t>
            </a:r>
          </a:p>
          <a:p>
            <a:r>
              <a:rPr lang="ja-JP" altLang="en-US" sz="1400" dirty="0" smtClean="0"/>
              <a:t>技術紹介</a:t>
            </a:r>
          </a:p>
          <a:p>
            <a:r>
              <a:rPr lang="en-US" altLang="ja-JP" sz="1400" dirty="0" smtClean="0"/>
              <a:t>○○</a:t>
            </a:r>
            <a:r>
              <a:rPr lang="ja-JP" altLang="en-US" sz="1400" dirty="0" smtClean="0"/>
              <a:t>事例</a:t>
            </a:r>
          </a:p>
          <a:p>
            <a:r>
              <a:rPr lang="ja-JP" altLang="en-US" sz="1400" dirty="0" smtClean="0"/>
              <a:t>製造ライン</a:t>
            </a:r>
          </a:p>
          <a:p>
            <a:r>
              <a:rPr lang="ja-JP" altLang="en-US" sz="1400" dirty="0" smtClean="0"/>
              <a:t>製造工程</a:t>
            </a:r>
          </a:p>
          <a:p>
            <a:r>
              <a:rPr lang="ja-JP" altLang="en-US" sz="1400" dirty="0" smtClean="0"/>
              <a:t>製造法</a:t>
            </a:r>
            <a:endParaRPr lang="ja-JP" altLang="en-US" sz="1400" dirty="0"/>
          </a:p>
        </p:txBody>
      </p:sp>
      <p:sp>
        <p:nvSpPr>
          <p:cNvPr id="9" name="正方形/長方形 8"/>
          <p:cNvSpPr/>
          <p:nvPr/>
        </p:nvSpPr>
        <p:spPr>
          <a:xfrm>
            <a:off x="2954673" y="1437030"/>
            <a:ext cx="1872386" cy="2893100"/>
          </a:xfrm>
          <a:prstGeom prst="rect">
            <a:avLst/>
          </a:prstGeom>
        </p:spPr>
        <p:txBody>
          <a:bodyPr wrap="square">
            <a:spAutoFit/>
          </a:bodyPr>
          <a:lstStyle/>
          <a:p>
            <a:r>
              <a:rPr lang="ja-JP" altLang="en-US" sz="1400" dirty="0" smtClean="0"/>
              <a:t>会社情報</a:t>
            </a:r>
          </a:p>
          <a:p>
            <a:r>
              <a:rPr lang="ja-JP" altLang="en-US" sz="1400" dirty="0" smtClean="0"/>
              <a:t>会社案内</a:t>
            </a:r>
          </a:p>
          <a:p>
            <a:r>
              <a:rPr lang="en-US" altLang="ja-JP" sz="1400" dirty="0" smtClean="0"/>
              <a:t>○○</a:t>
            </a:r>
            <a:r>
              <a:rPr lang="ja-JP" altLang="en-US" sz="1400" dirty="0" smtClean="0"/>
              <a:t>の歴史</a:t>
            </a:r>
          </a:p>
          <a:p>
            <a:r>
              <a:rPr lang="ja-JP" altLang="en-US" sz="1400" dirty="0" smtClean="0"/>
              <a:t>社長メッセージ</a:t>
            </a:r>
          </a:p>
          <a:p>
            <a:r>
              <a:rPr lang="ja-JP" altLang="en-US" sz="1400" dirty="0" smtClean="0"/>
              <a:t>基本理念</a:t>
            </a:r>
          </a:p>
          <a:p>
            <a:r>
              <a:rPr lang="ja-JP" altLang="en-US" sz="1400" dirty="0" smtClean="0"/>
              <a:t>沿革</a:t>
            </a:r>
          </a:p>
          <a:p>
            <a:r>
              <a:rPr lang="ja-JP" altLang="en-US" sz="1400" dirty="0" smtClean="0">
                <a:solidFill>
                  <a:srgbClr val="0000FF"/>
                </a:solidFill>
              </a:rPr>
              <a:t>採用情報</a:t>
            </a:r>
          </a:p>
          <a:p>
            <a:r>
              <a:rPr lang="ja-JP" altLang="en-US" sz="1400" dirty="0" smtClean="0"/>
              <a:t>グループ会社</a:t>
            </a:r>
          </a:p>
          <a:p>
            <a:r>
              <a:rPr lang="ja-JP" altLang="en-US" sz="1400" dirty="0" smtClean="0"/>
              <a:t>役員一覧</a:t>
            </a:r>
          </a:p>
          <a:p>
            <a:r>
              <a:rPr lang="ja-JP" altLang="en-US" sz="1400" dirty="0" smtClean="0"/>
              <a:t>組織図</a:t>
            </a:r>
          </a:p>
          <a:p>
            <a:r>
              <a:rPr lang="en-US" altLang="ja-JP" sz="1400" dirty="0" smtClean="0"/>
              <a:t>CSR</a:t>
            </a:r>
            <a:r>
              <a:rPr lang="ja-JP" altLang="en-US" sz="1400" dirty="0" smtClean="0"/>
              <a:t>経営</a:t>
            </a:r>
          </a:p>
          <a:p>
            <a:r>
              <a:rPr lang="ja-JP" altLang="en-US" sz="1400" dirty="0" smtClean="0"/>
              <a:t>事業所紹介</a:t>
            </a:r>
          </a:p>
          <a:p>
            <a:r>
              <a:rPr lang="ja-JP" altLang="en-US" sz="1400" dirty="0" smtClean="0"/>
              <a:t>アクセス</a:t>
            </a:r>
            <a:endParaRPr lang="ja-JP" altLang="en-US" sz="1400" dirty="0"/>
          </a:p>
        </p:txBody>
      </p:sp>
      <p:sp>
        <p:nvSpPr>
          <p:cNvPr id="10" name="正方形/長方形 9"/>
          <p:cNvSpPr/>
          <p:nvPr/>
        </p:nvSpPr>
        <p:spPr>
          <a:xfrm>
            <a:off x="5017766" y="1437030"/>
            <a:ext cx="2268258" cy="3323987"/>
          </a:xfrm>
          <a:prstGeom prst="rect">
            <a:avLst/>
          </a:prstGeom>
        </p:spPr>
        <p:txBody>
          <a:bodyPr wrap="square">
            <a:spAutoFit/>
          </a:bodyPr>
          <a:lstStyle/>
          <a:p>
            <a:r>
              <a:rPr lang="ja-JP" altLang="en-US" sz="1400" dirty="0" smtClean="0">
                <a:solidFill>
                  <a:srgbClr val="0000FF"/>
                </a:solidFill>
              </a:rPr>
              <a:t>ギャラリー</a:t>
            </a:r>
          </a:p>
          <a:p>
            <a:r>
              <a:rPr lang="ja-JP" altLang="en-US" sz="1400" dirty="0" smtClean="0">
                <a:solidFill>
                  <a:srgbClr val="0000FF"/>
                </a:solidFill>
              </a:rPr>
              <a:t>商品紹介</a:t>
            </a:r>
          </a:p>
          <a:p>
            <a:r>
              <a:rPr lang="ja-JP" altLang="en-US" sz="1400" dirty="0" smtClean="0">
                <a:solidFill>
                  <a:srgbClr val="0000FF"/>
                </a:solidFill>
              </a:rPr>
              <a:t>お客様の声</a:t>
            </a:r>
          </a:p>
          <a:p>
            <a:r>
              <a:rPr lang="ja-JP" altLang="en-US" sz="1400" dirty="0" smtClean="0">
                <a:solidFill>
                  <a:srgbClr val="0000FF"/>
                </a:solidFill>
              </a:rPr>
              <a:t>施工事例</a:t>
            </a:r>
          </a:p>
          <a:p>
            <a:r>
              <a:rPr lang="ja-JP" altLang="en-US" sz="1400" dirty="0" smtClean="0">
                <a:solidFill>
                  <a:srgbClr val="0000FF"/>
                </a:solidFill>
              </a:rPr>
              <a:t>おすすめ情報</a:t>
            </a:r>
          </a:p>
          <a:p>
            <a:r>
              <a:rPr lang="ja-JP" altLang="en-US" sz="1400" dirty="0" smtClean="0">
                <a:solidFill>
                  <a:srgbClr val="0000FF"/>
                </a:solidFill>
              </a:rPr>
              <a:t>こだわりの</a:t>
            </a:r>
            <a:r>
              <a:rPr lang="en-US" altLang="ja-JP" sz="1400" dirty="0" smtClean="0">
                <a:solidFill>
                  <a:srgbClr val="0000FF"/>
                </a:solidFill>
              </a:rPr>
              <a:t>○○</a:t>
            </a:r>
          </a:p>
          <a:p>
            <a:r>
              <a:rPr lang="en-US" altLang="ja-JP" sz="1400" dirty="0" smtClean="0">
                <a:solidFill>
                  <a:srgbClr val="0000FF"/>
                </a:solidFill>
              </a:rPr>
              <a:t>○○</a:t>
            </a:r>
            <a:r>
              <a:rPr lang="ja-JP" altLang="en-US" sz="1400" dirty="0" smtClean="0">
                <a:solidFill>
                  <a:srgbClr val="0000FF"/>
                </a:solidFill>
              </a:rPr>
              <a:t>の事例</a:t>
            </a:r>
          </a:p>
          <a:p>
            <a:r>
              <a:rPr lang="en-US" altLang="ja-JP" sz="1400" dirty="0" smtClean="0">
                <a:solidFill>
                  <a:srgbClr val="0000FF"/>
                </a:solidFill>
              </a:rPr>
              <a:t>○○</a:t>
            </a:r>
            <a:r>
              <a:rPr lang="ja-JP" altLang="en-US" sz="1400" dirty="0" smtClean="0">
                <a:solidFill>
                  <a:srgbClr val="0000FF"/>
                </a:solidFill>
              </a:rPr>
              <a:t>ラインナップ</a:t>
            </a:r>
          </a:p>
          <a:p>
            <a:r>
              <a:rPr lang="ja-JP" altLang="en-US" sz="1400" dirty="0" smtClean="0">
                <a:solidFill>
                  <a:srgbClr val="0000FF"/>
                </a:solidFill>
              </a:rPr>
              <a:t>店舗情報</a:t>
            </a:r>
          </a:p>
          <a:p>
            <a:r>
              <a:rPr lang="ja-JP" altLang="en-US" sz="1400" dirty="0" smtClean="0">
                <a:solidFill>
                  <a:srgbClr val="0000FF"/>
                </a:solidFill>
              </a:rPr>
              <a:t>料金、価格</a:t>
            </a:r>
          </a:p>
          <a:p>
            <a:r>
              <a:rPr lang="en-US" altLang="ja-JP" sz="1400" dirty="0" smtClean="0">
                <a:solidFill>
                  <a:srgbClr val="0000FF"/>
                </a:solidFill>
              </a:rPr>
              <a:t>○○</a:t>
            </a:r>
            <a:r>
              <a:rPr lang="ja-JP" altLang="en-US" sz="1400" dirty="0" smtClean="0">
                <a:solidFill>
                  <a:srgbClr val="0000FF"/>
                </a:solidFill>
              </a:rPr>
              <a:t>豆知識</a:t>
            </a:r>
          </a:p>
          <a:p>
            <a:r>
              <a:rPr lang="ja-JP" altLang="en-US" sz="1400" dirty="0" smtClean="0">
                <a:solidFill>
                  <a:srgbClr val="0000FF"/>
                </a:solidFill>
              </a:rPr>
              <a:t>スタッフ紹介</a:t>
            </a:r>
          </a:p>
          <a:p>
            <a:r>
              <a:rPr lang="ja-JP" altLang="en-US" sz="1400" dirty="0" smtClean="0">
                <a:solidFill>
                  <a:srgbClr val="0000FF"/>
                </a:solidFill>
              </a:rPr>
              <a:t>レシピ</a:t>
            </a:r>
          </a:p>
          <a:p>
            <a:r>
              <a:rPr lang="ja-JP" altLang="en-US" sz="1400" dirty="0" smtClean="0">
                <a:solidFill>
                  <a:srgbClr val="0000FF"/>
                </a:solidFill>
              </a:rPr>
              <a:t>カレンダー</a:t>
            </a:r>
          </a:p>
          <a:p>
            <a:r>
              <a:rPr lang="ja-JP" altLang="en-US" sz="1400" dirty="0" smtClean="0">
                <a:solidFill>
                  <a:srgbClr val="0000FF"/>
                </a:solidFill>
              </a:rPr>
              <a:t>クーポン</a:t>
            </a:r>
            <a:endParaRPr lang="ja-JP" altLang="en-US" sz="1400" dirty="0">
              <a:solidFill>
                <a:srgbClr val="0000FF"/>
              </a:solidFill>
            </a:endParaRPr>
          </a:p>
        </p:txBody>
      </p:sp>
      <p:sp>
        <p:nvSpPr>
          <p:cNvPr id="11" name="正方形/長方形 10"/>
          <p:cNvSpPr/>
          <p:nvPr/>
        </p:nvSpPr>
        <p:spPr>
          <a:xfrm>
            <a:off x="5017766" y="5612845"/>
            <a:ext cx="1872386" cy="523220"/>
          </a:xfrm>
          <a:prstGeom prst="rect">
            <a:avLst/>
          </a:prstGeom>
        </p:spPr>
        <p:txBody>
          <a:bodyPr wrap="square">
            <a:spAutoFit/>
          </a:bodyPr>
          <a:lstStyle/>
          <a:p>
            <a:r>
              <a:rPr lang="ja-JP" altLang="en-US" sz="1400" dirty="0" smtClean="0"/>
              <a:t>アクセス</a:t>
            </a:r>
          </a:p>
          <a:p>
            <a:r>
              <a:rPr lang="ja-JP" altLang="en-US" sz="1400" dirty="0" smtClean="0"/>
              <a:t>交通</a:t>
            </a:r>
            <a:endParaRPr lang="ja-JP" altLang="en-US" sz="1400" dirty="0"/>
          </a:p>
        </p:txBody>
      </p:sp>
      <p:sp>
        <p:nvSpPr>
          <p:cNvPr id="12" name="正方形/長方形 11"/>
          <p:cNvSpPr/>
          <p:nvPr/>
        </p:nvSpPr>
        <p:spPr>
          <a:xfrm>
            <a:off x="2934226" y="5369242"/>
            <a:ext cx="2058679" cy="954107"/>
          </a:xfrm>
          <a:prstGeom prst="rect">
            <a:avLst/>
          </a:prstGeom>
        </p:spPr>
        <p:txBody>
          <a:bodyPr wrap="square">
            <a:spAutoFit/>
          </a:bodyPr>
          <a:lstStyle/>
          <a:p>
            <a:r>
              <a:rPr lang="ja-JP" altLang="en-US" sz="1400" dirty="0" smtClean="0">
                <a:solidFill>
                  <a:srgbClr val="0000FF"/>
                </a:solidFill>
              </a:rPr>
              <a:t>社長日記</a:t>
            </a:r>
          </a:p>
          <a:p>
            <a:r>
              <a:rPr lang="ja-JP" altLang="en-US" sz="1400" dirty="0" smtClean="0">
                <a:solidFill>
                  <a:srgbClr val="0000FF"/>
                </a:solidFill>
              </a:rPr>
              <a:t>スタッフ日記</a:t>
            </a:r>
          </a:p>
          <a:p>
            <a:r>
              <a:rPr lang="en-US" altLang="ja-JP" sz="1400" dirty="0" smtClean="0">
                <a:solidFill>
                  <a:srgbClr val="0000FF"/>
                </a:solidFill>
              </a:rPr>
              <a:t>○○</a:t>
            </a:r>
            <a:r>
              <a:rPr lang="ja-JP" altLang="en-US" sz="1400" dirty="0" smtClean="0">
                <a:solidFill>
                  <a:srgbClr val="0000FF"/>
                </a:solidFill>
              </a:rPr>
              <a:t>ブログ</a:t>
            </a:r>
          </a:p>
          <a:p>
            <a:r>
              <a:rPr lang="ja-JP" altLang="en-US" sz="1400" dirty="0" smtClean="0">
                <a:solidFill>
                  <a:srgbClr val="0000FF"/>
                </a:solidFill>
              </a:rPr>
              <a:t>オーナーの一言</a:t>
            </a:r>
            <a:endParaRPr lang="ja-JP" altLang="en-US" sz="1400" dirty="0">
              <a:solidFill>
                <a:srgbClr val="0000FF"/>
              </a:solidFill>
            </a:endParaRPr>
          </a:p>
        </p:txBody>
      </p:sp>
      <p:sp>
        <p:nvSpPr>
          <p:cNvPr id="13" name="正方形/長方形 12"/>
          <p:cNvSpPr/>
          <p:nvPr/>
        </p:nvSpPr>
        <p:spPr>
          <a:xfrm>
            <a:off x="648226" y="3793150"/>
            <a:ext cx="1719027" cy="2677656"/>
          </a:xfrm>
          <a:prstGeom prst="rect">
            <a:avLst/>
          </a:prstGeom>
        </p:spPr>
        <p:txBody>
          <a:bodyPr wrap="square">
            <a:spAutoFit/>
          </a:bodyPr>
          <a:lstStyle/>
          <a:p>
            <a:r>
              <a:rPr lang="ja-JP" altLang="en-US" sz="1400" dirty="0" smtClean="0"/>
              <a:t>お問い合わせ</a:t>
            </a:r>
          </a:p>
          <a:p>
            <a:r>
              <a:rPr lang="ja-JP" altLang="en-US" sz="1400" dirty="0" smtClean="0"/>
              <a:t>資料請求</a:t>
            </a:r>
          </a:p>
          <a:p>
            <a:r>
              <a:rPr lang="ja-JP" altLang="en-US" sz="1400" dirty="0" smtClean="0"/>
              <a:t>お見積り</a:t>
            </a:r>
          </a:p>
          <a:p>
            <a:r>
              <a:rPr lang="ja-JP" altLang="en-US" sz="1400" dirty="0" smtClean="0"/>
              <a:t>商品カタログ請求</a:t>
            </a:r>
          </a:p>
          <a:p>
            <a:r>
              <a:rPr lang="ja-JP" altLang="en-US" sz="1400" dirty="0" smtClean="0"/>
              <a:t>ご注文方法</a:t>
            </a:r>
          </a:p>
          <a:p>
            <a:r>
              <a:rPr lang="ja-JP" altLang="en-US" sz="1400" dirty="0" smtClean="0"/>
              <a:t>会員募集</a:t>
            </a:r>
          </a:p>
          <a:p>
            <a:r>
              <a:rPr lang="ja-JP" altLang="en-US" sz="1400" dirty="0" smtClean="0"/>
              <a:t>お客様窓口</a:t>
            </a:r>
          </a:p>
          <a:p>
            <a:endParaRPr lang="ja-JP" altLang="en-US" sz="1400" dirty="0" smtClean="0"/>
          </a:p>
          <a:p>
            <a:r>
              <a:rPr lang="ja-JP" altLang="en-US" sz="1400" dirty="0" smtClean="0"/>
              <a:t>メールアドレス</a:t>
            </a:r>
          </a:p>
          <a:p>
            <a:r>
              <a:rPr lang="ja-JP" altLang="en-US" sz="1400" dirty="0" smtClean="0"/>
              <a:t>お名前</a:t>
            </a:r>
          </a:p>
          <a:p>
            <a:r>
              <a:rPr lang="ja-JP" altLang="en-US" sz="1400" dirty="0" smtClean="0"/>
              <a:t>住所</a:t>
            </a:r>
          </a:p>
          <a:p>
            <a:r>
              <a:rPr lang="ja-JP" altLang="en-US" sz="1400" dirty="0" smtClean="0"/>
              <a:t>電話番号</a:t>
            </a:r>
            <a:endParaRPr lang="ja-JP" altLang="en-US" sz="1400" dirty="0"/>
          </a:p>
        </p:txBody>
      </p:sp>
      <p:sp>
        <p:nvSpPr>
          <p:cNvPr id="14" name="角丸四角形 13"/>
          <p:cNvSpPr/>
          <p:nvPr/>
        </p:nvSpPr>
        <p:spPr>
          <a:xfrm>
            <a:off x="564485" y="1202012"/>
            <a:ext cx="1764281" cy="235018"/>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dirty="0" smtClean="0"/>
              <a:t>コンセプト</a:t>
            </a:r>
            <a:endParaRPr kumimoji="1" lang="ja-JP" altLang="en-US" sz="1400" dirty="0"/>
          </a:p>
        </p:txBody>
      </p:sp>
      <p:sp>
        <p:nvSpPr>
          <p:cNvPr id="15" name="角丸四角形 14"/>
          <p:cNvSpPr/>
          <p:nvPr/>
        </p:nvSpPr>
        <p:spPr>
          <a:xfrm>
            <a:off x="2629982" y="1202012"/>
            <a:ext cx="1764281" cy="235018"/>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t>会社案内</a:t>
            </a:r>
            <a:endParaRPr kumimoji="1" lang="ja-JP" altLang="en-US" sz="1400" dirty="0"/>
          </a:p>
        </p:txBody>
      </p:sp>
      <p:sp>
        <p:nvSpPr>
          <p:cNvPr id="16" name="角丸四角形 15"/>
          <p:cNvSpPr/>
          <p:nvPr/>
        </p:nvSpPr>
        <p:spPr>
          <a:xfrm>
            <a:off x="4637481" y="1202012"/>
            <a:ext cx="1764281" cy="235018"/>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t>ギャラリー</a:t>
            </a:r>
            <a:endParaRPr kumimoji="1" lang="ja-JP" altLang="en-US" sz="1400" dirty="0"/>
          </a:p>
        </p:txBody>
      </p:sp>
      <p:sp>
        <p:nvSpPr>
          <p:cNvPr id="17" name="角丸四角形 16"/>
          <p:cNvSpPr/>
          <p:nvPr/>
        </p:nvSpPr>
        <p:spPr>
          <a:xfrm>
            <a:off x="6690150" y="1202012"/>
            <a:ext cx="1764281" cy="235018"/>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t>商品、技術紹介</a:t>
            </a:r>
            <a:endParaRPr kumimoji="1" lang="ja-JP" altLang="en-US" sz="1400" dirty="0"/>
          </a:p>
        </p:txBody>
      </p:sp>
      <p:sp>
        <p:nvSpPr>
          <p:cNvPr id="18" name="角丸四角形 17"/>
          <p:cNvSpPr/>
          <p:nvPr/>
        </p:nvSpPr>
        <p:spPr>
          <a:xfrm>
            <a:off x="564485" y="3558132"/>
            <a:ext cx="1764281" cy="235018"/>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t>問い合わせ</a:t>
            </a:r>
            <a:endParaRPr kumimoji="1" lang="ja-JP" altLang="en-US" sz="1400" dirty="0"/>
          </a:p>
        </p:txBody>
      </p:sp>
      <p:sp>
        <p:nvSpPr>
          <p:cNvPr id="19" name="角丸四角形 18"/>
          <p:cNvSpPr/>
          <p:nvPr/>
        </p:nvSpPr>
        <p:spPr>
          <a:xfrm>
            <a:off x="4637481" y="5134224"/>
            <a:ext cx="1764281" cy="235018"/>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t>アクセス</a:t>
            </a:r>
            <a:endParaRPr kumimoji="1" lang="ja-JP" altLang="en-US" sz="1400" dirty="0"/>
          </a:p>
        </p:txBody>
      </p:sp>
      <p:sp>
        <p:nvSpPr>
          <p:cNvPr id="20" name="角丸四角形 19"/>
          <p:cNvSpPr/>
          <p:nvPr/>
        </p:nvSpPr>
        <p:spPr>
          <a:xfrm>
            <a:off x="2629982" y="5134224"/>
            <a:ext cx="1764281" cy="235018"/>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t>ブログ</a:t>
            </a:r>
            <a:endParaRPr kumimoji="1" lang="ja-JP" altLang="en-US" sz="1400" dirty="0"/>
          </a:p>
        </p:txBody>
      </p:sp>
      <p:sp>
        <p:nvSpPr>
          <p:cNvPr id="21" name="テキスト ボックス 20"/>
          <p:cNvSpPr txBox="1"/>
          <p:nvPr/>
        </p:nvSpPr>
        <p:spPr>
          <a:xfrm>
            <a:off x="6519603" y="6251475"/>
            <a:ext cx="2614771" cy="307777"/>
          </a:xfrm>
          <a:prstGeom prst="rect">
            <a:avLst/>
          </a:prstGeom>
          <a:noFill/>
        </p:spPr>
        <p:txBody>
          <a:bodyPr wrap="square" rtlCol="0">
            <a:spAutoFit/>
          </a:bodyPr>
          <a:lstStyle/>
          <a:p>
            <a:r>
              <a:rPr kumimoji="1" lang="en-US" altLang="ja-JP" sz="1400" dirty="0" smtClean="0">
                <a:solidFill>
                  <a:srgbClr val="0000FF"/>
                </a:solidFill>
              </a:rPr>
              <a:t>※※</a:t>
            </a:r>
            <a:r>
              <a:rPr kumimoji="1" lang="ja-JP" altLang="en-US" sz="1400" dirty="0" smtClean="0">
                <a:solidFill>
                  <a:srgbClr val="0000FF"/>
                </a:solidFill>
              </a:rPr>
              <a:t>青字は</a:t>
            </a:r>
            <a:r>
              <a:rPr kumimoji="1" lang="en-US" altLang="ja-JP" sz="1400" dirty="0" smtClean="0">
                <a:solidFill>
                  <a:srgbClr val="0000FF"/>
                </a:solidFill>
              </a:rPr>
              <a:t>CMS</a:t>
            </a:r>
            <a:r>
              <a:rPr kumimoji="1" lang="ja-JP" altLang="en-US" sz="1400" dirty="0" smtClean="0">
                <a:solidFill>
                  <a:srgbClr val="0000FF"/>
                </a:solidFill>
              </a:rPr>
              <a:t>機能ページ</a:t>
            </a:r>
            <a:endParaRPr kumimoji="1" lang="ja-JP" altLang="en-US" sz="1400" dirty="0">
              <a:solidFill>
                <a:srgbClr val="0000FF"/>
              </a:solidFill>
            </a:endParaRPr>
          </a:p>
        </p:txBody>
      </p:sp>
    </p:spTree>
    <p:extLst>
      <p:ext uri="{BB962C8B-B14F-4D97-AF65-F5344CB8AC3E}">
        <p14:creationId xmlns:p14="http://schemas.microsoft.com/office/powerpoint/2010/main" val="2406411500"/>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erception">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177</TotalTime>
  <Words>498</Words>
  <Application>Microsoft Macintosh PowerPoint</Application>
  <PresentationFormat>画面に合わせる (4:3)</PresentationFormat>
  <Paragraphs>127</Paragraphs>
  <Slides>7</Slides>
  <Notes>0</Notes>
  <HiddenSlides>0</HiddenSlides>
  <MMClips>0</MMClips>
  <ScaleCrop>false</ScaleCrop>
  <HeadingPairs>
    <vt:vector size="4" baseType="variant">
      <vt:variant>
        <vt:lpstr>テーマ</vt:lpstr>
      </vt:variant>
      <vt:variant>
        <vt:i4>1</vt:i4>
      </vt:variant>
      <vt:variant>
        <vt:lpstr>スライド タイトル</vt:lpstr>
      </vt:variant>
      <vt:variant>
        <vt:i4>7</vt:i4>
      </vt:variant>
    </vt:vector>
  </HeadingPairs>
  <TitlesOfParts>
    <vt:vector size="8" baseType="lpstr">
      <vt:lpstr>ホワイト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INTERLOGIC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Harada Mitsuharu</dc:creator>
  <cp:lastModifiedBy>Yokota Aya</cp:lastModifiedBy>
  <cp:revision>11</cp:revision>
  <dcterms:created xsi:type="dcterms:W3CDTF">2013-05-30T22:04:56Z</dcterms:created>
  <dcterms:modified xsi:type="dcterms:W3CDTF">2013-08-23T11:13:05Z</dcterms:modified>
</cp:coreProperties>
</file>