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801600" cy="9601200" type="A3"/>
  <p:notesSz cx="6858000" cy="9144000"/>
  <p:defaultTextStyle>
    <a:defPPr>
      <a:defRPr lang="ja-JP"/>
    </a:defPPr>
    <a:lvl1pPr marL="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522" autoAdjust="0"/>
  </p:normalViewPr>
  <p:slideViewPr>
    <p:cSldViewPr snapToGrid="0" snapToObjects="1">
      <p:cViewPr>
        <p:scale>
          <a:sx n="150" d="100"/>
          <a:sy n="150" d="100"/>
        </p:scale>
        <p:origin x="3048" y="1344"/>
      </p:cViewPr>
      <p:guideLst>
        <p:guide orient="horz" pos="3043"/>
        <p:guide pos="399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11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73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433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75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7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06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7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16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34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38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03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7EC00-5075-524C-9C70-B6078E1CC4F8}" type="datetimeFigureOut">
              <a:rPr kumimoji="1" lang="ja-JP" altLang="en-US" smtClean="0"/>
              <a:t>2014/03/24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0E2F7-C3F5-954D-B80D-29E7CB2EE1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3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008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640080" rtl="0" eaLnBrk="1" latinLnBrk="0" hangingPunct="1">
        <a:spcBef>
          <a:spcPct val="20000"/>
        </a:spcBef>
        <a:buFont typeface="Arial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ct val="20000"/>
        </a:spcBef>
        <a:buFont typeface="Arial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ct val="20000"/>
        </a:spcBef>
        <a:buFont typeface="Arial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ct val="20000"/>
        </a:spcBef>
        <a:buFont typeface="Arial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hyperlink" Target="https://support.google.com/adwords/answer/90956?hl=ja" TargetMode="External"/><Relationship Id="rId12" Type="http://schemas.openxmlformats.org/officeDocument/2006/relationships/hyperlink" Target="https://ja-jp.facebook.com/about/ads/" TargetMode="External"/><Relationship Id="rId13" Type="http://schemas.openxmlformats.org/officeDocument/2006/relationships/hyperlink" Target="https://business.twitter.com/ja/products/promoted-tweets" TargetMode="External"/><Relationship Id="rId14" Type="http://schemas.openxmlformats.org/officeDocument/2006/relationships/hyperlink" Target="http://promotionalads.yahoo.co.jp/service/ydn/index.html" TargetMode="External"/><Relationship Id="rId15" Type="http://schemas.openxmlformats.org/officeDocument/2006/relationships/hyperlink" Target="https://support.google.com/adwords/answer/2497832?hl=ja" TargetMode="External"/><Relationship Id="rId16" Type="http://schemas.openxmlformats.org/officeDocument/2006/relationships/hyperlink" Target="https://support.google.com/adwords/answer/2453998?hl=ja" TargetMode="External"/><Relationship Id="rId17" Type="http://schemas.openxmlformats.org/officeDocument/2006/relationships/hyperlink" Target="http://www.valuecommerce.ne.jp/" TargetMode="External"/><Relationship Id="rId18" Type="http://schemas.openxmlformats.org/officeDocument/2006/relationships/hyperlink" Target="http://www.a8.net/" TargetMode="External"/><Relationship Id="rId1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hyperlink" Target="http://advertising.yahoo.co.jp/ad/display/" TargetMode="External"/><Relationship Id="rId6" Type="http://schemas.openxmlformats.org/officeDocument/2006/relationships/hyperlink" Target="https://adsales.rakuten.co.jp/mediaguide/" TargetMode="External"/><Relationship Id="rId7" Type="http://schemas.openxmlformats.org/officeDocument/2006/relationships/hyperlink" Target="http://ad.firestorage.jp/" TargetMode="External"/><Relationship Id="rId8" Type="http://schemas.openxmlformats.org/officeDocument/2006/relationships/hyperlink" Target="http://business.homes.jp/product/c02/c2-a15/" TargetMode="External"/><Relationship Id="rId9" Type="http://schemas.openxmlformats.org/officeDocument/2006/relationships/hyperlink" Target="http://business.ec.yahoo.co.jp/shopping/archives/advertising.html" TargetMode="External"/><Relationship Id="rId10" Type="http://schemas.openxmlformats.org/officeDocument/2006/relationships/hyperlink" Target="http://promotionalads.yahoo.co.jp/service/srch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円/楕円 21"/>
          <p:cNvSpPr/>
          <p:nvPr/>
        </p:nvSpPr>
        <p:spPr>
          <a:xfrm>
            <a:off x="4297934" y="5269664"/>
            <a:ext cx="1800000" cy="1800000"/>
          </a:xfrm>
          <a:prstGeom prst="ellipse">
            <a:avLst/>
          </a:prstGeom>
          <a:solidFill>
            <a:srgbClr val="F2DC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3" name="円/楕円 22"/>
          <p:cNvSpPr/>
          <p:nvPr/>
        </p:nvSpPr>
        <p:spPr>
          <a:xfrm>
            <a:off x="2497934" y="5244281"/>
            <a:ext cx="1800000" cy="180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4" name="円/楕円 23"/>
          <p:cNvSpPr/>
          <p:nvPr/>
        </p:nvSpPr>
        <p:spPr>
          <a:xfrm>
            <a:off x="235369" y="1126263"/>
            <a:ext cx="1800000" cy="180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5" name="円/楕円 24"/>
          <p:cNvSpPr/>
          <p:nvPr/>
        </p:nvSpPr>
        <p:spPr>
          <a:xfrm>
            <a:off x="3936712" y="2304004"/>
            <a:ext cx="1800000" cy="180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0" name="円/楕円 29"/>
          <p:cNvSpPr/>
          <p:nvPr/>
        </p:nvSpPr>
        <p:spPr>
          <a:xfrm>
            <a:off x="2111426" y="2340472"/>
            <a:ext cx="1800000" cy="1800000"/>
          </a:xfrm>
          <a:prstGeom prst="ellipse">
            <a:avLst/>
          </a:prstGeom>
          <a:solidFill>
            <a:srgbClr val="F2DC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4" name="円/楕円 33"/>
          <p:cNvSpPr/>
          <p:nvPr/>
        </p:nvSpPr>
        <p:spPr>
          <a:xfrm>
            <a:off x="10228227" y="6118412"/>
            <a:ext cx="1800000" cy="180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5" name="円/楕円 34"/>
          <p:cNvSpPr/>
          <p:nvPr/>
        </p:nvSpPr>
        <p:spPr>
          <a:xfrm>
            <a:off x="8293445" y="2737294"/>
            <a:ext cx="1800000" cy="180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6" name="円/楕円 35"/>
          <p:cNvSpPr/>
          <p:nvPr/>
        </p:nvSpPr>
        <p:spPr>
          <a:xfrm>
            <a:off x="7393445" y="5669065"/>
            <a:ext cx="1800000" cy="180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7" name="円/楕円 36"/>
          <p:cNvSpPr/>
          <p:nvPr/>
        </p:nvSpPr>
        <p:spPr>
          <a:xfrm>
            <a:off x="5768457" y="3770496"/>
            <a:ext cx="1800000" cy="180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38" name="円/楕円 37"/>
          <p:cNvSpPr/>
          <p:nvPr/>
        </p:nvSpPr>
        <p:spPr>
          <a:xfrm>
            <a:off x="3383425" y="6639801"/>
            <a:ext cx="1945560" cy="180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pic>
        <p:nvPicPr>
          <p:cNvPr id="7" name="図 6" descr="スクリーンショット 2013-10-07 0.37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6" y="0"/>
            <a:ext cx="1416845" cy="444249"/>
          </a:xfrm>
          <a:prstGeom prst="rect">
            <a:avLst/>
          </a:prstGeom>
        </p:spPr>
      </p:pic>
      <p:pic>
        <p:nvPicPr>
          <p:cNvPr id="8" name="図 7" descr="trainer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" y="9068047"/>
            <a:ext cx="10752596" cy="513213"/>
          </a:xfrm>
          <a:prstGeom prst="rect">
            <a:avLst/>
          </a:prstGeom>
        </p:spPr>
      </p:pic>
      <p:pic>
        <p:nvPicPr>
          <p:cNvPr id="9" name="図 8" descr="trainer_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619" y="22974"/>
            <a:ext cx="1993900" cy="63500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1435341" y="-17416"/>
            <a:ext cx="389053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>
                <a:solidFill>
                  <a:schemeClr val="bg1">
                    <a:lumMod val="75000"/>
                  </a:schemeClr>
                </a:solidFill>
                <a:latin typeface="Helvetica Neue"/>
                <a:cs typeface="Helvetica Neue"/>
              </a:rPr>
              <a:t>Multi Online Advertisement</a:t>
            </a:r>
            <a:endParaRPr kumimoji="1" lang="ja-JP" altLang="en-US" sz="2400">
              <a:solidFill>
                <a:schemeClr val="bg1">
                  <a:lumMod val="75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077947" y="8732806"/>
            <a:ext cx="577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000" b="1" dirty="0">
                <a:solidFill>
                  <a:schemeClr val="accent5"/>
                </a:solidFill>
              </a:rPr>
              <a:t>低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103347" y="194835"/>
            <a:ext cx="552505" cy="4988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800" b="1" dirty="0">
                <a:solidFill>
                  <a:srgbClr val="4BACC6"/>
                </a:solidFill>
                <a:latin typeface="メイリオ"/>
                <a:ea typeface="メイリオ"/>
                <a:cs typeface="メイリオ"/>
              </a:rPr>
              <a:t>高</a:t>
            </a:r>
          </a:p>
        </p:txBody>
      </p:sp>
      <p:grpSp>
        <p:nvGrpSpPr>
          <p:cNvPr id="13" name="図形グループ 12"/>
          <p:cNvGrpSpPr/>
          <p:nvPr/>
        </p:nvGrpSpPr>
        <p:grpSpPr>
          <a:xfrm>
            <a:off x="534141" y="4257372"/>
            <a:ext cx="11868108" cy="1117600"/>
            <a:chOff x="955777" y="5778501"/>
            <a:chExt cx="12074423" cy="1168400"/>
          </a:xfrm>
        </p:grpSpPr>
        <p:sp>
          <p:nvSpPr>
            <p:cNvPr id="19" name="右矢印 18"/>
            <p:cNvSpPr/>
            <p:nvPr/>
          </p:nvSpPr>
          <p:spPr>
            <a:xfrm>
              <a:off x="955777" y="5778501"/>
              <a:ext cx="12074423" cy="1168400"/>
            </a:xfrm>
            <a:prstGeom prst="rightArrow">
              <a:avLst>
                <a:gd name="adj1" fmla="val 42702"/>
                <a:gd name="adj2" fmla="val 50000"/>
              </a:avLst>
            </a:prstGeom>
            <a:solidFill>
              <a:schemeClr val="accent5">
                <a:alpha val="1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1168400" y="6032500"/>
              <a:ext cx="3425068" cy="64633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3600" b="1">
                  <a:solidFill>
                    <a:srgbClr val="FFFFFF"/>
                  </a:solidFill>
                  <a:latin typeface="Helvetica Neue"/>
                  <a:cs typeface="Helvetica Neue"/>
                </a:rPr>
                <a:t>R E L A T I O N</a:t>
              </a:r>
              <a:endParaRPr kumimoji="1" lang="ja-JP" altLang="en-US" sz="3600" b="1">
                <a:solidFill>
                  <a:srgbClr val="FFFFFF"/>
                </a:solidFill>
                <a:latin typeface="Helvetica Neue"/>
                <a:cs typeface="Helvetica Neue"/>
              </a:endParaRPr>
            </a:p>
          </p:txBody>
        </p:sp>
      </p:grpSp>
      <p:grpSp>
        <p:nvGrpSpPr>
          <p:cNvPr id="14" name="図形グループ 13"/>
          <p:cNvGrpSpPr/>
          <p:nvPr/>
        </p:nvGrpSpPr>
        <p:grpSpPr>
          <a:xfrm>
            <a:off x="5852615" y="561770"/>
            <a:ext cx="1096370" cy="8230414"/>
            <a:chOff x="6447430" y="1861603"/>
            <a:chExt cx="1096370" cy="7815797"/>
          </a:xfrm>
        </p:grpSpPr>
        <p:sp>
          <p:nvSpPr>
            <p:cNvPr id="17" name="上矢印 16"/>
            <p:cNvSpPr/>
            <p:nvPr/>
          </p:nvSpPr>
          <p:spPr>
            <a:xfrm>
              <a:off x="6447430" y="1861603"/>
              <a:ext cx="1096370" cy="7815797"/>
            </a:xfrm>
            <a:prstGeom prst="upArrow">
              <a:avLst/>
            </a:prstGeom>
            <a:solidFill>
              <a:schemeClr val="accent5">
                <a:alpha val="2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6600279" y="7340600"/>
              <a:ext cx="738664" cy="176031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vert="eaVert"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3600" b="1">
                  <a:solidFill>
                    <a:schemeClr val="bg1"/>
                  </a:solidFill>
                  <a:latin typeface="Helvetica Neue"/>
                  <a:cs typeface="Helvetica Neue"/>
                </a:rPr>
                <a:t>C</a:t>
              </a:r>
              <a:r>
                <a:rPr kumimoji="1" lang="en-US" altLang="ja-JP" sz="3600" b="1" baseline="0">
                  <a:solidFill>
                    <a:schemeClr val="bg1"/>
                  </a:solidFill>
                  <a:latin typeface="Helvetica Neue"/>
                  <a:cs typeface="Helvetica Neue"/>
                </a:rPr>
                <a:t> </a:t>
              </a:r>
              <a:r>
                <a:rPr kumimoji="1" lang="en-US" altLang="ja-JP" sz="3600" b="1">
                  <a:solidFill>
                    <a:schemeClr val="bg1"/>
                  </a:solidFill>
                  <a:latin typeface="Helvetica Neue"/>
                  <a:cs typeface="Helvetica Neue"/>
                </a:rPr>
                <a:t>O</a:t>
              </a:r>
              <a:r>
                <a:rPr kumimoji="1" lang="en-US" altLang="ja-JP" sz="3600" b="1" baseline="0">
                  <a:solidFill>
                    <a:schemeClr val="bg1"/>
                  </a:solidFill>
                  <a:latin typeface="Helvetica Neue"/>
                  <a:cs typeface="Helvetica Neue"/>
                </a:rPr>
                <a:t> </a:t>
              </a:r>
              <a:r>
                <a:rPr kumimoji="1" lang="en-US" altLang="ja-JP" sz="3600" b="1">
                  <a:solidFill>
                    <a:schemeClr val="bg1"/>
                  </a:solidFill>
                  <a:latin typeface="Helvetica Neue"/>
                  <a:cs typeface="Helvetica Neue"/>
                </a:rPr>
                <a:t>S</a:t>
              </a:r>
              <a:r>
                <a:rPr kumimoji="1" lang="en-US" altLang="ja-JP" sz="3600" b="1" baseline="0">
                  <a:solidFill>
                    <a:schemeClr val="bg1"/>
                  </a:solidFill>
                  <a:latin typeface="Helvetica Neue"/>
                  <a:cs typeface="Helvetica Neue"/>
                </a:rPr>
                <a:t> </a:t>
              </a:r>
              <a:r>
                <a:rPr kumimoji="1" lang="en-US" altLang="ja-JP" sz="3600" b="1">
                  <a:solidFill>
                    <a:schemeClr val="bg1"/>
                  </a:solidFill>
                  <a:latin typeface="Helvetica Neue"/>
                  <a:cs typeface="Helvetica Neue"/>
                </a:rPr>
                <a:t>T</a:t>
              </a:r>
              <a:endParaRPr kumimoji="1" lang="ja-JP" altLang="en-US" sz="3600" b="1">
                <a:solidFill>
                  <a:schemeClr val="bg1"/>
                </a:solidFill>
                <a:latin typeface="Helvetica Neue"/>
                <a:cs typeface="Helvetica Neue"/>
              </a:endParaRPr>
            </a:p>
          </p:txBody>
        </p:sp>
      </p:grpSp>
      <p:sp>
        <p:nvSpPr>
          <p:cNvPr id="15" name="テキスト ボックス 14"/>
          <p:cNvSpPr txBox="1"/>
          <p:nvPr/>
        </p:nvSpPr>
        <p:spPr>
          <a:xfrm>
            <a:off x="12328471" y="4603397"/>
            <a:ext cx="552505" cy="572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800" b="1" dirty="0">
                <a:solidFill>
                  <a:srgbClr val="4BACC6"/>
                </a:solidFill>
                <a:latin typeface="メイリオ"/>
                <a:ea typeface="メイリオ"/>
                <a:cs typeface="メイリオ"/>
              </a:rPr>
              <a:t>強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-35081" y="4600271"/>
            <a:ext cx="552505" cy="572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800" b="1">
                <a:solidFill>
                  <a:srgbClr val="4BACC6"/>
                </a:solidFill>
                <a:latin typeface="メイリオ"/>
                <a:ea typeface="メイリオ"/>
                <a:cs typeface="メイリオ"/>
              </a:rPr>
              <a:t>弱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336042" y="2421044"/>
            <a:ext cx="1031051" cy="43088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 smtClean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ショッピング</a:t>
            </a:r>
            <a:endParaRPr kumimoji="1" lang="en-US" altLang="ja-JP" sz="1100" b="1" dirty="0" smtClean="0">
              <a:solidFill>
                <a:srgbClr val="000090"/>
              </a:solidFill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1100" b="1" dirty="0" smtClean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モール内</a:t>
            </a:r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広告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56209" y="1165050"/>
            <a:ext cx="1595309" cy="43088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バナー広告</a:t>
            </a:r>
            <a:endParaRPr kumimoji="1" lang="en-US" altLang="ja-JP" sz="1100" b="1" dirty="0">
              <a:solidFill>
                <a:srgbClr val="00009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（ポータルサイト型）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561561" y="5442993"/>
            <a:ext cx="1736373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インタレストマッチ広告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472162" y="5471065"/>
            <a:ext cx="1454244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ターゲティング広告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293054" y="2310936"/>
            <a:ext cx="1454244" cy="60016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バナー広告</a:t>
            </a:r>
            <a:endParaRPr kumimoji="1" lang="en-US" altLang="ja-JP" sz="1100" b="1" dirty="0">
              <a:solidFill>
                <a:srgbClr val="00009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（地域</a:t>
            </a:r>
            <a:r>
              <a:rPr kumimoji="1" lang="ja-JP" altLang="en-US" sz="1100" b="1" dirty="0" smtClean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特化</a:t>
            </a:r>
            <a:endParaRPr kumimoji="1" lang="en-US" altLang="ja-JP" sz="1100" b="1" dirty="0" smtClean="0">
              <a:solidFill>
                <a:srgbClr val="00009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kumimoji="1" lang="ja-JP" altLang="en-US" sz="1100" b="1" dirty="0" smtClean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カテゴリー</a:t>
            </a:r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特化型）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09653" y="1604698"/>
            <a:ext cx="1748704" cy="78483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900" dirty="0"/>
              <a:t>Yahoo</a:t>
            </a:r>
            <a:r>
              <a:rPr kumimoji="1" lang="ja-JP" altLang="en-US" sz="900" dirty="0"/>
              <a:t>！</a:t>
            </a:r>
            <a:r>
              <a:rPr kumimoji="1" lang="en-US" altLang="ja-JP" sz="900" dirty="0"/>
              <a:t>JAPAN</a:t>
            </a:r>
            <a:r>
              <a:rPr kumimoji="1" lang="ja-JP" altLang="en-US" sz="900" dirty="0"/>
              <a:t>や</a:t>
            </a:r>
            <a:r>
              <a:rPr kumimoji="1" lang="ja-JP" altLang="en-US" sz="900" dirty="0" smtClean="0"/>
              <a:t>楽天など主</a:t>
            </a:r>
            <a:r>
              <a:rPr kumimoji="1" lang="ja-JP" altLang="en-US" sz="900" dirty="0"/>
              <a:t>に大手</a:t>
            </a:r>
            <a:r>
              <a:rPr kumimoji="1" lang="ja-JP" altLang="en-US" sz="900" dirty="0" smtClean="0"/>
              <a:t>ポータル・ニュースサイトに画像</a:t>
            </a:r>
            <a:r>
              <a:rPr kumimoji="1" lang="en-US" altLang="ja-JP" sz="900" dirty="0" smtClean="0"/>
              <a:t>Flash</a:t>
            </a:r>
            <a:r>
              <a:rPr kumimoji="1" lang="ja-JP" altLang="en-US" sz="900" dirty="0"/>
              <a:t>、映像を用いて表示される</a:t>
            </a:r>
            <a:r>
              <a:rPr kumimoji="1" lang="ja-JP" altLang="en-US" sz="900" dirty="0" smtClean="0"/>
              <a:t>広告</a:t>
            </a:r>
            <a:endParaRPr kumimoji="1" lang="en-US" altLang="ja-JP" sz="900" dirty="0" smtClean="0"/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（平均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100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万円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/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週以上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）</a:t>
            </a:r>
            <a:endParaRPr kumimoji="1" lang="ja-JP" altLang="en-US" sz="900" b="1" dirty="0">
              <a:solidFill>
                <a:srgbClr val="800000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466903" y="6938859"/>
            <a:ext cx="1595309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コンテンツマッチ広告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080475" y="3961010"/>
            <a:ext cx="1172116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検索マッチ広告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806159" y="2743887"/>
            <a:ext cx="774571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100" b="1" dirty="0" smtClean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SNS</a:t>
            </a:r>
            <a:r>
              <a:rPr kumimoji="1" lang="ja-JP" altLang="en-US" sz="1100" b="1" dirty="0" smtClean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広告</a:t>
            </a:r>
            <a:endParaRPr kumimoji="1" lang="ja-JP" altLang="en-US" sz="1100" b="1" dirty="0">
              <a:solidFill>
                <a:srgbClr val="00009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471996" y="6010391"/>
            <a:ext cx="1595309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リマーケティング広告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0613800" y="6272001"/>
            <a:ext cx="1031051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メルマガ広告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7079" y="2373357"/>
            <a:ext cx="22749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hlinkClick r:id="rId5"/>
              </a:rPr>
              <a:t>http://</a:t>
            </a:r>
            <a:r>
              <a:rPr lang="en-US" altLang="ja-JP" sz="800" dirty="0" smtClean="0">
                <a:hlinkClick r:id="rId5"/>
              </a:rPr>
              <a:t>advertising.yahoo.co.jp/</a:t>
            </a:r>
            <a:r>
              <a:rPr lang="en-US" altLang="ja-JP" sz="800" dirty="0">
                <a:hlinkClick r:id="rId5"/>
              </a:rPr>
              <a:t>ad/display/</a:t>
            </a:r>
            <a:endParaRPr kumimoji="1" lang="ja-JP" altLang="en-US" sz="800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064" y="2588801"/>
            <a:ext cx="22910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hlinkClick r:id="rId6"/>
              </a:rPr>
              <a:t>https://</a:t>
            </a:r>
            <a:r>
              <a:rPr lang="en-US" altLang="ja-JP" sz="800" dirty="0" err="1">
                <a:hlinkClick r:id="rId6"/>
              </a:rPr>
              <a:t>adsales.rakuten.co.jp</a:t>
            </a:r>
            <a:r>
              <a:rPr lang="en-US" altLang="ja-JP" sz="800" dirty="0">
                <a:hlinkClick r:id="rId6"/>
              </a:rPr>
              <a:t>/</a:t>
            </a:r>
            <a:r>
              <a:rPr lang="en-US" altLang="ja-JP" sz="800" dirty="0" err="1">
                <a:hlinkClick r:id="rId6"/>
              </a:rPr>
              <a:t>mediaguide</a:t>
            </a:r>
            <a:r>
              <a:rPr lang="en-US" altLang="ja-JP" sz="800" dirty="0">
                <a:hlinkClick r:id="rId6"/>
              </a:rPr>
              <a:t>/</a:t>
            </a:r>
            <a:endParaRPr kumimoji="1" lang="ja-JP" altLang="en-US" sz="8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2058357" y="2831395"/>
            <a:ext cx="1931741" cy="78483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900" dirty="0" smtClean="0"/>
              <a:t>地域サイトや利用者層が特定されるサイトに画像、</a:t>
            </a:r>
            <a:r>
              <a:rPr kumimoji="1" lang="en-US" altLang="ja-JP" sz="900" dirty="0" smtClean="0"/>
              <a:t>Flash</a:t>
            </a:r>
            <a:r>
              <a:rPr kumimoji="1" lang="ja-JP" altLang="en-US" sz="900" dirty="0"/>
              <a:t>、映像を用いて表示される</a:t>
            </a:r>
            <a:r>
              <a:rPr kumimoji="1" lang="ja-JP" altLang="en-US" sz="900" dirty="0" smtClean="0"/>
              <a:t>広告</a:t>
            </a:r>
            <a:endParaRPr kumimoji="1" lang="en-US" altLang="ja-JP" sz="900" dirty="0" smtClean="0"/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（サイト規模に応じて</a:t>
            </a:r>
            <a:endParaRPr lang="en-US" altLang="ja-JP" sz="900" b="1" dirty="0" smtClean="0">
              <a:solidFill>
                <a:srgbClr val="800000"/>
              </a:solidFill>
            </a:endParaRPr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　月数万円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〜100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万円程度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）</a:t>
            </a:r>
            <a:endParaRPr kumimoji="1" lang="ja-JP" altLang="en-US" sz="900" b="1" dirty="0">
              <a:solidFill>
                <a:srgbClr val="800000"/>
              </a:solidFill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2084020" y="3613469"/>
            <a:ext cx="13685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hlinkClick r:id="rId7"/>
              </a:rPr>
              <a:t>http://</a:t>
            </a:r>
            <a:r>
              <a:rPr lang="en-US" altLang="ja-JP" sz="800" dirty="0" err="1">
                <a:hlinkClick r:id="rId7"/>
              </a:rPr>
              <a:t>ad.firestorage.jp</a:t>
            </a:r>
            <a:r>
              <a:rPr lang="en-US" altLang="ja-JP" sz="800" dirty="0">
                <a:hlinkClick r:id="rId7"/>
              </a:rPr>
              <a:t>/</a:t>
            </a:r>
            <a:endParaRPr kumimoji="1" lang="ja-JP" altLang="en-US" sz="800" dirty="0"/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65880" y="69366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ブランディング</a:t>
            </a:r>
            <a:endParaRPr kumimoji="1" lang="ja-JP" altLang="en-US" sz="1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1864259" y="8368991"/>
            <a:ext cx="70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CRM</a:t>
            </a:r>
            <a:endParaRPr kumimoji="1" lang="ja-JP" altLang="en-US" sz="1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1020911" y="3805455"/>
            <a:ext cx="25442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hlinkClick r:id="rId8"/>
              </a:rPr>
              <a:t>http://</a:t>
            </a:r>
            <a:r>
              <a:rPr lang="en-US" altLang="ja-JP" sz="800" dirty="0" err="1">
                <a:hlinkClick r:id="rId8"/>
              </a:rPr>
              <a:t>business.homes.jp</a:t>
            </a:r>
            <a:r>
              <a:rPr lang="en-US" altLang="ja-JP" sz="800" dirty="0">
                <a:hlinkClick r:id="rId8"/>
              </a:rPr>
              <a:t>/product/c02/c2-a15/</a:t>
            </a:r>
            <a:endParaRPr kumimoji="1" lang="ja-JP" altLang="en-US" sz="800" dirty="0"/>
          </a:p>
        </p:txBody>
      </p:sp>
      <p:sp>
        <p:nvSpPr>
          <p:cNvPr id="67" name="円/楕円 66"/>
          <p:cNvSpPr/>
          <p:nvPr/>
        </p:nvSpPr>
        <p:spPr>
          <a:xfrm>
            <a:off x="6660173" y="1781928"/>
            <a:ext cx="1800000" cy="1800000"/>
          </a:xfrm>
          <a:prstGeom prst="ellipse">
            <a:avLst/>
          </a:prstGeom>
          <a:solidFill>
            <a:srgbClr val="F2DC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4021519" y="2838940"/>
            <a:ext cx="1713216" cy="92333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900" dirty="0" smtClean="0"/>
              <a:t>EC</a:t>
            </a:r>
            <a:r>
              <a:rPr lang="ja-JP" altLang="en-US" sz="900" dirty="0" smtClean="0"/>
              <a:t>ショッピングモールで出店中の商品やページに誘導するバナー型や検索連動型の広告</a:t>
            </a:r>
            <a:endParaRPr lang="en-US" altLang="ja-JP" sz="900" dirty="0" smtClean="0"/>
          </a:p>
          <a:p>
            <a:r>
              <a:rPr lang="ja-JP" altLang="en-US" sz="900" dirty="0" smtClean="0"/>
              <a:t>（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表示・課金方式に応じて</a:t>
            </a:r>
            <a:endParaRPr lang="en-US" altLang="ja-JP" sz="900" b="1" dirty="0" smtClean="0">
              <a:solidFill>
                <a:srgbClr val="800000"/>
              </a:solidFill>
            </a:endParaRPr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　数十円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/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クリック、数万円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/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週など）</a:t>
            </a:r>
            <a:endParaRPr kumimoji="1" lang="ja-JP" altLang="en-US" sz="900" b="1" dirty="0">
              <a:solidFill>
                <a:srgbClr val="800000"/>
              </a:solidFill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3734791" y="3851622"/>
            <a:ext cx="223776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500" dirty="0">
                <a:hlinkClick r:id="rId9"/>
              </a:rPr>
              <a:t>http://</a:t>
            </a:r>
            <a:r>
              <a:rPr lang="en-US" altLang="ja-JP" sz="500" dirty="0" err="1">
                <a:hlinkClick r:id="rId9"/>
              </a:rPr>
              <a:t>business.ec.yahoo.co.jp</a:t>
            </a:r>
            <a:r>
              <a:rPr lang="en-US" altLang="ja-JP" sz="500" dirty="0">
                <a:hlinkClick r:id="rId9"/>
              </a:rPr>
              <a:t>/shopping/archives/</a:t>
            </a:r>
            <a:r>
              <a:rPr lang="en-US" altLang="ja-JP" sz="500" dirty="0" err="1">
                <a:hlinkClick r:id="rId9"/>
              </a:rPr>
              <a:t>advertising.html</a:t>
            </a:r>
            <a:endParaRPr kumimoji="1" lang="ja-JP" altLang="en-US" sz="5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5828830" y="4280824"/>
            <a:ext cx="18262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/>
              <a:t>検索エンジンを利用するユーザーの検索キーワードに連動して表示されるテキスト広告</a:t>
            </a:r>
            <a:endParaRPr lang="en-US" altLang="ja-JP" sz="900" dirty="0" smtClean="0"/>
          </a:p>
          <a:p>
            <a:r>
              <a:rPr kumimoji="1" lang="ja-JP" altLang="en-US" sz="900" b="1" dirty="0" smtClean="0">
                <a:solidFill>
                  <a:srgbClr val="800000"/>
                </a:solidFill>
              </a:rPr>
              <a:t>（登録するキーワードに応じて</a:t>
            </a:r>
            <a:r>
              <a:rPr kumimoji="1" lang="en-US" altLang="ja-JP" sz="900" b="1" dirty="0" smtClean="0">
                <a:solidFill>
                  <a:srgbClr val="800000"/>
                </a:solidFill>
              </a:rPr>
              <a:t>10</a:t>
            </a:r>
            <a:r>
              <a:rPr kumimoji="1" lang="ja-JP" altLang="en-US" sz="900" b="1" dirty="0" smtClean="0">
                <a:solidFill>
                  <a:srgbClr val="800000"/>
                </a:solidFill>
              </a:rPr>
              <a:t>円</a:t>
            </a:r>
            <a:r>
              <a:rPr kumimoji="1" lang="en-US" altLang="ja-JP" sz="900" b="1" dirty="0" smtClean="0">
                <a:solidFill>
                  <a:srgbClr val="800000"/>
                </a:solidFill>
              </a:rPr>
              <a:t>〜900</a:t>
            </a:r>
            <a:r>
              <a:rPr kumimoji="1" lang="ja-JP" altLang="en-US" sz="900" b="1" dirty="0" smtClean="0">
                <a:solidFill>
                  <a:srgbClr val="800000"/>
                </a:solidFill>
              </a:rPr>
              <a:t>円</a:t>
            </a:r>
            <a:r>
              <a:rPr kumimoji="1" lang="en-US" altLang="ja-JP" sz="900" b="1" dirty="0" smtClean="0">
                <a:solidFill>
                  <a:srgbClr val="800000"/>
                </a:solidFill>
              </a:rPr>
              <a:t>/</a:t>
            </a:r>
            <a:r>
              <a:rPr kumimoji="1" lang="ja-JP" altLang="en-US" sz="900" b="1" dirty="0" smtClean="0">
                <a:solidFill>
                  <a:srgbClr val="800000"/>
                </a:solidFill>
              </a:rPr>
              <a:t>クリック程度）</a:t>
            </a:r>
            <a:endParaRPr kumimoji="1" lang="en-US" altLang="ja-JP" sz="900" b="1" dirty="0" smtClean="0">
              <a:solidFill>
                <a:srgbClr val="800000"/>
              </a:solidFill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5628862" y="5066429"/>
            <a:ext cx="273664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00" dirty="0">
                <a:hlinkClick r:id="rId10"/>
              </a:rPr>
              <a:t>http://</a:t>
            </a:r>
            <a:r>
              <a:rPr lang="en-US" altLang="ja-JP" sz="700" dirty="0" err="1">
                <a:hlinkClick r:id="rId10"/>
              </a:rPr>
              <a:t>promotionalads.yahoo.co.jp</a:t>
            </a:r>
            <a:r>
              <a:rPr lang="en-US" altLang="ja-JP" sz="700" dirty="0">
                <a:hlinkClick r:id="rId10"/>
              </a:rPr>
              <a:t>/service/</a:t>
            </a:r>
            <a:r>
              <a:rPr lang="en-US" altLang="ja-JP" sz="700" dirty="0" err="1">
                <a:hlinkClick r:id="rId10"/>
              </a:rPr>
              <a:t>srch</a:t>
            </a:r>
            <a:r>
              <a:rPr lang="en-US" altLang="ja-JP" sz="700" dirty="0">
                <a:hlinkClick r:id="rId10"/>
              </a:rPr>
              <a:t>/</a:t>
            </a:r>
            <a:r>
              <a:rPr lang="en-US" altLang="ja-JP" sz="700" dirty="0" err="1">
                <a:hlinkClick r:id="rId10"/>
              </a:rPr>
              <a:t>index.html</a:t>
            </a:r>
            <a:endParaRPr kumimoji="1" lang="ja-JP" altLang="en-US" sz="700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5633655" y="5266484"/>
            <a:ext cx="27109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00" dirty="0">
                <a:hlinkClick r:id="rId11"/>
              </a:rPr>
              <a:t>https://</a:t>
            </a:r>
            <a:r>
              <a:rPr lang="en-US" altLang="ja-JP" sz="700" dirty="0" err="1">
                <a:hlinkClick r:id="rId11"/>
              </a:rPr>
              <a:t>support.google.com</a:t>
            </a:r>
            <a:r>
              <a:rPr lang="en-US" altLang="ja-JP" sz="700" dirty="0">
                <a:hlinkClick r:id="rId11"/>
              </a:rPr>
              <a:t>/</a:t>
            </a:r>
            <a:r>
              <a:rPr lang="en-US" altLang="ja-JP" sz="700" dirty="0" err="1">
                <a:hlinkClick r:id="rId11"/>
              </a:rPr>
              <a:t>adwords</a:t>
            </a:r>
            <a:r>
              <a:rPr lang="en-US" altLang="ja-JP" sz="700" dirty="0">
                <a:hlinkClick r:id="rId11"/>
              </a:rPr>
              <a:t>/answer/90956?hl=</a:t>
            </a:r>
            <a:r>
              <a:rPr lang="en-US" altLang="ja-JP" sz="700" dirty="0" err="1">
                <a:hlinkClick r:id="rId11"/>
              </a:rPr>
              <a:t>ja</a:t>
            </a:r>
            <a:endParaRPr kumimoji="1" lang="ja-JP" altLang="en-US" sz="700" dirty="0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8370105" y="3113362"/>
            <a:ext cx="172334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/>
              <a:t>Facebook</a:t>
            </a:r>
            <a:r>
              <a:rPr kumimoji="1" lang="ja-JP" altLang="en-US" sz="900" dirty="0" smtClean="0"/>
              <a:t>ページのファンや</a:t>
            </a:r>
            <a:r>
              <a:rPr kumimoji="1" lang="en-US" altLang="ja-JP" sz="900" dirty="0" smtClean="0"/>
              <a:t>Twitter</a:t>
            </a:r>
            <a:r>
              <a:rPr kumimoji="1" lang="ja-JP" altLang="en-US" sz="900" dirty="0" smtClean="0"/>
              <a:t>のフォロワーのタイムラインでや画面内に</a:t>
            </a:r>
            <a:endParaRPr kumimoji="1" lang="en-US" altLang="ja-JP" sz="900" dirty="0" smtClean="0"/>
          </a:p>
          <a:p>
            <a:r>
              <a:rPr kumimoji="1" lang="ja-JP" altLang="en-US" sz="900" dirty="0" smtClean="0"/>
              <a:t>テキストや画像で表示される広告</a:t>
            </a:r>
            <a:endParaRPr kumimoji="1" lang="en-US" altLang="ja-JP" sz="900" b="1" dirty="0" smtClean="0">
              <a:solidFill>
                <a:srgbClr val="800000"/>
              </a:solidFill>
            </a:endParaRPr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（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10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〜1000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/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クリック</a:t>
            </a:r>
            <a:endParaRPr lang="en-US" altLang="ja-JP" sz="900" b="1" dirty="0" smtClean="0">
              <a:solidFill>
                <a:srgbClr val="800000"/>
              </a:solidFill>
            </a:endParaRPr>
          </a:p>
          <a:p>
            <a:r>
              <a:rPr lang="ja-JP" altLang="ja-JP" sz="900" b="1" dirty="0">
                <a:solidFill>
                  <a:srgbClr val="800000"/>
                </a:solidFill>
              </a:rPr>
              <a:t>　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程度）</a:t>
            </a:r>
            <a:endParaRPr kumimoji="1" lang="ja-JP" altLang="en-US" sz="900" b="1" dirty="0">
              <a:solidFill>
                <a:srgbClr val="800000"/>
              </a:solidFill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8147117" y="4103031"/>
            <a:ext cx="21020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hlinkClick r:id="rId12"/>
              </a:rPr>
              <a:t>https://</a:t>
            </a:r>
            <a:r>
              <a:rPr lang="en-US" altLang="ja-JP" sz="800" dirty="0" err="1">
                <a:hlinkClick r:id="rId12"/>
              </a:rPr>
              <a:t>ja-jp.facebook.com</a:t>
            </a:r>
            <a:r>
              <a:rPr lang="en-US" altLang="ja-JP" sz="800" dirty="0">
                <a:hlinkClick r:id="rId12"/>
              </a:rPr>
              <a:t>/about/ads/</a:t>
            </a:r>
            <a:endParaRPr kumimoji="1" lang="ja-JP" altLang="en-US" sz="800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8148901" y="4292317"/>
            <a:ext cx="30758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hlinkClick r:id="rId13"/>
              </a:rPr>
              <a:t>https://</a:t>
            </a:r>
            <a:r>
              <a:rPr lang="en-US" altLang="ja-JP" sz="800" dirty="0" err="1">
                <a:hlinkClick r:id="rId13"/>
              </a:rPr>
              <a:t>business.twitter.com</a:t>
            </a:r>
            <a:r>
              <a:rPr lang="en-US" altLang="ja-JP" sz="800" dirty="0">
                <a:hlinkClick r:id="rId13"/>
              </a:rPr>
              <a:t>/</a:t>
            </a:r>
            <a:r>
              <a:rPr lang="en-US" altLang="ja-JP" sz="800" dirty="0" err="1">
                <a:hlinkClick r:id="rId13"/>
              </a:rPr>
              <a:t>ja</a:t>
            </a:r>
            <a:r>
              <a:rPr lang="en-US" altLang="ja-JP" sz="800" dirty="0">
                <a:hlinkClick r:id="rId13"/>
              </a:rPr>
              <a:t>/products/promoted-tweets</a:t>
            </a:r>
            <a:endParaRPr kumimoji="1" lang="ja-JP" altLang="en-US" sz="800" dirty="0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2657842" y="5755106"/>
            <a:ext cx="1568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/>
              <a:t>インターネットユーザーの興味関心（閲覧中のページ内容、過去の閲覧履歴や検索キーワード）に関連性があるとき</a:t>
            </a:r>
            <a:r>
              <a:rPr lang="ja-JP" altLang="en-US" sz="800" dirty="0" smtClean="0"/>
              <a:t>に表示される広告</a:t>
            </a:r>
            <a:endParaRPr lang="en-US" altLang="ja-JP" sz="800" dirty="0" smtClean="0"/>
          </a:p>
          <a:p>
            <a:r>
              <a:rPr kumimoji="1" lang="ja-JP" altLang="en-US" sz="800" b="1" dirty="0" smtClean="0">
                <a:solidFill>
                  <a:srgbClr val="800000"/>
                </a:solidFill>
              </a:rPr>
              <a:t>（数十円</a:t>
            </a:r>
            <a:r>
              <a:rPr kumimoji="1" lang="en-US" altLang="ja-JP" sz="800" b="1" dirty="0" smtClean="0">
                <a:solidFill>
                  <a:srgbClr val="800000"/>
                </a:solidFill>
              </a:rPr>
              <a:t>/</a:t>
            </a:r>
            <a:r>
              <a:rPr lang="ja-JP" altLang="en-US" sz="800" b="1" dirty="0" smtClean="0">
                <a:solidFill>
                  <a:srgbClr val="800000"/>
                </a:solidFill>
              </a:rPr>
              <a:t>クリック</a:t>
            </a:r>
            <a:r>
              <a:rPr lang="en-US" altLang="ja-JP" sz="800" b="1" dirty="0" smtClean="0">
                <a:solidFill>
                  <a:srgbClr val="800000"/>
                </a:solidFill>
              </a:rPr>
              <a:t>〜</a:t>
            </a:r>
            <a:r>
              <a:rPr lang="ja-JP" altLang="en-US" sz="800" b="1" dirty="0" smtClean="0">
                <a:solidFill>
                  <a:srgbClr val="800000"/>
                </a:solidFill>
              </a:rPr>
              <a:t>）</a:t>
            </a:r>
            <a:endParaRPr kumimoji="1" lang="ja-JP" altLang="en-US" sz="800" b="1" dirty="0">
              <a:solidFill>
                <a:srgbClr val="800000"/>
              </a:solidFill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2871272" y="6526684"/>
            <a:ext cx="271099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00" dirty="0">
                <a:hlinkClick r:id="rId14"/>
              </a:rPr>
              <a:t>http://</a:t>
            </a:r>
            <a:r>
              <a:rPr lang="en-US" altLang="ja-JP" sz="700" dirty="0" err="1">
                <a:hlinkClick r:id="rId14"/>
              </a:rPr>
              <a:t>promotionalads.yahoo.co.jp</a:t>
            </a:r>
            <a:r>
              <a:rPr lang="en-US" altLang="ja-JP" sz="700" dirty="0">
                <a:hlinkClick r:id="rId14"/>
              </a:rPr>
              <a:t>/service/</a:t>
            </a:r>
            <a:r>
              <a:rPr lang="en-US" altLang="ja-JP" sz="700" dirty="0" err="1">
                <a:hlinkClick r:id="rId14"/>
              </a:rPr>
              <a:t>ydn</a:t>
            </a:r>
            <a:r>
              <a:rPr lang="en-US" altLang="ja-JP" sz="700" dirty="0">
                <a:hlinkClick r:id="rId14"/>
              </a:rPr>
              <a:t>/</a:t>
            </a:r>
            <a:r>
              <a:rPr lang="en-US" altLang="ja-JP" sz="700" dirty="0" err="1">
                <a:hlinkClick r:id="rId14"/>
              </a:rPr>
              <a:t>index.html</a:t>
            </a:r>
            <a:endParaRPr kumimoji="1" lang="ja-JP" altLang="en-US" sz="700" dirty="0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4472162" y="5867404"/>
            <a:ext cx="1580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/>
              <a:t>インターネットユーザーの属性・地域に対して表示する広告</a:t>
            </a:r>
            <a:endParaRPr lang="en-US" altLang="ja-JP" sz="900" dirty="0" smtClean="0"/>
          </a:p>
          <a:p>
            <a:r>
              <a:rPr lang="ja-JP" altLang="en-US" sz="900" b="1" dirty="0">
                <a:solidFill>
                  <a:srgbClr val="800000"/>
                </a:solidFill>
              </a:rPr>
              <a:t>（数十円</a:t>
            </a:r>
            <a:r>
              <a:rPr lang="en-US" altLang="ja-JP" sz="900" b="1" dirty="0">
                <a:solidFill>
                  <a:srgbClr val="800000"/>
                </a:solidFill>
              </a:rPr>
              <a:t>/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クリック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）</a:t>
            </a:r>
            <a:endParaRPr lang="ja-JP" altLang="en-US" sz="900" b="1" dirty="0">
              <a:solidFill>
                <a:srgbClr val="800000"/>
              </a:solidFill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3470154" y="7236149"/>
            <a:ext cx="1858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/>
              <a:t>宣伝</a:t>
            </a:r>
            <a:r>
              <a:rPr kumimoji="1" lang="ja-JP" altLang="en-US" sz="900" dirty="0" smtClean="0"/>
              <a:t>したいサービスや商品に関連のあるトピック（コンテンツ）のウェブサイトに表示される広告</a:t>
            </a:r>
            <a:endParaRPr kumimoji="1" lang="en-US" altLang="ja-JP" sz="900" dirty="0" smtClean="0"/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（数円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/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クリック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もしくは、</a:t>
            </a:r>
            <a:endParaRPr lang="en-US" altLang="ja-JP" sz="900" b="1" dirty="0" smtClean="0">
              <a:solidFill>
                <a:srgbClr val="800000"/>
              </a:solidFill>
            </a:endParaRPr>
          </a:p>
          <a:p>
            <a:r>
              <a:rPr lang="ja-JP" altLang="ja-JP" sz="900" b="1" dirty="0">
                <a:solidFill>
                  <a:srgbClr val="800000"/>
                </a:solidFill>
              </a:rPr>
              <a:t>　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数百円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/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表示千回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）</a:t>
            </a:r>
            <a:endParaRPr kumimoji="1" lang="ja-JP" altLang="en-US" sz="900" b="1" dirty="0">
              <a:solidFill>
                <a:srgbClr val="800000"/>
              </a:solidFill>
            </a:endParaRP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3314728" y="8047502"/>
            <a:ext cx="244373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>
                <a:hlinkClick r:id="rId15"/>
              </a:rPr>
              <a:t>https://</a:t>
            </a:r>
            <a:r>
              <a:rPr lang="en-US" altLang="ja-JP" sz="600" dirty="0" err="1">
                <a:hlinkClick r:id="rId15"/>
              </a:rPr>
              <a:t>support.google.com</a:t>
            </a:r>
            <a:r>
              <a:rPr lang="en-US" altLang="ja-JP" sz="600" dirty="0">
                <a:hlinkClick r:id="rId15"/>
              </a:rPr>
              <a:t>/</a:t>
            </a:r>
            <a:r>
              <a:rPr lang="en-US" altLang="ja-JP" sz="600" dirty="0" err="1">
                <a:hlinkClick r:id="rId15"/>
              </a:rPr>
              <a:t>adwords</a:t>
            </a:r>
            <a:r>
              <a:rPr lang="en-US" altLang="ja-JP" sz="600" dirty="0">
                <a:hlinkClick r:id="rId15"/>
              </a:rPr>
              <a:t>/answer/2497832?hl=</a:t>
            </a:r>
            <a:r>
              <a:rPr lang="en-US" altLang="ja-JP" sz="600" dirty="0" err="1">
                <a:hlinkClick r:id="rId15"/>
              </a:rPr>
              <a:t>ja</a:t>
            </a:r>
            <a:endParaRPr kumimoji="1" lang="ja-JP" altLang="en-US" sz="600" dirty="0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7518530" y="6331751"/>
            <a:ext cx="1588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/>
              <a:t>ウェブサイトに訪問履歴のあるターゲットに画像やテキストで表示される広告</a:t>
            </a:r>
            <a:endParaRPr kumimoji="1" lang="en-US" altLang="ja-JP" sz="900" dirty="0" smtClean="0"/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（数円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/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クリック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）</a:t>
            </a:r>
            <a:endParaRPr kumimoji="1" lang="en-US" altLang="ja-JP" sz="900" b="1" dirty="0" smtClean="0">
              <a:solidFill>
                <a:srgbClr val="800000"/>
              </a:solidFill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6911203" y="7011003"/>
            <a:ext cx="282641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00" dirty="0">
                <a:hlinkClick r:id="rId16"/>
              </a:rPr>
              <a:t>https://</a:t>
            </a:r>
            <a:r>
              <a:rPr lang="en-US" altLang="ja-JP" sz="700" dirty="0" err="1">
                <a:hlinkClick r:id="rId16"/>
              </a:rPr>
              <a:t>support.google.com</a:t>
            </a:r>
            <a:r>
              <a:rPr lang="en-US" altLang="ja-JP" sz="700" dirty="0">
                <a:hlinkClick r:id="rId16"/>
              </a:rPr>
              <a:t>/</a:t>
            </a:r>
            <a:r>
              <a:rPr lang="en-US" altLang="ja-JP" sz="700" dirty="0" err="1">
                <a:hlinkClick r:id="rId16"/>
              </a:rPr>
              <a:t>adwords</a:t>
            </a:r>
            <a:r>
              <a:rPr lang="en-US" altLang="ja-JP" sz="700" dirty="0">
                <a:hlinkClick r:id="rId16"/>
              </a:rPr>
              <a:t>/answer/2453998?hl=</a:t>
            </a:r>
            <a:r>
              <a:rPr lang="en-US" altLang="ja-JP" sz="700" dirty="0" err="1">
                <a:hlinkClick r:id="rId16"/>
              </a:rPr>
              <a:t>ja</a:t>
            </a:r>
            <a:endParaRPr kumimoji="1" lang="ja-JP" altLang="en-US" sz="700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10392938" y="6624139"/>
            <a:ext cx="1615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/>
              <a:t>購入履歴、会員登録があるターゲットに</a:t>
            </a:r>
            <a:r>
              <a:rPr lang="en-US" altLang="ja-JP" sz="900" dirty="0" smtClean="0"/>
              <a:t>E</a:t>
            </a:r>
            <a:r>
              <a:rPr lang="ja-JP" altLang="en-US" sz="900" dirty="0" smtClean="0"/>
              <a:t>メールを通して情報やクーポンなどを配信する広告</a:t>
            </a:r>
            <a:endParaRPr lang="en-US" altLang="ja-JP" sz="900" dirty="0" smtClean="0"/>
          </a:p>
          <a:p>
            <a:r>
              <a:rPr kumimoji="1" lang="ja-JP" altLang="en-US" sz="900" b="1" dirty="0" smtClean="0">
                <a:solidFill>
                  <a:srgbClr val="800000"/>
                </a:solidFill>
              </a:rPr>
              <a:t>（メルマガサービスを利用しない場合、原則無料）</a:t>
            </a:r>
            <a:endParaRPr kumimoji="1" lang="ja-JP" altLang="en-US" sz="900" b="1" dirty="0">
              <a:solidFill>
                <a:srgbClr val="800000"/>
              </a:solidFill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6839201" y="2042394"/>
            <a:ext cx="1454244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 smtClean="0">
                <a:solidFill>
                  <a:srgbClr val="000090"/>
                </a:solidFill>
                <a:latin typeface="メイリオ"/>
                <a:ea typeface="メイリオ"/>
                <a:cs typeface="メイリオ"/>
              </a:rPr>
              <a:t>アフィリエイト広告</a:t>
            </a:r>
            <a:endParaRPr kumimoji="1" lang="ja-JP" altLang="en-US" sz="1100" b="1" dirty="0">
              <a:solidFill>
                <a:srgbClr val="00009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6745880" y="2342580"/>
            <a:ext cx="1890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/>
              <a:t>主に個人サイトにバナー広告等で表示され、成果が発生するとサイト運営者に成果が支払われる広告</a:t>
            </a:r>
            <a:endParaRPr lang="en-US" altLang="ja-JP" sz="900" dirty="0" smtClean="0"/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（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成約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手数料</a:t>
            </a:r>
            <a:r>
              <a:rPr lang="ja-JP" altLang="ja-JP" sz="900" b="1" dirty="0">
                <a:solidFill>
                  <a:srgbClr val="800000"/>
                </a:solidFill>
              </a:rPr>
              <a:t>　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売上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の数％</a:t>
            </a:r>
            <a:r>
              <a:rPr lang="en-US" altLang="ja-JP" sz="900" b="1" dirty="0" smtClean="0">
                <a:solidFill>
                  <a:srgbClr val="800000"/>
                </a:solidFill>
              </a:rPr>
              <a:t>〜</a:t>
            </a:r>
          </a:p>
          <a:p>
            <a:r>
              <a:rPr lang="ja-JP" altLang="en-US" sz="900" b="1" dirty="0" smtClean="0">
                <a:solidFill>
                  <a:srgbClr val="800000"/>
                </a:solidFill>
              </a:rPr>
              <a:t>別途システム利用料発生</a:t>
            </a:r>
            <a:r>
              <a:rPr lang="ja-JP" altLang="en-US" sz="900" b="1" dirty="0" smtClean="0">
                <a:solidFill>
                  <a:srgbClr val="800000"/>
                </a:solidFill>
              </a:rPr>
              <a:t>）</a:t>
            </a:r>
            <a:endParaRPr kumimoji="1" lang="ja-JP" altLang="en-US" sz="900" b="1" dirty="0">
              <a:solidFill>
                <a:srgbClr val="800000"/>
              </a:solidFill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6714663" y="3247566"/>
            <a:ext cx="16466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00" dirty="0">
                <a:hlinkClick r:id="rId17"/>
              </a:rPr>
              <a:t>http://</a:t>
            </a:r>
            <a:r>
              <a:rPr lang="en-US" altLang="ja-JP" sz="700" dirty="0" err="1">
                <a:hlinkClick r:id="rId17"/>
              </a:rPr>
              <a:t>www.valuecommerce.ne.jp</a:t>
            </a:r>
            <a:r>
              <a:rPr lang="en-US" altLang="ja-JP" sz="700" dirty="0">
                <a:hlinkClick r:id="rId17"/>
              </a:rPr>
              <a:t>/</a:t>
            </a:r>
            <a:endParaRPr kumimoji="1" lang="ja-JP" altLang="en-US" sz="700" dirty="0"/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6723960" y="3412793"/>
            <a:ext cx="11344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hlinkClick r:id="rId18"/>
              </a:rPr>
              <a:t>http://www.a8.net/</a:t>
            </a:r>
            <a:endParaRPr kumimoji="1" lang="ja-JP" altLang="en-US" sz="800" dirty="0"/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9254268" y="1063314"/>
            <a:ext cx="30117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問合せ、資料請求、購入を促したい商品・サービスから想定するターゲットと予算に</a:t>
            </a:r>
            <a:endParaRPr lang="en-US" altLang="ja-JP" sz="1100" dirty="0" smtClean="0"/>
          </a:p>
          <a:p>
            <a:r>
              <a:rPr lang="ja-JP" altLang="en-US" sz="1100" dirty="0" smtClean="0"/>
              <a:t>応じて最適な広告メニューを選定します。</a:t>
            </a:r>
            <a:endParaRPr lang="en-US" altLang="ja-JP" sz="1100" dirty="0" smtClean="0"/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9200169" y="753180"/>
            <a:ext cx="3198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solidFill>
                  <a:schemeClr val="accent5"/>
                </a:solidFill>
                <a:latin typeface="Helvetica Neue"/>
                <a:cs typeface="Helvetica Neue"/>
              </a:rPr>
              <a:t>マルチオンライン</a:t>
            </a:r>
            <a:r>
              <a:rPr kumimoji="1" lang="en-US" altLang="ja-JP" sz="1600" dirty="0" smtClean="0">
                <a:solidFill>
                  <a:schemeClr val="accent5"/>
                </a:solidFill>
                <a:latin typeface="Helvetica Neue"/>
                <a:cs typeface="Helvetica Neue"/>
              </a:rPr>
              <a:t>AD</a:t>
            </a:r>
            <a:r>
              <a:rPr kumimoji="1" lang="ja-JP" altLang="en-US" sz="1600" dirty="0" smtClean="0">
                <a:solidFill>
                  <a:schemeClr val="accent5"/>
                </a:solidFill>
                <a:latin typeface="Helvetica Neue"/>
                <a:cs typeface="Helvetica Neue"/>
              </a:rPr>
              <a:t>の活用</a:t>
            </a:r>
            <a:r>
              <a:rPr kumimoji="1" lang="en-US" altLang="ja-JP" sz="1600" dirty="0" smtClean="0">
                <a:solidFill>
                  <a:schemeClr val="accent5"/>
                </a:solidFill>
                <a:latin typeface="Helvetica Neue"/>
                <a:cs typeface="Helvetica Neue"/>
              </a:rPr>
              <a:t>Point</a:t>
            </a:r>
            <a:endParaRPr kumimoji="1" lang="ja-JP" altLang="en-US" sz="1600" dirty="0">
              <a:solidFill>
                <a:schemeClr val="accent5"/>
              </a:solidFill>
              <a:latin typeface="Helvetica Neue"/>
              <a:cs typeface="Helvetica Neue"/>
            </a:endParaRPr>
          </a:p>
        </p:txBody>
      </p:sp>
      <p:pic>
        <p:nvPicPr>
          <p:cNvPr id="82" name="図 8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083718" y="9153522"/>
            <a:ext cx="1489425" cy="29672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4004733" y="4377267"/>
            <a:ext cx="18466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6384139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537</Words>
  <Application>Microsoft Macintosh PowerPoint</Application>
  <PresentationFormat>A3 297x420 mm</PresentationFormat>
  <Paragraphs>69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Yokota Aya</dc:creator>
  <cp:lastModifiedBy>Yokota Aya</cp:lastModifiedBy>
  <cp:revision>32</cp:revision>
  <cp:lastPrinted>2014-03-03T01:36:30Z</cp:lastPrinted>
  <dcterms:created xsi:type="dcterms:W3CDTF">2014-03-03T01:15:00Z</dcterms:created>
  <dcterms:modified xsi:type="dcterms:W3CDTF">2014-03-24T13:24:06Z</dcterms:modified>
</cp:coreProperties>
</file>