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63" r:id="rId2"/>
    <p:sldId id="257" r:id="rId3"/>
    <p:sldId id="256" r:id="rId4"/>
    <p:sldId id="260" r:id="rId5"/>
    <p:sldId id="261" r:id="rId6"/>
    <p:sldId id="262" r:id="rId7"/>
    <p:sldId id="258" r:id="rId8"/>
    <p:sldId id="271" r:id="rId9"/>
    <p:sldId id="272" r:id="rId10"/>
    <p:sldId id="273" r:id="rId11"/>
    <p:sldId id="274" r:id="rId12"/>
    <p:sldId id="275" r:id="rId13"/>
    <p:sldId id="276" r:id="rId14"/>
    <p:sldId id="277" r:id="rId15"/>
    <p:sldId id="265" r:id="rId16"/>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0" d="100"/>
          <a:sy n="110" d="100"/>
        </p:scale>
        <p:origin x="-39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5F732D-D1CF-7046-824C-EA5D8638DF85}" type="datetimeFigureOut">
              <a:rPr kumimoji="1" lang="ja-JP" altLang="en-US" smtClean="0"/>
              <a:t>2014/04/22</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0C0D6D-3A9D-B04A-83F4-324DDF02D350}" type="slidenum">
              <a:rPr kumimoji="1" lang="ja-JP" altLang="en-US" smtClean="0"/>
              <a:t>‹#›</a:t>
            </a:fld>
            <a:endParaRPr kumimoji="1" lang="ja-JP" altLang="en-US"/>
          </a:p>
        </p:txBody>
      </p:sp>
    </p:spTree>
    <p:extLst>
      <p:ext uri="{BB962C8B-B14F-4D97-AF65-F5344CB8AC3E}">
        <p14:creationId xmlns:p14="http://schemas.microsoft.com/office/powerpoint/2010/main" val="493266984"/>
      </p:ext>
    </p:extLst>
  </p:cSld>
  <p:clrMap bg1="lt1" tx1="dk1" bg2="lt2" tx2="dk2" accent1="accent1" accent2="accent2" accent3="accent3" accent4="accent4" accent5="accent5" accent6="accent6" hlink="hlink" folHlink="folHlink"/>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43000" y="685800"/>
            <a:ext cx="4572000" cy="34290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737078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1143000" y="685800"/>
            <a:ext cx="4572000" cy="3429000"/>
          </a:xfrm>
        </p:spPr>
      </p:sp>
      <p:sp>
        <p:nvSpPr>
          <p:cNvPr id="3" name="ノート プレースホルダ 2"/>
          <p:cNvSpPr>
            <a:spLocks noGrp="1"/>
          </p:cNvSpPr>
          <p:nvPr>
            <p:ph type="body" idx="1"/>
          </p:nvPr>
        </p:nvSpPr>
        <p:spPr/>
        <p:txBody>
          <a:bodyPr>
            <a:normAutofit/>
          </a:bodyPr>
          <a:lstStyle/>
          <a:p>
            <a:endParaRPr lang="ja-JP" altLang="en-US" dirty="0">
              <a:latin typeface="メイリオ"/>
              <a:ea typeface="メイリオ"/>
              <a:cs typeface="メイリオ"/>
            </a:endParaRPr>
          </a:p>
        </p:txBody>
      </p:sp>
      <p:sp>
        <p:nvSpPr>
          <p:cNvPr id="4" name="スライド番号プレースホルダ 3"/>
          <p:cNvSpPr>
            <a:spLocks noGrp="1"/>
          </p:cNvSpPr>
          <p:nvPr>
            <p:ph type="sldNum" sz="quarter" idx="10"/>
          </p:nvPr>
        </p:nvSpPr>
        <p:spPr/>
        <p:txBody>
          <a:bodyPr/>
          <a:lstStyle/>
          <a:p>
            <a:fld id="{1BD15E00-2598-FD49-B5DB-65F0800CC24C}" type="slidenum">
              <a:rPr lang="ja-JP" altLang="en-US" smtClean="0"/>
              <a:pPr/>
              <a:t>8</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1198563" y="685800"/>
            <a:ext cx="4460875" cy="3429000"/>
          </a:xfrm>
        </p:spPr>
      </p:sp>
      <p:sp>
        <p:nvSpPr>
          <p:cNvPr id="3" name="ノート プレースホルダ 2"/>
          <p:cNvSpPr>
            <a:spLocks noGrp="1"/>
          </p:cNvSpPr>
          <p:nvPr>
            <p:ph type="body" idx="1"/>
          </p:nvPr>
        </p:nvSpPr>
        <p:spPr/>
        <p:txBody>
          <a:bodyPr>
            <a:normAutofit/>
          </a:bodyPr>
          <a:lstStyle/>
          <a:p>
            <a:endParaRPr lang="ja-JP" altLang="en-US" dirty="0">
              <a:latin typeface="メイリオ"/>
              <a:ea typeface="メイリオ"/>
              <a:cs typeface="メイリオ"/>
            </a:endParaRPr>
          </a:p>
        </p:txBody>
      </p:sp>
      <p:sp>
        <p:nvSpPr>
          <p:cNvPr id="4" name="スライド番号プレースホルダ 3"/>
          <p:cNvSpPr>
            <a:spLocks noGrp="1"/>
          </p:cNvSpPr>
          <p:nvPr>
            <p:ph type="sldNum" sz="quarter" idx="10"/>
          </p:nvPr>
        </p:nvSpPr>
        <p:spPr/>
        <p:txBody>
          <a:bodyPr/>
          <a:lstStyle/>
          <a:p>
            <a:fld id="{1BD15E00-2598-FD49-B5DB-65F0800CC24C}" type="slidenum">
              <a:rPr lang="ja-JP" altLang="en-US" smtClean="0"/>
              <a:pPr/>
              <a:t>9</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1198563" y="685800"/>
            <a:ext cx="4460875" cy="3429000"/>
          </a:xfrm>
        </p:spPr>
      </p:sp>
      <p:sp>
        <p:nvSpPr>
          <p:cNvPr id="3" name="ノート プレースホルダ 2"/>
          <p:cNvSpPr>
            <a:spLocks noGrp="1"/>
          </p:cNvSpPr>
          <p:nvPr>
            <p:ph type="body" idx="1"/>
          </p:nvPr>
        </p:nvSpPr>
        <p:spPr/>
        <p:txBody>
          <a:bodyPr>
            <a:normAutofit/>
          </a:bodyPr>
          <a:lstStyle/>
          <a:p>
            <a:endParaRPr lang="ja-JP" altLang="en-US" dirty="0">
              <a:latin typeface="メイリオ"/>
              <a:ea typeface="メイリオ"/>
              <a:cs typeface="メイリオ"/>
            </a:endParaRPr>
          </a:p>
        </p:txBody>
      </p:sp>
      <p:sp>
        <p:nvSpPr>
          <p:cNvPr id="4" name="スライド番号プレースホルダ 3"/>
          <p:cNvSpPr>
            <a:spLocks noGrp="1"/>
          </p:cNvSpPr>
          <p:nvPr>
            <p:ph type="sldNum" sz="quarter" idx="10"/>
          </p:nvPr>
        </p:nvSpPr>
        <p:spPr/>
        <p:txBody>
          <a:bodyPr/>
          <a:lstStyle/>
          <a:p>
            <a:fld id="{1BD15E00-2598-FD49-B5DB-65F0800CC24C}" type="slidenum">
              <a:rPr lang="ja-JP" altLang="en-US" smtClean="0"/>
              <a:pPr/>
              <a:t>10</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1198563" y="685800"/>
            <a:ext cx="4460875" cy="3429000"/>
          </a:xfrm>
        </p:spPr>
      </p:sp>
      <p:sp>
        <p:nvSpPr>
          <p:cNvPr id="3" name="ノート プレースホルダ 2"/>
          <p:cNvSpPr>
            <a:spLocks noGrp="1"/>
          </p:cNvSpPr>
          <p:nvPr>
            <p:ph type="body" idx="1"/>
          </p:nvPr>
        </p:nvSpPr>
        <p:spPr/>
        <p:txBody>
          <a:bodyPr>
            <a:normAutofit/>
          </a:bodyPr>
          <a:lstStyle/>
          <a:p>
            <a:endParaRPr lang="ja-JP" altLang="en-US" dirty="0">
              <a:latin typeface="メイリオ"/>
              <a:ea typeface="メイリオ"/>
              <a:cs typeface="メイリオ"/>
            </a:endParaRPr>
          </a:p>
        </p:txBody>
      </p:sp>
      <p:sp>
        <p:nvSpPr>
          <p:cNvPr id="4" name="スライド番号プレースホルダ 3"/>
          <p:cNvSpPr>
            <a:spLocks noGrp="1"/>
          </p:cNvSpPr>
          <p:nvPr>
            <p:ph type="sldNum" sz="quarter" idx="10"/>
          </p:nvPr>
        </p:nvSpPr>
        <p:spPr/>
        <p:txBody>
          <a:bodyPr/>
          <a:lstStyle/>
          <a:p>
            <a:fld id="{1BD15E00-2598-FD49-B5DB-65F0800CC24C}" type="slidenum">
              <a:rPr lang="ja-JP" altLang="en-US" smtClean="0"/>
              <a:pPr/>
              <a:t>11</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1198563" y="685800"/>
            <a:ext cx="4460875" cy="3429000"/>
          </a:xfrm>
        </p:spPr>
      </p:sp>
      <p:sp>
        <p:nvSpPr>
          <p:cNvPr id="3" name="ノート プレースホルダ 2"/>
          <p:cNvSpPr>
            <a:spLocks noGrp="1"/>
          </p:cNvSpPr>
          <p:nvPr>
            <p:ph type="body" idx="1"/>
          </p:nvPr>
        </p:nvSpPr>
        <p:spPr/>
        <p:txBody>
          <a:bodyPr>
            <a:normAutofit/>
          </a:bodyPr>
          <a:lstStyle/>
          <a:p>
            <a:endParaRPr lang="ja-JP" altLang="en-US" dirty="0">
              <a:latin typeface="メイリオ"/>
              <a:ea typeface="メイリオ"/>
              <a:cs typeface="メイリオ"/>
            </a:endParaRPr>
          </a:p>
        </p:txBody>
      </p:sp>
      <p:sp>
        <p:nvSpPr>
          <p:cNvPr id="4" name="スライド番号プレースホルダ 3"/>
          <p:cNvSpPr>
            <a:spLocks noGrp="1"/>
          </p:cNvSpPr>
          <p:nvPr>
            <p:ph type="sldNum" sz="quarter" idx="10"/>
          </p:nvPr>
        </p:nvSpPr>
        <p:spPr/>
        <p:txBody>
          <a:bodyPr/>
          <a:lstStyle/>
          <a:p>
            <a:fld id="{1BD15E00-2598-FD49-B5DB-65F0800CC24C}" type="slidenum">
              <a:rPr lang="ja-JP" altLang="en-US" smtClean="0"/>
              <a:pPr/>
              <a:t>12</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1198563" y="685800"/>
            <a:ext cx="4460875" cy="3429000"/>
          </a:xfrm>
        </p:spPr>
      </p:sp>
      <p:sp>
        <p:nvSpPr>
          <p:cNvPr id="3" name="ノート プレースホルダ 2"/>
          <p:cNvSpPr>
            <a:spLocks noGrp="1"/>
          </p:cNvSpPr>
          <p:nvPr>
            <p:ph type="body" idx="1"/>
          </p:nvPr>
        </p:nvSpPr>
        <p:spPr/>
        <p:txBody>
          <a:bodyPr>
            <a:normAutofit/>
          </a:bodyPr>
          <a:lstStyle/>
          <a:p>
            <a:endParaRPr lang="ja-JP" altLang="en-US" dirty="0">
              <a:latin typeface="メイリオ"/>
              <a:ea typeface="メイリオ"/>
              <a:cs typeface="メイリオ"/>
            </a:endParaRPr>
          </a:p>
        </p:txBody>
      </p:sp>
      <p:sp>
        <p:nvSpPr>
          <p:cNvPr id="4" name="スライド番号プレースホルダ 3"/>
          <p:cNvSpPr>
            <a:spLocks noGrp="1"/>
          </p:cNvSpPr>
          <p:nvPr>
            <p:ph type="sldNum" sz="quarter" idx="10"/>
          </p:nvPr>
        </p:nvSpPr>
        <p:spPr/>
        <p:txBody>
          <a:bodyPr/>
          <a:lstStyle/>
          <a:p>
            <a:fld id="{1BD15E00-2598-FD49-B5DB-65F0800CC24C}" type="slidenum">
              <a:rPr lang="ja-JP" altLang="en-US" smtClean="0"/>
              <a:pPr/>
              <a:t>13</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1198563" y="685800"/>
            <a:ext cx="4460875" cy="3429000"/>
          </a:xfrm>
        </p:spPr>
      </p:sp>
      <p:sp>
        <p:nvSpPr>
          <p:cNvPr id="3" name="ノート プレースホルダ 2"/>
          <p:cNvSpPr>
            <a:spLocks noGrp="1"/>
          </p:cNvSpPr>
          <p:nvPr>
            <p:ph type="body" idx="1"/>
          </p:nvPr>
        </p:nvSpPr>
        <p:spPr/>
        <p:txBody>
          <a:bodyPr>
            <a:normAutofit/>
          </a:bodyPr>
          <a:lstStyle/>
          <a:p>
            <a:endParaRPr lang="ja-JP" altLang="en-US" dirty="0">
              <a:latin typeface="メイリオ"/>
              <a:ea typeface="メイリオ"/>
              <a:cs typeface="メイリオ"/>
            </a:endParaRPr>
          </a:p>
        </p:txBody>
      </p:sp>
      <p:sp>
        <p:nvSpPr>
          <p:cNvPr id="4" name="スライド番号プレースホルダ 3"/>
          <p:cNvSpPr>
            <a:spLocks noGrp="1"/>
          </p:cNvSpPr>
          <p:nvPr>
            <p:ph type="sldNum" sz="quarter" idx="10"/>
          </p:nvPr>
        </p:nvSpPr>
        <p:spPr/>
        <p:txBody>
          <a:bodyPr/>
          <a:lstStyle/>
          <a:p>
            <a:fld id="{1BD15E00-2598-FD49-B5DB-65F0800CC24C}" type="slidenum">
              <a:rPr lang="ja-JP" altLang="en-US" smtClean="0"/>
              <a:pPr/>
              <a:t>14</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E0A14AC1-1C7D-8B4F-B94D-B15998158780}" type="datetimeFigureOut">
              <a:rPr kumimoji="1" lang="ja-JP" altLang="en-US" smtClean="0"/>
              <a:t>2014/04/22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43E2A9B-054F-EC46-A535-B10CED4DC87E}" type="slidenum">
              <a:rPr kumimoji="1" lang="ja-JP" altLang="en-US" smtClean="0"/>
              <a:t>‹#›</a:t>
            </a:fld>
            <a:endParaRPr kumimoji="1" lang="ja-JP" altLang="en-US"/>
          </a:p>
        </p:txBody>
      </p:sp>
    </p:spTree>
    <p:extLst>
      <p:ext uri="{BB962C8B-B14F-4D97-AF65-F5344CB8AC3E}">
        <p14:creationId xmlns:p14="http://schemas.microsoft.com/office/powerpoint/2010/main" val="1248501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0A14AC1-1C7D-8B4F-B94D-B15998158780}" type="datetimeFigureOut">
              <a:rPr kumimoji="1" lang="ja-JP" altLang="en-US" smtClean="0"/>
              <a:t>2014/04/22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43E2A9B-054F-EC46-A535-B10CED4DC87E}" type="slidenum">
              <a:rPr kumimoji="1" lang="ja-JP" altLang="en-US" smtClean="0"/>
              <a:t>‹#›</a:t>
            </a:fld>
            <a:endParaRPr kumimoji="1" lang="ja-JP" altLang="en-US"/>
          </a:p>
        </p:txBody>
      </p:sp>
    </p:spTree>
    <p:extLst>
      <p:ext uri="{BB962C8B-B14F-4D97-AF65-F5344CB8AC3E}">
        <p14:creationId xmlns:p14="http://schemas.microsoft.com/office/powerpoint/2010/main" val="3702302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E0A14AC1-1C7D-8B4F-B94D-B15998158780}" type="datetimeFigureOut">
              <a:rPr kumimoji="1" lang="ja-JP" altLang="en-US" smtClean="0"/>
              <a:t>2014/04/22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43E2A9B-054F-EC46-A535-B10CED4DC87E}" type="slidenum">
              <a:rPr kumimoji="1" lang="ja-JP" altLang="en-US" smtClean="0"/>
              <a:t>‹#›</a:t>
            </a:fld>
            <a:endParaRPr kumimoji="1" lang="ja-JP" altLang="en-US"/>
          </a:p>
        </p:txBody>
      </p:sp>
    </p:spTree>
    <p:extLst>
      <p:ext uri="{BB962C8B-B14F-4D97-AF65-F5344CB8AC3E}">
        <p14:creationId xmlns:p14="http://schemas.microsoft.com/office/powerpoint/2010/main" val="354128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E0A14AC1-1C7D-8B4F-B94D-B15998158780}" type="datetimeFigureOut">
              <a:rPr kumimoji="1" lang="ja-JP" altLang="en-US" smtClean="0"/>
              <a:t>2014/04/22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43E2A9B-054F-EC46-A535-B10CED4DC87E}" type="slidenum">
              <a:rPr kumimoji="1" lang="ja-JP" altLang="en-US" smtClean="0"/>
              <a:t>‹#›</a:t>
            </a:fld>
            <a:endParaRPr kumimoji="1" lang="ja-JP" altLang="en-US"/>
          </a:p>
        </p:txBody>
      </p:sp>
    </p:spTree>
    <p:extLst>
      <p:ext uri="{BB962C8B-B14F-4D97-AF65-F5344CB8AC3E}">
        <p14:creationId xmlns:p14="http://schemas.microsoft.com/office/powerpoint/2010/main" val="3565919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E0A14AC1-1C7D-8B4F-B94D-B15998158780}" type="datetimeFigureOut">
              <a:rPr kumimoji="1" lang="ja-JP" altLang="en-US" smtClean="0"/>
              <a:t>2014/04/22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B43E2A9B-054F-EC46-A535-B10CED4DC87E}" type="slidenum">
              <a:rPr kumimoji="1" lang="ja-JP" altLang="en-US" smtClean="0"/>
              <a:t>‹#›</a:t>
            </a:fld>
            <a:endParaRPr kumimoji="1" lang="ja-JP" altLang="en-US"/>
          </a:p>
        </p:txBody>
      </p:sp>
    </p:spTree>
    <p:extLst>
      <p:ext uri="{BB962C8B-B14F-4D97-AF65-F5344CB8AC3E}">
        <p14:creationId xmlns:p14="http://schemas.microsoft.com/office/powerpoint/2010/main" val="807441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E0A14AC1-1C7D-8B4F-B94D-B15998158780}" type="datetimeFigureOut">
              <a:rPr kumimoji="1" lang="ja-JP" altLang="en-US" smtClean="0"/>
              <a:t>2014/04/22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B43E2A9B-054F-EC46-A535-B10CED4DC87E}" type="slidenum">
              <a:rPr kumimoji="1" lang="ja-JP" altLang="en-US" smtClean="0"/>
              <a:t>‹#›</a:t>
            </a:fld>
            <a:endParaRPr kumimoji="1" lang="ja-JP" altLang="en-US"/>
          </a:p>
        </p:txBody>
      </p:sp>
    </p:spTree>
    <p:extLst>
      <p:ext uri="{BB962C8B-B14F-4D97-AF65-F5344CB8AC3E}">
        <p14:creationId xmlns:p14="http://schemas.microsoft.com/office/powerpoint/2010/main" val="4085951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0A14AC1-1C7D-8B4F-B94D-B15998158780}" type="datetimeFigureOut">
              <a:rPr kumimoji="1" lang="ja-JP" altLang="en-US" smtClean="0"/>
              <a:t>2014/04/22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B43E2A9B-054F-EC46-A535-B10CED4DC87E}" type="slidenum">
              <a:rPr kumimoji="1" lang="ja-JP" altLang="en-US" smtClean="0"/>
              <a:t>‹#›</a:t>
            </a:fld>
            <a:endParaRPr kumimoji="1" lang="ja-JP" altLang="en-US"/>
          </a:p>
        </p:txBody>
      </p:sp>
    </p:spTree>
    <p:extLst>
      <p:ext uri="{BB962C8B-B14F-4D97-AF65-F5344CB8AC3E}">
        <p14:creationId xmlns:p14="http://schemas.microsoft.com/office/powerpoint/2010/main" val="2236512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0A14AC1-1C7D-8B4F-B94D-B15998158780}" type="datetimeFigureOut">
              <a:rPr kumimoji="1" lang="ja-JP" altLang="en-US" smtClean="0"/>
              <a:t>2014/04/22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43E2A9B-054F-EC46-A535-B10CED4DC87E}" type="slidenum">
              <a:rPr kumimoji="1" lang="ja-JP" altLang="en-US" smtClean="0"/>
              <a:t>‹#›</a:t>
            </a:fld>
            <a:endParaRPr kumimoji="1" lang="ja-JP" altLang="en-US"/>
          </a:p>
        </p:txBody>
      </p:sp>
    </p:spTree>
    <p:extLst>
      <p:ext uri="{BB962C8B-B14F-4D97-AF65-F5344CB8AC3E}">
        <p14:creationId xmlns:p14="http://schemas.microsoft.com/office/powerpoint/2010/main" val="3535316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0A14AC1-1C7D-8B4F-B94D-B15998158780}" type="datetimeFigureOut">
              <a:rPr kumimoji="1" lang="ja-JP" altLang="en-US" smtClean="0"/>
              <a:t>2014/04/22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43E2A9B-054F-EC46-A535-B10CED4DC87E}" type="slidenum">
              <a:rPr kumimoji="1" lang="ja-JP" altLang="en-US" smtClean="0"/>
              <a:t>‹#›</a:t>
            </a:fld>
            <a:endParaRPr kumimoji="1" lang="ja-JP" altLang="en-US"/>
          </a:p>
        </p:txBody>
      </p:sp>
    </p:spTree>
    <p:extLst>
      <p:ext uri="{BB962C8B-B14F-4D97-AF65-F5344CB8AC3E}">
        <p14:creationId xmlns:p14="http://schemas.microsoft.com/office/powerpoint/2010/main" val="3565893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0A14AC1-1C7D-8B4F-B94D-B15998158780}" type="datetimeFigureOut">
              <a:rPr kumimoji="1" lang="ja-JP" altLang="en-US" smtClean="0"/>
              <a:t>2014/04/22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43E2A9B-054F-EC46-A535-B10CED4DC87E}" type="slidenum">
              <a:rPr kumimoji="1" lang="ja-JP" altLang="en-US" smtClean="0"/>
              <a:t>‹#›</a:t>
            </a:fld>
            <a:endParaRPr kumimoji="1" lang="ja-JP" altLang="en-US"/>
          </a:p>
        </p:txBody>
      </p:sp>
    </p:spTree>
    <p:extLst>
      <p:ext uri="{BB962C8B-B14F-4D97-AF65-F5344CB8AC3E}">
        <p14:creationId xmlns:p14="http://schemas.microsoft.com/office/powerpoint/2010/main" val="3594758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0A14AC1-1C7D-8B4F-B94D-B15998158780}" type="datetimeFigureOut">
              <a:rPr kumimoji="1" lang="ja-JP" altLang="en-US" smtClean="0"/>
              <a:t>2014/04/22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43E2A9B-054F-EC46-A535-B10CED4DC87E}" type="slidenum">
              <a:rPr kumimoji="1" lang="ja-JP" altLang="en-US" smtClean="0"/>
              <a:t>‹#›</a:t>
            </a:fld>
            <a:endParaRPr kumimoji="1" lang="ja-JP" altLang="en-US"/>
          </a:p>
        </p:txBody>
      </p:sp>
    </p:spTree>
    <p:extLst>
      <p:ext uri="{BB962C8B-B14F-4D97-AF65-F5344CB8AC3E}">
        <p14:creationId xmlns:p14="http://schemas.microsoft.com/office/powerpoint/2010/main" val="21106277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A14AC1-1C7D-8B4F-B94D-B15998158780}" type="datetimeFigureOut">
              <a:rPr kumimoji="1" lang="ja-JP" altLang="en-US" smtClean="0"/>
              <a:t>2014/04/22</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E2A9B-054F-EC46-A535-B10CED4DC87E}" type="slidenum">
              <a:rPr kumimoji="1" lang="ja-JP" altLang="en-US" smtClean="0"/>
              <a:t>‹#›</a:t>
            </a:fld>
            <a:endParaRPr kumimoji="1" lang="ja-JP" altLang="en-US"/>
          </a:p>
        </p:txBody>
      </p:sp>
    </p:spTree>
    <p:extLst>
      <p:ext uri="{BB962C8B-B14F-4D97-AF65-F5344CB8AC3E}">
        <p14:creationId xmlns:p14="http://schemas.microsoft.com/office/powerpoint/2010/main" val="10622674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hyperlink" Target="http://studio-search.net/" TargetMode="External"/><Relationship Id="rId12" Type="http://schemas.openxmlformats.org/officeDocument/2006/relationships/hyperlink" Target="http://www.shinseibank-recruit.com/index.html" TargetMode="External"/><Relationship Id="rId13" Type="http://schemas.openxmlformats.org/officeDocument/2006/relationships/hyperlink" Target="http://zuluandzephyr.com/" TargetMode="External"/><Relationship Id="rId14" Type="http://schemas.openxmlformats.org/officeDocument/2006/relationships/hyperlink" Target="http://emea.coteetciel.com/"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eg"/><Relationship Id="rId6" Type="http://schemas.openxmlformats.org/officeDocument/2006/relationships/hyperlink" Target="http://www.m2ri.jp/newsreleases/main.php?id=010120130328500" TargetMode="External"/><Relationship Id="rId7" Type="http://schemas.openxmlformats.org/officeDocument/2006/relationships/hyperlink" Target="https://netsuper.aeon.jp/home/top.aspx" TargetMode="External"/><Relationship Id="rId8" Type="http://schemas.openxmlformats.org/officeDocument/2006/relationships/hyperlink" Target="http://www.webcreatorbox.com/inspiration/infographics/" TargetMode="External"/><Relationship Id="rId9" Type="http://schemas.openxmlformats.org/officeDocument/2006/relationships/hyperlink" Target="http://memo.goodpatch.co/2013/05/parallax-web-site-tell-a-story/" TargetMode="External"/><Relationship Id="rId10" Type="http://schemas.openxmlformats.org/officeDocument/2006/relationships/hyperlink" Target="http://www.honda.co.jp/Fit/"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0" Type="http://schemas.openxmlformats.org/officeDocument/2006/relationships/hyperlink" Target="http://www.webcreatorbox.com/inspiration/infographics/" TargetMode="External"/><Relationship Id="rId11" Type="http://schemas.openxmlformats.org/officeDocument/2006/relationships/hyperlink" Target="http://memo.goodpatch.co/2013/05/parallax-web-site-tell-a-story/" TargetMode="External"/><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19.png"/><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0.png"/><Relationship Id="rId5" Type="http://schemas.openxmlformats.org/officeDocument/2006/relationships/image" Target="../media/image19.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3.jpeg"/><Relationship Id="rId5" Type="http://schemas.openxmlformats.org/officeDocument/2006/relationships/image" Target="../media/image26.png"/><Relationship Id="rId6" Type="http://schemas.openxmlformats.org/officeDocument/2006/relationships/image" Target="../media/image27.pn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8.pn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9.pn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image" Target="../media/image34.png"/><Relationship Id="rId1" Type="http://schemas.openxmlformats.org/officeDocument/2006/relationships/slideLayout" Target="../slideLayouts/slideLayout1.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a:stretch>
            <a:fillRect/>
          </a:stretch>
        </p:blipFill>
        <p:spPr>
          <a:xfrm>
            <a:off x="80093" y="5216021"/>
            <a:ext cx="1156527" cy="1141189"/>
          </a:xfrm>
          <a:prstGeom prst="rect">
            <a:avLst/>
          </a:prstGeom>
        </p:spPr>
      </p:pic>
      <p:pic>
        <p:nvPicPr>
          <p:cNvPr id="6" name="図 5"/>
          <p:cNvPicPr>
            <a:picLocks noChangeAspect="1"/>
          </p:cNvPicPr>
          <p:nvPr/>
        </p:nvPicPr>
        <p:blipFill>
          <a:blip r:embed="rId4"/>
          <a:stretch>
            <a:fillRect/>
          </a:stretch>
        </p:blipFill>
        <p:spPr>
          <a:xfrm>
            <a:off x="1" y="1"/>
            <a:ext cx="9144000" cy="470889"/>
          </a:xfrm>
          <a:prstGeom prst="rect">
            <a:avLst/>
          </a:prstGeom>
        </p:spPr>
      </p:pic>
      <p:pic>
        <p:nvPicPr>
          <p:cNvPr id="7" name="図 6"/>
          <p:cNvPicPr>
            <a:picLocks noChangeAspect="1"/>
          </p:cNvPicPr>
          <p:nvPr/>
        </p:nvPicPr>
        <p:blipFill>
          <a:blip r:embed="rId4"/>
          <a:stretch>
            <a:fillRect/>
          </a:stretch>
        </p:blipFill>
        <p:spPr>
          <a:xfrm>
            <a:off x="1" y="6387117"/>
            <a:ext cx="9144000" cy="470889"/>
          </a:xfrm>
          <a:prstGeom prst="rect">
            <a:avLst/>
          </a:prstGeom>
        </p:spPr>
      </p:pic>
      <p:pic>
        <p:nvPicPr>
          <p:cNvPr id="10" name="図 9" descr="クラウドマネージメント協会ロゴ.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47302" y="514687"/>
            <a:ext cx="2589037" cy="618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テキスト ボックス 1"/>
          <p:cNvSpPr txBox="1"/>
          <p:nvPr/>
        </p:nvSpPr>
        <p:spPr>
          <a:xfrm>
            <a:off x="2379675" y="1972457"/>
            <a:ext cx="6544090" cy="904267"/>
          </a:xfrm>
          <a:prstGeom prst="rect">
            <a:avLst/>
          </a:prstGeom>
          <a:noFill/>
        </p:spPr>
        <p:txBody>
          <a:bodyPr wrap="square" lIns="72563" tIns="36281" rIns="72563" bIns="36281" rtlCol="0">
            <a:spAutoFit/>
          </a:bodyPr>
          <a:lstStyle/>
          <a:p>
            <a:r>
              <a:rPr lang="en-US" altLang="ja-JP" sz="1800" dirty="0" smtClean="0"/>
              <a:t>2014</a:t>
            </a:r>
            <a:r>
              <a:rPr lang="ja-JP" altLang="en-US" sz="1800" dirty="0" smtClean="0"/>
              <a:t>年</a:t>
            </a:r>
            <a:r>
              <a:rPr lang="ja-JP" altLang="en-US" dirty="0" smtClean="0"/>
              <a:t>のホームページ戦略　（</a:t>
            </a:r>
            <a:r>
              <a:rPr lang="en-US" altLang="ja-JP" b="1" dirty="0" smtClean="0"/>
              <a:t>SMART</a:t>
            </a:r>
            <a:r>
              <a:rPr lang="ja-JP" altLang="en-US" b="1" dirty="0" smtClean="0"/>
              <a:t>　</a:t>
            </a:r>
            <a:r>
              <a:rPr lang="en-US" altLang="ja-JP" b="1" dirty="0" smtClean="0"/>
              <a:t>LPO</a:t>
            </a:r>
            <a:r>
              <a:rPr lang="ja-JP" altLang="en-US" dirty="0" smtClean="0"/>
              <a:t>戦略）</a:t>
            </a:r>
            <a:endParaRPr lang="en-US" altLang="ja-JP" sz="1800" dirty="0"/>
          </a:p>
          <a:p>
            <a:r>
              <a:rPr lang="ja-JP" altLang="en-US" sz="1800" dirty="0" smtClean="0"/>
              <a:t>　「</a:t>
            </a:r>
            <a:r>
              <a:rPr lang="ja-JP" altLang="en-US" dirty="0" smtClean="0"/>
              <a:t>シナリオ型」ホームページ＝ﾏﾙﾁﾃﾞﾊﾞｲｽ</a:t>
            </a:r>
            <a:r>
              <a:rPr lang="en-US" altLang="ja-JP" dirty="0" smtClean="0"/>
              <a:t>･</a:t>
            </a:r>
            <a:r>
              <a:rPr lang="ja-JP" altLang="en-US" dirty="0" smtClean="0"/>
              <a:t>ﾌｨｯｸｽﾚｲｱｳﾄ</a:t>
            </a:r>
            <a:endParaRPr lang="en-US" altLang="ja-JP" dirty="0" smtClean="0"/>
          </a:p>
          <a:p>
            <a:r>
              <a:rPr lang="ja-JP" altLang="en-US" dirty="0" smtClean="0"/>
              <a:t>　　　　　　　　＆　　　　　</a:t>
            </a:r>
            <a:r>
              <a:rPr lang="en-US" altLang="ja-JP" dirty="0" smtClean="0"/>
              <a:t>PPC</a:t>
            </a:r>
            <a:r>
              <a:rPr lang="ja-JP" altLang="en-US" dirty="0" smtClean="0"/>
              <a:t>広告で成果を勝ち取る</a:t>
            </a:r>
            <a:endParaRPr lang="en-US" altLang="ja-JP" sz="1800" dirty="0" smtClean="0"/>
          </a:p>
        </p:txBody>
      </p:sp>
      <p:cxnSp>
        <p:nvCxnSpPr>
          <p:cNvPr id="12" name="直線コネクタ 11"/>
          <p:cNvCxnSpPr/>
          <p:nvPr/>
        </p:nvCxnSpPr>
        <p:spPr>
          <a:xfrm>
            <a:off x="2368228" y="1830818"/>
            <a:ext cx="655553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直線コネクタ 12"/>
          <p:cNvCxnSpPr/>
          <p:nvPr/>
        </p:nvCxnSpPr>
        <p:spPr>
          <a:xfrm>
            <a:off x="2368228" y="2990187"/>
            <a:ext cx="6555537"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正方形/長方形 10"/>
          <p:cNvSpPr/>
          <p:nvPr/>
        </p:nvSpPr>
        <p:spPr>
          <a:xfrm>
            <a:off x="1497036" y="4008945"/>
            <a:ext cx="8055750" cy="461665"/>
          </a:xfrm>
          <a:prstGeom prst="rect">
            <a:avLst/>
          </a:prstGeom>
        </p:spPr>
        <p:txBody>
          <a:bodyPr wrap="square">
            <a:spAutoFit/>
          </a:bodyPr>
          <a:lstStyle/>
          <a:p>
            <a:r>
              <a:rPr lang="en-US" altLang="ja-JP" sz="1200" dirty="0" smtClean="0">
                <a:hlinkClick r:id="rId6"/>
              </a:rPr>
              <a:t>http://www.m2ri.jp/newsreleases/main.php?id=010120130328500</a:t>
            </a:r>
            <a:endParaRPr lang="en-US" altLang="ja-JP" sz="1200" dirty="0" smtClean="0"/>
          </a:p>
          <a:p>
            <a:endParaRPr lang="ja-JP" altLang="en-US" sz="1200" dirty="0"/>
          </a:p>
        </p:txBody>
      </p:sp>
      <p:sp>
        <p:nvSpPr>
          <p:cNvPr id="14" name="正方形/長方形 13"/>
          <p:cNvSpPr/>
          <p:nvPr/>
        </p:nvSpPr>
        <p:spPr>
          <a:xfrm>
            <a:off x="1497036" y="4269204"/>
            <a:ext cx="8055750" cy="461665"/>
          </a:xfrm>
          <a:prstGeom prst="rect">
            <a:avLst/>
          </a:prstGeom>
        </p:spPr>
        <p:txBody>
          <a:bodyPr wrap="square">
            <a:spAutoFit/>
          </a:bodyPr>
          <a:lstStyle/>
          <a:p>
            <a:r>
              <a:rPr lang="en-US" altLang="ja-JP" sz="1200" dirty="0" smtClean="0">
                <a:hlinkClick r:id="rId7"/>
              </a:rPr>
              <a:t>https://netsuper.aeon.jp/home/top.aspx</a:t>
            </a:r>
            <a:endParaRPr lang="en-US" altLang="ja-JP" sz="1200" dirty="0" smtClean="0"/>
          </a:p>
          <a:p>
            <a:endParaRPr lang="ja-JP" altLang="en-US" sz="1200" dirty="0"/>
          </a:p>
        </p:txBody>
      </p:sp>
      <p:sp>
        <p:nvSpPr>
          <p:cNvPr id="15" name="正方形/長方形 14"/>
          <p:cNvSpPr/>
          <p:nvPr/>
        </p:nvSpPr>
        <p:spPr>
          <a:xfrm>
            <a:off x="1497036" y="4527180"/>
            <a:ext cx="8055750" cy="461665"/>
          </a:xfrm>
          <a:prstGeom prst="rect">
            <a:avLst/>
          </a:prstGeom>
        </p:spPr>
        <p:txBody>
          <a:bodyPr wrap="square">
            <a:spAutoFit/>
          </a:bodyPr>
          <a:lstStyle/>
          <a:p>
            <a:r>
              <a:rPr lang="en-US" altLang="ja-JP" sz="1200" dirty="0" smtClean="0">
                <a:hlinkClick r:id="rId8"/>
              </a:rPr>
              <a:t>http://www.webcreatorbox.com/inspiration/infographics/</a:t>
            </a:r>
            <a:endParaRPr lang="en-US" altLang="ja-JP" sz="1200" dirty="0" smtClean="0"/>
          </a:p>
          <a:p>
            <a:endParaRPr lang="ja-JP" altLang="en-US" sz="1200" dirty="0"/>
          </a:p>
        </p:txBody>
      </p:sp>
      <p:sp>
        <p:nvSpPr>
          <p:cNvPr id="16" name="正方形/長方形 15"/>
          <p:cNvSpPr/>
          <p:nvPr/>
        </p:nvSpPr>
        <p:spPr>
          <a:xfrm>
            <a:off x="1497036" y="4758356"/>
            <a:ext cx="7794583" cy="461665"/>
          </a:xfrm>
          <a:prstGeom prst="rect">
            <a:avLst/>
          </a:prstGeom>
        </p:spPr>
        <p:txBody>
          <a:bodyPr wrap="square">
            <a:spAutoFit/>
          </a:bodyPr>
          <a:lstStyle/>
          <a:p>
            <a:r>
              <a:rPr lang="en-US" altLang="ja-JP" sz="1200" dirty="0" smtClean="0">
                <a:hlinkClick r:id="rId9"/>
              </a:rPr>
              <a:t>http://memo.goodpatch.co/2013/05/parallax-web-site-tell-a-story/</a:t>
            </a:r>
            <a:endParaRPr lang="en-US" altLang="ja-JP" sz="1200" dirty="0" smtClean="0"/>
          </a:p>
          <a:p>
            <a:endParaRPr lang="ja-JP" altLang="en-US" sz="1200" dirty="0"/>
          </a:p>
        </p:txBody>
      </p:sp>
      <p:sp>
        <p:nvSpPr>
          <p:cNvPr id="17" name="正方形/長方形 16"/>
          <p:cNvSpPr/>
          <p:nvPr/>
        </p:nvSpPr>
        <p:spPr>
          <a:xfrm>
            <a:off x="1497036" y="4989188"/>
            <a:ext cx="2270123" cy="461665"/>
          </a:xfrm>
          <a:prstGeom prst="rect">
            <a:avLst/>
          </a:prstGeom>
        </p:spPr>
        <p:txBody>
          <a:bodyPr wrap="none">
            <a:spAutoFit/>
          </a:bodyPr>
          <a:lstStyle/>
          <a:p>
            <a:r>
              <a:rPr lang="en-US" altLang="ja-JP" sz="1200" dirty="0" smtClean="0">
                <a:hlinkClick r:id="rId10"/>
              </a:rPr>
              <a:t>http://www.honda.co.jp/Fit/</a:t>
            </a:r>
            <a:endParaRPr lang="en-US" altLang="ja-JP" sz="1200" dirty="0" smtClean="0"/>
          </a:p>
          <a:p>
            <a:endParaRPr lang="ja-JP" altLang="en-US" sz="1200" dirty="0"/>
          </a:p>
        </p:txBody>
      </p:sp>
      <p:sp>
        <p:nvSpPr>
          <p:cNvPr id="18" name="正方形/長方形 17"/>
          <p:cNvSpPr/>
          <p:nvPr/>
        </p:nvSpPr>
        <p:spPr>
          <a:xfrm>
            <a:off x="1497036" y="5220021"/>
            <a:ext cx="2035458" cy="461665"/>
          </a:xfrm>
          <a:prstGeom prst="rect">
            <a:avLst/>
          </a:prstGeom>
        </p:spPr>
        <p:txBody>
          <a:bodyPr wrap="none">
            <a:spAutoFit/>
          </a:bodyPr>
          <a:lstStyle/>
          <a:p>
            <a:r>
              <a:rPr lang="en-US" altLang="ja-JP" sz="1200" dirty="0" smtClean="0">
                <a:hlinkClick r:id="rId11"/>
              </a:rPr>
              <a:t>http://studio-search.net/</a:t>
            </a:r>
            <a:endParaRPr lang="en-US" altLang="ja-JP" sz="1200" dirty="0" smtClean="0"/>
          </a:p>
          <a:p>
            <a:endParaRPr lang="ja-JP" altLang="en-US" sz="1200" dirty="0"/>
          </a:p>
        </p:txBody>
      </p:sp>
      <p:sp>
        <p:nvSpPr>
          <p:cNvPr id="19" name="正方形/長方形 18"/>
          <p:cNvSpPr/>
          <p:nvPr/>
        </p:nvSpPr>
        <p:spPr>
          <a:xfrm>
            <a:off x="1491524" y="5450853"/>
            <a:ext cx="6536238" cy="461665"/>
          </a:xfrm>
          <a:prstGeom prst="rect">
            <a:avLst/>
          </a:prstGeom>
        </p:spPr>
        <p:txBody>
          <a:bodyPr wrap="square">
            <a:spAutoFit/>
          </a:bodyPr>
          <a:lstStyle/>
          <a:p>
            <a:r>
              <a:rPr lang="en-US" altLang="ja-JP" sz="1200" dirty="0" smtClean="0">
                <a:hlinkClick r:id="rId12"/>
              </a:rPr>
              <a:t>http://www.shinseibank-recruit.com/index.html</a:t>
            </a:r>
            <a:endParaRPr lang="en-US" altLang="ja-JP" sz="1200" dirty="0" smtClean="0"/>
          </a:p>
          <a:p>
            <a:endParaRPr lang="ja-JP" altLang="en-US" sz="1200" dirty="0"/>
          </a:p>
        </p:txBody>
      </p:sp>
      <p:sp>
        <p:nvSpPr>
          <p:cNvPr id="20" name="正方形/長方形 19"/>
          <p:cNvSpPr/>
          <p:nvPr/>
        </p:nvSpPr>
        <p:spPr>
          <a:xfrm>
            <a:off x="1491524" y="5689200"/>
            <a:ext cx="2183861" cy="461665"/>
          </a:xfrm>
          <a:prstGeom prst="rect">
            <a:avLst/>
          </a:prstGeom>
        </p:spPr>
        <p:txBody>
          <a:bodyPr wrap="none">
            <a:spAutoFit/>
          </a:bodyPr>
          <a:lstStyle/>
          <a:p>
            <a:r>
              <a:rPr lang="en-US" altLang="ja-JP" sz="1200" dirty="0" smtClean="0">
                <a:hlinkClick r:id="rId13"/>
              </a:rPr>
              <a:t>http://zuluandzephyr.com/</a:t>
            </a:r>
            <a:endParaRPr lang="en-US" altLang="ja-JP" sz="1200" dirty="0" smtClean="0"/>
          </a:p>
          <a:p>
            <a:endParaRPr lang="ja-JP" altLang="en-US" sz="1200" dirty="0"/>
          </a:p>
        </p:txBody>
      </p:sp>
      <p:sp>
        <p:nvSpPr>
          <p:cNvPr id="21" name="正方形/長方形 20"/>
          <p:cNvSpPr/>
          <p:nvPr/>
        </p:nvSpPr>
        <p:spPr>
          <a:xfrm>
            <a:off x="1497036" y="5920032"/>
            <a:ext cx="2285376" cy="461665"/>
          </a:xfrm>
          <a:prstGeom prst="rect">
            <a:avLst/>
          </a:prstGeom>
        </p:spPr>
        <p:txBody>
          <a:bodyPr wrap="none">
            <a:spAutoFit/>
          </a:bodyPr>
          <a:lstStyle/>
          <a:p>
            <a:r>
              <a:rPr lang="en-US" altLang="ja-JP" sz="1200" dirty="0" smtClean="0">
                <a:hlinkClick r:id="rId14"/>
              </a:rPr>
              <a:t>http://emea.coteetciel.com/</a:t>
            </a:r>
            <a:endParaRPr lang="en-US" altLang="ja-JP" sz="1200" dirty="0" smtClean="0"/>
          </a:p>
          <a:p>
            <a:endParaRPr lang="ja-JP" altLang="en-US" sz="1200" dirty="0"/>
          </a:p>
        </p:txBody>
      </p:sp>
    </p:spTree>
    <p:extLst>
      <p:ext uri="{BB962C8B-B14F-4D97-AF65-F5344CB8AC3E}">
        <p14:creationId xmlns:p14="http://schemas.microsoft.com/office/powerpoint/2010/main" val="218901346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1" y="1"/>
            <a:ext cx="9144000" cy="470889"/>
          </a:xfrm>
          <a:prstGeom prst="rect">
            <a:avLst/>
          </a:prstGeom>
        </p:spPr>
      </p:pic>
      <p:pic>
        <p:nvPicPr>
          <p:cNvPr id="5" name="図 4"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 y="6438050"/>
            <a:ext cx="1759150" cy="41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テキスト ボックス 5"/>
          <p:cNvSpPr txBox="1"/>
          <p:nvPr/>
        </p:nvSpPr>
        <p:spPr>
          <a:xfrm>
            <a:off x="1" y="488675"/>
            <a:ext cx="4853365" cy="369332"/>
          </a:xfrm>
          <a:prstGeom prst="rect">
            <a:avLst/>
          </a:prstGeom>
          <a:noFill/>
        </p:spPr>
        <p:txBody>
          <a:bodyPr wrap="square" rtlCol="0">
            <a:spAutoFit/>
          </a:bodyPr>
          <a:lstStyle/>
          <a:p>
            <a:r>
              <a:rPr kumimoji="1" lang="ja-JP" altLang="en-US" dirty="0" smtClean="0"/>
              <a:t>シナリオづくりとは</a:t>
            </a:r>
            <a:endParaRPr kumimoji="1" lang="ja-JP" altLang="en-US" dirty="0"/>
          </a:p>
        </p:txBody>
      </p:sp>
      <p:pic>
        <p:nvPicPr>
          <p:cNvPr id="2" name="図 1"/>
          <p:cNvPicPr>
            <a:picLocks noChangeAspect="1"/>
          </p:cNvPicPr>
          <p:nvPr/>
        </p:nvPicPr>
        <p:blipFill>
          <a:blip r:embed="rId4"/>
          <a:stretch>
            <a:fillRect/>
          </a:stretch>
        </p:blipFill>
        <p:spPr>
          <a:xfrm>
            <a:off x="2902910" y="984724"/>
            <a:ext cx="3045366" cy="1999312"/>
          </a:xfrm>
          <a:prstGeom prst="rect">
            <a:avLst/>
          </a:prstGeom>
        </p:spPr>
      </p:pic>
      <p:pic>
        <p:nvPicPr>
          <p:cNvPr id="3" name="図 2"/>
          <p:cNvPicPr>
            <a:picLocks noChangeAspect="1"/>
          </p:cNvPicPr>
          <p:nvPr/>
        </p:nvPicPr>
        <p:blipFill>
          <a:blip r:embed="rId5"/>
          <a:stretch>
            <a:fillRect/>
          </a:stretch>
        </p:blipFill>
        <p:spPr>
          <a:xfrm>
            <a:off x="2566128" y="3271156"/>
            <a:ext cx="4574475" cy="1707259"/>
          </a:xfrm>
          <a:prstGeom prst="rect">
            <a:avLst/>
          </a:prstGeom>
        </p:spPr>
      </p:pic>
      <p:pic>
        <p:nvPicPr>
          <p:cNvPr id="13" name="図 12"/>
          <p:cNvPicPr>
            <a:picLocks noChangeAspect="1"/>
          </p:cNvPicPr>
          <p:nvPr/>
        </p:nvPicPr>
        <p:blipFill>
          <a:blip r:embed="rId6"/>
          <a:stretch>
            <a:fillRect/>
          </a:stretch>
        </p:blipFill>
        <p:spPr>
          <a:xfrm>
            <a:off x="2404003" y="5228982"/>
            <a:ext cx="5830370" cy="1465557"/>
          </a:xfrm>
          <a:prstGeom prst="rect">
            <a:avLst/>
          </a:prstGeom>
        </p:spPr>
      </p:pic>
      <p:sp>
        <p:nvSpPr>
          <p:cNvPr id="17" name="テキスト ボックス 16"/>
          <p:cNvSpPr txBox="1"/>
          <p:nvPr/>
        </p:nvSpPr>
        <p:spPr>
          <a:xfrm>
            <a:off x="124735" y="1972682"/>
            <a:ext cx="2619457" cy="954107"/>
          </a:xfrm>
          <a:prstGeom prst="rect">
            <a:avLst/>
          </a:prstGeom>
          <a:noFill/>
        </p:spPr>
        <p:txBody>
          <a:bodyPr wrap="square" rtlCol="0">
            <a:spAutoFit/>
          </a:bodyPr>
          <a:lstStyle/>
          <a:p>
            <a:r>
              <a:rPr kumimoji="1" lang="en-US" altLang="ja-JP" sz="1400" dirty="0" smtClean="0"/>
              <a:t>【</a:t>
            </a:r>
            <a:r>
              <a:rPr kumimoji="1" lang="ja-JP" altLang="en-US" sz="1400" dirty="0" smtClean="0"/>
              <a:t>問題</a:t>
            </a:r>
            <a:r>
              <a:rPr kumimoji="1" lang="en-US" altLang="ja-JP" sz="1400" dirty="0" smtClean="0"/>
              <a:t>】</a:t>
            </a:r>
          </a:p>
          <a:p>
            <a:r>
              <a:rPr kumimoji="1" lang="ja-JP" altLang="en-US" sz="1400" dirty="0" smtClean="0"/>
              <a:t>折角サイトに誘導しても見てもらいたいコンテンツを見ないで離脱する</a:t>
            </a:r>
            <a:endParaRPr kumimoji="1" lang="ja-JP" altLang="en-US" sz="1400" dirty="0"/>
          </a:p>
        </p:txBody>
      </p:sp>
      <p:sp>
        <p:nvSpPr>
          <p:cNvPr id="18" name="テキスト ボックス 17"/>
          <p:cNvSpPr txBox="1"/>
          <p:nvPr/>
        </p:nvSpPr>
        <p:spPr>
          <a:xfrm>
            <a:off x="124735" y="1277820"/>
            <a:ext cx="2778175" cy="738664"/>
          </a:xfrm>
          <a:prstGeom prst="rect">
            <a:avLst/>
          </a:prstGeom>
          <a:noFill/>
        </p:spPr>
        <p:txBody>
          <a:bodyPr wrap="square" rtlCol="0">
            <a:spAutoFit/>
          </a:bodyPr>
          <a:lstStyle/>
          <a:p>
            <a:r>
              <a:rPr kumimoji="1" lang="en-US" altLang="ja-JP" sz="1400" dirty="0" smtClean="0"/>
              <a:t>【</a:t>
            </a:r>
            <a:r>
              <a:rPr kumimoji="1" lang="ja-JP" altLang="en-US" sz="1400" dirty="0" smtClean="0"/>
              <a:t>問題</a:t>
            </a:r>
            <a:r>
              <a:rPr kumimoji="1" lang="en-US" altLang="ja-JP" sz="1400" dirty="0" smtClean="0"/>
              <a:t>】</a:t>
            </a:r>
          </a:p>
          <a:p>
            <a:r>
              <a:rPr lang="ja-JP" altLang="en-US" sz="1400" dirty="0" smtClean="0"/>
              <a:t>コンテンツが複雑で</a:t>
            </a:r>
            <a:r>
              <a:rPr lang="en-US" altLang="ja-JP" sz="1400" dirty="0" smtClean="0"/>
              <a:t>TOP</a:t>
            </a:r>
            <a:r>
              <a:rPr lang="ja-JP" altLang="en-US" sz="1400" dirty="0" smtClean="0"/>
              <a:t>だけを見て離脱するー直帰率増加</a:t>
            </a:r>
            <a:endParaRPr kumimoji="1" lang="ja-JP" altLang="en-US" sz="1400" dirty="0"/>
          </a:p>
        </p:txBody>
      </p:sp>
      <p:sp>
        <p:nvSpPr>
          <p:cNvPr id="19" name="テキスト ボックス 18"/>
          <p:cNvSpPr txBox="1"/>
          <p:nvPr/>
        </p:nvSpPr>
        <p:spPr>
          <a:xfrm>
            <a:off x="124735" y="3324236"/>
            <a:ext cx="2778175" cy="1384995"/>
          </a:xfrm>
          <a:prstGeom prst="rect">
            <a:avLst/>
          </a:prstGeom>
          <a:noFill/>
        </p:spPr>
        <p:txBody>
          <a:bodyPr wrap="square" rtlCol="0">
            <a:spAutoFit/>
          </a:bodyPr>
          <a:lstStyle/>
          <a:p>
            <a:r>
              <a:rPr kumimoji="1" lang="en-US" altLang="ja-JP" sz="1400" dirty="0" smtClean="0"/>
              <a:t>【</a:t>
            </a:r>
            <a:r>
              <a:rPr lang="ja-JP" altLang="en-US" sz="1400" dirty="0" smtClean="0"/>
              <a:t>改善</a:t>
            </a:r>
            <a:r>
              <a:rPr kumimoji="1" lang="en-US" altLang="ja-JP" sz="1400" dirty="0" smtClean="0"/>
              <a:t>】</a:t>
            </a:r>
          </a:p>
          <a:p>
            <a:r>
              <a:rPr lang="en-US" altLang="ja-JP" sz="1400" dirty="0" smtClean="0"/>
              <a:t>LPO</a:t>
            </a:r>
            <a:r>
              <a:rPr lang="ja-JP" altLang="en-US" sz="1400" dirty="0" smtClean="0"/>
              <a:t>などの入り口を検索ごとに変えていく</a:t>
            </a:r>
            <a:endParaRPr kumimoji="1" lang="en-US" altLang="ja-JP" sz="1400" dirty="0"/>
          </a:p>
          <a:p>
            <a:r>
              <a:rPr lang="en-US" altLang="ja-JP" sz="1400" dirty="0" smtClean="0"/>
              <a:t>【</a:t>
            </a:r>
            <a:r>
              <a:rPr lang="ja-JP" altLang="en-US" sz="1400" dirty="0" smtClean="0"/>
              <a:t>改善</a:t>
            </a:r>
            <a:r>
              <a:rPr lang="en-US" altLang="ja-JP" sz="1400" dirty="0" smtClean="0"/>
              <a:t>】</a:t>
            </a:r>
          </a:p>
          <a:p>
            <a:r>
              <a:rPr kumimoji="1" lang="ja-JP" altLang="en-US" sz="1400" dirty="0" smtClean="0"/>
              <a:t>バナーの工夫により</a:t>
            </a:r>
            <a:endParaRPr kumimoji="1" lang="en-US" altLang="ja-JP" sz="1400" dirty="0" smtClean="0"/>
          </a:p>
          <a:p>
            <a:r>
              <a:rPr kumimoji="1" lang="ja-JP" altLang="en-US" sz="1400" dirty="0" smtClean="0"/>
              <a:t>クリック誘導を行っていく</a:t>
            </a:r>
            <a:endParaRPr kumimoji="1" lang="ja-JP" altLang="en-US" sz="1400" dirty="0"/>
          </a:p>
        </p:txBody>
      </p:sp>
      <p:sp>
        <p:nvSpPr>
          <p:cNvPr id="20" name="下矢印 19"/>
          <p:cNvSpPr/>
          <p:nvPr/>
        </p:nvSpPr>
        <p:spPr>
          <a:xfrm>
            <a:off x="1440134" y="3016493"/>
            <a:ext cx="406391" cy="35672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 name="円形吹き出し 20"/>
          <p:cNvSpPr/>
          <p:nvPr/>
        </p:nvSpPr>
        <p:spPr>
          <a:xfrm>
            <a:off x="124735" y="4723330"/>
            <a:ext cx="2109172" cy="1238431"/>
          </a:xfrm>
          <a:prstGeom prst="wedgeEllipseCallout">
            <a:avLst>
              <a:gd name="adj1" fmla="val 63576"/>
              <a:gd name="adj2" fmla="val 4601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smtClean="0">
                <a:solidFill>
                  <a:srgbClr val="000000"/>
                </a:solidFill>
              </a:rPr>
              <a:t>改善を行っていくために徹底したサイト分析が不可欠</a:t>
            </a:r>
            <a:endParaRPr kumimoji="1" lang="ja-JP" altLang="en-US" sz="1400" dirty="0">
              <a:solidFill>
                <a:srgbClr val="000000"/>
              </a:solidFill>
            </a:endParaRPr>
          </a:p>
        </p:txBody>
      </p:sp>
      <p:sp>
        <p:nvSpPr>
          <p:cNvPr id="22" name="角丸四角形 21"/>
          <p:cNvSpPr/>
          <p:nvPr/>
        </p:nvSpPr>
        <p:spPr>
          <a:xfrm>
            <a:off x="589661" y="858007"/>
            <a:ext cx="2404003" cy="29869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dirty="0" smtClean="0"/>
              <a:t>これまでの対策</a:t>
            </a:r>
            <a:endParaRPr kumimoji="1" lang="ja-JP" altLang="en-US" dirty="0"/>
          </a:p>
        </p:txBody>
      </p:sp>
      <p:sp>
        <p:nvSpPr>
          <p:cNvPr id="23" name="角丸四角形 22"/>
          <p:cNvSpPr/>
          <p:nvPr/>
        </p:nvSpPr>
        <p:spPr>
          <a:xfrm>
            <a:off x="6270819" y="858007"/>
            <a:ext cx="2404003" cy="29869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smtClean="0"/>
              <a:t>これから</a:t>
            </a:r>
            <a:r>
              <a:rPr kumimoji="1" lang="ja-JP" altLang="en-US" dirty="0" smtClean="0"/>
              <a:t>の対策</a:t>
            </a:r>
            <a:endParaRPr kumimoji="1" lang="ja-JP" altLang="en-US" dirty="0"/>
          </a:p>
        </p:txBody>
      </p:sp>
      <p:sp>
        <p:nvSpPr>
          <p:cNvPr id="25" name="角丸四角形 24"/>
          <p:cNvSpPr/>
          <p:nvPr/>
        </p:nvSpPr>
        <p:spPr>
          <a:xfrm>
            <a:off x="6168763" y="1632992"/>
            <a:ext cx="2676154" cy="1740222"/>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kumimoji="1" lang="ja-JP" altLang="en-US" sz="1400" dirty="0" smtClean="0">
                <a:solidFill>
                  <a:srgbClr val="000000"/>
                </a:solidFill>
              </a:rPr>
              <a:t>見てもらいたいコンテンツだけに絞込みサイト導線を設計</a:t>
            </a:r>
            <a:endParaRPr kumimoji="1" lang="en-US" altLang="ja-JP" sz="1400" dirty="0" smtClean="0">
              <a:solidFill>
                <a:srgbClr val="000000"/>
              </a:solidFill>
            </a:endParaRPr>
          </a:p>
          <a:p>
            <a:pPr algn="ctr"/>
            <a:r>
              <a:rPr lang="ja-JP" altLang="en-US" sz="1400" dirty="0" smtClean="0">
                <a:solidFill>
                  <a:srgbClr val="000000"/>
                </a:solidFill>
              </a:rPr>
              <a:t>他の媒体から誘導</a:t>
            </a:r>
            <a:endParaRPr kumimoji="1" lang="en-US" altLang="ja-JP" sz="1400" dirty="0" smtClean="0">
              <a:solidFill>
                <a:srgbClr val="000000"/>
              </a:solidFill>
            </a:endParaRPr>
          </a:p>
          <a:p>
            <a:pPr algn="ctr"/>
            <a:r>
              <a:rPr kumimoji="1" lang="ja-JP" altLang="en-US" sz="1400" dirty="0" smtClean="0">
                <a:solidFill>
                  <a:srgbClr val="000000"/>
                </a:solidFill>
              </a:rPr>
              <a:t>メインコンテンツー導線</a:t>
            </a:r>
            <a:endParaRPr kumimoji="1" lang="en-US" altLang="ja-JP" sz="1400" dirty="0" smtClean="0">
              <a:solidFill>
                <a:srgbClr val="000000"/>
              </a:solidFill>
            </a:endParaRPr>
          </a:p>
          <a:p>
            <a:pPr algn="ctr"/>
            <a:r>
              <a:rPr lang="ja-JP" altLang="en-US" sz="1400" dirty="0" smtClean="0">
                <a:solidFill>
                  <a:srgbClr val="000000"/>
                </a:solidFill>
              </a:rPr>
              <a:t>サブコンテンツーナビゲーション</a:t>
            </a:r>
            <a:endParaRPr lang="en-US" altLang="ja-JP" sz="1400" dirty="0" smtClean="0">
              <a:solidFill>
                <a:srgbClr val="000000"/>
              </a:solidFill>
            </a:endParaRPr>
          </a:p>
        </p:txBody>
      </p:sp>
    </p:spTree>
    <p:extLst>
      <p:ext uri="{BB962C8B-B14F-4D97-AF65-F5344CB8AC3E}">
        <p14:creationId xmlns:p14="http://schemas.microsoft.com/office/powerpoint/2010/main" val="304375060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1" y="1"/>
            <a:ext cx="9144000" cy="470889"/>
          </a:xfrm>
          <a:prstGeom prst="rect">
            <a:avLst/>
          </a:prstGeom>
        </p:spPr>
      </p:pic>
      <p:pic>
        <p:nvPicPr>
          <p:cNvPr id="5" name="図 4"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 y="6438050"/>
            <a:ext cx="1759150" cy="41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テキスト ボックス 5"/>
          <p:cNvSpPr txBox="1"/>
          <p:nvPr/>
        </p:nvSpPr>
        <p:spPr>
          <a:xfrm>
            <a:off x="1" y="488675"/>
            <a:ext cx="4853365" cy="369332"/>
          </a:xfrm>
          <a:prstGeom prst="rect">
            <a:avLst/>
          </a:prstGeom>
          <a:noFill/>
        </p:spPr>
        <p:txBody>
          <a:bodyPr wrap="square" rtlCol="0">
            <a:spAutoFit/>
          </a:bodyPr>
          <a:lstStyle/>
          <a:p>
            <a:r>
              <a:rPr kumimoji="1" lang="ja-JP" altLang="en-US" dirty="0" smtClean="0"/>
              <a:t>ナビゲーションベースからシナリオベースに</a:t>
            </a:r>
            <a:endParaRPr kumimoji="1" lang="ja-JP" altLang="en-US" dirty="0"/>
          </a:p>
        </p:txBody>
      </p:sp>
      <p:pic>
        <p:nvPicPr>
          <p:cNvPr id="7" name="図 6"/>
          <p:cNvPicPr>
            <a:picLocks noChangeAspect="1"/>
          </p:cNvPicPr>
          <p:nvPr/>
        </p:nvPicPr>
        <p:blipFill>
          <a:blip r:embed="rId4"/>
          <a:stretch>
            <a:fillRect/>
          </a:stretch>
        </p:blipFill>
        <p:spPr>
          <a:xfrm>
            <a:off x="1800503" y="1471200"/>
            <a:ext cx="2141765" cy="2271079"/>
          </a:xfrm>
          <a:prstGeom prst="rect">
            <a:avLst/>
          </a:prstGeom>
        </p:spPr>
      </p:pic>
      <p:pic>
        <p:nvPicPr>
          <p:cNvPr id="8" name="図 7"/>
          <p:cNvPicPr>
            <a:picLocks noChangeAspect="1"/>
          </p:cNvPicPr>
          <p:nvPr/>
        </p:nvPicPr>
        <p:blipFill>
          <a:blip r:embed="rId5"/>
          <a:stretch>
            <a:fillRect/>
          </a:stretch>
        </p:blipFill>
        <p:spPr>
          <a:xfrm>
            <a:off x="454375" y="972230"/>
            <a:ext cx="2417011" cy="2271079"/>
          </a:xfrm>
          <a:prstGeom prst="rect">
            <a:avLst/>
          </a:prstGeom>
        </p:spPr>
      </p:pic>
      <p:sp>
        <p:nvSpPr>
          <p:cNvPr id="9" name="乗算記号 8"/>
          <p:cNvSpPr/>
          <p:nvPr/>
        </p:nvSpPr>
        <p:spPr>
          <a:xfrm>
            <a:off x="1639978" y="1471200"/>
            <a:ext cx="1852633" cy="2021594"/>
          </a:xfrm>
          <a:prstGeom prst="mathMultiply">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pic>
        <p:nvPicPr>
          <p:cNvPr id="10" name="図 9"/>
          <p:cNvPicPr>
            <a:picLocks noChangeAspect="1"/>
          </p:cNvPicPr>
          <p:nvPr/>
        </p:nvPicPr>
        <p:blipFill>
          <a:blip r:embed="rId6"/>
          <a:stretch>
            <a:fillRect/>
          </a:stretch>
        </p:blipFill>
        <p:spPr>
          <a:xfrm>
            <a:off x="4745554" y="1396234"/>
            <a:ext cx="2793883" cy="2368678"/>
          </a:xfrm>
          <a:prstGeom prst="rect">
            <a:avLst/>
          </a:prstGeom>
        </p:spPr>
      </p:pic>
      <p:pic>
        <p:nvPicPr>
          <p:cNvPr id="11" name="図 10"/>
          <p:cNvPicPr>
            <a:picLocks noChangeAspect="1"/>
          </p:cNvPicPr>
          <p:nvPr/>
        </p:nvPicPr>
        <p:blipFill>
          <a:blip r:embed="rId7"/>
          <a:stretch>
            <a:fillRect/>
          </a:stretch>
        </p:blipFill>
        <p:spPr>
          <a:xfrm>
            <a:off x="7664748" y="1556259"/>
            <a:ext cx="1042783" cy="1959168"/>
          </a:xfrm>
          <a:prstGeom prst="rect">
            <a:avLst/>
          </a:prstGeom>
        </p:spPr>
      </p:pic>
      <p:sp>
        <p:nvSpPr>
          <p:cNvPr id="12" name="右矢印 11"/>
          <p:cNvSpPr/>
          <p:nvPr/>
        </p:nvSpPr>
        <p:spPr>
          <a:xfrm>
            <a:off x="4104952" y="1961867"/>
            <a:ext cx="640602" cy="75979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14" name="図 13"/>
          <p:cNvPicPr>
            <a:picLocks noChangeAspect="1"/>
          </p:cNvPicPr>
          <p:nvPr/>
        </p:nvPicPr>
        <p:blipFill>
          <a:blip r:embed="rId8"/>
          <a:stretch>
            <a:fillRect/>
          </a:stretch>
        </p:blipFill>
        <p:spPr>
          <a:xfrm>
            <a:off x="374494" y="3954181"/>
            <a:ext cx="4475816" cy="2396344"/>
          </a:xfrm>
          <a:prstGeom prst="rect">
            <a:avLst/>
          </a:prstGeom>
        </p:spPr>
      </p:pic>
      <p:pic>
        <p:nvPicPr>
          <p:cNvPr id="15" name="図 14"/>
          <p:cNvPicPr>
            <a:picLocks noChangeAspect="1"/>
          </p:cNvPicPr>
          <p:nvPr/>
        </p:nvPicPr>
        <p:blipFill>
          <a:blip r:embed="rId9"/>
          <a:stretch>
            <a:fillRect/>
          </a:stretch>
        </p:blipFill>
        <p:spPr>
          <a:xfrm>
            <a:off x="5064272" y="3981697"/>
            <a:ext cx="3553852" cy="2783851"/>
          </a:xfrm>
          <a:prstGeom prst="rect">
            <a:avLst/>
          </a:prstGeom>
        </p:spPr>
      </p:pic>
      <p:sp>
        <p:nvSpPr>
          <p:cNvPr id="16" name="テキスト ボックス 15"/>
          <p:cNvSpPr txBox="1"/>
          <p:nvPr/>
        </p:nvSpPr>
        <p:spPr>
          <a:xfrm>
            <a:off x="5318290" y="4105161"/>
            <a:ext cx="1927738" cy="338554"/>
          </a:xfrm>
          <a:prstGeom prst="rect">
            <a:avLst/>
          </a:prstGeom>
          <a:noFill/>
        </p:spPr>
        <p:txBody>
          <a:bodyPr wrap="square" rtlCol="0">
            <a:spAutoFit/>
          </a:bodyPr>
          <a:lstStyle/>
          <a:p>
            <a:r>
              <a:rPr kumimoji="1" lang="ja-JP" altLang="en-US" sz="1600" dirty="0" smtClean="0"/>
              <a:t>パララックス効果</a:t>
            </a:r>
            <a:endParaRPr kumimoji="1" lang="ja-JP" altLang="en-US" sz="1600" dirty="0"/>
          </a:p>
        </p:txBody>
      </p:sp>
      <p:sp>
        <p:nvSpPr>
          <p:cNvPr id="2" name="正方形/長方形 1"/>
          <p:cNvSpPr/>
          <p:nvPr/>
        </p:nvSpPr>
        <p:spPr>
          <a:xfrm>
            <a:off x="746290" y="6214328"/>
            <a:ext cx="4572000" cy="400110"/>
          </a:xfrm>
          <a:prstGeom prst="rect">
            <a:avLst/>
          </a:prstGeom>
        </p:spPr>
        <p:txBody>
          <a:bodyPr>
            <a:spAutoFit/>
          </a:bodyPr>
          <a:lstStyle/>
          <a:p>
            <a:r>
              <a:rPr lang="en-US" altLang="ja-JP" sz="1000" dirty="0">
                <a:hlinkClick r:id="rId10"/>
              </a:rPr>
              <a:t>http://www.webcreatorbox.com/inspiration/infographics</a:t>
            </a:r>
            <a:r>
              <a:rPr lang="en-US" altLang="ja-JP" sz="1000" dirty="0" smtClean="0">
                <a:hlinkClick r:id="rId10"/>
              </a:rPr>
              <a:t>/</a:t>
            </a:r>
            <a:endParaRPr lang="en-US" altLang="ja-JP" sz="1000" dirty="0" smtClean="0"/>
          </a:p>
          <a:p>
            <a:endParaRPr lang="ja-JP" altLang="en-US" sz="1000" dirty="0"/>
          </a:p>
        </p:txBody>
      </p:sp>
      <p:sp>
        <p:nvSpPr>
          <p:cNvPr id="3" name="正方形/長方形 2"/>
          <p:cNvSpPr/>
          <p:nvPr/>
        </p:nvSpPr>
        <p:spPr>
          <a:xfrm>
            <a:off x="4367322" y="3724125"/>
            <a:ext cx="4572000" cy="400110"/>
          </a:xfrm>
          <a:prstGeom prst="rect">
            <a:avLst/>
          </a:prstGeom>
        </p:spPr>
        <p:txBody>
          <a:bodyPr>
            <a:spAutoFit/>
          </a:bodyPr>
          <a:lstStyle/>
          <a:p>
            <a:r>
              <a:rPr lang="en-US" altLang="ja-JP" sz="1000" dirty="0">
                <a:hlinkClick r:id="rId11"/>
              </a:rPr>
              <a:t>http://memo.goodpatch.co/2013/05/parallax-web-site-tell-a-story</a:t>
            </a:r>
            <a:r>
              <a:rPr lang="en-US" altLang="ja-JP" sz="1000" dirty="0" smtClean="0">
                <a:hlinkClick r:id="rId11"/>
              </a:rPr>
              <a:t>/</a:t>
            </a:r>
            <a:endParaRPr lang="en-US" altLang="ja-JP" sz="1000" dirty="0" smtClean="0"/>
          </a:p>
          <a:p>
            <a:endParaRPr lang="ja-JP" altLang="en-US" sz="1000" dirty="0"/>
          </a:p>
        </p:txBody>
      </p:sp>
      <p:sp>
        <p:nvSpPr>
          <p:cNvPr id="13" name="角丸四角形 12"/>
          <p:cNvSpPr/>
          <p:nvPr/>
        </p:nvSpPr>
        <p:spPr>
          <a:xfrm>
            <a:off x="4850310" y="527549"/>
            <a:ext cx="3857221" cy="36933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dirty="0" smtClean="0">
                <a:solidFill>
                  <a:srgbClr val="000000"/>
                </a:solidFill>
              </a:rPr>
              <a:t>プロフィール型</a:t>
            </a:r>
            <a:endParaRPr kumimoji="1" lang="ja-JP" altLang="en-US" dirty="0">
              <a:solidFill>
                <a:srgbClr val="000000"/>
              </a:solidFill>
            </a:endParaRPr>
          </a:p>
        </p:txBody>
      </p:sp>
      <p:sp>
        <p:nvSpPr>
          <p:cNvPr id="17" name="角丸四角形 16"/>
          <p:cNvSpPr/>
          <p:nvPr/>
        </p:nvSpPr>
        <p:spPr>
          <a:xfrm>
            <a:off x="4850310" y="982381"/>
            <a:ext cx="3857221" cy="36933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smtClean="0">
                <a:solidFill>
                  <a:srgbClr val="000000"/>
                </a:solidFill>
              </a:rPr>
              <a:t>セールス</a:t>
            </a:r>
            <a:r>
              <a:rPr kumimoji="1" lang="ja-JP" altLang="en-US" dirty="0" smtClean="0">
                <a:solidFill>
                  <a:srgbClr val="000000"/>
                </a:solidFill>
              </a:rPr>
              <a:t>型</a:t>
            </a:r>
            <a:endParaRPr kumimoji="1" lang="ja-JP" altLang="en-US" dirty="0">
              <a:solidFill>
                <a:srgbClr val="000000"/>
              </a:solidFill>
            </a:endParaRPr>
          </a:p>
        </p:txBody>
      </p:sp>
    </p:spTree>
    <p:extLst>
      <p:ext uri="{BB962C8B-B14F-4D97-AF65-F5344CB8AC3E}">
        <p14:creationId xmlns:p14="http://schemas.microsoft.com/office/powerpoint/2010/main" val="341271734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1" y="1"/>
            <a:ext cx="9144000" cy="470889"/>
          </a:xfrm>
          <a:prstGeom prst="rect">
            <a:avLst/>
          </a:prstGeom>
        </p:spPr>
      </p:pic>
      <p:pic>
        <p:nvPicPr>
          <p:cNvPr id="5" name="図 4"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 y="6438050"/>
            <a:ext cx="1759150" cy="41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テキスト ボックス 5"/>
          <p:cNvSpPr txBox="1"/>
          <p:nvPr/>
        </p:nvSpPr>
        <p:spPr>
          <a:xfrm>
            <a:off x="1" y="488675"/>
            <a:ext cx="4853365" cy="369332"/>
          </a:xfrm>
          <a:prstGeom prst="rect">
            <a:avLst/>
          </a:prstGeom>
          <a:noFill/>
        </p:spPr>
        <p:txBody>
          <a:bodyPr wrap="square" rtlCol="0">
            <a:spAutoFit/>
          </a:bodyPr>
          <a:lstStyle/>
          <a:p>
            <a:r>
              <a:rPr lang="ja-JP" altLang="en-US" dirty="0" smtClean="0"/>
              <a:t>自社の</a:t>
            </a:r>
            <a:r>
              <a:rPr kumimoji="1" lang="ja-JP" altLang="en-US" dirty="0" smtClean="0"/>
              <a:t>シナリオをつくる</a:t>
            </a:r>
            <a:endParaRPr kumimoji="1" lang="ja-JP" altLang="en-US" dirty="0"/>
          </a:p>
        </p:txBody>
      </p:sp>
      <p:sp>
        <p:nvSpPr>
          <p:cNvPr id="2" name="テキスト ボックス 1"/>
          <p:cNvSpPr txBox="1"/>
          <p:nvPr/>
        </p:nvSpPr>
        <p:spPr>
          <a:xfrm>
            <a:off x="399802" y="792285"/>
            <a:ext cx="5832405" cy="861774"/>
          </a:xfrm>
          <a:prstGeom prst="rect">
            <a:avLst/>
          </a:prstGeom>
          <a:noFill/>
        </p:spPr>
        <p:txBody>
          <a:bodyPr wrap="square" rtlCol="0">
            <a:spAutoFit/>
          </a:bodyPr>
          <a:lstStyle/>
          <a:p>
            <a:r>
              <a:rPr kumimoji="1" lang="en-US" altLang="ja-JP" dirty="0" smtClean="0"/>
              <a:t>◆</a:t>
            </a:r>
            <a:r>
              <a:rPr kumimoji="1" lang="ja-JP" altLang="en-US" dirty="0" smtClean="0"/>
              <a:t>具体的な商品（サービス・技術）</a:t>
            </a:r>
            <a:r>
              <a:rPr kumimoji="1" lang="en-US" altLang="ja-JP" dirty="0" smtClean="0"/>
              <a:t>PR</a:t>
            </a:r>
            <a:r>
              <a:rPr kumimoji="1" lang="ja-JP" altLang="en-US" dirty="0" smtClean="0"/>
              <a:t>ポイン</a:t>
            </a:r>
            <a:r>
              <a:rPr lang="ja-JP" altLang="en-US" dirty="0" smtClean="0"/>
              <a:t>ト</a:t>
            </a:r>
            <a:endParaRPr lang="en-US" altLang="ja-JP" dirty="0" smtClean="0"/>
          </a:p>
          <a:p>
            <a:r>
              <a:rPr kumimoji="1" lang="ja-JP" altLang="ja-JP" dirty="0"/>
              <a:t>　</a:t>
            </a:r>
            <a:r>
              <a:rPr lang="ja-JP" altLang="en-US" sz="1400" dirty="0" smtClean="0"/>
              <a:t>当社は</a:t>
            </a:r>
            <a:r>
              <a:rPr lang="en-US" altLang="ja-JP" sz="1400" dirty="0" smtClean="0"/>
              <a:t>◯◯</a:t>
            </a:r>
            <a:r>
              <a:rPr lang="ja-JP" altLang="en-US" sz="1400" dirty="0" smtClean="0"/>
              <a:t>である。</a:t>
            </a:r>
            <a:endParaRPr lang="en-US" altLang="ja-JP" sz="1400" dirty="0" smtClean="0"/>
          </a:p>
          <a:p>
            <a:r>
              <a:rPr kumimoji="1" lang="ja-JP" altLang="ja-JP" sz="1400" dirty="0"/>
              <a:t>　</a:t>
            </a:r>
            <a:r>
              <a:rPr kumimoji="1" lang="ja-JP" altLang="en-US" sz="1400" dirty="0" smtClean="0"/>
              <a:t>当社の</a:t>
            </a:r>
            <a:r>
              <a:rPr kumimoji="1" lang="en-US" altLang="ja-JP" sz="1400" dirty="0" smtClean="0"/>
              <a:t>◯◯</a:t>
            </a:r>
            <a:r>
              <a:rPr kumimoji="1" lang="ja-JP" altLang="en-US" sz="1400" dirty="0" smtClean="0"/>
              <a:t>は</a:t>
            </a:r>
            <a:r>
              <a:rPr kumimoji="1" lang="en-US" altLang="ja-JP" sz="1400" dirty="0" smtClean="0"/>
              <a:t>◯◯</a:t>
            </a:r>
            <a:r>
              <a:rPr kumimoji="1" lang="ja-JP" altLang="en-US" sz="1400" dirty="0" smtClean="0"/>
              <a:t>が素晴らしい。</a:t>
            </a:r>
            <a:endParaRPr kumimoji="1" lang="ja-JP" altLang="en-US" sz="1400" dirty="0"/>
          </a:p>
        </p:txBody>
      </p:sp>
      <p:sp>
        <p:nvSpPr>
          <p:cNvPr id="17" name="テキスト ボックス 16"/>
          <p:cNvSpPr txBox="1"/>
          <p:nvPr/>
        </p:nvSpPr>
        <p:spPr>
          <a:xfrm>
            <a:off x="399802" y="3614263"/>
            <a:ext cx="5832405" cy="861774"/>
          </a:xfrm>
          <a:prstGeom prst="rect">
            <a:avLst/>
          </a:prstGeom>
          <a:noFill/>
        </p:spPr>
        <p:txBody>
          <a:bodyPr wrap="square" rtlCol="0">
            <a:spAutoFit/>
          </a:bodyPr>
          <a:lstStyle/>
          <a:p>
            <a:r>
              <a:rPr kumimoji="1" lang="en-US" altLang="ja-JP" dirty="0" smtClean="0"/>
              <a:t>◆</a:t>
            </a:r>
            <a:r>
              <a:rPr lang="ja-JP" altLang="en-US" dirty="0" smtClean="0"/>
              <a:t>対象者・中心的な技術や取り組み</a:t>
            </a:r>
            <a:endParaRPr lang="en-US" altLang="ja-JP" dirty="0" smtClean="0"/>
          </a:p>
          <a:p>
            <a:r>
              <a:rPr kumimoji="1" lang="ja-JP" altLang="ja-JP" dirty="0"/>
              <a:t>　</a:t>
            </a:r>
            <a:r>
              <a:rPr lang="en-US" altLang="ja-JP" sz="1400" dirty="0" smtClean="0"/>
              <a:t>◯◯</a:t>
            </a:r>
            <a:r>
              <a:rPr lang="ja-JP" altLang="en-US" sz="1400" dirty="0" smtClean="0"/>
              <a:t>で困られてませんか　　</a:t>
            </a:r>
            <a:r>
              <a:rPr lang="en-US" altLang="ja-JP" sz="1400" dirty="0" smtClean="0"/>
              <a:t>◯◯</a:t>
            </a:r>
            <a:r>
              <a:rPr lang="ja-JP" altLang="en-US" sz="1400" dirty="0" smtClean="0"/>
              <a:t>があると助かりませんか</a:t>
            </a:r>
            <a:endParaRPr lang="en-US" altLang="ja-JP" sz="1400" dirty="0" smtClean="0"/>
          </a:p>
          <a:p>
            <a:r>
              <a:rPr kumimoji="1" lang="ja-JP" altLang="ja-JP" sz="1400" dirty="0"/>
              <a:t>　</a:t>
            </a:r>
            <a:r>
              <a:rPr lang="ja-JP" altLang="en-US" sz="1400" dirty="0" smtClean="0"/>
              <a:t>それは</a:t>
            </a:r>
            <a:r>
              <a:rPr lang="en-US" altLang="ja-JP" sz="1400" dirty="0" smtClean="0"/>
              <a:t>◯◯</a:t>
            </a:r>
            <a:r>
              <a:rPr lang="ja-JP" altLang="en-US" sz="1400" dirty="0" smtClean="0"/>
              <a:t>と言う技術（成分）があるから</a:t>
            </a:r>
            <a:endParaRPr kumimoji="1" lang="ja-JP" altLang="en-US" sz="1400" dirty="0"/>
          </a:p>
        </p:txBody>
      </p:sp>
      <p:pic>
        <p:nvPicPr>
          <p:cNvPr id="3" name="図 2"/>
          <p:cNvPicPr>
            <a:picLocks noChangeAspect="1"/>
          </p:cNvPicPr>
          <p:nvPr/>
        </p:nvPicPr>
        <p:blipFill>
          <a:blip r:embed="rId4"/>
          <a:stretch>
            <a:fillRect/>
          </a:stretch>
        </p:blipFill>
        <p:spPr>
          <a:xfrm>
            <a:off x="6378856" y="847880"/>
            <a:ext cx="2295415" cy="2314464"/>
          </a:xfrm>
          <a:prstGeom prst="rect">
            <a:avLst/>
          </a:prstGeom>
        </p:spPr>
      </p:pic>
      <p:pic>
        <p:nvPicPr>
          <p:cNvPr id="13" name="図 12"/>
          <p:cNvPicPr>
            <a:picLocks noChangeAspect="1"/>
          </p:cNvPicPr>
          <p:nvPr/>
        </p:nvPicPr>
        <p:blipFill>
          <a:blip r:embed="rId5"/>
          <a:stretch>
            <a:fillRect/>
          </a:stretch>
        </p:blipFill>
        <p:spPr>
          <a:xfrm>
            <a:off x="6723292" y="3502673"/>
            <a:ext cx="1804330" cy="3034915"/>
          </a:xfrm>
          <a:prstGeom prst="rect">
            <a:avLst/>
          </a:prstGeom>
        </p:spPr>
      </p:pic>
      <p:cxnSp>
        <p:nvCxnSpPr>
          <p:cNvPr id="19" name="直線コネクタ 18"/>
          <p:cNvCxnSpPr/>
          <p:nvPr/>
        </p:nvCxnSpPr>
        <p:spPr>
          <a:xfrm flipV="1">
            <a:off x="341008" y="1975386"/>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直線コネクタ 19"/>
          <p:cNvCxnSpPr/>
          <p:nvPr/>
        </p:nvCxnSpPr>
        <p:spPr>
          <a:xfrm flipV="1">
            <a:off x="341008" y="2386925"/>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直線コネクタ 20"/>
          <p:cNvCxnSpPr/>
          <p:nvPr/>
        </p:nvCxnSpPr>
        <p:spPr>
          <a:xfrm flipV="1">
            <a:off x="341008" y="2774947"/>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直線コネクタ 21"/>
          <p:cNvCxnSpPr/>
          <p:nvPr/>
        </p:nvCxnSpPr>
        <p:spPr>
          <a:xfrm flipV="1">
            <a:off x="341008" y="3162344"/>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直線コネクタ 22"/>
          <p:cNvCxnSpPr/>
          <p:nvPr/>
        </p:nvCxnSpPr>
        <p:spPr>
          <a:xfrm flipV="1">
            <a:off x="341008" y="3566604"/>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直線コネクタ 23"/>
          <p:cNvCxnSpPr/>
          <p:nvPr/>
        </p:nvCxnSpPr>
        <p:spPr>
          <a:xfrm flipV="1">
            <a:off x="341008" y="4792304"/>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直線コネクタ 24"/>
          <p:cNvCxnSpPr/>
          <p:nvPr/>
        </p:nvCxnSpPr>
        <p:spPr>
          <a:xfrm flipV="1">
            <a:off x="341008" y="5203843"/>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直線コネクタ 25"/>
          <p:cNvCxnSpPr/>
          <p:nvPr/>
        </p:nvCxnSpPr>
        <p:spPr>
          <a:xfrm flipV="1">
            <a:off x="341008" y="5591865"/>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直線コネクタ 26"/>
          <p:cNvCxnSpPr/>
          <p:nvPr/>
        </p:nvCxnSpPr>
        <p:spPr>
          <a:xfrm flipV="1">
            <a:off x="341008" y="5979262"/>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直線コネクタ 27"/>
          <p:cNvCxnSpPr/>
          <p:nvPr/>
        </p:nvCxnSpPr>
        <p:spPr>
          <a:xfrm flipV="1">
            <a:off x="341008" y="6383522"/>
            <a:ext cx="5644263" cy="29726"/>
          </a:xfrm>
          <a:prstGeom prst="line">
            <a:avLst/>
          </a:prstGeom>
        </p:spPr>
        <p:style>
          <a:lnRef idx="2">
            <a:schemeClr val="accent1"/>
          </a:lnRef>
          <a:fillRef idx="0">
            <a:schemeClr val="accent1"/>
          </a:fillRef>
          <a:effectRef idx="1">
            <a:schemeClr val="accent1"/>
          </a:effectRef>
          <a:fontRef idx="minor">
            <a:schemeClr val="tx1"/>
          </a:fontRef>
        </p:style>
      </p:cxnSp>
      <p:sp>
        <p:nvSpPr>
          <p:cNvPr id="29" name="テキスト ボックス 28"/>
          <p:cNvSpPr txBox="1"/>
          <p:nvPr/>
        </p:nvSpPr>
        <p:spPr>
          <a:xfrm>
            <a:off x="8031317" y="540190"/>
            <a:ext cx="1023022" cy="246221"/>
          </a:xfrm>
          <a:prstGeom prst="rect">
            <a:avLst/>
          </a:prstGeom>
          <a:noFill/>
        </p:spPr>
        <p:txBody>
          <a:bodyPr wrap="square" rtlCol="0">
            <a:spAutoFit/>
          </a:bodyPr>
          <a:lstStyle/>
          <a:p>
            <a:r>
              <a:rPr kumimoji="1" lang="ja-JP" altLang="en-US" sz="1000" dirty="0" smtClean="0"/>
              <a:t>品名・写真</a:t>
            </a:r>
            <a:endParaRPr kumimoji="1" lang="ja-JP" altLang="en-US" sz="1000" dirty="0"/>
          </a:p>
        </p:txBody>
      </p:sp>
      <p:sp>
        <p:nvSpPr>
          <p:cNvPr id="30" name="テキスト ボックス 29"/>
          <p:cNvSpPr txBox="1"/>
          <p:nvPr/>
        </p:nvSpPr>
        <p:spPr>
          <a:xfrm>
            <a:off x="5985271" y="540190"/>
            <a:ext cx="1281718" cy="246221"/>
          </a:xfrm>
          <a:prstGeom prst="rect">
            <a:avLst/>
          </a:prstGeom>
          <a:noFill/>
        </p:spPr>
        <p:txBody>
          <a:bodyPr wrap="square" rtlCol="0">
            <a:spAutoFit/>
          </a:bodyPr>
          <a:lstStyle/>
          <a:p>
            <a:r>
              <a:rPr lang="ja-JP" altLang="en-US" sz="1000" dirty="0" smtClean="0"/>
              <a:t>キャッチコピー</a:t>
            </a:r>
            <a:endParaRPr kumimoji="1" lang="ja-JP" altLang="en-US" sz="1000" dirty="0"/>
          </a:p>
        </p:txBody>
      </p:sp>
      <p:sp>
        <p:nvSpPr>
          <p:cNvPr id="32" name="テキスト ボックス 31"/>
          <p:cNvSpPr txBox="1"/>
          <p:nvPr/>
        </p:nvSpPr>
        <p:spPr>
          <a:xfrm>
            <a:off x="6082433" y="3256452"/>
            <a:ext cx="1281718" cy="246221"/>
          </a:xfrm>
          <a:prstGeom prst="rect">
            <a:avLst/>
          </a:prstGeom>
          <a:noFill/>
        </p:spPr>
        <p:txBody>
          <a:bodyPr wrap="square" rtlCol="0">
            <a:spAutoFit/>
          </a:bodyPr>
          <a:lstStyle/>
          <a:p>
            <a:r>
              <a:rPr lang="ja-JP" altLang="en-US" sz="1000" dirty="0" smtClean="0"/>
              <a:t>メインビジュアル</a:t>
            </a:r>
            <a:endParaRPr kumimoji="1" lang="ja-JP" altLang="en-US" sz="1000" dirty="0"/>
          </a:p>
        </p:txBody>
      </p:sp>
      <p:cxnSp>
        <p:nvCxnSpPr>
          <p:cNvPr id="34" name="直線矢印コネクタ 33"/>
          <p:cNvCxnSpPr/>
          <p:nvPr/>
        </p:nvCxnSpPr>
        <p:spPr>
          <a:xfrm flipV="1">
            <a:off x="6658618" y="1933944"/>
            <a:ext cx="705533" cy="132250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直線矢印コネクタ 35"/>
          <p:cNvCxnSpPr/>
          <p:nvPr/>
        </p:nvCxnSpPr>
        <p:spPr>
          <a:xfrm>
            <a:off x="8337047" y="786411"/>
            <a:ext cx="0" cy="4834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8" name="直線矢印コネクタ 37"/>
          <p:cNvCxnSpPr/>
          <p:nvPr/>
        </p:nvCxnSpPr>
        <p:spPr>
          <a:xfrm>
            <a:off x="6232207" y="786411"/>
            <a:ext cx="426411" cy="65985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直線矢印コネクタ 39"/>
          <p:cNvCxnSpPr/>
          <p:nvPr/>
        </p:nvCxnSpPr>
        <p:spPr>
          <a:xfrm flipV="1">
            <a:off x="4197921" y="2657365"/>
            <a:ext cx="3069068" cy="11758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1" name="テキスト ボックス 40"/>
          <p:cNvSpPr txBox="1"/>
          <p:nvPr/>
        </p:nvSpPr>
        <p:spPr>
          <a:xfrm>
            <a:off x="7772621" y="3256452"/>
            <a:ext cx="1281718" cy="246221"/>
          </a:xfrm>
          <a:prstGeom prst="rect">
            <a:avLst/>
          </a:prstGeom>
          <a:noFill/>
        </p:spPr>
        <p:txBody>
          <a:bodyPr wrap="square" rtlCol="0">
            <a:spAutoFit/>
          </a:bodyPr>
          <a:lstStyle/>
          <a:p>
            <a:r>
              <a:rPr lang="ja-JP" altLang="en-US" sz="1000" dirty="0" smtClean="0"/>
              <a:t>数値で差別化</a:t>
            </a:r>
            <a:endParaRPr kumimoji="1" lang="ja-JP" altLang="en-US" sz="1000" dirty="0"/>
          </a:p>
        </p:txBody>
      </p:sp>
      <p:cxnSp>
        <p:nvCxnSpPr>
          <p:cNvPr id="43" name="直線矢印コネクタ 42"/>
          <p:cNvCxnSpPr>
            <a:stCxn id="41" idx="1"/>
          </p:cNvCxnSpPr>
          <p:nvPr/>
        </p:nvCxnSpPr>
        <p:spPr>
          <a:xfrm flipH="1" flipV="1">
            <a:off x="7502166" y="2963079"/>
            <a:ext cx="270455" cy="41648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5" name="直線矢印コネクタ 44"/>
          <p:cNvCxnSpPr/>
          <p:nvPr/>
        </p:nvCxnSpPr>
        <p:spPr>
          <a:xfrm>
            <a:off x="4197921" y="3833190"/>
            <a:ext cx="2460697" cy="3409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8294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1" y="1"/>
            <a:ext cx="9144000" cy="470889"/>
          </a:xfrm>
          <a:prstGeom prst="rect">
            <a:avLst/>
          </a:prstGeom>
        </p:spPr>
      </p:pic>
      <p:pic>
        <p:nvPicPr>
          <p:cNvPr id="5" name="図 4"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 y="6438050"/>
            <a:ext cx="1759150" cy="41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テキスト ボックス 5"/>
          <p:cNvSpPr txBox="1"/>
          <p:nvPr/>
        </p:nvSpPr>
        <p:spPr>
          <a:xfrm>
            <a:off x="1" y="488675"/>
            <a:ext cx="4853365" cy="369332"/>
          </a:xfrm>
          <a:prstGeom prst="rect">
            <a:avLst/>
          </a:prstGeom>
          <a:noFill/>
        </p:spPr>
        <p:txBody>
          <a:bodyPr wrap="square" rtlCol="0">
            <a:spAutoFit/>
          </a:bodyPr>
          <a:lstStyle/>
          <a:p>
            <a:r>
              <a:rPr kumimoji="1" lang="ja-JP" altLang="en-US" dirty="0" smtClean="0"/>
              <a:t>ナビゲーションベースからシナリオベースに</a:t>
            </a:r>
            <a:endParaRPr kumimoji="1" lang="ja-JP" altLang="en-US" dirty="0"/>
          </a:p>
        </p:txBody>
      </p:sp>
      <p:sp>
        <p:nvSpPr>
          <p:cNvPr id="17" name="テキスト ボックス 16"/>
          <p:cNvSpPr txBox="1"/>
          <p:nvPr/>
        </p:nvSpPr>
        <p:spPr>
          <a:xfrm>
            <a:off x="399802" y="792285"/>
            <a:ext cx="5832405" cy="861774"/>
          </a:xfrm>
          <a:prstGeom prst="rect">
            <a:avLst/>
          </a:prstGeom>
          <a:noFill/>
        </p:spPr>
        <p:txBody>
          <a:bodyPr wrap="square" rtlCol="0">
            <a:spAutoFit/>
          </a:bodyPr>
          <a:lstStyle/>
          <a:p>
            <a:r>
              <a:rPr kumimoji="1" lang="en-US" altLang="ja-JP" dirty="0" smtClean="0"/>
              <a:t>◆</a:t>
            </a:r>
            <a:r>
              <a:rPr lang="ja-JP" altLang="en-US" dirty="0" smtClean="0"/>
              <a:t>他社との差別化</a:t>
            </a:r>
            <a:r>
              <a:rPr kumimoji="1" lang="ja-JP" altLang="en-US" dirty="0" smtClean="0"/>
              <a:t>ポイン</a:t>
            </a:r>
            <a:r>
              <a:rPr lang="ja-JP" altLang="en-US" dirty="0" smtClean="0"/>
              <a:t>ト</a:t>
            </a:r>
            <a:endParaRPr lang="en-US" altLang="ja-JP" dirty="0" smtClean="0"/>
          </a:p>
          <a:p>
            <a:r>
              <a:rPr kumimoji="1" lang="ja-JP" altLang="ja-JP" dirty="0"/>
              <a:t>　</a:t>
            </a:r>
            <a:r>
              <a:rPr lang="ja-JP" altLang="en-US" sz="1400" dirty="0" smtClean="0"/>
              <a:t>他社とは具体的に</a:t>
            </a:r>
            <a:r>
              <a:rPr lang="en-US" altLang="ja-JP" sz="1400" dirty="0" smtClean="0"/>
              <a:t>◯◯</a:t>
            </a:r>
            <a:r>
              <a:rPr lang="ja-JP" altLang="en-US" sz="1400" dirty="0" smtClean="0"/>
              <a:t>が違う。</a:t>
            </a:r>
            <a:endParaRPr lang="en-US" altLang="ja-JP" sz="1400" dirty="0" smtClean="0"/>
          </a:p>
          <a:p>
            <a:r>
              <a:rPr kumimoji="1" lang="ja-JP" altLang="ja-JP" sz="1400" dirty="0"/>
              <a:t>　</a:t>
            </a:r>
            <a:r>
              <a:rPr lang="ja-JP" altLang="en-US" sz="1400" dirty="0" smtClean="0"/>
              <a:t>これまでのものと</a:t>
            </a:r>
            <a:r>
              <a:rPr lang="en-US" altLang="ja-JP" sz="1400" dirty="0" smtClean="0"/>
              <a:t>◯◯</a:t>
            </a:r>
            <a:r>
              <a:rPr lang="ja-JP" altLang="en-US" sz="1400" dirty="0" smtClean="0"/>
              <a:t>が違う</a:t>
            </a:r>
            <a:r>
              <a:rPr kumimoji="1" lang="ja-JP" altLang="en-US" sz="1400" dirty="0" smtClean="0"/>
              <a:t>。</a:t>
            </a:r>
            <a:endParaRPr kumimoji="1" lang="ja-JP" altLang="en-US" sz="1400" dirty="0"/>
          </a:p>
        </p:txBody>
      </p:sp>
      <p:sp>
        <p:nvSpPr>
          <p:cNvPr id="18" name="テキスト ボックス 17"/>
          <p:cNvSpPr txBox="1"/>
          <p:nvPr/>
        </p:nvSpPr>
        <p:spPr>
          <a:xfrm>
            <a:off x="399802" y="3614263"/>
            <a:ext cx="5832405" cy="861774"/>
          </a:xfrm>
          <a:prstGeom prst="rect">
            <a:avLst/>
          </a:prstGeom>
          <a:noFill/>
        </p:spPr>
        <p:txBody>
          <a:bodyPr wrap="square" rtlCol="0">
            <a:spAutoFit/>
          </a:bodyPr>
          <a:lstStyle/>
          <a:p>
            <a:r>
              <a:rPr kumimoji="1" lang="en-US" altLang="ja-JP" dirty="0" smtClean="0"/>
              <a:t>◆</a:t>
            </a:r>
            <a:r>
              <a:rPr lang="ja-JP" altLang="en-US" dirty="0" smtClean="0"/>
              <a:t>説得要素</a:t>
            </a:r>
            <a:endParaRPr lang="en-US" altLang="ja-JP" dirty="0" smtClean="0"/>
          </a:p>
          <a:p>
            <a:r>
              <a:rPr kumimoji="1" lang="ja-JP" altLang="ja-JP" dirty="0"/>
              <a:t>　</a:t>
            </a:r>
            <a:r>
              <a:rPr lang="ja-JP" altLang="en-US" sz="1400" dirty="0" smtClean="0"/>
              <a:t>そのために当社は</a:t>
            </a:r>
            <a:r>
              <a:rPr lang="en-US" altLang="ja-JP" sz="1400" dirty="0" smtClean="0"/>
              <a:t>◯◯</a:t>
            </a:r>
            <a:r>
              <a:rPr lang="ja-JP" altLang="en-US" sz="1400" dirty="0" smtClean="0"/>
              <a:t>を行っている。</a:t>
            </a:r>
            <a:endParaRPr lang="en-US" altLang="ja-JP" sz="1400" dirty="0" smtClean="0"/>
          </a:p>
          <a:p>
            <a:r>
              <a:rPr lang="ja-JP" altLang="ja-JP" sz="1400" dirty="0"/>
              <a:t>　</a:t>
            </a:r>
            <a:r>
              <a:rPr lang="ja-JP" altLang="en-US" sz="1400" dirty="0" smtClean="0"/>
              <a:t>これまでやらなかった</a:t>
            </a:r>
            <a:r>
              <a:rPr lang="en-US" altLang="ja-JP" sz="1400" dirty="0" smtClean="0"/>
              <a:t>◯◯</a:t>
            </a:r>
            <a:r>
              <a:rPr lang="ja-JP" altLang="en-US" sz="1400" dirty="0" smtClean="0"/>
              <a:t>を行っている。</a:t>
            </a:r>
            <a:endParaRPr lang="en-US" altLang="ja-JP" sz="1400" dirty="0" smtClean="0"/>
          </a:p>
        </p:txBody>
      </p:sp>
      <p:cxnSp>
        <p:nvCxnSpPr>
          <p:cNvPr id="19" name="直線コネクタ 18"/>
          <p:cNvCxnSpPr/>
          <p:nvPr/>
        </p:nvCxnSpPr>
        <p:spPr>
          <a:xfrm flipV="1">
            <a:off x="341008" y="1975386"/>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直線コネクタ 19"/>
          <p:cNvCxnSpPr/>
          <p:nvPr/>
        </p:nvCxnSpPr>
        <p:spPr>
          <a:xfrm flipV="1">
            <a:off x="341008" y="2386925"/>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直線コネクタ 20"/>
          <p:cNvCxnSpPr/>
          <p:nvPr/>
        </p:nvCxnSpPr>
        <p:spPr>
          <a:xfrm flipV="1">
            <a:off x="341008" y="2774947"/>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直線コネクタ 21"/>
          <p:cNvCxnSpPr/>
          <p:nvPr/>
        </p:nvCxnSpPr>
        <p:spPr>
          <a:xfrm flipV="1">
            <a:off x="341008" y="3162344"/>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直線コネクタ 22"/>
          <p:cNvCxnSpPr/>
          <p:nvPr/>
        </p:nvCxnSpPr>
        <p:spPr>
          <a:xfrm flipV="1">
            <a:off x="341008" y="3566604"/>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直線コネクタ 23"/>
          <p:cNvCxnSpPr/>
          <p:nvPr/>
        </p:nvCxnSpPr>
        <p:spPr>
          <a:xfrm flipV="1">
            <a:off x="341008" y="4792304"/>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直線コネクタ 24"/>
          <p:cNvCxnSpPr/>
          <p:nvPr/>
        </p:nvCxnSpPr>
        <p:spPr>
          <a:xfrm flipV="1">
            <a:off x="341008" y="5203843"/>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直線コネクタ 25"/>
          <p:cNvCxnSpPr/>
          <p:nvPr/>
        </p:nvCxnSpPr>
        <p:spPr>
          <a:xfrm flipV="1">
            <a:off x="341008" y="5591865"/>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直線コネクタ 26"/>
          <p:cNvCxnSpPr/>
          <p:nvPr/>
        </p:nvCxnSpPr>
        <p:spPr>
          <a:xfrm flipV="1">
            <a:off x="341008" y="5979262"/>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直線コネクタ 27"/>
          <p:cNvCxnSpPr/>
          <p:nvPr/>
        </p:nvCxnSpPr>
        <p:spPr>
          <a:xfrm flipV="1">
            <a:off x="341008" y="6383522"/>
            <a:ext cx="5644263" cy="29726"/>
          </a:xfrm>
          <a:prstGeom prst="line">
            <a:avLst/>
          </a:prstGeom>
        </p:spPr>
        <p:style>
          <a:lnRef idx="2">
            <a:schemeClr val="accent1"/>
          </a:lnRef>
          <a:fillRef idx="0">
            <a:schemeClr val="accent1"/>
          </a:fillRef>
          <a:effectRef idx="1">
            <a:schemeClr val="accent1"/>
          </a:effectRef>
          <a:fontRef idx="minor">
            <a:schemeClr val="tx1"/>
          </a:fontRef>
        </p:style>
      </p:cxnSp>
      <p:pic>
        <p:nvPicPr>
          <p:cNvPr id="2" name="図 1"/>
          <p:cNvPicPr>
            <a:picLocks noChangeAspect="1"/>
          </p:cNvPicPr>
          <p:nvPr/>
        </p:nvPicPr>
        <p:blipFill>
          <a:blip r:embed="rId4"/>
          <a:stretch>
            <a:fillRect/>
          </a:stretch>
        </p:blipFill>
        <p:spPr>
          <a:xfrm>
            <a:off x="6650479" y="527426"/>
            <a:ext cx="2172634" cy="3068904"/>
          </a:xfrm>
          <a:prstGeom prst="rect">
            <a:avLst/>
          </a:prstGeom>
        </p:spPr>
      </p:pic>
      <p:pic>
        <p:nvPicPr>
          <p:cNvPr id="13" name="図 12"/>
          <p:cNvPicPr>
            <a:picLocks noChangeAspect="1"/>
          </p:cNvPicPr>
          <p:nvPr/>
        </p:nvPicPr>
        <p:blipFill>
          <a:blip r:embed="rId5"/>
          <a:stretch>
            <a:fillRect/>
          </a:stretch>
        </p:blipFill>
        <p:spPr>
          <a:xfrm>
            <a:off x="6608492" y="4056596"/>
            <a:ext cx="2278709" cy="2381453"/>
          </a:xfrm>
          <a:prstGeom prst="rect">
            <a:avLst/>
          </a:prstGeom>
        </p:spPr>
      </p:pic>
      <p:cxnSp>
        <p:nvCxnSpPr>
          <p:cNvPr id="30" name="直線矢印コネクタ 29"/>
          <p:cNvCxnSpPr/>
          <p:nvPr/>
        </p:nvCxnSpPr>
        <p:spPr>
          <a:xfrm flipV="1">
            <a:off x="3339522" y="792285"/>
            <a:ext cx="3410076" cy="2189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2" name="直線矢印コネクタ 31"/>
          <p:cNvCxnSpPr/>
          <p:nvPr/>
        </p:nvCxnSpPr>
        <p:spPr>
          <a:xfrm>
            <a:off x="1759151" y="3774399"/>
            <a:ext cx="4767028" cy="44681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3" name="テキスト ボックス 32"/>
          <p:cNvSpPr txBox="1"/>
          <p:nvPr/>
        </p:nvSpPr>
        <p:spPr>
          <a:xfrm>
            <a:off x="5973513" y="992339"/>
            <a:ext cx="611462" cy="1323439"/>
          </a:xfrm>
          <a:prstGeom prst="rect">
            <a:avLst/>
          </a:prstGeom>
          <a:noFill/>
        </p:spPr>
        <p:txBody>
          <a:bodyPr wrap="square" rtlCol="0">
            <a:spAutoFit/>
          </a:bodyPr>
          <a:lstStyle/>
          <a:p>
            <a:r>
              <a:rPr kumimoji="1" lang="ja-JP" altLang="en-US" sz="1000" dirty="0" smtClean="0"/>
              <a:t>技術力</a:t>
            </a:r>
            <a:endParaRPr kumimoji="1" lang="en-US" altLang="ja-JP" sz="1000" dirty="0" smtClean="0"/>
          </a:p>
          <a:p>
            <a:r>
              <a:rPr lang="ja-JP" altLang="en-US" sz="1000" dirty="0" smtClean="0"/>
              <a:t>成分</a:t>
            </a:r>
            <a:endParaRPr lang="en-US" altLang="ja-JP" sz="1000" dirty="0" smtClean="0"/>
          </a:p>
          <a:p>
            <a:r>
              <a:rPr lang="ja-JP" altLang="en-US" sz="1000" dirty="0" smtClean="0"/>
              <a:t>シェア</a:t>
            </a:r>
            <a:endParaRPr lang="en-US" altLang="ja-JP" sz="1000" dirty="0" smtClean="0"/>
          </a:p>
          <a:p>
            <a:r>
              <a:rPr lang="ja-JP" altLang="en-US" sz="1000" dirty="0" smtClean="0"/>
              <a:t>産地</a:t>
            </a:r>
            <a:endParaRPr lang="en-US" altLang="ja-JP" sz="1000" dirty="0" smtClean="0"/>
          </a:p>
          <a:p>
            <a:r>
              <a:rPr lang="ja-JP" altLang="en-US" sz="1000" dirty="0" smtClean="0"/>
              <a:t>素材</a:t>
            </a:r>
            <a:endParaRPr lang="en-US" altLang="ja-JP" sz="1000" dirty="0" smtClean="0"/>
          </a:p>
          <a:p>
            <a:r>
              <a:rPr lang="ja-JP" altLang="en-US" sz="1000" dirty="0" smtClean="0"/>
              <a:t>希少性</a:t>
            </a:r>
            <a:endParaRPr lang="en-US" altLang="ja-JP" sz="1000" dirty="0" smtClean="0"/>
          </a:p>
          <a:p>
            <a:r>
              <a:rPr lang="ja-JP" altLang="en-US" sz="1000" dirty="0" smtClean="0"/>
              <a:t>成果</a:t>
            </a:r>
            <a:endParaRPr lang="en-US" altLang="ja-JP" sz="1000" dirty="0" smtClean="0"/>
          </a:p>
          <a:p>
            <a:endParaRPr lang="en-US" altLang="ja-JP" sz="1000" dirty="0"/>
          </a:p>
        </p:txBody>
      </p:sp>
    </p:spTree>
    <p:extLst>
      <p:ext uri="{BB962C8B-B14F-4D97-AF65-F5344CB8AC3E}">
        <p14:creationId xmlns:p14="http://schemas.microsoft.com/office/powerpoint/2010/main" val="1769861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1" y="1"/>
            <a:ext cx="9144000" cy="470889"/>
          </a:xfrm>
          <a:prstGeom prst="rect">
            <a:avLst/>
          </a:prstGeom>
        </p:spPr>
      </p:pic>
      <p:pic>
        <p:nvPicPr>
          <p:cNvPr id="5" name="図 4"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 y="6438050"/>
            <a:ext cx="1759150" cy="41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テキスト ボックス 5"/>
          <p:cNvSpPr txBox="1"/>
          <p:nvPr/>
        </p:nvSpPr>
        <p:spPr>
          <a:xfrm>
            <a:off x="1" y="488675"/>
            <a:ext cx="4853365" cy="369332"/>
          </a:xfrm>
          <a:prstGeom prst="rect">
            <a:avLst/>
          </a:prstGeom>
          <a:noFill/>
        </p:spPr>
        <p:txBody>
          <a:bodyPr wrap="square" rtlCol="0">
            <a:spAutoFit/>
          </a:bodyPr>
          <a:lstStyle/>
          <a:p>
            <a:r>
              <a:rPr kumimoji="1" lang="ja-JP" altLang="en-US" dirty="0" smtClean="0"/>
              <a:t>ナビゲーションベースからシナリオベースに</a:t>
            </a:r>
            <a:endParaRPr kumimoji="1" lang="ja-JP" altLang="en-US" dirty="0"/>
          </a:p>
        </p:txBody>
      </p:sp>
      <p:sp>
        <p:nvSpPr>
          <p:cNvPr id="7" name="テキスト ボックス 6"/>
          <p:cNvSpPr txBox="1"/>
          <p:nvPr/>
        </p:nvSpPr>
        <p:spPr>
          <a:xfrm>
            <a:off x="399802" y="792285"/>
            <a:ext cx="5832405" cy="861774"/>
          </a:xfrm>
          <a:prstGeom prst="rect">
            <a:avLst/>
          </a:prstGeom>
          <a:noFill/>
        </p:spPr>
        <p:txBody>
          <a:bodyPr wrap="square" rtlCol="0">
            <a:spAutoFit/>
          </a:bodyPr>
          <a:lstStyle/>
          <a:p>
            <a:r>
              <a:rPr kumimoji="1" lang="en-US" altLang="ja-JP" dirty="0" smtClean="0"/>
              <a:t>◆</a:t>
            </a:r>
            <a:r>
              <a:rPr lang="ja-JP" altLang="en-US" dirty="0" smtClean="0"/>
              <a:t>お客様の声</a:t>
            </a:r>
            <a:endParaRPr lang="en-US" altLang="ja-JP" dirty="0" smtClean="0"/>
          </a:p>
          <a:p>
            <a:r>
              <a:rPr kumimoji="1" lang="ja-JP" altLang="ja-JP" dirty="0"/>
              <a:t>　</a:t>
            </a:r>
            <a:r>
              <a:rPr lang="ja-JP" altLang="en-US" sz="1400" dirty="0" smtClean="0"/>
              <a:t>その商品（サービス）を提供した人はこう言っている。</a:t>
            </a:r>
            <a:endParaRPr lang="en-US" altLang="ja-JP" sz="1400" dirty="0" smtClean="0"/>
          </a:p>
          <a:p>
            <a:r>
              <a:rPr kumimoji="1" lang="ja-JP" altLang="ja-JP" sz="1400" dirty="0"/>
              <a:t>　</a:t>
            </a:r>
            <a:r>
              <a:rPr lang="en-US" altLang="ja-JP" sz="1400" dirty="0" smtClean="0"/>
              <a:t>※</a:t>
            </a:r>
            <a:r>
              <a:rPr lang="ja-JP" altLang="en-US" sz="1400" dirty="0" smtClean="0"/>
              <a:t>投稿・コメント</a:t>
            </a:r>
            <a:endParaRPr kumimoji="1" lang="ja-JP" altLang="en-US" sz="1400" dirty="0"/>
          </a:p>
        </p:txBody>
      </p:sp>
      <p:sp>
        <p:nvSpPr>
          <p:cNvPr id="8" name="テキスト ボックス 7"/>
          <p:cNvSpPr txBox="1"/>
          <p:nvPr/>
        </p:nvSpPr>
        <p:spPr>
          <a:xfrm>
            <a:off x="399802" y="3614263"/>
            <a:ext cx="5832405" cy="861774"/>
          </a:xfrm>
          <a:prstGeom prst="rect">
            <a:avLst/>
          </a:prstGeom>
          <a:noFill/>
        </p:spPr>
        <p:txBody>
          <a:bodyPr wrap="square" rtlCol="0">
            <a:spAutoFit/>
          </a:bodyPr>
          <a:lstStyle/>
          <a:p>
            <a:r>
              <a:rPr kumimoji="1" lang="en-US" altLang="ja-JP" dirty="0" smtClean="0"/>
              <a:t>◆</a:t>
            </a:r>
            <a:r>
              <a:rPr lang="ja-JP" altLang="en-US" dirty="0" smtClean="0"/>
              <a:t>コンバージョン特典</a:t>
            </a:r>
            <a:endParaRPr lang="en-US" altLang="ja-JP" dirty="0" smtClean="0"/>
          </a:p>
          <a:p>
            <a:r>
              <a:rPr kumimoji="1" lang="ja-JP" altLang="ja-JP" dirty="0"/>
              <a:t>　</a:t>
            </a:r>
            <a:r>
              <a:rPr lang="ja-JP" altLang="en-US" sz="1400" dirty="0" smtClean="0"/>
              <a:t>今なら</a:t>
            </a:r>
            <a:r>
              <a:rPr lang="en-US" altLang="ja-JP" sz="1400" dirty="0" smtClean="0"/>
              <a:t>◯◯</a:t>
            </a:r>
            <a:r>
              <a:rPr lang="ja-JP" altLang="en-US" sz="1400" dirty="0" smtClean="0"/>
              <a:t>がついている。キャンペーン！！</a:t>
            </a:r>
            <a:endParaRPr lang="en-US" altLang="ja-JP" sz="1400" dirty="0" smtClean="0"/>
          </a:p>
          <a:p>
            <a:r>
              <a:rPr lang="ja-JP" altLang="ja-JP" sz="1400" dirty="0"/>
              <a:t>　</a:t>
            </a:r>
            <a:r>
              <a:rPr lang="ja-JP" altLang="en-US" sz="1400" dirty="0" smtClean="0"/>
              <a:t>今なら特別に</a:t>
            </a:r>
            <a:r>
              <a:rPr lang="en-US" altLang="ja-JP" sz="1400" dirty="0" smtClean="0"/>
              <a:t>◯◯</a:t>
            </a:r>
            <a:r>
              <a:rPr lang="ja-JP" altLang="en-US" sz="1400" dirty="0" smtClean="0"/>
              <a:t>をさせて頂きます。</a:t>
            </a:r>
            <a:endParaRPr lang="en-US" altLang="ja-JP" sz="1400" dirty="0" smtClean="0"/>
          </a:p>
        </p:txBody>
      </p:sp>
      <p:cxnSp>
        <p:nvCxnSpPr>
          <p:cNvPr id="9" name="直線コネクタ 8"/>
          <p:cNvCxnSpPr/>
          <p:nvPr/>
        </p:nvCxnSpPr>
        <p:spPr>
          <a:xfrm flipV="1">
            <a:off x="341008" y="1975386"/>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直線コネクタ 9"/>
          <p:cNvCxnSpPr/>
          <p:nvPr/>
        </p:nvCxnSpPr>
        <p:spPr>
          <a:xfrm flipV="1">
            <a:off x="341008" y="2386925"/>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直線コネクタ 10"/>
          <p:cNvCxnSpPr/>
          <p:nvPr/>
        </p:nvCxnSpPr>
        <p:spPr>
          <a:xfrm flipV="1">
            <a:off x="341008" y="2774947"/>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直線コネクタ 11"/>
          <p:cNvCxnSpPr/>
          <p:nvPr/>
        </p:nvCxnSpPr>
        <p:spPr>
          <a:xfrm flipV="1">
            <a:off x="341008" y="3162344"/>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直線コネクタ 12"/>
          <p:cNvCxnSpPr/>
          <p:nvPr/>
        </p:nvCxnSpPr>
        <p:spPr>
          <a:xfrm flipV="1">
            <a:off x="341008" y="3566604"/>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直線コネクタ 13"/>
          <p:cNvCxnSpPr/>
          <p:nvPr/>
        </p:nvCxnSpPr>
        <p:spPr>
          <a:xfrm flipV="1">
            <a:off x="341008" y="4792304"/>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直線コネクタ 14"/>
          <p:cNvCxnSpPr/>
          <p:nvPr/>
        </p:nvCxnSpPr>
        <p:spPr>
          <a:xfrm flipV="1">
            <a:off x="341008" y="5203843"/>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直線コネクタ 15"/>
          <p:cNvCxnSpPr/>
          <p:nvPr/>
        </p:nvCxnSpPr>
        <p:spPr>
          <a:xfrm flipV="1">
            <a:off x="341008" y="5591865"/>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直線コネクタ 16"/>
          <p:cNvCxnSpPr/>
          <p:nvPr/>
        </p:nvCxnSpPr>
        <p:spPr>
          <a:xfrm flipV="1">
            <a:off x="341008" y="5979262"/>
            <a:ext cx="5644263" cy="29726"/>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直線コネクタ 17"/>
          <p:cNvCxnSpPr/>
          <p:nvPr/>
        </p:nvCxnSpPr>
        <p:spPr>
          <a:xfrm flipV="1">
            <a:off x="341008" y="6383522"/>
            <a:ext cx="5644263" cy="29726"/>
          </a:xfrm>
          <a:prstGeom prst="line">
            <a:avLst/>
          </a:prstGeom>
        </p:spPr>
        <p:style>
          <a:lnRef idx="2">
            <a:schemeClr val="accent1"/>
          </a:lnRef>
          <a:fillRef idx="0">
            <a:schemeClr val="accent1"/>
          </a:fillRef>
          <a:effectRef idx="1">
            <a:schemeClr val="accent1"/>
          </a:effectRef>
          <a:fontRef idx="minor">
            <a:schemeClr val="tx1"/>
          </a:fontRef>
        </p:style>
      </p:cxnSp>
      <p:pic>
        <p:nvPicPr>
          <p:cNvPr id="3" name="図 2"/>
          <p:cNvPicPr>
            <a:picLocks noChangeAspect="1"/>
          </p:cNvPicPr>
          <p:nvPr/>
        </p:nvPicPr>
        <p:blipFill>
          <a:blip r:embed="rId4"/>
          <a:stretch>
            <a:fillRect/>
          </a:stretch>
        </p:blipFill>
        <p:spPr>
          <a:xfrm>
            <a:off x="6418804" y="705495"/>
            <a:ext cx="2499080" cy="2539782"/>
          </a:xfrm>
          <a:prstGeom prst="rect">
            <a:avLst/>
          </a:prstGeom>
        </p:spPr>
      </p:pic>
      <p:pic>
        <p:nvPicPr>
          <p:cNvPr id="19" name="図 18"/>
          <p:cNvPicPr>
            <a:picLocks noChangeAspect="1"/>
          </p:cNvPicPr>
          <p:nvPr/>
        </p:nvPicPr>
        <p:blipFill>
          <a:blip r:embed="rId5"/>
          <a:stretch>
            <a:fillRect/>
          </a:stretch>
        </p:blipFill>
        <p:spPr>
          <a:xfrm>
            <a:off x="6232206" y="3742891"/>
            <a:ext cx="2839549" cy="2640631"/>
          </a:xfrm>
          <a:prstGeom prst="rect">
            <a:avLst/>
          </a:prstGeom>
        </p:spPr>
      </p:pic>
      <p:cxnSp>
        <p:nvCxnSpPr>
          <p:cNvPr id="21" name="直線矢印コネクタ 20"/>
          <p:cNvCxnSpPr/>
          <p:nvPr/>
        </p:nvCxnSpPr>
        <p:spPr>
          <a:xfrm flipV="1">
            <a:off x="2034286" y="952418"/>
            <a:ext cx="4384518" cy="352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直線矢印コネクタ 22"/>
          <p:cNvCxnSpPr/>
          <p:nvPr/>
        </p:nvCxnSpPr>
        <p:spPr>
          <a:xfrm>
            <a:off x="2857408" y="3742891"/>
            <a:ext cx="4233197" cy="45480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1952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1" y="1"/>
            <a:ext cx="9144000" cy="470889"/>
          </a:xfrm>
          <a:prstGeom prst="rect">
            <a:avLst/>
          </a:prstGeom>
        </p:spPr>
      </p:pic>
      <p:pic>
        <p:nvPicPr>
          <p:cNvPr id="5" name="図 4"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 y="6438050"/>
            <a:ext cx="1759150" cy="41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テキスト ボックス 5"/>
          <p:cNvSpPr txBox="1"/>
          <p:nvPr/>
        </p:nvSpPr>
        <p:spPr>
          <a:xfrm>
            <a:off x="1" y="488675"/>
            <a:ext cx="4853365" cy="369332"/>
          </a:xfrm>
          <a:prstGeom prst="rect">
            <a:avLst/>
          </a:prstGeom>
          <a:noFill/>
        </p:spPr>
        <p:txBody>
          <a:bodyPr wrap="square" rtlCol="0">
            <a:spAutoFit/>
          </a:bodyPr>
          <a:lstStyle/>
          <a:p>
            <a:r>
              <a:rPr kumimoji="1" lang="ja-JP" altLang="en-US" dirty="0" smtClean="0"/>
              <a:t>シナリオ設計フロー</a:t>
            </a:r>
            <a:endParaRPr kumimoji="1" lang="ja-JP" altLang="en-US" dirty="0"/>
          </a:p>
        </p:txBody>
      </p:sp>
      <p:sp>
        <p:nvSpPr>
          <p:cNvPr id="7" name="角丸四角形 6"/>
          <p:cNvSpPr/>
          <p:nvPr/>
        </p:nvSpPr>
        <p:spPr>
          <a:xfrm>
            <a:off x="158750" y="1723699"/>
            <a:ext cx="3367872" cy="81649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t"/>
          <a:lstStyle/>
          <a:p>
            <a:r>
              <a:rPr lang="en-US" altLang="ja-JP" sz="1200" dirty="0" smtClean="0">
                <a:solidFill>
                  <a:srgbClr val="000000"/>
                </a:solidFill>
              </a:rPr>
              <a:t>【</a:t>
            </a:r>
            <a:r>
              <a:rPr lang="ja-JP" altLang="en-US" sz="1200" dirty="0" smtClean="0">
                <a:solidFill>
                  <a:srgbClr val="000000"/>
                </a:solidFill>
              </a:rPr>
              <a:t>コンバージョン目標</a:t>
            </a:r>
            <a:r>
              <a:rPr lang="en-US" altLang="ja-JP" sz="1200" dirty="0" smtClean="0">
                <a:solidFill>
                  <a:srgbClr val="000000"/>
                </a:solidFill>
              </a:rPr>
              <a:t>】</a:t>
            </a:r>
            <a:endParaRPr kumimoji="1" lang="ja-JP" altLang="en-US" sz="1200" dirty="0">
              <a:solidFill>
                <a:srgbClr val="000000"/>
              </a:solidFill>
            </a:endParaRPr>
          </a:p>
        </p:txBody>
      </p:sp>
      <p:sp>
        <p:nvSpPr>
          <p:cNvPr id="9" name="角丸四角形 8"/>
          <p:cNvSpPr/>
          <p:nvPr/>
        </p:nvSpPr>
        <p:spPr>
          <a:xfrm>
            <a:off x="158750" y="2676279"/>
            <a:ext cx="3367872" cy="81649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t"/>
          <a:lstStyle/>
          <a:p>
            <a:r>
              <a:rPr lang="en-US" altLang="ja-JP" sz="1200" dirty="0" smtClean="0">
                <a:solidFill>
                  <a:srgbClr val="000000"/>
                </a:solidFill>
              </a:rPr>
              <a:t>【</a:t>
            </a:r>
            <a:r>
              <a:rPr lang="ja-JP" altLang="en-US" sz="1200" dirty="0" smtClean="0">
                <a:solidFill>
                  <a:srgbClr val="000000"/>
                </a:solidFill>
              </a:rPr>
              <a:t>ターゲット（検索</a:t>
            </a:r>
            <a:r>
              <a:rPr lang="en-US" altLang="ja-JP" sz="1200" dirty="0" smtClean="0">
                <a:solidFill>
                  <a:srgbClr val="000000"/>
                </a:solidFill>
              </a:rPr>
              <a:t>keyword</a:t>
            </a:r>
            <a:r>
              <a:rPr lang="ja-JP" altLang="en-US" sz="1200" dirty="0" smtClean="0">
                <a:solidFill>
                  <a:srgbClr val="000000"/>
                </a:solidFill>
              </a:rPr>
              <a:t>）</a:t>
            </a:r>
            <a:r>
              <a:rPr lang="en-US" altLang="ja-JP" sz="1200" dirty="0" smtClean="0">
                <a:solidFill>
                  <a:srgbClr val="000000"/>
                </a:solidFill>
              </a:rPr>
              <a:t>】</a:t>
            </a:r>
            <a:endParaRPr kumimoji="1" lang="ja-JP" altLang="en-US" sz="1200" dirty="0">
              <a:solidFill>
                <a:srgbClr val="000000"/>
              </a:solidFill>
            </a:endParaRPr>
          </a:p>
        </p:txBody>
      </p:sp>
      <p:sp>
        <p:nvSpPr>
          <p:cNvPr id="10" name="角丸四角形 9"/>
          <p:cNvSpPr/>
          <p:nvPr/>
        </p:nvSpPr>
        <p:spPr>
          <a:xfrm>
            <a:off x="158750" y="3617519"/>
            <a:ext cx="3367872" cy="81649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t"/>
          <a:lstStyle/>
          <a:p>
            <a:r>
              <a:rPr lang="en-US" altLang="ja-JP" sz="1200" dirty="0" smtClean="0">
                <a:solidFill>
                  <a:srgbClr val="000000"/>
                </a:solidFill>
              </a:rPr>
              <a:t>【</a:t>
            </a:r>
            <a:r>
              <a:rPr lang="ja-JP" altLang="en-US" sz="1200" dirty="0" smtClean="0">
                <a:solidFill>
                  <a:srgbClr val="000000"/>
                </a:solidFill>
              </a:rPr>
              <a:t>特典ーセールスコンテンツ</a:t>
            </a:r>
            <a:r>
              <a:rPr lang="en-US" altLang="ja-JP" sz="1200" dirty="0" smtClean="0">
                <a:solidFill>
                  <a:srgbClr val="000000"/>
                </a:solidFill>
              </a:rPr>
              <a:t>】</a:t>
            </a:r>
            <a:endParaRPr kumimoji="1" lang="ja-JP" altLang="en-US" sz="1200" dirty="0">
              <a:solidFill>
                <a:srgbClr val="000000"/>
              </a:solidFill>
            </a:endParaRPr>
          </a:p>
        </p:txBody>
      </p:sp>
      <p:sp>
        <p:nvSpPr>
          <p:cNvPr id="11" name="角丸四角形 10"/>
          <p:cNvSpPr/>
          <p:nvPr/>
        </p:nvSpPr>
        <p:spPr>
          <a:xfrm>
            <a:off x="158750" y="4558759"/>
            <a:ext cx="3367872" cy="81649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t"/>
          <a:lstStyle/>
          <a:p>
            <a:r>
              <a:rPr lang="en-US" altLang="ja-JP" sz="1200" dirty="0" smtClean="0">
                <a:solidFill>
                  <a:srgbClr val="000000"/>
                </a:solidFill>
              </a:rPr>
              <a:t>【</a:t>
            </a:r>
            <a:r>
              <a:rPr lang="ja-JP" altLang="en-US" sz="1200" dirty="0" smtClean="0">
                <a:solidFill>
                  <a:srgbClr val="000000"/>
                </a:solidFill>
              </a:rPr>
              <a:t>メイン商品</a:t>
            </a:r>
            <a:r>
              <a:rPr lang="en-US" altLang="ja-JP" sz="1200" dirty="0" smtClean="0">
                <a:solidFill>
                  <a:srgbClr val="000000"/>
                </a:solidFill>
              </a:rPr>
              <a:t>】</a:t>
            </a:r>
            <a:endParaRPr kumimoji="1" lang="ja-JP" altLang="en-US" sz="1200" dirty="0">
              <a:solidFill>
                <a:srgbClr val="000000"/>
              </a:solidFill>
            </a:endParaRPr>
          </a:p>
        </p:txBody>
      </p:sp>
      <p:sp>
        <p:nvSpPr>
          <p:cNvPr id="12" name="角丸四角形 11"/>
          <p:cNvSpPr/>
          <p:nvPr/>
        </p:nvSpPr>
        <p:spPr>
          <a:xfrm>
            <a:off x="158750" y="5488659"/>
            <a:ext cx="3367872" cy="81649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t"/>
          <a:lstStyle/>
          <a:p>
            <a:r>
              <a:rPr lang="en-US" altLang="ja-JP" sz="1200" dirty="0" smtClean="0">
                <a:solidFill>
                  <a:srgbClr val="000000"/>
                </a:solidFill>
              </a:rPr>
              <a:t>【</a:t>
            </a:r>
            <a:r>
              <a:rPr lang="ja-JP" altLang="en-US" sz="1200" dirty="0" smtClean="0">
                <a:solidFill>
                  <a:srgbClr val="000000"/>
                </a:solidFill>
              </a:rPr>
              <a:t>差別化ポイント</a:t>
            </a:r>
            <a:r>
              <a:rPr lang="en-US" altLang="ja-JP" sz="1200" dirty="0" smtClean="0">
                <a:solidFill>
                  <a:srgbClr val="000000"/>
                </a:solidFill>
              </a:rPr>
              <a:t>】</a:t>
            </a:r>
            <a:endParaRPr kumimoji="1" lang="ja-JP" altLang="en-US" sz="1200" dirty="0">
              <a:solidFill>
                <a:srgbClr val="000000"/>
              </a:solidFill>
            </a:endParaRPr>
          </a:p>
        </p:txBody>
      </p:sp>
      <p:sp>
        <p:nvSpPr>
          <p:cNvPr id="8" name="角丸四角形 7"/>
          <p:cNvSpPr/>
          <p:nvPr/>
        </p:nvSpPr>
        <p:spPr>
          <a:xfrm>
            <a:off x="3798817" y="1723699"/>
            <a:ext cx="2233875" cy="1145377"/>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t"/>
          <a:lstStyle/>
          <a:p>
            <a:r>
              <a:rPr kumimoji="1" lang="en-US" altLang="ja-JP" sz="1200" dirty="0" smtClean="0">
                <a:solidFill>
                  <a:srgbClr val="000000"/>
                </a:solidFill>
              </a:rPr>
              <a:t>【</a:t>
            </a:r>
            <a:r>
              <a:rPr kumimoji="1" lang="ja-JP" altLang="en-US" sz="1200" dirty="0" smtClean="0">
                <a:solidFill>
                  <a:srgbClr val="000000"/>
                </a:solidFill>
              </a:rPr>
              <a:t>メインビジュアル＝起</a:t>
            </a:r>
            <a:r>
              <a:rPr kumimoji="1" lang="en-US" altLang="ja-JP" sz="1200" dirty="0" smtClean="0">
                <a:solidFill>
                  <a:srgbClr val="000000"/>
                </a:solidFill>
              </a:rPr>
              <a:t>】</a:t>
            </a:r>
            <a:endParaRPr kumimoji="1" lang="ja-JP" altLang="en-US" sz="1200" dirty="0">
              <a:solidFill>
                <a:srgbClr val="000000"/>
              </a:solidFill>
            </a:endParaRPr>
          </a:p>
        </p:txBody>
      </p:sp>
      <p:sp>
        <p:nvSpPr>
          <p:cNvPr id="14" name="角丸四角形 13"/>
          <p:cNvSpPr/>
          <p:nvPr/>
        </p:nvSpPr>
        <p:spPr>
          <a:xfrm>
            <a:off x="6123407" y="1723699"/>
            <a:ext cx="2834909" cy="1145377"/>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t"/>
          <a:lstStyle/>
          <a:p>
            <a:r>
              <a:rPr kumimoji="1" lang="en-US" altLang="ja-JP" sz="1200" dirty="0" smtClean="0">
                <a:solidFill>
                  <a:srgbClr val="000000"/>
                </a:solidFill>
              </a:rPr>
              <a:t>【</a:t>
            </a:r>
            <a:r>
              <a:rPr lang="ja-JP" altLang="en-US" sz="1200" dirty="0" smtClean="0">
                <a:solidFill>
                  <a:srgbClr val="000000"/>
                </a:solidFill>
              </a:rPr>
              <a:t>タイトルコピー</a:t>
            </a:r>
            <a:r>
              <a:rPr kumimoji="1" lang="en-US" altLang="ja-JP" sz="1200" dirty="0" smtClean="0">
                <a:solidFill>
                  <a:srgbClr val="000000"/>
                </a:solidFill>
              </a:rPr>
              <a:t>】</a:t>
            </a:r>
            <a:endParaRPr kumimoji="1" lang="ja-JP" altLang="en-US" sz="1200" dirty="0">
              <a:solidFill>
                <a:srgbClr val="000000"/>
              </a:solidFill>
            </a:endParaRPr>
          </a:p>
        </p:txBody>
      </p:sp>
      <p:sp>
        <p:nvSpPr>
          <p:cNvPr id="15" name="角丸四角形 14"/>
          <p:cNvSpPr/>
          <p:nvPr/>
        </p:nvSpPr>
        <p:spPr>
          <a:xfrm>
            <a:off x="873152" y="861859"/>
            <a:ext cx="7654255" cy="714432"/>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t"/>
          <a:lstStyle/>
          <a:p>
            <a:r>
              <a:rPr kumimoji="1" lang="en-US" altLang="ja-JP" sz="1200" dirty="0" smtClean="0">
                <a:solidFill>
                  <a:srgbClr val="000000"/>
                </a:solidFill>
              </a:rPr>
              <a:t>【</a:t>
            </a:r>
            <a:r>
              <a:rPr kumimoji="1" lang="ja-JP" altLang="en-US" sz="1200" dirty="0" smtClean="0">
                <a:solidFill>
                  <a:srgbClr val="000000"/>
                </a:solidFill>
              </a:rPr>
              <a:t>ビジネスコンセプト</a:t>
            </a:r>
            <a:r>
              <a:rPr kumimoji="1" lang="en-US" altLang="ja-JP" sz="1200" dirty="0" smtClean="0">
                <a:solidFill>
                  <a:srgbClr val="000000"/>
                </a:solidFill>
              </a:rPr>
              <a:t>】</a:t>
            </a:r>
            <a:endParaRPr kumimoji="1" lang="ja-JP" altLang="en-US" sz="1200" dirty="0">
              <a:solidFill>
                <a:srgbClr val="000000"/>
              </a:solidFill>
            </a:endParaRPr>
          </a:p>
        </p:txBody>
      </p:sp>
      <p:sp>
        <p:nvSpPr>
          <p:cNvPr id="16" name="角丸四角形 15"/>
          <p:cNvSpPr/>
          <p:nvPr/>
        </p:nvSpPr>
        <p:spPr>
          <a:xfrm>
            <a:off x="4314736" y="2959791"/>
            <a:ext cx="3367872" cy="81649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t"/>
          <a:lstStyle/>
          <a:p>
            <a:r>
              <a:rPr lang="en-US" altLang="ja-JP" sz="1200" dirty="0" smtClean="0">
                <a:solidFill>
                  <a:srgbClr val="000000"/>
                </a:solidFill>
              </a:rPr>
              <a:t>【</a:t>
            </a:r>
            <a:r>
              <a:rPr lang="ja-JP" altLang="en-US" sz="1200" dirty="0" smtClean="0">
                <a:solidFill>
                  <a:srgbClr val="000000"/>
                </a:solidFill>
              </a:rPr>
              <a:t>メインコンテンツ＝承</a:t>
            </a:r>
            <a:r>
              <a:rPr lang="en-US" altLang="ja-JP" sz="1200" dirty="0" smtClean="0">
                <a:solidFill>
                  <a:srgbClr val="000000"/>
                </a:solidFill>
              </a:rPr>
              <a:t>】</a:t>
            </a:r>
            <a:endParaRPr kumimoji="1" lang="ja-JP" altLang="en-US" sz="1200" dirty="0">
              <a:solidFill>
                <a:srgbClr val="000000"/>
              </a:solidFill>
            </a:endParaRPr>
          </a:p>
        </p:txBody>
      </p:sp>
      <p:sp>
        <p:nvSpPr>
          <p:cNvPr id="17" name="角丸四角形 16"/>
          <p:cNvSpPr/>
          <p:nvPr/>
        </p:nvSpPr>
        <p:spPr>
          <a:xfrm>
            <a:off x="4836361" y="3855667"/>
            <a:ext cx="3367872" cy="81649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t"/>
          <a:lstStyle/>
          <a:p>
            <a:r>
              <a:rPr lang="en-US" altLang="ja-JP" sz="1200" dirty="0" smtClean="0">
                <a:solidFill>
                  <a:srgbClr val="000000"/>
                </a:solidFill>
              </a:rPr>
              <a:t>【</a:t>
            </a:r>
            <a:r>
              <a:rPr lang="ja-JP" altLang="en-US" sz="1200" dirty="0" smtClean="0">
                <a:solidFill>
                  <a:srgbClr val="000000"/>
                </a:solidFill>
              </a:rPr>
              <a:t>メインコンテンツ＝転</a:t>
            </a:r>
            <a:r>
              <a:rPr lang="en-US" altLang="ja-JP" sz="1200" dirty="0" smtClean="0">
                <a:solidFill>
                  <a:srgbClr val="000000"/>
                </a:solidFill>
              </a:rPr>
              <a:t>】</a:t>
            </a:r>
            <a:endParaRPr kumimoji="1" lang="ja-JP" altLang="en-US" sz="1200" dirty="0">
              <a:solidFill>
                <a:srgbClr val="000000"/>
              </a:solidFill>
            </a:endParaRPr>
          </a:p>
        </p:txBody>
      </p:sp>
      <p:sp>
        <p:nvSpPr>
          <p:cNvPr id="18" name="角丸四角形 17"/>
          <p:cNvSpPr/>
          <p:nvPr/>
        </p:nvSpPr>
        <p:spPr>
          <a:xfrm>
            <a:off x="5301301" y="4751532"/>
            <a:ext cx="3367872" cy="81649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t"/>
          <a:lstStyle/>
          <a:p>
            <a:r>
              <a:rPr lang="en-US" altLang="ja-JP" sz="1200" dirty="0" smtClean="0">
                <a:solidFill>
                  <a:srgbClr val="000000"/>
                </a:solidFill>
              </a:rPr>
              <a:t>【</a:t>
            </a:r>
            <a:r>
              <a:rPr lang="ja-JP" altLang="en-US" sz="1200" dirty="0" smtClean="0">
                <a:solidFill>
                  <a:srgbClr val="000000"/>
                </a:solidFill>
              </a:rPr>
              <a:t>メインコンテンツ＝結</a:t>
            </a:r>
            <a:r>
              <a:rPr lang="en-US" altLang="ja-JP" sz="1200" dirty="0" smtClean="0">
                <a:solidFill>
                  <a:srgbClr val="000000"/>
                </a:solidFill>
              </a:rPr>
              <a:t>】</a:t>
            </a:r>
            <a:endParaRPr kumimoji="1" lang="ja-JP" altLang="en-US" sz="1200" dirty="0">
              <a:solidFill>
                <a:srgbClr val="000000"/>
              </a:solidFill>
            </a:endParaRPr>
          </a:p>
        </p:txBody>
      </p:sp>
      <p:sp>
        <p:nvSpPr>
          <p:cNvPr id="19" name="角丸四角形 18"/>
          <p:cNvSpPr/>
          <p:nvPr/>
        </p:nvSpPr>
        <p:spPr>
          <a:xfrm>
            <a:off x="3640057" y="5692783"/>
            <a:ext cx="1349376" cy="106599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t"/>
          <a:lstStyle/>
          <a:p>
            <a:r>
              <a:rPr kumimoji="1" lang="en-US" altLang="ja-JP" sz="1200" dirty="0" smtClean="0">
                <a:solidFill>
                  <a:srgbClr val="000000"/>
                </a:solidFill>
              </a:rPr>
              <a:t>【BOX</a:t>
            </a:r>
            <a:r>
              <a:rPr lang="ja-JP" altLang="en-US" sz="1200" dirty="0" smtClean="0">
                <a:solidFill>
                  <a:srgbClr val="000000"/>
                </a:solidFill>
              </a:rPr>
              <a:t>ｺﾝﾃﾝﾂ</a:t>
            </a:r>
            <a:r>
              <a:rPr kumimoji="1" lang="en-US" altLang="ja-JP" sz="1200" dirty="0" smtClean="0">
                <a:solidFill>
                  <a:srgbClr val="000000"/>
                </a:solidFill>
              </a:rPr>
              <a:t>】</a:t>
            </a:r>
            <a:endParaRPr kumimoji="1" lang="ja-JP" altLang="en-US" sz="1200" dirty="0">
              <a:solidFill>
                <a:srgbClr val="000000"/>
              </a:solidFill>
            </a:endParaRPr>
          </a:p>
        </p:txBody>
      </p:sp>
      <p:sp>
        <p:nvSpPr>
          <p:cNvPr id="20" name="角丸四角形 19"/>
          <p:cNvSpPr/>
          <p:nvPr/>
        </p:nvSpPr>
        <p:spPr>
          <a:xfrm>
            <a:off x="4989433" y="5692783"/>
            <a:ext cx="1349376" cy="106599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t"/>
          <a:lstStyle/>
          <a:p>
            <a:r>
              <a:rPr kumimoji="1" lang="en-US" altLang="ja-JP" sz="1200" dirty="0" smtClean="0">
                <a:solidFill>
                  <a:srgbClr val="000000"/>
                </a:solidFill>
              </a:rPr>
              <a:t>【BOX</a:t>
            </a:r>
            <a:r>
              <a:rPr lang="ja-JP" altLang="en-US" sz="1200" dirty="0" smtClean="0">
                <a:solidFill>
                  <a:srgbClr val="000000"/>
                </a:solidFill>
              </a:rPr>
              <a:t>ｺﾝﾃﾝﾂ</a:t>
            </a:r>
            <a:r>
              <a:rPr kumimoji="1" lang="en-US" altLang="ja-JP" sz="1200" dirty="0" smtClean="0">
                <a:solidFill>
                  <a:srgbClr val="000000"/>
                </a:solidFill>
              </a:rPr>
              <a:t>】</a:t>
            </a:r>
            <a:endParaRPr kumimoji="1" lang="ja-JP" altLang="en-US" sz="1200" dirty="0">
              <a:solidFill>
                <a:srgbClr val="000000"/>
              </a:solidFill>
            </a:endParaRPr>
          </a:p>
        </p:txBody>
      </p:sp>
      <p:sp>
        <p:nvSpPr>
          <p:cNvPr id="21" name="角丸四角形 20"/>
          <p:cNvSpPr/>
          <p:nvPr/>
        </p:nvSpPr>
        <p:spPr>
          <a:xfrm>
            <a:off x="6338809" y="5692783"/>
            <a:ext cx="1349376" cy="106599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t"/>
          <a:lstStyle/>
          <a:p>
            <a:r>
              <a:rPr kumimoji="1" lang="en-US" altLang="ja-JP" sz="1200" dirty="0" smtClean="0">
                <a:solidFill>
                  <a:srgbClr val="000000"/>
                </a:solidFill>
              </a:rPr>
              <a:t>【BOX</a:t>
            </a:r>
            <a:r>
              <a:rPr lang="ja-JP" altLang="en-US" sz="1200" dirty="0" smtClean="0">
                <a:solidFill>
                  <a:srgbClr val="000000"/>
                </a:solidFill>
              </a:rPr>
              <a:t>ｺﾝﾃﾝﾂ</a:t>
            </a:r>
            <a:r>
              <a:rPr kumimoji="1" lang="en-US" altLang="ja-JP" sz="1200" dirty="0" smtClean="0">
                <a:solidFill>
                  <a:srgbClr val="000000"/>
                </a:solidFill>
              </a:rPr>
              <a:t>】</a:t>
            </a:r>
            <a:endParaRPr kumimoji="1" lang="ja-JP" altLang="en-US" sz="1200" dirty="0">
              <a:solidFill>
                <a:srgbClr val="000000"/>
              </a:solidFill>
            </a:endParaRPr>
          </a:p>
        </p:txBody>
      </p:sp>
      <p:sp>
        <p:nvSpPr>
          <p:cNvPr id="22" name="角丸四角形 21"/>
          <p:cNvSpPr/>
          <p:nvPr/>
        </p:nvSpPr>
        <p:spPr>
          <a:xfrm>
            <a:off x="7688185" y="5692783"/>
            <a:ext cx="1349376" cy="106599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t"/>
          <a:lstStyle/>
          <a:p>
            <a:r>
              <a:rPr kumimoji="1" lang="en-US" altLang="ja-JP" sz="1200" dirty="0" smtClean="0">
                <a:solidFill>
                  <a:srgbClr val="000000"/>
                </a:solidFill>
              </a:rPr>
              <a:t>【BOX</a:t>
            </a:r>
            <a:r>
              <a:rPr lang="ja-JP" altLang="en-US" sz="1200" dirty="0" smtClean="0">
                <a:solidFill>
                  <a:srgbClr val="000000"/>
                </a:solidFill>
              </a:rPr>
              <a:t>ｺﾝﾃﾝﾂ</a:t>
            </a:r>
            <a:r>
              <a:rPr kumimoji="1" lang="en-US" altLang="ja-JP" sz="1200" dirty="0" smtClean="0">
                <a:solidFill>
                  <a:srgbClr val="000000"/>
                </a:solidFill>
              </a:rPr>
              <a:t>】</a:t>
            </a:r>
            <a:endParaRPr kumimoji="1" lang="ja-JP" altLang="en-US" sz="1200" dirty="0">
              <a:solidFill>
                <a:srgbClr val="000000"/>
              </a:solidFill>
            </a:endParaRPr>
          </a:p>
        </p:txBody>
      </p:sp>
      <p:cxnSp>
        <p:nvCxnSpPr>
          <p:cNvPr id="24" name="直線矢印コネクタ 23"/>
          <p:cNvCxnSpPr>
            <a:stCxn id="11" idx="3"/>
            <a:endCxn id="16" idx="1"/>
          </p:cNvCxnSpPr>
          <p:nvPr/>
        </p:nvCxnSpPr>
        <p:spPr>
          <a:xfrm flipV="1">
            <a:off x="3526622" y="3368039"/>
            <a:ext cx="788114" cy="159896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直線矢印コネクタ 25"/>
          <p:cNvCxnSpPr>
            <a:endCxn id="17" idx="1"/>
          </p:cNvCxnSpPr>
          <p:nvPr/>
        </p:nvCxnSpPr>
        <p:spPr>
          <a:xfrm flipV="1">
            <a:off x="3526622" y="4263915"/>
            <a:ext cx="1309739" cy="142886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カギ線コネクタ 30"/>
          <p:cNvCxnSpPr>
            <a:stCxn id="7" idx="3"/>
            <a:endCxn id="18" idx="1"/>
          </p:cNvCxnSpPr>
          <p:nvPr/>
        </p:nvCxnSpPr>
        <p:spPr>
          <a:xfrm>
            <a:off x="3526622" y="2131947"/>
            <a:ext cx="1774679" cy="3027833"/>
          </a:xfrm>
          <a:prstGeom prst="bentConnector3">
            <a:avLst>
              <a:gd name="adj1" fmla="val 7189"/>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08849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タイトル 1"/>
          <p:cNvSpPr txBox="1">
            <a:spLocks/>
          </p:cNvSpPr>
          <p:nvPr/>
        </p:nvSpPr>
        <p:spPr>
          <a:xfrm>
            <a:off x="231982" y="3301714"/>
            <a:ext cx="6794534" cy="1718947"/>
          </a:xfrm>
          <a:prstGeom prst="rect">
            <a:avLst/>
          </a:prstGeom>
          <a:solidFill>
            <a:schemeClr val="bg1"/>
          </a:solidFill>
          <a:ln>
            <a:solidFill>
              <a:srgbClr val="FF6600"/>
            </a:solidFill>
          </a:ln>
        </p:spPr>
        <p:style>
          <a:lnRef idx="1">
            <a:schemeClr val="accent2"/>
          </a:lnRef>
          <a:fillRef idx="2">
            <a:schemeClr val="accent2"/>
          </a:fillRef>
          <a:effectRef idx="1">
            <a:schemeClr val="accent2"/>
          </a:effectRef>
          <a:fontRef idx="minor">
            <a:schemeClr val="dk1"/>
          </a:fontRef>
        </p:style>
        <p:txBody>
          <a:bodyPr vert="horz" lIns="91428" tIns="45715" rIns="91428" bIns="45715" rtlCol="0" anchor="t">
            <a:noAutofit/>
          </a:bodyPr>
          <a:lstStyle/>
          <a:p>
            <a:pPr lvl="0">
              <a:spcBef>
                <a:spcPct val="0"/>
              </a:spcBef>
            </a:pPr>
            <a:r>
              <a:rPr lang="ja-JP" altLang="en-US" sz="2400" b="1" dirty="0">
                <a:solidFill>
                  <a:srgbClr val="FF6600"/>
                </a:solidFill>
                <a:latin typeface="メイリオ"/>
                <a:ea typeface="メイリオ"/>
                <a:cs typeface="メイリオ"/>
              </a:rPr>
              <a:t>　　</a:t>
            </a:r>
            <a:endParaRPr lang="ja-JP" altLang="en-US" sz="1100" dirty="0">
              <a:solidFill>
                <a:srgbClr val="FF6600"/>
              </a:solidFill>
              <a:latin typeface="メイリオ"/>
              <a:ea typeface="メイリオ"/>
              <a:cs typeface="メイリオ"/>
            </a:endParaRPr>
          </a:p>
        </p:txBody>
      </p:sp>
      <p:sp>
        <p:nvSpPr>
          <p:cNvPr id="41" name="タイトル 1"/>
          <p:cNvSpPr txBox="1">
            <a:spLocks/>
          </p:cNvSpPr>
          <p:nvPr/>
        </p:nvSpPr>
        <p:spPr>
          <a:xfrm>
            <a:off x="231984" y="1670989"/>
            <a:ext cx="6101553" cy="1502070"/>
          </a:xfrm>
          <a:prstGeom prst="rect">
            <a:avLst/>
          </a:prstGeom>
          <a:solidFill>
            <a:schemeClr val="bg1"/>
          </a:solidFill>
          <a:ln>
            <a:solidFill>
              <a:srgbClr val="FF6600"/>
            </a:solidFill>
          </a:ln>
        </p:spPr>
        <p:style>
          <a:lnRef idx="1">
            <a:schemeClr val="accent2"/>
          </a:lnRef>
          <a:fillRef idx="2">
            <a:schemeClr val="accent2"/>
          </a:fillRef>
          <a:effectRef idx="1">
            <a:schemeClr val="accent2"/>
          </a:effectRef>
          <a:fontRef idx="minor">
            <a:schemeClr val="dk1"/>
          </a:fontRef>
        </p:style>
        <p:txBody>
          <a:bodyPr vert="horz" lIns="91428" tIns="45715" rIns="91428" bIns="45715" rtlCol="0" anchor="t">
            <a:noAutofit/>
          </a:bodyPr>
          <a:lstStyle/>
          <a:p>
            <a:pPr lvl="0">
              <a:spcBef>
                <a:spcPct val="0"/>
              </a:spcBef>
            </a:pPr>
            <a:r>
              <a:rPr lang="ja-JP" altLang="en-US" sz="2400" b="1" dirty="0">
                <a:solidFill>
                  <a:srgbClr val="FF6600"/>
                </a:solidFill>
                <a:latin typeface="メイリオ"/>
                <a:ea typeface="メイリオ"/>
                <a:cs typeface="メイリオ"/>
              </a:rPr>
              <a:t>　　</a:t>
            </a:r>
            <a:endParaRPr lang="ja-JP" altLang="en-US" sz="1100" dirty="0">
              <a:solidFill>
                <a:srgbClr val="FF6600"/>
              </a:solidFill>
              <a:latin typeface="メイリオ"/>
              <a:ea typeface="メイリオ"/>
              <a:cs typeface="メイリオ"/>
            </a:endParaRPr>
          </a:p>
        </p:txBody>
      </p:sp>
      <p:sp>
        <p:nvSpPr>
          <p:cNvPr id="2" name="タイトル 1"/>
          <p:cNvSpPr>
            <a:spLocks noGrp="1"/>
          </p:cNvSpPr>
          <p:nvPr>
            <p:ph type="ctrTitle"/>
          </p:nvPr>
        </p:nvSpPr>
        <p:spPr>
          <a:xfrm>
            <a:off x="1" y="171451"/>
            <a:ext cx="9231560" cy="342900"/>
          </a:xfrm>
          <a:noFill/>
        </p:spPr>
        <p:txBody>
          <a:bodyPr>
            <a:normAutofit fontScale="90000"/>
          </a:bodyPr>
          <a:lstStyle/>
          <a:p>
            <a:pPr algn="l"/>
            <a:r>
              <a:rPr lang="en-US" altLang="ja-JP" sz="2400" b="1" dirty="0">
                <a:solidFill>
                  <a:srgbClr val="000000"/>
                </a:solidFill>
                <a:latin typeface="メイリオ"/>
                <a:ea typeface="メイリオ"/>
                <a:cs typeface="メイリオ"/>
              </a:rPr>
              <a:t>PPC</a:t>
            </a:r>
            <a:r>
              <a:rPr lang="ja-JP" altLang="en-US" sz="2400" b="1" dirty="0">
                <a:solidFill>
                  <a:srgbClr val="000000"/>
                </a:solidFill>
                <a:latin typeface="メイリオ"/>
                <a:ea typeface="メイリオ"/>
                <a:cs typeface="メイリオ"/>
              </a:rPr>
              <a:t>・サイト分析</a:t>
            </a:r>
            <a:r>
              <a:rPr lang="en-US" altLang="ja-JP" sz="2400" b="1" dirty="0">
                <a:solidFill>
                  <a:srgbClr val="000000"/>
                </a:solidFill>
                <a:latin typeface="メイリオ"/>
                <a:ea typeface="メイリオ"/>
                <a:cs typeface="メイリオ"/>
              </a:rPr>
              <a:t> </a:t>
            </a:r>
            <a:r>
              <a:rPr lang="ja-JP" altLang="en-US" sz="2400" b="1" dirty="0">
                <a:solidFill>
                  <a:srgbClr val="000000"/>
                </a:solidFill>
                <a:latin typeface="メイリオ"/>
                <a:ea typeface="メイリオ"/>
                <a:cs typeface="メイリオ"/>
              </a:rPr>
              <a:t>サービスプラン</a:t>
            </a:r>
            <a:endParaRPr lang="ja-JP" altLang="en-US" sz="2400" b="1" dirty="0">
              <a:solidFill>
                <a:srgbClr val="000000"/>
              </a:solidFill>
              <a:latin typeface="メイリオ"/>
              <a:ea typeface="メイリオ"/>
              <a:cs typeface="メイリオ"/>
            </a:endParaRPr>
          </a:p>
        </p:txBody>
      </p:sp>
      <p:sp>
        <p:nvSpPr>
          <p:cNvPr id="5" name="タイトル 1"/>
          <p:cNvSpPr txBox="1">
            <a:spLocks/>
          </p:cNvSpPr>
          <p:nvPr/>
        </p:nvSpPr>
        <p:spPr>
          <a:xfrm>
            <a:off x="231985" y="675820"/>
            <a:ext cx="6101552" cy="872807"/>
          </a:xfrm>
          <a:prstGeom prst="rect">
            <a:avLst/>
          </a:prstGeom>
          <a:solidFill>
            <a:schemeClr val="bg1"/>
          </a:solidFill>
          <a:ln>
            <a:solidFill>
              <a:srgbClr val="FF6600"/>
            </a:solidFill>
          </a:ln>
        </p:spPr>
        <p:style>
          <a:lnRef idx="1">
            <a:schemeClr val="accent2"/>
          </a:lnRef>
          <a:fillRef idx="2">
            <a:schemeClr val="accent2"/>
          </a:fillRef>
          <a:effectRef idx="1">
            <a:schemeClr val="accent2"/>
          </a:effectRef>
          <a:fontRef idx="minor">
            <a:schemeClr val="dk1"/>
          </a:fontRef>
        </p:style>
        <p:txBody>
          <a:bodyPr vert="horz" lIns="91428" tIns="45715" rIns="91428" bIns="45715" rtlCol="0" anchor="t">
            <a:noAutofit/>
          </a:bodyPr>
          <a:lstStyle/>
          <a:p>
            <a:pPr lvl="0">
              <a:spcBef>
                <a:spcPct val="0"/>
              </a:spcBef>
            </a:pPr>
            <a:r>
              <a:rPr lang="ja-JP" altLang="en-US" sz="2400" b="1" dirty="0">
                <a:solidFill>
                  <a:srgbClr val="FF6600"/>
                </a:solidFill>
                <a:latin typeface="メイリオ"/>
                <a:ea typeface="メイリオ"/>
                <a:cs typeface="メイリオ"/>
              </a:rPr>
              <a:t>　　</a:t>
            </a:r>
            <a:endParaRPr lang="ja-JP" altLang="en-US" sz="1100" dirty="0">
              <a:solidFill>
                <a:srgbClr val="FF6600"/>
              </a:solidFill>
              <a:latin typeface="メイリオ"/>
              <a:ea typeface="メイリオ"/>
              <a:cs typeface="メイリオ"/>
            </a:endParaRPr>
          </a:p>
        </p:txBody>
      </p:sp>
      <p:sp>
        <p:nvSpPr>
          <p:cNvPr id="7" name="テキスト ボックス 6"/>
          <p:cNvSpPr txBox="1"/>
          <p:nvPr/>
        </p:nvSpPr>
        <p:spPr>
          <a:xfrm>
            <a:off x="1978149" y="694956"/>
            <a:ext cx="4098336" cy="877153"/>
          </a:xfrm>
          <a:prstGeom prst="rect">
            <a:avLst/>
          </a:prstGeom>
          <a:noFill/>
        </p:spPr>
        <p:txBody>
          <a:bodyPr wrap="square" lIns="91428" tIns="45715" rIns="91428" bIns="45715" rtlCol="0">
            <a:spAutoFit/>
          </a:bodyPr>
          <a:lstStyle/>
          <a:p>
            <a:pPr lvl="0">
              <a:spcBef>
                <a:spcPct val="0"/>
              </a:spcBef>
            </a:pPr>
            <a:r>
              <a:rPr lang="ja-JP" altLang="en-US" sz="2300" b="1" dirty="0">
                <a:solidFill>
                  <a:srgbClr val="FF6600"/>
                </a:solidFill>
                <a:latin typeface="メイリオ"/>
                <a:ea typeface="メイリオ"/>
                <a:cs typeface="メイリオ"/>
              </a:rPr>
              <a:t>月額</a:t>
            </a:r>
            <a:r>
              <a:rPr lang="en-US" altLang="ja-JP" sz="2300" b="1" dirty="0">
                <a:solidFill>
                  <a:srgbClr val="FF6600"/>
                </a:solidFill>
                <a:latin typeface="メイリオ"/>
                <a:ea typeface="メイリオ"/>
                <a:cs typeface="メイリオ"/>
              </a:rPr>
              <a:t>5,000</a:t>
            </a:r>
            <a:r>
              <a:rPr lang="ja-JP" altLang="en-US" sz="2300" b="1" dirty="0">
                <a:solidFill>
                  <a:srgbClr val="FF6600"/>
                </a:solidFill>
                <a:latin typeface="メイリオ"/>
                <a:ea typeface="メイリオ"/>
                <a:cs typeface="メイリオ"/>
              </a:rPr>
              <a:t>円</a:t>
            </a:r>
            <a:r>
              <a:rPr lang="ja-JP" altLang="ja-JP" sz="2300" b="1" dirty="0">
                <a:solidFill>
                  <a:srgbClr val="FF6600"/>
                </a:solidFill>
                <a:latin typeface="メイリオ"/>
                <a:ea typeface="メイリオ"/>
                <a:cs typeface="メイリオ"/>
              </a:rPr>
              <a:t>　</a:t>
            </a:r>
            <a:endParaRPr lang="en-US" altLang="ja-JP" sz="2300" b="1" dirty="0">
              <a:solidFill>
                <a:srgbClr val="FF6600"/>
              </a:solidFill>
              <a:latin typeface="メイリオ"/>
              <a:ea typeface="メイリオ"/>
              <a:cs typeface="メイリオ"/>
            </a:endParaRPr>
          </a:p>
          <a:p>
            <a:pPr lvl="0">
              <a:spcBef>
                <a:spcPct val="0"/>
              </a:spcBef>
            </a:pPr>
            <a:r>
              <a:rPr lang="ja-JP" altLang="en-US" sz="900" dirty="0">
                <a:solidFill>
                  <a:srgbClr val="000000"/>
                </a:solidFill>
                <a:latin typeface="メイリオ"/>
                <a:ea typeface="メイリオ"/>
                <a:cs typeface="メイリオ"/>
              </a:rPr>
              <a:t>　　</a:t>
            </a:r>
            <a:r>
              <a:rPr lang="en-US" altLang="ja-JP" sz="900" dirty="0">
                <a:solidFill>
                  <a:srgbClr val="000000"/>
                </a:solidFill>
                <a:latin typeface="メイリオ"/>
                <a:ea typeface="メイリオ"/>
                <a:cs typeface="メイリオ"/>
              </a:rPr>
              <a:t>※</a:t>
            </a:r>
            <a:r>
              <a:rPr lang="ja-JP" altLang="en-US" sz="900" dirty="0">
                <a:solidFill>
                  <a:srgbClr val="000000"/>
                </a:solidFill>
                <a:latin typeface="メイリオ"/>
                <a:ea typeface="メイリオ"/>
                <a:cs typeface="メイリオ"/>
              </a:rPr>
              <a:t>原則</a:t>
            </a:r>
            <a:r>
              <a:rPr lang="en-US" altLang="ja-JP" sz="900" dirty="0">
                <a:solidFill>
                  <a:srgbClr val="000000"/>
                </a:solidFill>
                <a:latin typeface="メイリオ"/>
                <a:ea typeface="メイリオ"/>
                <a:cs typeface="メイリオ"/>
              </a:rPr>
              <a:t>6</a:t>
            </a:r>
            <a:r>
              <a:rPr lang="ja-JP" altLang="en-US" sz="900" dirty="0">
                <a:solidFill>
                  <a:srgbClr val="000000"/>
                </a:solidFill>
                <a:latin typeface="メイリオ"/>
                <a:ea typeface="メイリオ"/>
                <a:cs typeface="メイリオ"/>
              </a:rPr>
              <a:t>ヶ月以上</a:t>
            </a:r>
            <a:r>
              <a:rPr lang="en-US" altLang="ja-JP" sz="900" dirty="0">
                <a:solidFill>
                  <a:srgbClr val="000000"/>
                </a:solidFill>
                <a:latin typeface="メイリオ"/>
                <a:ea typeface="メイリオ"/>
                <a:cs typeface="メイリオ"/>
              </a:rPr>
              <a:t>〜</a:t>
            </a:r>
          </a:p>
          <a:p>
            <a:pPr lvl="0">
              <a:spcBef>
                <a:spcPct val="0"/>
              </a:spcBef>
            </a:pPr>
            <a:endParaRPr lang="en-US" altLang="ja-JP" sz="900" dirty="0">
              <a:solidFill>
                <a:srgbClr val="000000"/>
              </a:solidFill>
              <a:latin typeface="メイリオ"/>
              <a:ea typeface="メイリオ"/>
              <a:cs typeface="メイリオ"/>
            </a:endParaRPr>
          </a:p>
          <a:p>
            <a:pPr lvl="0">
              <a:spcBef>
                <a:spcPct val="0"/>
              </a:spcBef>
            </a:pPr>
            <a:r>
              <a:rPr lang="ja-JP" altLang="en-US" sz="1000" b="1" dirty="0">
                <a:solidFill>
                  <a:srgbClr val="FF6600"/>
                </a:solidFill>
                <a:latin typeface="メイリオ"/>
                <a:ea typeface="メイリオ"/>
                <a:cs typeface="メイリオ"/>
              </a:rPr>
              <a:t>（クラウド会員様マージン　月額</a:t>
            </a:r>
            <a:r>
              <a:rPr lang="en-US" altLang="ja-JP" sz="1000" b="1" dirty="0">
                <a:solidFill>
                  <a:srgbClr val="FF6600"/>
                </a:solidFill>
                <a:latin typeface="メイリオ"/>
                <a:ea typeface="メイリオ"/>
                <a:cs typeface="メイリオ"/>
              </a:rPr>
              <a:t>1,000</a:t>
            </a:r>
            <a:r>
              <a:rPr lang="ja-JP" altLang="en-US" sz="1000" b="1" dirty="0">
                <a:solidFill>
                  <a:srgbClr val="FF6600"/>
                </a:solidFill>
                <a:latin typeface="メイリオ"/>
                <a:ea typeface="メイリオ"/>
                <a:cs typeface="メイリオ"/>
              </a:rPr>
              <a:t>円）</a:t>
            </a:r>
            <a:endParaRPr lang="en-US" altLang="ja-JP" sz="1000" b="1" dirty="0">
              <a:solidFill>
                <a:srgbClr val="FF6600"/>
              </a:solidFill>
              <a:latin typeface="メイリオ"/>
              <a:ea typeface="メイリオ"/>
              <a:cs typeface="メイリオ"/>
            </a:endParaRPr>
          </a:p>
        </p:txBody>
      </p:sp>
      <p:sp>
        <p:nvSpPr>
          <p:cNvPr id="33" name="テキスト ボックス 32"/>
          <p:cNvSpPr txBox="1"/>
          <p:nvPr/>
        </p:nvSpPr>
        <p:spPr>
          <a:xfrm>
            <a:off x="5261118" y="680675"/>
            <a:ext cx="3868769" cy="907931"/>
          </a:xfrm>
          <a:prstGeom prst="rect">
            <a:avLst/>
          </a:prstGeom>
          <a:solidFill>
            <a:schemeClr val="accent6">
              <a:lumMod val="75000"/>
            </a:schemeClr>
          </a:solidFill>
          <a:ln>
            <a:solidFill>
              <a:srgbClr val="FF6600">
                <a:alpha val="90000"/>
              </a:srgbClr>
            </a:solidFill>
          </a:ln>
        </p:spPr>
        <p:style>
          <a:lnRef idx="1">
            <a:schemeClr val="accent2"/>
          </a:lnRef>
          <a:fillRef idx="3">
            <a:schemeClr val="accent2"/>
          </a:fillRef>
          <a:effectRef idx="2">
            <a:schemeClr val="accent2"/>
          </a:effectRef>
          <a:fontRef idx="minor">
            <a:schemeClr val="lt1"/>
          </a:fontRef>
        </p:style>
        <p:txBody>
          <a:bodyPr wrap="square" lIns="91428" tIns="45715" rIns="91428" bIns="45715" rtlCol="0" anchor="ctr">
            <a:spAutoFit/>
          </a:bodyPr>
          <a:lstStyle/>
          <a:p>
            <a:r>
              <a:rPr lang="en-US" altLang="ja-JP" sz="1500" b="1" dirty="0">
                <a:solidFill>
                  <a:srgbClr val="000000"/>
                </a:solidFill>
                <a:latin typeface="メイリオ"/>
                <a:ea typeface="メイリオ"/>
                <a:cs typeface="メイリオ"/>
              </a:rPr>
              <a:t>●</a:t>
            </a:r>
            <a:r>
              <a:rPr lang="ja-JP" altLang="en-US" sz="1500" b="1" dirty="0">
                <a:solidFill>
                  <a:srgbClr val="000000"/>
                </a:solidFill>
                <a:latin typeface="メイリオ"/>
                <a:ea typeface="メイリオ"/>
                <a:cs typeface="メイリオ"/>
              </a:rPr>
              <a:t>簡易分析レポートご提出</a:t>
            </a:r>
            <a:endParaRPr lang="en-US" altLang="ja-JP" sz="1500" b="1" dirty="0">
              <a:solidFill>
                <a:srgbClr val="000000"/>
              </a:solidFill>
              <a:latin typeface="メイリオ"/>
              <a:ea typeface="メイリオ"/>
              <a:cs typeface="メイリオ"/>
            </a:endParaRPr>
          </a:p>
          <a:p>
            <a:endParaRPr lang="en-US" altLang="ja-JP" sz="600" dirty="0">
              <a:solidFill>
                <a:schemeClr val="tx1"/>
              </a:solidFill>
              <a:latin typeface="メイリオ"/>
              <a:ea typeface="メイリオ"/>
              <a:cs typeface="メイリオ"/>
            </a:endParaRPr>
          </a:p>
          <a:p>
            <a:r>
              <a:rPr lang="ja-JP" altLang="en-US" sz="1100" dirty="0">
                <a:solidFill>
                  <a:schemeClr val="tx1"/>
                </a:solidFill>
                <a:latin typeface="メイリオ"/>
                <a:ea typeface="メイリオ"/>
                <a:cs typeface="メイリオ"/>
              </a:rPr>
              <a:t>　　</a:t>
            </a:r>
            <a:r>
              <a:rPr lang="ja-JP" altLang="en-US" sz="1100" dirty="0">
                <a:solidFill>
                  <a:schemeClr val="bg1"/>
                </a:solidFill>
                <a:latin typeface="メイリオ"/>
                <a:ea typeface="メイリオ"/>
                <a:cs typeface="メイリオ"/>
              </a:rPr>
              <a:t>ご経営者が最低限把握すべきウェブサイトの指標を</a:t>
            </a:r>
            <a:endParaRPr lang="en-US" altLang="ja-JP" sz="1100" dirty="0">
              <a:solidFill>
                <a:schemeClr val="bg1"/>
              </a:solidFill>
              <a:latin typeface="メイリオ"/>
              <a:ea typeface="メイリオ"/>
              <a:cs typeface="メイリオ"/>
            </a:endParaRPr>
          </a:p>
          <a:p>
            <a:r>
              <a:rPr lang="ja-JP" altLang="ja-JP" sz="1100" dirty="0">
                <a:solidFill>
                  <a:schemeClr val="bg1"/>
                </a:solidFill>
                <a:latin typeface="メイリオ"/>
                <a:ea typeface="メイリオ"/>
                <a:cs typeface="メイリオ"/>
              </a:rPr>
              <a:t>　</a:t>
            </a:r>
            <a:r>
              <a:rPr lang="ja-JP" altLang="en-US" sz="1100" dirty="0">
                <a:solidFill>
                  <a:schemeClr val="bg1"/>
                </a:solidFill>
                <a:latin typeface="メイリオ"/>
                <a:ea typeface="メイリオ"/>
                <a:cs typeface="メイリオ"/>
              </a:rPr>
              <a:t>　まとめて、毎月１回レポートを提出。</a:t>
            </a:r>
            <a:endParaRPr lang="en-US" altLang="ja-JP" sz="1100" dirty="0">
              <a:solidFill>
                <a:schemeClr val="bg1"/>
              </a:solidFill>
              <a:latin typeface="メイリオ"/>
              <a:ea typeface="メイリオ"/>
              <a:cs typeface="メイリオ"/>
            </a:endParaRPr>
          </a:p>
          <a:p>
            <a:endParaRPr lang="en-US" altLang="ja-JP" sz="1000" dirty="0">
              <a:solidFill>
                <a:schemeClr val="bg1"/>
              </a:solidFill>
              <a:latin typeface="メイリオ"/>
              <a:ea typeface="メイリオ"/>
              <a:cs typeface="メイリオ"/>
            </a:endParaRPr>
          </a:p>
        </p:txBody>
      </p:sp>
      <p:sp>
        <p:nvSpPr>
          <p:cNvPr id="44" name="正方形/長方形 43"/>
          <p:cNvSpPr/>
          <p:nvPr/>
        </p:nvSpPr>
        <p:spPr>
          <a:xfrm>
            <a:off x="1978149" y="1758200"/>
            <a:ext cx="4572000" cy="1431151"/>
          </a:xfrm>
          <a:prstGeom prst="rect">
            <a:avLst/>
          </a:prstGeom>
        </p:spPr>
        <p:txBody>
          <a:bodyPr lIns="91428" tIns="45715" rIns="91428" bIns="45715">
            <a:spAutoFit/>
          </a:bodyPr>
          <a:lstStyle/>
          <a:p>
            <a:pPr lvl="0">
              <a:spcBef>
                <a:spcPct val="0"/>
              </a:spcBef>
              <a:defRPr/>
            </a:pPr>
            <a:r>
              <a:rPr lang="ja-JP" altLang="en-US" sz="2300" b="1" dirty="0">
                <a:solidFill>
                  <a:srgbClr val="FF6600"/>
                </a:solidFill>
                <a:latin typeface="メイリオ"/>
                <a:ea typeface="メイリオ"/>
                <a:cs typeface="メイリオ"/>
              </a:rPr>
              <a:t>月額</a:t>
            </a:r>
            <a:r>
              <a:rPr lang="en-US" altLang="ja-JP" sz="2300" b="1" dirty="0">
                <a:solidFill>
                  <a:srgbClr val="FF6600"/>
                </a:solidFill>
                <a:latin typeface="メイリオ"/>
                <a:ea typeface="メイリオ"/>
                <a:cs typeface="メイリオ"/>
              </a:rPr>
              <a:t>10,000</a:t>
            </a:r>
            <a:r>
              <a:rPr lang="ja-JP" altLang="en-US" sz="2300" b="1" dirty="0">
                <a:solidFill>
                  <a:srgbClr val="FF6600"/>
                </a:solidFill>
                <a:latin typeface="メイリオ"/>
                <a:ea typeface="メイリオ"/>
                <a:cs typeface="メイリオ"/>
              </a:rPr>
              <a:t>円</a:t>
            </a:r>
            <a:r>
              <a:rPr lang="en-US" altLang="ja-JP" sz="2300" b="1" dirty="0">
                <a:solidFill>
                  <a:srgbClr val="FF6600"/>
                </a:solidFill>
                <a:latin typeface="メイリオ"/>
                <a:ea typeface="メイリオ"/>
                <a:cs typeface="メイリオ"/>
              </a:rPr>
              <a:t>~</a:t>
            </a:r>
          </a:p>
          <a:p>
            <a:pPr lvl="0">
              <a:spcBef>
                <a:spcPct val="0"/>
              </a:spcBef>
              <a:defRPr/>
            </a:pPr>
            <a:r>
              <a:rPr lang="ja-JP" altLang="ja-JP" sz="900" dirty="0">
                <a:solidFill>
                  <a:srgbClr val="000000"/>
                </a:solidFill>
                <a:latin typeface="メイリオ"/>
                <a:ea typeface="メイリオ"/>
                <a:cs typeface="メイリオ"/>
              </a:rPr>
              <a:t>　</a:t>
            </a:r>
            <a:r>
              <a:rPr lang="ja-JP" altLang="en-US" sz="900" dirty="0">
                <a:solidFill>
                  <a:srgbClr val="000000"/>
                </a:solidFill>
                <a:latin typeface="メイリオ"/>
                <a:ea typeface="メイリオ"/>
                <a:cs typeface="メイリオ"/>
              </a:rPr>
              <a:t>　</a:t>
            </a:r>
            <a:r>
              <a:rPr lang="en-US" altLang="ja-JP" sz="900" dirty="0">
                <a:solidFill>
                  <a:srgbClr val="000000"/>
                </a:solidFill>
                <a:latin typeface="メイリオ"/>
                <a:ea typeface="メイリオ"/>
                <a:cs typeface="メイリオ"/>
              </a:rPr>
              <a:t>※</a:t>
            </a:r>
            <a:r>
              <a:rPr lang="ja-JP" altLang="en-US" sz="900" dirty="0">
                <a:solidFill>
                  <a:srgbClr val="000000"/>
                </a:solidFill>
                <a:latin typeface="メイリオ"/>
                <a:ea typeface="メイリオ"/>
                <a:cs typeface="メイリオ"/>
              </a:rPr>
              <a:t>広告実費</a:t>
            </a:r>
            <a:r>
              <a:rPr lang="en-US" altLang="ja-JP" sz="900" dirty="0">
                <a:solidFill>
                  <a:srgbClr val="000000"/>
                </a:solidFill>
                <a:latin typeface="メイリオ"/>
                <a:ea typeface="メイリオ"/>
                <a:cs typeface="メイリオ"/>
              </a:rPr>
              <a:t>5,000</a:t>
            </a:r>
            <a:r>
              <a:rPr lang="ja-JP" altLang="en-US" sz="900" dirty="0">
                <a:solidFill>
                  <a:srgbClr val="000000"/>
                </a:solidFill>
                <a:latin typeface="メイリオ"/>
                <a:ea typeface="メイリオ"/>
                <a:cs typeface="メイリオ"/>
              </a:rPr>
              <a:t>円＋代行手数料</a:t>
            </a:r>
            <a:r>
              <a:rPr lang="en-US" altLang="ja-JP" sz="900" dirty="0">
                <a:solidFill>
                  <a:srgbClr val="000000"/>
                </a:solidFill>
                <a:latin typeface="メイリオ"/>
                <a:ea typeface="メイリオ"/>
                <a:cs typeface="メイリオ"/>
              </a:rPr>
              <a:t>5,000</a:t>
            </a:r>
            <a:r>
              <a:rPr lang="ja-JP" altLang="en-US" sz="900" dirty="0">
                <a:solidFill>
                  <a:srgbClr val="000000"/>
                </a:solidFill>
                <a:latin typeface="メイリオ"/>
                <a:ea typeface="メイリオ"/>
                <a:cs typeface="メイリオ"/>
              </a:rPr>
              <a:t>円</a:t>
            </a:r>
            <a:r>
              <a:rPr lang="en-US" altLang="ja-JP" sz="900" dirty="0">
                <a:solidFill>
                  <a:srgbClr val="000000"/>
                </a:solidFill>
                <a:latin typeface="メイリオ"/>
                <a:ea typeface="メイリオ"/>
                <a:cs typeface="メイリオ"/>
              </a:rPr>
              <a:t>~</a:t>
            </a:r>
          </a:p>
          <a:p>
            <a:pPr lvl="0">
              <a:spcBef>
                <a:spcPct val="0"/>
              </a:spcBef>
              <a:defRPr/>
            </a:pPr>
            <a:r>
              <a:rPr lang="ja-JP" altLang="ja-JP" sz="900" dirty="0">
                <a:solidFill>
                  <a:srgbClr val="000000"/>
                </a:solidFill>
                <a:latin typeface="メイリオ"/>
                <a:ea typeface="メイリオ"/>
                <a:cs typeface="メイリオ"/>
              </a:rPr>
              <a:t>　</a:t>
            </a:r>
            <a:r>
              <a:rPr lang="ja-JP" altLang="en-US" sz="900" dirty="0">
                <a:solidFill>
                  <a:srgbClr val="000000"/>
                </a:solidFill>
                <a:latin typeface="メイリオ"/>
                <a:ea typeface="メイリオ"/>
                <a:cs typeface="メイリオ"/>
              </a:rPr>
              <a:t>　</a:t>
            </a:r>
            <a:r>
              <a:rPr lang="en-US" altLang="ja-JP" sz="900" dirty="0">
                <a:solidFill>
                  <a:srgbClr val="000000"/>
                </a:solidFill>
                <a:latin typeface="メイリオ"/>
                <a:ea typeface="メイリオ"/>
                <a:cs typeface="メイリオ"/>
              </a:rPr>
              <a:t>　</a:t>
            </a:r>
            <a:r>
              <a:rPr lang="ja-JP" altLang="en-US" sz="900" dirty="0">
                <a:solidFill>
                  <a:srgbClr val="000000"/>
                </a:solidFill>
                <a:latin typeface="メイリオ"/>
                <a:ea typeface="メイリオ"/>
                <a:cs typeface="メイリオ"/>
              </a:rPr>
              <a:t>代行</a:t>
            </a:r>
            <a:r>
              <a:rPr lang="ja-JP" altLang="en-US" sz="900" dirty="0">
                <a:solidFill>
                  <a:srgbClr val="000000"/>
                </a:solidFill>
                <a:latin typeface="メイリオ"/>
                <a:ea typeface="メイリオ"/>
                <a:cs typeface="メイリオ"/>
              </a:rPr>
              <a:t>手数料は広告実費に応じて変動します。</a:t>
            </a:r>
            <a:endParaRPr lang="en-US" altLang="ja-JP" sz="900" dirty="0">
              <a:solidFill>
                <a:srgbClr val="000000"/>
              </a:solidFill>
              <a:latin typeface="メイリオ"/>
              <a:ea typeface="メイリオ"/>
              <a:cs typeface="メイリオ"/>
            </a:endParaRPr>
          </a:p>
          <a:p>
            <a:pPr lvl="0">
              <a:spcBef>
                <a:spcPct val="0"/>
              </a:spcBef>
              <a:defRPr/>
            </a:pPr>
            <a:r>
              <a:rPr lang="ja-JP" altLang="en-US" sz="900" dirty="0">
                <a:solidFill>
                  <a:srgbClr val="000000"/>
                </a:solidFill>
                <a:latin typeface="メイリオ"/>
                <a:ea typeface="メイリオ"/>
                <a:cs typeface="メイリオ"/>
              </a:rPr>
              <a:t>　　　</a:t>
            </a:r>
            <a:r>
              <a:rPr lang="ja-JP" altLang="en-US" sz="900" dirty="0">
                <a:solidFill>
                  <a:srgbClr val="FF0000"/>
                </a:solidFill>
                <a:latin typeface="メイリオ"/>
                <a:ea typeface="メイリオ"/>
                <a:cs typeface="メイリオ"/>
              </a:rPr>
              <a:t>２ページ</a:t>
            </a:r>
            <a:r>
              <a:rPr lang="ja-JP" altLang="en-US" sz="900" dirty="0">
                <a:solidFill>
                  <a:srgbClr val="FF0000"/>
                </a:solidFill>
                <a:latin typeface="メイリオ"/>
                <a:ea typeface="メイリオ"/>
                <a:cs typeface="メイリオ"/>
              </a:rPr>
              <a:t>の料金表</a:t>
            </a:r>
            <a:r>
              <a:rPr lang="ja-JP" altLang="en-US" sz="900" dirty="0">
                <a:solidFill>
                  <a:srgbClr val="000000"/>
                </a:solidFill>
                <a:latin typeface="メイリオ"/>
                <a:ea typeface="メイリオ"/>
                <a:cs typeface="メイリオ"/>
              </a:rPr>
              <a:t>をご参照下さい。</a:t>
            </a:r>
            <a:r>
              <a:rPr lang="ja-JP" altLang="ja-JP" sz="900" dirty="0">
                <a:solidFill>
                  <a:srgbClr val="000000"/>
                </a:solidFill>
                <a:latin typeface="メイリオ"/>
                <a:ea typeface="メイリオ"/>
                <a:cs typeface="メイリオ"/>
              </a:rPr>
              <a:t>　</a:t>
            </a:r>
            <a:r>
              <a:rPr lang="ja-JP" altLang="en-US" sz="900" dirty="0">
                <a:solidFill>
                  <a:srgbClr val="000000"/>
                </a:solidFill>
                <a:latin typeface="メイリオ"/>
                <a:ea typeface="メイリオ"/>
                <a:cs typeface="メイリオ"/>
              </a:rPr>
              <a:t>　</a:t>
            </a:r>
            <a:endParaRPr lang="en-US" altLang="ja-JP" sz="900" dirty="0">
              <a:solidFill>
                <a:srgbClr val="000000"/>
              </a:solidFill>
              <a:latin typeface="メイリオ"/>
              <a:ea typeface="メイリオ"/>
              <a:cs typeface="メイリオ"/>
            </a:endParaRPr>
          </a:p>
          <a:p>
            <a:pPr lvl="0">
              <a:spcBef>
                <a:spcPct val="0"/>
              </a:spcBef>
              <a:defRPr/>
            </a:pPr>
            <a:r>
              <a:rPr lang="ja-JP" altLang="en-US" sz="900" b="1" dirty="0">
                <a:solidFill>
                  <a:srgbClr val="000000"/>
                </a:solidFill>
                <a:latin typeface="メイリオ"/>
                <a:ea typeface="メイリオ"/>
                <a:cs typeface="メイリオ"/>
              </a:rPr>
              <a:t>　</a:t>
            </a:r>
            <a:r>
              <a:rPr lang="ja-JP" altLang="en-US" sz="900" dirty="0">
                <a:solidFill>
                  <a:srgbClr val="000000"/>
                </a:solidFill>
                <a:latin typeface="メイリオ"/>
                <a:ea typeface="メイリオ"/>
                <a:cs typeface="メイリオ"/>
              </a:rPr>
              <a:t>　</a:t>
            </a:r>
            <a:r>
              <a:rPr lang="ja-JP" altLang="ja-JP" sz="900" dirty="0">
                <a:solidFill>
                  <a:srgbClr val="000000"/>
                </a:solidFill>
                <a:latin typeface="メイリオ"/>
                <a:ea typeface="メイリオ"/>
                <a:cs typeface="メイリオ"/>
              </a:rPr>
              <a:t>　</a:t>
            </a:r>
            <a:r>
              <a:rPr lang="en-US" altLang="ja-JP" sz="900" dirty="0">
                <a:solidFill>
                  <a:srgbClr val="000000"/>
                </a:solidFill>
                <a:latin typeface="メイリオ"/>
                <a:ea typeface="メイリオ"/>
                <a:cs typeface="メイリオ"/>
              </a:rPr>
              <a:t>Yahoo!</a:t>
            </a:r>
            <a:r>
              <a:rPr lang="ja-JP" altLang="en-US" sz="900" dirty="0">
                <a:solidFill>
                  <a:srgbClr val="000000"/>
                </a:solidFill>
                <a:latin typeface="メイリオ"/>
                <a:ea typeface="メイリオ"/>
                <a:cs typeface="メイリオ"/>
              </a:rPr>
              <a:t>と</a:t>
            </a:r>
            <a:r>
              <a:rPr lang="en-US" altLang="ja-JP" sz="900" dirty="0">
                <a:solidFill>
                  <a:srgbClr val="000000"/>
                </a:solidFill>
                <a:latin typeface="メイリオ"/>
                <a:ea typeface="メイリオ"/>
                <a:cs typeface="メイリオ"/>
              </a:rPr>
              <a:t>Google</a:t>
            </a:r>
            <a:r>
              <a:rPr lang="ja-JP" altLang="en-US" sz="900" dirty="0">
                <a:solidFill>
                  <a:srgbClr val="000000"/>
                </a:solidFill>
                <a:latin typeface="メイリオ"/>
                <a:ea typeface="メイリオ"/>
                <a:cs typeface="メイリオ"/>
              </a:rPr>
              <a:t>両方出稿の場合は別途手数料が必要</a:t>
            </a:r>
            <a:endParaRPr lang="en-US" altLang="ja-JP" sz="900" dirty="0">
              <a:solidFill>
                <a:srgbClr val="000000"/>
              </a:solidFill>
              <a:latin typeface="メイリオ"/>
              <a:ea typeface="メイリオ"/>
              <a:cs typeface="メイリオ"/>
            </a:endParaRPr>
          </a:p>
          <a:p>
            <a:pPr lvl="0">
              <a:spcBef>
                <a:spcPct val="0"/>
              </a:spcBef>
              <a:defRPr/>
            </a:pPr>
            <a:r>
              <a:rPr lang="ja-JP" altLang="en-US" sz="900" dirty="0">
                <a:solidFill>
                  <a:srgbClr val="000000"/>
                </a:solidFill>
                <a:latin typeface="メイリオ"/>
                <a:ea typeface="メイリオ"/>
                <a:cs typeface="メイリオ"/>
              </a:rPr>
              <a:t>　　</a:t>
            </a:r>
            <a:r>
              <a:rPr lang="en-US" altLang="ja-JP" sz="900" dirty="0">
                <a:solidFill>
                  <a:srgbClr val="000000"/>
                </a:solidFill>
                <a:latin typeface="メイリオ"/>
                <a:ea typeface="メイリオ"/>
                <a:cs typeface="メイリオ"/>
              </a:rPr>
              <a:t>※1</a:t>
            </a:r>
            <a:r>
              <a:rPr lang="ja-JP" altLang="en-US" sz="900" dirty="0">
                <a:solidFill>
                  <a:srgbClr val="000000"/>
                </a:solidFill>
                <a:latin typeface="メイリオ"/>
                <a:ea typeface="メイリオ"/>
                <a:cs typeface="メイリオ"/>
              </a:rPr>
              <a:t>ヶ月未満からご対応可能。</a:t>
            </a:r>
            <a:endParaRPr lang="en-US" altLang="ja-JP" sz="900" dirty="0">
              <a:solidFill>
                <a:srgbClr val="000000"/>
              </a:solidFill>
              <a:latin typeface="メイリオ"/>
              <a:ea typeface="メイリオ"/>
              <a:cs typeface="メイリオ"/>
            </a:endParaRPr>
          </a:p>
          <a:p>
            <a:pPr lvl="0">
              <a:spcBef>
                <a:spcPct val="0"/>
              </a:spcBef>
              <a:defRPr/>
            </a:pPr>
            <a:r>
              <a:rPr lang="ja-JP" altLang="ja-JP" sz="900" dirty="0">
                <a:solidFill>
                  <a:srgbClr val="000000"/>
                </a:solidFill>
                <a:latin typeface="メイリオ"/>
                <a:ea typeface="メイリオ"/>
                <a:cs typeface="メイリオ"/>
              </a:rPr>
              <a:t>　</a:t>
            </a:r>
            <a:r>
              <a:rPr lang="ja-JP" altLang="en-US" sz="900" dirty="0">
                <a:solidFill>
                  <a:srgbClr val="000000"/>
                </a:solidFill>
                <a:latin typeface="メイリオ"/>
                <a:ea typeface="メイリオ"/>
                <a:cs typeface="メイリオ"/>
              </a:rPr>
              <a:t>　　ただし継続３ヶ月以下の場合は初期設定費</a:t>
            </a:r>
            <a:r>
              <a:rPr lang="en-US" altLang="ja-JP" sz="900" dirty="0">
                <a:solidFill>
                  <a:srgbClr val="000000"/>
                </a:solidFill>
                <a:latin typeface="メイリオ"/>
                <a:ea typeface="メイリオ"/>
                <a:cs typeface="メイリオ"/>
              </a:rPr>
              <a:t>5,000</a:t>
            </a:r>
            <a:r>
              <a:rPr lang="ja-JP" altLang="en-US" sz="900" dirty="0">
                <a:solidFill>
                  <a:srgbClr val="000000"/>
                </a:solidFill>
                <a:latin typeface="メイリオ"/>
                <a:ea typeface="メイリオ"/>
                <a:cs typeface="メイリオ"/>
              </a:rPr>
              <a:t>円必要</a:t>
            </a:r>
            <a:endParaRPr lang="en-US" altLang="ja-JP" sz="1000" b="1" dirty="0">
              <a:solidFill>
                <a:srgbClr val="FF6600"/>
              </a:solidFill>
              <a:latin typeface="メイリオ"/>
              <a:ea typeface="メイリオ"/>
              <a:cs typeface="メイリオ"/>
            </a:endParaRPr>
          </a:p>
          <a:p>
            <a:pPr lvl="0">
              <a:spcBef>
                <a:spcPct val="0"/>
              </a:spcBef>
              <a:defRPr/>
            </a:pPr>
            <a:r>
              <a:rPr lang="ja-JP" altLang="en-US" sz="1000" b="1" dirty="0">
                <a:solidFill>
                  <a:srgbClr val="FF6600"/>
                </a:solidFill>
                <a:latin typeface="メイリオ"/>
                <a:ea typeface="メイリオ"/>
                <a:cs typeface="メイリオ"/>
              </a:rPr>
              <a:t>（クラウド会員様マージン　月額</a:t>
            </a:r>
            <a:r>
              <a:rPr lang="en-US" altLang="ja-JP" sz="1000" b="1" dirty="0">
                <a:solidFill>
                  <a:srgbClr val="FF6600"/>
                </a:solidFill>
                <a:latin typeface="メイリオ"/>
                <a:ea typeface="メイリオ"/>
                <a:cs typeface="メイリオ"/>
              </a:rPr>
              <a:t>1,000</a:t>
            </a:r>
            <a:r>
              <a:rPr lang="ja-JP" altLang="en-US" sz="1000" b="1" dirty="0">
                <a:solidFill>
                  <a:srgbClr val="FF6600"/>
                </a:solidFill>
                <a:latin typeface="メイリオ"/>
                <a:ea typeface="メイリオ"/>
                <a:cs typeface="メイリオ"/>
              </a:rPr>
              <a:t>円</a:t>
            </a:r>
            <a:r>
              <a:rPr lang="en-US" altLang="ja-JP" sz="1000" b="1" dirty="0">
                <a:solidFill>
                  <a:srgbClr val="FF6600"/>
                </a:solidFill>
                <a:latin typeface="メイリオ"/>
                <a:ea typeface="メイリオ"/>
                <a:cs typeface="メイリオ"/>
              </a:rPr>
              <a:t>〜</a:t>
            </a:r>
            <a:r>
              <a:rPr lang="ja-JP" altLang="en-US" sz="1000" b="1" dirty="0">
                <a:solidFill>
                  <a:srgbClr val="FF6600"/>
                </a:solidFill>
                <a:latin typeface="メイリオ"/>
                <a:ea typeface="メイリオ"/>
                <a:cs typeface="メイリオ"/>
              </a:rPr>
              <a:t>）</a:t>
            </a:r>
            <a:endParaRPr lang="en-US" altLang="ja-JP" sz="1000" b="1" dirty="0">
              <a:solidFill>
                <a:srgbClr val="FF6600"/>
              </a:solidFill>
              <a:latin typeface="メイリオ"/>
              <a:ea typeface="メイリオ"/>
              <a:cs typeface="メイリオ"/>
            </a:endParaRPr>
          </a:p>
        </p:txBody>
      </p:sp>
      <p:sp>
        <p:nvSpPr>
          <p:cNvPr id="53" name="正方形/長方形 52"/>
          <p:cNvSpPr/>
          <p:nvPr/>
        </p:nvSpPr>
        <p:spPr>
          <a:xfrm>
            <a:off x="1971354" y="3445037"/>
            <a:ext cx="4572000" cy="1431151"/>
          </a:xfrm>
          <a:prstGeom prst="rect">
            <a:avLst/>
          </a:prstGeom>
        </p:spPr>
        <p:txBody>
          <a:bodyPr lIns="91428" tIns="45715" rIns="91428" bIns="45715">
            <a:spAutoFit/>
          </a:bodyPr>
          <a:lstStyle/>
          <a:p>
            <a:pPr lvl="0">
              <a:spcBef>
                <a:spcPct val="0"/>
              </a:spcBef>
              <a:defRPr/>
            </a:pPr>
            <a:r>
              <a:rPr lang="ja-JP" altLang="en-US" sz="2300" b="1" dirty="0">
                <a:solidFill>
                  <a:srgbClr val="FF6600"/>
                </a:solidFill>
                <a:latin typeface="メイリオ"/>
                <a:ea typeface="メイリオ"/>
                <a:cs typeface="メイリオ"/>
              </a:rPr>
              <a:t>月額</a:t>
            </a:r>
            <a:r>
              <a:rPr lang="en-US" altLang="ja-JP" sz="2300" b="1" dirty="0">
                <a:solidFill>
                  <a:srgbClr val="FF6600"/>
                </a:solidFill>
                <a:latin typeface="メイリオ"/>
                <a:ea typeface="メイリオ"/>
                <a:cs typeface="メイリオ"/>
              </a:rPr>
              <a:t>29,000</a:t>
            </a:r>
            <a:r>
              <a:rPr lang="ja-JP" altLang="en-US" sz="2300" b="1" dirty="0">
                <a:solidFill>
                  <a:srgbClr val="FF6600"/>
                </a:solidFill>
                <a:latin typeface="メイリオ"/>
                <a:ea typeface="メイリオ"/>
                <a:cs typeface="メイリオ"/>
              </a:rPr>
              <a:t>円</a:t>
            </a:r>
            <a:r>
              <a:rPr lang="en-US" altLang="ja-JP" sz="2300" b="1" dirty="0">
                <a:solidFill>
                  <a:srgbClr val="FF6600"/>
                </a:solidFill>
                <a:latin typeface="メイリオ"/>
                <a:ea typeface="メイリオ"/>
                <a:cs typeface="メイリオ"/>
              </a:rPr>
              <a:t>~</a:t>
            </a:r>
          </a:p>
          <a:p>
            <a:pPr lvl="0">
              <a:spcBef>
                <a:spcPct val="0"/>
              </a:spcBef>
              <a:defRPr/>
            </a:pPr>
            <a:r>
              <a:rPr lang="ja-JP" altLang="en-US" sz="900" dirty="0">
                <a:solidFill>
                  <a:srgbClr val="000000"/>
                </a:solidFill>
                <a:latin typeface="メイリオ"/>
                <a:ea typeface="メイリオ"/>
                <a:cs typeface="メイリオ"/>
              </a:rPr>
              <a:t>　　</a:t>
            </a:r>
            <a:r>
              <a:rPr lang="en-US" altLang="ja-JP" sz="900" dirty="0">
                <a:solidFill>
                  <a:srgbClr val="000000"/>
                </a:solidFill>
                <a:latin typeface="メイリオ"/>
                <a:ea typeface="メイリオ"/>
                <a:cs typeface="メイリオ"/>
              </a:rPr>
              <a:t>※</a:t>
            </a:r>
            <a:r>
              <a:rPr lang="ja-JP" altLang="en-US" sz="900" dirty="0">
                <a:solidFill>
                  <a:srgbClr val="000000"/>
                </a:solidFill>
                <a:latin typeface="メイリオ"/>
                <a:ea typeface="メイリオ"/>
                <a:cs typeface="メイリオ"/>
              </a:rPr>
              <a:t>広告実費</a:t>
            </a:r>
            <a:r>
              <a:rPr lang="en-US" altLang="ja-JP" sz="900" dirty="0">
                <a:solidFill>
                  <a:srgbClr val="000000"/>
                </a:solidFill>
                <a:latin typeface="メイリオ"/>
                <a:ea typeface="メイリオ"/>
                <a:cs typeface="メイリオ"/>
              </a:rPr>
              <a:t>10,000</a:t>
            </a:r>
            <a:r>
              <a:rPr lang="ja-JP" altLang="en-US" sz="900" dirty="0">
                <a:solidFill>
                  <a:srgbClr val="000000"/>
                </a:solidFill>
                <a:latin typeface="メイリオ"/>
                <a:ea typeface="メイリオ"/>
                <a:cs typeface="メイリオ"/>
              </a:rPr>
              <a:t>＋代行手数料</a:t>
            </a:r>
            <a:r>
              <a:rPr lang="en-US" altLang="ja-JP" sz="900" dirty="0">
                <a:solidFill>
                  <a:srgbClr val="000000"/>
                </a:solidFill>
                <a:latin typeface="メイリオ"/>
                <a:ea typeface="メイリオ"/>
                <a:cs typeface="メイリオ"/>
              </a:rPr>
              <a:t>19,000</a:t>
            </a:r>
            <a:r>
              <a:rPr lang="ja-JP" altLang="en-US" sz="900" dirty="0">
                <a:solidFill>
                  <a:srgbClr val="000000"/>
                </a:solidFill>
                <a:latin typeface="メイリオ"/>
                <a:ea typeface="メイリオ"/>
                <a:cs typeface="メイリオ"/>
              </a:rPr>
              <a:t>円</a:t>
            </a:r>
            <a:r>
              <a:rPr lang="en-US" altLang="ja-JP" sz="900" dirty="0">
                <a:solidFill>
                  <a:srgbClr val="000000"/>
                </a:solidFill>
                <a:latin typeface="メイリオ"/>
                <a:ea typeface="メイリオ"/>
                <a:cs typeface="メイリオ"/>
              </a:rPr>
              <a:t>〜</a:t>
            </a:r>
          </a:p>
          <a:p>
            <a:pPr lvl="0">
              <a:spcBef>
                <a:spcPct val="0"/>
              </a:spcBef>
              <a:defRPr/>
            </a:pPr>
            <a:r>
              <a:rPr lang="ja-JP" altLang="en-US" sz="900" dirty="0">
                <a:solidFill>
                  <a:srgbClr val="000000"/>
                </a:solidFill>
                <a:latin typeface="メイリオ"/>
                <a:ea typeface="メイリオ"/>
                <a:cs typeface="メイリオ"/>
              </a:rPr>
              <a:t>　　</a:t>
            </a:r>
            <a:r>
              <a:rPr lang="ja-JP" altLang="ja-JP" sz="900" dirty="0">
                <a:solidFill>
                  <a:srgbClr val="000000"/>
                </a:solidFill>
                <a:latin typeface="メイリオ"/>
                <a:ea typeface="メイリオ"/>
                <a:cs typeface="メイリオ"/>
              </a:rPr>
              <a:t>　</a:t>
            </a:r>
            <a:r>
              <a:rPr lang="ja-JP" altLang="en-US" sz="900" dirty="0">
                <a:solidFill>
                  <a:srgbClr val="000000"/>
                </a:solidFill>
                <a:latin typeface="メイリオ"/>
                <a:ea typeface="メイリオ"/>
                <a:cs typeface="メイリオ"/>
              </a:rPr>
              <a:t>代行手数料は広告実費に応じて変動します。</a:t>
            </a:r>
            <a:endParaRPr lang="en-US" altLang="ja-JP" sz="900" dirty="0">
              <a:solidFill>
                <a:srgbClr val="000000"/>
              </a:solidFill>
              <a:latin typeface="メイリオ"/>
              <a:ea typeface="メイリオ"/>
              <a:cs typeface="メイリオ"/>
            </a:endParaRPr>
          </a:p>
          <a:p>
            <a:pPr lvl="0">
              <a:spcBef>
                <a:spcPct val="0"/>
              </a:spcBef>
              <a:defRPr/>
            </a:pPr>
            <a:r>
              <a:rPr lang="ja-JP" altLang="en-US" sz="900" dirty="0">
                <a:solidFill>
                  <a:srgbClr val="000000"/>
                </a:solidFill>
                <a:latin typeface="メイリオ"/>
                <a:ea typeface="メイリオ"/>
                <a:cs typeface="メイリオ"/>
              </a:rPr>
              <a:t>　　　</a:t>
            </a:r>
            <a:r>
              <a:rPr lang="ja-JP" altLang="en-US" sz="900" dirty="0">
                <a:solidFill>
                  <a:srgbClr val="FF0000"/>
                </a:solidFill>
                <a:latin typeface="メイリオ"/>
                <a:ea typeface="メイリオ"/>
                <a:cs typeface="メイリオ"/>
              </a:rPr>
              <a:t>３ページの料金表</a:t>
            </a:r>
            <a:r>
              <a:rPr lang="ja-JP" altLang="en-US" sz="900" dirty="0">
                <a:solidFill>
                  <a:srgbClr val="000000"/>
                </a:solidFill>
                <a:latin typeface="メイリオ"/>
                <a:ea typeface="メイリオ"/>
                <a:cs typeface="メイリオ"/>
              </a:rPr>
              <a:t>をご参照下さい。</a:t>
            </a:r>
            <a:r>
              <a:rPr lang="ja-JP" altLang="ja-JP" sz="900" dirty="0">
                <a:solidFill>
                  <a:srgbClr val="000000"/>
                </a:solidFill>
                <a:latin typeface="メイリオ"/>
                <a:ea typeface="メイリオ"/>
                <a:cs typeface="メイリオ"/>
              </a:rPr>
              <a:t>　</a:t>
            </a:r>
            <a:r>
              <a:rPr lang="ja-JP" altLang="en-US" sz="900" dirty="0">
                <a:solidFill>
                  <a:srgbClr val="000000"/>
                </a:solidFill>
                <a:latin typeface="メイリオ"/>
                <a:ea typeface="メイリオ"/>
                <a:cs typeface="メイリオ"/>
              </a:rPr>
              <a:t>　</a:t>
            </a:r>
            <a:endParaRPr lang="en-US" altLang="ja-JP" sz="900" dirty="0">
              <a:solidFill>
                <a:srgbClr val="000000"/>
              </a:solidFill>
              <a:latin typeface="メイリオ"/>
              <a:ea typeface="メイリオ"/>
              <a:cs typeface="メイリオ"/>
            </a:endParaRPr>
          </a:p>
          <a:p>
            <a:pPr lvl="0">
              <a:spcBef>
                <a:spcPct val="0"/>
              </a:spcBef>
              <a:defRPr/>
            </a:pPr>
            <a:r>
              <a:rPr lang="ja-JP" altLang="en-US" sz="900" b="1" dirty="0">
                <a:solidFill>
                  <a:srgbClr val="000000"/>
                </a:solidFill>
                <a:latin typeface="メイリオ"/>
                <a:ea typeface="メイリオ"/>
                <a:cs typeface="メイリオ"/>
              </a:rPr>
              <a:t>　</a:t>
            </a:r>
            <a:r>
              <a:rPr lang="ja-JP" altLang="en-US" sz="900" dirty="0">
                <a:solidFill>
                  <a:srgbClr val="000000"/>
                </a:solidFill>
                <a:latin typeface="メイリオ"/>
                <a:ea typeface="メイリオ"/>
                <a:cs typeface="メイリオ"/>
              </a:rPr>
              <a:t>　</a:t>
            </a:r>
            <a:r>
              <a:rPr lang="ja-JP" altLang="ja-JP" sz="900" dirty="0">
                <a:solidFill>
                  <a:srgbClr val="000000"/>
                </a:solidFill>
                <a:latin typeface="メイリオ"/>
                <a:ea typeface="メイリオ"/>
                <a:cs typeface="メイリオ"/>
              </a:rPr>
              <a:t>　</a:t>
            </a:r>
            <a:r>
              <a:rPr lang="en-US" altLang="ja-JP" sz="900" dirty="0">
                <a:solidFill>
                  <a:srgbClr val="000000"/>
                </a:solidFill>
                <a:latin typeface="メイリオ"/>
                <a:ea typeface="メイリオ"/>
                <a:cs typeface="メイリオ"/>
              </a:rPr>
              <a:t>Yahoo</a:t>
            </a:r>
            <a:r>
              <a:rPr lang="en-US" altLang="ja-JP" sz="900" dirty="0">
                <a:solidFill>
                  <a:srgbClr val="000000"/>
                </a:solidFill>
                <a:latin typeface="メイリオ"/>
                <a:ea typeface="メイリオ"/>
                <a:cs typeface="メイリオ"/>
              </a:rPr>
              <a:t>!</a:t>
            </a:r>
            <a:r>
              <a:rPr lang="ja-JP" altLang="en-US" sz="900" dirty="0">
                <a:solidFill>
                  <a:srgbClr val="000000"/>
                </a:solidFill>
                <a:latin typeface="メイリオ"/>
                <a:ea typeface="メイリオ"/>
                <a:cs typeface="メイリオ"/>
              </a:rPr>
              <a:t>と</a:t>
            </a:r>
            <a:r>
              <a:rPr lang="en-US" altLang="ja-JP" sz="900" dirty="0">
                <a:solidFill>
                  <a:srgbClr val="000000"/>
                </a:solidFill>
                <a:latin typeface="メイリオ"/>
                <a:ea typeface="メイリオ"/>
                <a:cs typeface="メイリオ"/>
              </a:rPr>
              <a:t>Google</a:t>
            </a:r>
            <a:r>
              <a:rPr lang="ja-JP" altLang="en-US" sz="900" dirty="0">
                <a:solidFill>
                  <a:srgbClr val="000000"/>
                </a:solidFill>
                <a:latin typeface="メイリオ"/>
                <a:ea typeface="メイリオ"/>
                <a:cs typeface="メイリオ"/>
              </a:rPr>
              <a:t>両方出稿</a:t>
            </a:r>
            <a:r>
              <a:rPr lang="ja-JP" altLang="en-US" sz="900" dirty="0">
                <a:solidFill>
                  <a:srgbClr val="000000"/>
                </a:solidFill>
                <a:latin typeface="メイリオ"/>
                <a:ea typeface="メイリオ"/>
                <a:cs typeface="メイリオ"/>
              </a:rPr>
              <a:t>の</a:t>
            </a:r>
            <a:r>
              <a:rPr lang="ja-JP" altLang="en-US" sz="900" dirty="0">
                <a:solidFill>
                  <a:srgbClr val="000000"/>
                </a:solidFill>
                <a:latin typeface="メイリオ"/>
                <a:ea typeface="メイリオ"/>
                <a:cs typeface="メイリオ"/>
              </a:rPr>
              <a:t>場合、別途手数料が必要</a:t>
            </a:r>
            <a:endParaRPr lang="en-US" altLang="ja-JP" sz="900" dirty="0">
              <a:solidFill>
                <a:srgbClr val="000000"/>
              </a:solidFill>
              <a:latin typeface="メイリオ"/>
              <a:ea typeface="メイリオ"/>
              <a:cs typeface="メイリオ"/>
            </a:endParaRPr>
          </a:p>
          <a:p>
            <a:pPr lvl="0">
              <a:spcBef>
                <a:spcPct val="0"/>
              </a:spcBef>
              <a:defRPr/>
            </a:pPr>
            <a:r>
              <a:rPr lang="ja-JP" altLang="en-US" sz="900" dirty="0">
                <a:latin typeface="メイリオ"/>
                <a:ea typeface="メイリオ"/>
                <a:cs typeface="メイリオ"/>
              </a:rPr>
              <a:t>　　</a:t>
            </a:r>
            <a:r>
              <a:rPr lang="en-US" altLang="ja-JP" sz="900" dirty="0">
                <a:latin typeface="メイリオ"/>
                <a:ea typeface="メイリオ"/>
                <a:cs typeface="メイリオ"/>
              </a:rPr>
              <a:t>※</a:t>
            </a:r>
            <a:r>
              <a:rPr lang="ja-JP" altLang="en-US" sz="900" dirty="0">
                <a:latin typeface="メイリオ"/>
                <a:ea typeface="メイリオ"/>
                <a:cs typeface="メイリオ"/>
              </a:rPr>
              <a:t>原則</a:t>
            </a:r>
            <a:r>
              <a:rPr lang="en-US" altLang="ja-JP" sz="900" dirty="0">
                <a:latin typeface="メイリオ"/>
                <a:ea typeface="メイリオ"/>
                <a:cs typeface="メイリオ"/>
              </a:rPr>
              <a:t>6</a:t>
            </a:r>
            <a:r>
              <a:rPr lang="ja-JP" altLang="en-US" sz="900" dirty="0">
                <a:latin typeface="メイリオ"/>
                <a:ea typeface="メイリオ"/>
                <a:cs typeface="メイリオ"/>
              </a:rPr>
              <a:t>ヶ月以上</a:t>
            </a:r>
            <a:r>
              <a:rPr lang="en-US" altLang="ja-JP" sz="900" dirty="0">
                <a:latin typeface="メイリオ"/>
                <a:ea typeface="メイリオ"/>
                <a:cs typeface="メイリオ"/>
              </a:rPr>
              <a:t>〜</a:t>
            </a:r>
          </a:p>
          <a:p>
            <a:pPr lvl="0">
              <a:spcBef>
                <a:spcPct val="0"/>
              </a:spcBef>
              <a:defRPr/>
            </a:pPr>
            <a:endParaRPr lang="en-US" altLang="ja-JP" sz="900" dirty="0">
              <a:latin typeface="メイリオ"/>
              <a:ea typeface="メイリオ"/>
              <a:cs typeface="メイリオ"/>
            </a:endParaRPr>
          </a:p>
          <a:p>
            <a:pPr lvl="0">
              <a:spcBef>
                <a:spcPct val="0"/>
              </a:spcBef>
              <a:defRPr/>
            </a:pPr>
            <a:r>
              <a:rPr lang="ja-JP" altLang="en-US" sz="1000" b="1" dirty="0">
                <a:solidFill>
                  <a:srgbClr val="FF6600"/>
                </a:solidFill>
                <a:latin typeface="メイリオ"/>
                <a:ea typeface="メイリオ"/>
                <a:cs typeface="メイリオ"/>
              </a:rPr>
              <a:t>（クラウド会員様マージン　一律月額</a:t>
            </a:r>
            <a:r>
              <a:rPr lang="en-US" altLang="ja-JP" sz="1000" b="1" dirty="0">
                <a:solidFill>
                  <a:srgbClr val="FF6600"/>
                </a:solidFill>
                <a:latin typeface="メイリオ"/>
                <a:ea typeface="メイリオ"/>
                <a:cs typeface="メイリオ"/>
              </a:rPr>
              <a:t>5,000</a:t>
            </a:r>
            <a:r>
              <a:rPr lang="ja-JP" altLang="en-US" sz="1000" b="1" dirty="0">
                <a:solidFill>
                  <a:srgbClr val="FF6600"/>
                </a:solidFill>
                <a:latin typeface="メイリオ"/>
                <a:ea typeface="メイリオ"/>
                <a:cs typeface="メイリオ"/>
              </a:rPr>
              <a:t>円）</a:t>
            </a:r>
            <a:endParaRPr lang="en-US" altLang="ja-JP" sz="1000" b="1" dirty="0">
              <a:solidFill>
                <a:srgbClr val="FF6600"/>
              </a:solidFill>
              <a:latin typeface="メイリオ"/>
              <a:ea typeface="メイリオ"/>
              <a:cs typeface="メイリオ"/>
            </a:endParaRPr>
          </a:p>
        </p:txBody>
      </p:sp>
      <p:sp>
        <p:nvSpPr>
          <p:cNvPr id="98" name="テキスト ボックス 97"/>
          <p:cNvSpPr txBox="1"/>
          <p:nvPr/>
        </p:nvSpPr>
        <p:spPr>
          <a:xfrm>
            <a:off x="5274237" y="1653780"/>
            <a:ext cx="3868769" cy="1554261"/>
          </a:xfrm>
          <a:prstGeom prst="rect">
            <a:avLst/>
          </a:prstGeom>
          <a:solidFill>
            <a:schemeClr val="accent6">
              <a:lumMod val="75000"/>
            </a:schemeClr>
          </a:solidFill>
          <a:ln>
            <a:solidFill>
              <a:srgbClr val="FF6600">
                <a:alpha val="90000"/>
              </a:srgbClr>
            </a:solidFill>
          </a:ln>
        </p:spPr>
        <p:style>
          <a:lnRef idx="1">
            <a:schemeClr val="accent2"/>
          </a:lnRef>
          <a:fillRef idx="3">
            <a:schemeClr val="accent2"/>
          </a:fillRef>
          <a:effectRef idx="2">
            <a:schemeClr val="accent2"/>
          </a:effectRef>
          <a:fontRef idx="minor">
            <a:schemeClr val="lt1"/>
          </a:fontRef>
        </p:style>
        <p:txBody>
          <a:bodyPr wrap="square" lIns="91428" tIns="45715" rIns="91428" bIns="45715" rtlCol="0" anchor="ctr">
            <a:spAutoFit/>
          </a:bodyPr>
          <a:lstStyle/>
          <a:p>
            <a:r>
              <a:rPr lang="en-US" altLang="ja-JP" sz="1500" b="1" dirty="0">
                <a:solidFill>
                  <a:schemeClr val="tx1"/>
                </a:solidFill>
                <a:latin typeface="メイリオ"/>
                <a:ea typeface="メイリオ"/>
                <a:cs typeface="メイリオ"/>
              </a:rPr>
              <a:t>●PPC</a:t>
            </a:r>
            <a:r>
              <a:rPr lang="ja-JP" altLang="en-US" sz="1500" b="1" dirty="0">
                <a:solidFill>
                  <a:schemeClr val="tx1"/>
                </a:solidFill>
                <a:latin typeface="メイリオ"/>
                <a:ea typeface="メイリオ"/>
                <a:cs typeface="メイリオ"/>
              </a:rPr>
              <a:t>広告買付け代行</a:t>
            </a:r>
            <a:endParaRPr lang="en-US" altLang="ja-JP" sz="1500" b="1" dirty="0">
              <a:solidFill>
                <a:schemeClr val="tx1"/>
              </a:solidFill>
              <a:latin typeface="メイリオ"/>
              <a:ea typeface="メイリオ"/>
              <a:cs typeface="メイリオ"/>
            </a:endParaRPr>
          </a:p>
          <a:p>
            <a:r>
              <a:rPr lang="ja-JP" altLang="ja-JP" sz="1100" dirty="0">
                <a:solidFill>
                  <a:schemeClr val="bg1"/>
                </a:solidFill>
                <a:latin typeface="メイリオ"/>
                <a:ea typeface="メイリオ"/>
                <a:cs typeface="メイリオ"/>
              </a:rPr>
              <a:t>　</a:t>
            </a:r>
            <a:r>
              <a:rPr lang="ja-JP" altLang="en-US" sz="1100" dirty="0">
                <a:solidFill>
                  <a:schemeClr val="bg1"/>
                </a:solidFill>
                <a:latin typeface="メイリオ"/>
                <a:ea typeface="メイリオ"/>
                <a:cs typeface="メイリオ"/>
              </a:rPr>
              <a:t>　</a:t>
            </a:r>
            <a:r>
              <a:rPr lang="ja-JP" altLang="en-US" sz="1100" dirty="0">
                <a:solidFill>
                  <a:srgbClr val="FFFFFF"/>
                </a:solidFill>
                <a:latin typeface="メイリオ"/>
                <a:ea typeface="メイリオ"/>
                <a:cs typeface="メイリオ"/>
              </a:rPr>
              <a:t>キーワード５パターン・広告文各２パターン程度の</a:t>
            </a:r>
            <a:endParaRPr lang="en-US" altLang="ja-JP" sz="1100" dirty="0">
              <a:solidFill>
                <a:srgbClr val="FFFFFF"/>
              </a:solidFill>
              <a:latin typeface="メイリオ"/>
              <a:ea typeface="メイリオ"/>
              <a:cs typeface="メイリオ"/>
            </a:endParaRPr>
          </a:p>
          <a:p>
            <a:r>
              <a:rPr lang="ja-JP" altLang="ja-JP" sz="1100" dirty="0">
                <a:solidFill>
                  <a:srgbClr val="FFFFFF"/>
                </a:solidFill>
                <a:latin typeface="メイリオ"/>
                <a:ea typeface="メイリオ"/>
                <a:cs typeface="メイリオ"/>
              </a:rPr>
              <a:t>　</a:t>
            </a:r>
            <a:r>
              <a:rPr lang="ja-JP" altLang="en-US" sz="1100" dirty="0">
                <a:solidFill>
                  <a:srgbClr val="FFFFFF"/>
                </a:solidFill>
                <a:latin typeface="メイリオ"/>
                <a:ea typeface="メイリオ"/>
                <a:cs typeface="メイリオ"/>
              </a:rPr>
              <a:t>　買付と基本編集</a:t>
            </a:r>
            <a:r>
              <a:rPr lang="ja-JP" altLang="en-US" sz="1100" dirty="0">
                <a:solidFill>
                  <a:srgbClr val="FFFFFF"/>
                </a:solidFill>
                <a:latin typeface="メイリオ"/>
                <a:ea typeface="メイリオ"/>
                <a:cs typeface="メイリオ"/>
              </a:rPr>
              <a:t>。</a:t>
            </a:r>
            <a:endParaRPr lang="en-US" altLang="ja-JP" sz="800" dirty="0">
              <a:solidFill>
                <a:schemeClr val="tx1"/>
              </a:solidFill>
              <a:latin typeface="メイリオ"/>
              <a:ea typeface="メイリオ"/>
              <a:cs typeface="メイリオ"/>
            </a:endParaRPr>
          </a:p>
          <a:p>
            <a:r>
              <a:rPr lang="en-US" altLang="ja-JP" sz="1500" b="1" dirty="0">
                <a:solidFill>
                  <a:schemeClr val="tx1"/>
                </a:solidFill>
                <a:latin typeface="メイリオ"/>
                <a:ea typeface="メイリオ"/>
                <a:cs typeface="メイリオ"/>
              </a:rPr>
              <a:t>●</a:t>
            </a:r>
            <a:r>
              <a:rPr lang="ja-JP" altLang="en-US" sz="1500" b="1" dirty="0">
                <a:solidFill>
                  <a:schemeClr val="tx1"/>
                </a:solidFill>
                <a:latin typeface="メイリオ"/>
                <a:ea typeface="メイリオ"/>
                <a:cs typeface="メイリオ"/>
              </a:rPr>
              <a:t>簡易分析レポート</a:t>
            </a:r>
            <a:endParaRPr lang="en-US" altLang="ja-JP" sz="1500" b="1" dirty="0">
              <a:solidFill>
                <a:schemeClr val="tx1"/>
              </a:solidFill>
              <a:latin typeface="メイリオ"/>
              <a:ea typeface="メイリオ"/>
              <a:cs typeface="メイリオ"/>
            </a:endParaRPr>
          </a:p>
          <a:p>
            <a:r>
              <a:rPr lang="ja-JP" altLang="ja-JP" sz="1500" b="1" dirty="0">
                <a:solidFill>
                  <a:schemeClr val="tx1"/>
                </a:solidFill>
                <a:latin typeface="メイリオ"/>
                <a:ea typeface="メイリオ"/>
                <a:cs typeface="メイリオ"/>
              </a:rPr>
              <a:t>　</a:t>
            </a:r>
            <a:r>
              <a:rPr lang="ja-JP" altLang="en-US" sz="1500" b="1" dirty="0">
                <a:solidFill>
                  <a:schemeClr val="tx1"/>
                </a:solidFill>
                <a:latin typeface="メイリオ"/>
                <a:ea typeface="メイリオ"/>
                <a:cs typeface="メイリオ"/>
              </a:rPr>
              <a:t>　　＋簡易</a:t>
            </a:r>
            <a:r>
              <a:rPr lang="en-US" altLang="ja-JP" sz="1500" b="1" dirty="0">
                <a:solidFill>
                  <a:schemeClr val="tx1"/>
                </a:solidFill>
                <a:latin typeface="メイリオ"/>
                <a:ea typeface="メイリオ"/>
                <a:cs typeface="メイリオ"/>
              </a:rPr>
              <a:t>PPC</a:t>
            </a:r>
            <a:r>
              <a:rPr lang="ja-JP" altLang="en-US" sz="1500" b="1" dirty="0">
                <a:solidFill>
                  <a:schemeClr val="tx1"/>
                </a:solidFill>
                <a:latin typeface="メイリオ"/>
                <a:ea typeface="メイリオ"/>
                <a:cs typeface="メイリオ"/>
              </a:rPr>
              <a:t>広告レポート</a:t>
            </a:r>
            <a:endParaRPr lang="en-US" altLang="ja-JP" sz="1500" b="1" dirty="0">
              <a:solidFill>
                <a:schemeClr val="tx1"/>
              </a:solidFill>
              <a:latin typeface="メイリオ"/>
              <a:ea typeface="メイリオ"/>
              <a:cs typeface="メイリオ"/>
            </a:endParaRPr>
          </a:p>
          <a:p>
            <a:r>
              <a:rPr lang="ja-JP" altLang="en-US" sz="1100" dirty="0">
                <a:solidFill>
                  <a:schemeClr val="bg1"/>
                </a:solidFill>
                <a:latin typeface="メイリオ"/>
                <a:ea typeface="メイリオ"/>
                <a:cs typeface="メイリオ"/>
              </a:rPr>
              <a:t>　</a:t>
            </a:r>
            <a:r>
              <a:rPr lang="ja-JP" altLang="en-US" sz="1100" dirty="0">
                <a:solidFill>
                  <a:srgbClr val="000000"/>
                </a:solidFill>
                <a:latin typeface="メイリオ"/>
                <a:ea typeface="メイリオ"/>
                <a:cs typeface="メイリオ"/>
              </a:rPr>
              <a:t>　</a:t>
            </a:r>
            <a:r>
              <a:rPr lang="ja-JP" altLang="en-US" sz="1100" dirty="0">
                <a:solidFill>
                  <a:schemeClr val="bg1"/>
                </a:solidFill>
                <a:latin typeface="メイリオ"/>
                <a:ea typeface="メイリオ"/>
                <a:cs typeface="メイリオ"/>
              </a:rPr>
              <a:t>最低限</a:t>
            </a:r>
            <a:r>
              <a:rPr lang="ja-JP" altLang="en-US" sz="1100" dirty="0">
                <a:solidFill>
                  <a:schemeClr val="bg1"/>
                </a:solidFill>
                <a:latin typeface="メイリオ"/>
                <a:ea typeface="メイリオ"/>
                <a:cs typeface="メイリオ"/>
              </a:rPr>
              <a:t>把握すべきウェブサイトの</a:t>
            </a:r>
            <a:r>
              <a:rPr lang="ja-JP" altLang="en-US" sz="1100" dirty="0">
                <a:solidFill>
                  <a:schemeClr val="bg1"/>
                </a:solidFill>
                <a:latin typeface="メイリオ"/>
                <a:ea typeface="メイリオ"/>
                <a:cs typeface="メイリオ"/>
              </a:rPr>
              <a:t>指標と</a:t>
            </a:r>
            <a:r>
              <a:rPr lang="en-US" altLang="ja-JP" sz="1100" dirty="0">
                <a:solidFill>
                  <a:schemeClr val="bg1"/>
                </a:solidFill>
                <a:latin typeface="メイリオ"/>
                <a:ea typeface="メイリオ"/>
                <a:cs typeface="メイリオ"/>
              </a:rPr>
              <a:t>PPC</a:t>
            </a:r>
            <a:r>
              <a:rPr lang="ja-JP" altLang="en-US" sz="1100" dirty="0">
                <a:solidFill>
                  <a:schemeClr val="bg1"/>
                </a:solidFill>
                <a:latin typeface="メイリオ"/>
                <a:ea typeface="メイリオ"/>
                <a:cs typeface="メイリオ"/>
              </a:rPr>
              <a:t>広告の</a:t>
            </a:r>
            <a:endParaRPr lang="en-US" altLang="ja-JP" sz="1100" dirty="0">
              <a:solidFill>
                <a:schemeClr val="bg1"/>
              </a:solidFill>
              <a:latin typeface="メイリオ"/>
              <a:ea typeface="メイリオ"/>
              <a:cs typeface="メイリオ"/>
            </a:endParaRPr>
          </a:p>
          <a:p>
            <a:r>
              <a:rPr lang="ja-JP" altLang="ja-JP" sz="1100" dirty="0">
                <a:solidFill>
                  <a:schemeClr val="bg1"/>
                </a:solidFill>
                <a:latin typeface="メイリオ"/>
                <a:ea typeface="メイリオ"/>
                <a:cs typeface="メイリオ"/>
              </a:rPr>
              <a:t>　</a:t>
            </a:r>
            <a:r>
              <a:rPr lang="ja-JP" altLang="en-US" sz="1100" dirty="0">
                <a:solidFill>
                  <a:schemeClr val="bg1"/>
                </a:solidFill>
                <a:latin typeface="メイリオ"/>
                <a:ea typeface="メイリオ"/>
                <a:cs typeface="メイリオ"/>
              </a:rPr>
              <a:t>　クリック結果をまとめて</a:t>
            </a:r>
            <a:r>
              <a:rPr lang="ja-JP" altLang="en-US" sz="1100" dirty="0">
                <a:solidFill>
                  <a:schemeClr val="bg1"/>
                </a:solidFill>
                <a:latin typeface="メイリオ"/>
                <a:ea typeface="メイリオ"/>
                <a:cs typeface="メイリオ"/>
              </a:rPr>
              <a:t>、</a:t>
            </a:r>
            <a:r>
              <a:rPr lang="ja-JP" altLang="en-US" sz="1100" dirty="0">
                <a:solidFill>
                  <a:schemeClr val="bg1"/>
                </a:solidFill>
                <a:latin typeface="メイリオ"/>
                <a:ea typeface="メイリオ"/>
                <a:cs typeface="メイリオ"/>
              </a:rPr>
              <a:t>毎月１回</a:t>
            </a:r>
            <a:r>
              <a:rPr lang="ja-JP" altLang="en-US" sz="1100" dirty="0">
                <a:solidFill>
                  <a:schemeClr val="bg1"/>
                </a:solidFill>
                <a:latin typeface="メイリオ"/>
                <a:ea typeface="メイリオ"/>
                <a:cs typeface="メイリオ"/>
              </a:rPr>
              <a:t>レポート</a:t>
            </a:r>
            <a:r>
              <a:rPr lang="ja-JP" altLang="en-US" sz="1100" dirty="0">
                <a:solidFill>
                  <a:schemeClr val="bg1"/>
                </a:solidFill>
                <a:latin typeface="メイリオ"/>
                <a:ea typeface="メイリオ"/>
                <a:cs typeface="メイリオ"/>
              </a:rPr>
              <a:t>を提出。</a:t>
            </a:r>
            <a:endParaRPr lang="en-US" altLang="ja-JP" sz="1100" dirty="0">
              <a:solidFill>
                <a:schemeClr val="bg1"/>
              </a:solidFill>
              <a:latin typeface="メイリオ"/>
              <a:ea typeface="メイリオ"/>
              <a:cs typeface="メイリオ"/>
            </a:endParaRPr>
          </a:p>
          <a:p>
            <a:endParaRPr lang="en-US" altLang="ja-JP" sz="600" dirty="0">
              <a:solidFill>
                <a:schemeClr val="bg1"/>
              </a:solidFill>
              <a:latin typeface="メイリオ"/>
              <a:ea typeface="メイリオ"/>
              <a:cs typeface="メイリオ"/>
            </a:endParaRPr>
          </a:p>
        </p:txBody>
      </p:sp>
      <p:sp>
        <p:nvSpPr>
          <p:cNvPr id="4" name="正方形/長方形 3"/>
          <p:cNvSpPr/>
          <p:nvPr/>
        </p:nvSpPr>
        <p:spPr>
          <a:xfrm>
            <a:off x="18714" y="1682442"/>
            <a:ext cx="1959435" cy="1490617"/>
          </a:xfrm>
          <a:prstGeom prst="rect">
            <a:avLst/>
          </a:prstGeom>
          <a:solidFill>
            <a:schemeClr val="accent6">
              <a:lumMod val="75000"/>
            </a:schemeClr>
          </a:solidFill>
        </p:spPr>
        <p:style>
          <a:lnRef idx="1">
            <a:schemeClr val="accent6"/>
          </a:lnRef>
          <a:fillRef idx="3">
            <a:schemeClr val="accent6"/>
          </a:fillRef>
          <a:effectRef idx="2">
            <a:schemeClr val="accent6"/>
          </a:effectRef>
          <a:fontRef idx="minor">
            <a:schemeClr val="lt1"/>
          </a:fontRef>
        </p:style>
        <p:txBody>
          <a:bodyPr lIns="88358" tIns="44179" rIns="88358" bIns="44179" rtlCol="0" anchor="ctr"/>
          <a:lstStyle/>
          <a:p>
            <a:pPr algn="ctr"/>
            <a:r>
              <a:rPr lang="en-US" altLang="ja-JP" sz="1400" b="1" dirty="0">
                <a:solidFill>
                  <a:srgbClr val="000000"/>
                </a:solidFill>
                <a:latin typeface="メイリオ"/>
                <a:ea typeface="メイリオ"/>
                <a:cs typeface="メイリオ"/>
              </a:rPr>
              <a:t>②</a:t>
            </a:r>
          </a:p>
          <a:p>
            <a:pPr algn="ctr"/>
            <a:r>
              <a:rPr lang="en-US" altLang="ja-JP" sz="1400" b="1" dirty="0">
                <a:solidFill>
                  <a:srgbClr val="000000"/>
                </a:solidFill>
                <a:latin typeface="メイリオ"/>
                <a:ea typeface="メイリオ"/>
                <a:cs typeface="メイリオ"/>
              </a:rPr>
              <a:t>PPC</a:t>
            </a:r>
            <a:r>
              <a:rPr lang="ja-JP" altLang="en-US" sz="1400" b="1" dirty="0">
                <a:solidFill>
                  <a:srgbClr val="000000"/>
                </a:solidFill>
                <a:latin typeface="メイリオ"/>
                <a:ea typeface="メイリオ"/>
                <a:cs typeface="メイリオ"/>
              </a:rPr>
              <a:t>代行プラン</a:t>
            </a:r>
            <a:endParaRPr lang="en-US" altLang="ja-JP" sz="1400" b="1" dirty="0">
              <a:solidFill>
                <a:srgbClr val="000000"/>
              </a:solidFill>
              <a:latin typeface="メイリオ"/>
              <a:ea typeface="メイリオ"/>
              <a:cs typeface="メイリオ"/>
            </a:endParaRPr>
          </a:p>
          <a:p>
            <a:pPr algn="ctr"/>
            <a:r>
              <a:rPr lang="en-US" altLang="ja-JP" sz="1400" b="1" dirty="0">
                <a:solidFill>
                  <a:schemeClr val="bg1"/>
                </a:solidFill>
                <a:latin typeface="メイリオ"/>
                <a:ea typeface="メイリオ"/>
                <a:cs typeface="メイリオ"/>
              </a:rPr>
              <a:t>PPC </a:t>
            </a:r>
            <a:r>
              <a:rPr lang="en-US" altLang="ja-JP" sz="1400" b="1" dirty="0">
                <a:solidFill>
                  <a:schemeClr val="bg1"/>
                </a:solidFill>
                <a:latin typeface="メイリオ"/>
                <a:ea typeface="メイリオ"/>
                <a:cs typeface="メイリオ"/>
              </a:rPr>
              <a:t> </a:t>
            </a:r>
            <a:r>
              <a:rPr lang="en-US" altLang="ja-JP" sz="1400" b="1" dirty="0">
                <a:solidFill>
                  <a:schemeClr val="bg1"/>
                </a:solidFill>
                <a:latin typeface="メイリオ"/>
                <a:ea typeface="メイリオ"/>
                <a:cs typeface="メイリオ"/>
              </a:rPr>
              <a:t>Service</a:t>
            </a:r>
            <a:endParaRPr lang="en-US" altLang="ja-JP" sz="1400" b="1" dirty="0">
              <a:solidFill>
                <a:schemeClr val="bg1"/>
              </a:solidFill>
              <a:latin typeface="メイリオ"/>
              <a:ea typeface="メイリオ"/>
              <a:cs typeface="メイリオ"/>
            </a:endParaRPr>
          </a:p>
        </p:txBody>
      </p:sp>
      <p:sp>
        <p:nvSpPr>
          <p:cNvPr id="99" name="正方形/長方形 98"/>
          <p:cNvSpPr/>
          <p:nvPr/>
        </p:nvSpPr>
        <p:spPr>
          <a:xfrm>
            <a:off x="8309" y="3291751"/>
            <a:ext cx="1959435" cy="1718946"/>
          </a:xfrm>
          <a:prstGeom prst="rect">
            <a:avLst/>
          </a:prstGeom>
          <a:solidFill>
            <a:schemeClr val="accent6">
              <a:lumMod val="75000"/>
            </a:schemeClr>
          </a:solidFill>
        </p:spPr>
        <p:style>
          <a:lnRef idx="1">
            <a:schemeClr val="accent6"/>
          </a:lnRef>
          <a:fillRef idx="3">
            <a:schemeClr val="accent6"/>
          </a:fillRef>
          <a:effectRef idx="2">
            <a:schemeClr val="accent6"/>
          </a:effectRef>
          <a:fontRef idx="minor">
            <a:schemeClr val="lt1"/>
          </a:fontRef>
        </p:style>
        <p:txBody>
          <a:bodyPr lIns="88358" tIns="44179" rIns="88358" bIns="44179" rtlCol="0" anchor="ctr"/>
          <a:lstStyle/>
          <a:p>
            <a:pPr algn="ctr"/>
            <a:r>
              <a:rPr lang="en-US" altLang="ja-JP" sz="1400" b="1" dirty="0">
                <a:solidFill>
                  <a:srgbClr val="000000"/>
                </a:solidFill>
                <a:latin typeface="メイリオ"/>
                <a:ea typeface="メイリオ"/>
                <a:cs typeface="メイリオ"/>
              </a:rPr>
              <a:t>③</a:t>
            </a:r>
          </a:p>
          <a:p>
            <a:pPr algn="ctr"/>
            <a:r>
              <a:rPr lang="en-US" altLang="ja-JP" sz="1400" b="1" dirty="0">
                <a:solidFill>
                  <a:srgbClr val="000000"/>
                </a:solidFill>
                <a:latin typeface="メイリオ"/>
                <a:ea typeface="メイリオ"/>
                <a:cs typeface="メイリオ"/>
              </a:rPr>
              <a:t>PPC</a:t>
            </a:r>
            <a:r>
              <a:rPr lang="ja-JP" altLang="en-US" sz="1400" b="1" dirty="0">
                <a:solidFill>
                  <a:srgbClr val="000000"/>
                </a:solidFill>
                <a:latin typeface="メイリオ"/>
                <a:ea typeface="メイリオ"/>
                <a:cs typeface="メイリオ"/>
              </a:rPr>
              <a:t>分析プラン</a:t>
            </a:r>
            <a:endParaRPr lang="en-US" altLang="ja-JP" sz="1400" b="1" dirty="0">
              <a:solidFill>
                <a:srgbClr val="000000"/>
              </a:solidFill>
              <a:latin typeface="メイリオ"/>
              <a:ea typeface="メイリオ"/>
              <a:cs typeface="メイリオ"/>
            </a:endParaRPr>
          </a:p>
          <a:p>
            <a:pPr algn="ctr"/>
            <a:r>
              <a:rPr lang="en-US" altLang="ja-JP" sz="1400" b="1" dirty="0">
                <a:solidFill>
                  <a:srgbClr val="FFFFFF"/>
                </a:solidFill>
                <a:latin typeface="メイリオ"/>
                <a:ea typeface="メイリオ"/>
                <a:cs typeface="メイリオ"/>
              </a:rPr>
              <a:t>PPC Marketing</a:t>
            </a:r>
            <a:r>
              <a:rPr lang="ja-JP" altLang="en-US" sz="1400" b="1" dirty="0">
                <a:solidFill>
                  <a:srgbClr val="FFFFFF"/>
                </a:solidFill>
                <a:latin typeface="メイリオ"/>
                <a:ea typeface="メイリオ"/>
                <a:cs typeface="メイリオ"/>
              </a:rPr>
              <a:t>　</a:t>
            </a:r>
            <a:r>
              <a:rPr lang="en-US" altLang="ja-JP" sz="1400" b="1" dirty="0">
                <a:solidFill>
                  <a:srgbClr val="FFFFFF"/>
                </a:solidFill>
                <a:latin typeface="メイリオ"/>
                <a:ea typeface="メイリオ"/>
                <a:cs typeface="メイリオ"/>
              </a:rPr>
              <a:t>Analysis</a:t>
            </a:r>
            <a:endParaRPr lang="en-US" altLang="ja-JP" sz="1400" b="1" dirty="0">
              <a:solidFill>
                <a:srgbClr val="FFFFFF"/>
              </a:solidFill>
              <a:latin typeface="メイリオ"/>
              <a:ea typeface="メイリオ"/>
              <a:cs typeface="メイリオ"/>
            </a:endParaRPr>
          </a:p>
        </p:txBody>
      </p:sp>
      <p:sp>
        <p:nvSpPr>
          <p:cNvPr id="100" name="テキスト ボックス 99"/>
          <p:cNvSpPr txBox="1"/>
          <p:nvPr/>
        </p:nvSpPr>
        <p:spPr>
          <a:xfrm>
            <a:off x="5274237" y="3284029"/>
            <a:ext cx="3868769" cy="1754316"/>
          </a:xfrm>
          <a:prstGeom prst="rect">
            <a:avLst/>
          </a:prstGeom>
          <a:solidFill>
            <a:schemeClr val="accent6">
              <a:lumMod val="75000"/>
            </a:schemeClr>
          </a:solidFill>
          <a:ln>
            <a:solidFill>
              <a:srgbClr val="FF6600">
                <a:alpha val="90000"/>
              </a:srgbClr>
            </a:solidFill>
          </a:ln>
        </p:spPr>
        <p:style>
          <a:lnRef idx="1">
            <a:schemeClr val="accent2"/>
          </a:lnRef>
          <a:fillRef idx="3">
            <a:schemeClr val="accent2"/>
          </a:fillRef>
          <a:effectRef idx="2">
            <a:schemeClr val="accent2"/>
          </a:effectRef>
          <a:fontRef idx="minor">
            <a:schemeClr val="lt1"/>
          </a:fontRef>
        </p:style>
        <p:txBody>
          <a:bodyPr wrap="square" lIns="91428" tIns="45715" rIns="91428" bIns="45715" rtlCol="0" anchor="ctr">
            <a:spAutoFit/>
          </a:bodyPr>
          <a:lstStyle/>
          <a:p>
            <a:r>
              <a:rPr lang="en-US" altLang="ja-JP" sz="1500" b="1" dirty="0">
                <a:solidFill>
                  <a:schemeClr val="tx1"/>
                </a:solidFill>
                <a:latin typeface="メイリオ"/>
                <a:ea typeface="メイリオ"/>
                <a:cs typeface="メイリオ"/>
              </a:rPr>
              <a:t>●PPC</a:t>
            </a:r>
            <a:r>
              <a:rPr lang="ja-JP" altLang="en-US" sz="1500" b="1" dirty="0">
                <a:solidFill>
                  <a:schemeClr val="tx1"/>
                </a:solidFill>
                <a:latin typeface="メイリオ"/>
                <a:ea typeface="メイリオ"/>
                <a:cs typeface="メイリオ"/>
              </a:rPr>
              <a:t>広告運用代行</a:t>
            </a:r>
            <a:endParaRPr lang="en-US" altLang="ja-JP" sz="1500" b="1" dirty="0">
              <a:solidFill>
                <a:schemeClr val="tx1"/>
              </a:solidFill>
              <a:latin typeface="メイリオ"/>
              <a:ea typeface="メイリオ"/>
              <a:cs typeface="メイリオ"/>
            </a:endParaRPr>
          </a:p>
          <a:p>
            <a:r>
              <a:rPr lang="ja-JP" altLang="ja-JP" sz="1100" dirty="0">
                <a:solidFill>
                  <a:srgbClr val="FFFFFF"/>
                </a:solidFill>
                <a:latin typeface="メイリオ"/>
                <a:ea typeface="メイリオ"/>
                <a:cs typeface="メイリオ"/>
              </a:rPr>
              <a:t>　</a:t>
            </a:r>
            <a:r>
              <a:rPr lang="ja-JP" altLang="en-US" sz="1100" dirty="0">
                <a:solidFill>
                  <a:srgbClr val="FFFFFF"/>
                </a:solidFill>
                <a:latin typeface="メイリオ"/>
                <a:ea typeface="メイリオ"/>
                <a:cs typeface="メイリオ"/>
              </a:rPr>
              <a:t>　</a:t>
            </a:r>
            <a:r>
              <a:rPr lang="ja-JP" altLang="en-US" sz="1100" dirty="0">
                <a:solidFill>
                  <a:srgbClr val="FFFFFF"/>
                </a:solidFill>
                <a:latin typeface="メイリオ"/>
                <a:ea typeface="メイリオ"/>
                <a:cs typeface="メイリオ"/>
              </a:rPr>
              <a:t>キーワード</a:t>
            </a:r>
            <a:r>
              <a:rPr lang="en-US" altLang="ja-JP" sz="1100" dirty="0">
                <a:solidFill>
                  <a:srgbClr val="FFFFFF"/>
                </a:solidFill>
                <a:latin typeface="メイリオ"/>
                <a:ea typeface="メイリオ"/>
                <a:cs typeface="メイリオ"/>
              </a:rPr>
              <a:t>10</a:t>
            </a:r>
            <a:r>
              <a:rPr lang="ja-JP" altLang="en-US" sz="1100" dirty="0">
                <a:solidFill>
                  <a:srgbClr val="FFFFFF"/>
                </a:solidFill>
                <a:latin typeface="メイリオ"/>
                <a:ea typeface="メイリオ"/>
                <a:cs typeface="メイリオ"/>
              </a:rPr>
              <a:t>種類以上・広告文各３パターンで</a:t>
            </a:r>
            <a:endParaRPr lang="en-US" altLang="ja-JP" sz="1100" dirty="0">
              <a:solidFill>
                <a:srgbClr val="FFFFFF"/>
              </a:solidFill>
              <a:latin typeface="メイリオ"/>
              <a:ea typeface="メイリオ"/>
              <a:cs typeface="メイリオ"/>
            </a:endParaRPr>
          </a:p>
          <a:p>
            <a:r>
              <a:rPr lang="ja-JP" altLang="ja-JP" sz="1100" dirty="0">
                <a:solidFill>
                  <a:srgbClr val="FFFFFF"/>
                </a:solidFill>
                <a:latin typeface="メイリオ"/>
                <a:ea typeface="メイリオ"/>
                <a:cs typeface="メイリオ"/>
              </a:rPr>
              <a:t>　</a:t>
            </a:r>
            <a:r>
              <a:rPr lang="ja-JP" altLang="en-US" sz="1100" dirty="0">
                <a:solidFill>
                  <a:srgbClr val="FFFFFF"/>
                </a:solidFill>
                <a:latin typeface="メイリオ"/>
                <a:ea typeface="メイリオ"/>
                <a:cs typeface="メイリオ"/>
              </a:rPr>
              <a:t>　効果測定を行いながら設定編集・分析を実施</a:t>
            </a:r>
            <a:endParaRPr lang="en-US" altLang="ja-JP" sz="1100" dirty="0">
              <a:solidFill>
                <a:srgbClr val="FFFFFF"/>
              </a:solidFill>
              <a:latin typeface="メイリオ"/>
              <a:ea typeface="メイリオ"/>
              <a:cs typeface="メイリオ"/>
            </a:endParaRPr>
          </a:p>
          <a:p>
            <a:endParaRPr lang="en-US" altLang="ja-JP" sz="800" b="1" dirty="0">
              <a:solidFill>
                <a:srgbClr val="FFFFFF"/>
              </a:solidFill>
              <a:latin typeface="メイリオ"/>
              <a:ea typeface="メイリオ"/>
              <a:cs typeface="メイリオ"/>
            </a:endParaRPr>
          </a:p>
          <a:p>
            <a:r>
              <a:rPr lang="en-US" altLang="ja-JP" sz="1500" b="1" dirty="0">
                <a:solidFill>
                  <a:srgbClr val="000000"/>
                </a:solidFill>
                <a:latin typeface="メイリオ"/>
                <a:ea typeface="メイリオ"/>
                <a:cs typeface="メイリオ"/>
              </a:rPr>
              <a:t>●</a:t>
            </a:r>
            <a:r>
              <a:rPr lang="ja-JP" altLang="en-US" sz="1500" b="1" dirty="0">
                <a:solidFill>
                  <a:srgbClr val="000000"/>
                </a:solidFill>
                <a:latin typeface="メイリオ"/>
                <a:ea typeface="メイリオ"/>
                <a:cs typeface="メイリオ"/>
              </a:rPr>
              <a:t>正規分析レポート</a:t>
            </a:r>
            <a:endParaRPr lang="en-US" altLang="ja-JP" sz="1500" b="1" dirty="0">
              <a:solidFill>
                <a:srgbClr val="000000"/>
              </a:solidFill>
              <a:latin typeface="メイリオ"/>
              <a:ea typeface="メイリオ"/>
              <a:cs typeface="メイリオ"/>
            </a:endParaRPr>
          </a:p>
          <a:p>
            <a:pPr lvl="1"/>
            <a:r>
              <a:rPr lang="ja-JP" altLang="ja-JP" sz="1500" b="1" dirty="0">
                <a:solidFill>
                  <a:srgbClr val="000000"/>
                </a:solidFill>
                <a:latin typeface="メイリオ"/>
                <a:ea typeface="メイリオ"/>
                <a:cs typeface="メイリオ"/>
              </a:rPr>
              <a:t>　</a:t>
            </a:r>
            <a:r>
              <a:rPr lang="ja-JP" altLang="en-US" sz="1500" b="1" dirty="0">
                <a:solidFill>
                  <a:srgbClr val="000000"/>
                </a:solidFill>
                <a:latin typeface="メイリオ"/>
                <a:ea typeface="メイリオ"/>
                <a:cs typeface="メイリオ"/>
              </a:rPr>
              <a:t>＋正規</a:t>
            </a:r>
            <a:r>
              <a:rPr lang="en-US" altLang="ja-JP" sz="1500" b="1" dirty="0">
                <a:solidFill>
                  <a:srgbClr val="000000"/>
                </a:solidFill>
                <a:latin typeface="メイリオ"/>
                <a:ea typeface="メイリオ"/>
                <a:cs typeface="メイリオ"/>
              </a:rPr>
              <a:t>PPC</a:t>
            </a:r>
            <a:r>
              <a:rPr lang="ja-JP" altLang="en-US" sz="1500" b="1" dirty="0">
                <a:solidFill>
                  <a:srgbClr val="000000"/>
                </a:solidFill>
                <a:latin typeface="メイリオ"/>
                <a:ea typeface="メイリオ"/>
                <a:cs typeface="メイリオ"/>
              </a:rPr>
              <a:t>広告分析レポート</a:t>
            </a:r>
            <a:endParaRPr lang="en-US" altLang="ja-JP" sz="1500" b="1" dirty="0">
              <a:solidFill>
                <a:srgbClr val="000000"/>
              </a:solidFill>
              <a:latin typeface="メイリオ"/>
              <a:ea typeface="メイリオ"/>
              <a:cs typeface="メイリオ"/>
            </a:endParaRPr>
          </a:p>
          <a:p>
            <a:r>
              <a:rPr lang="ja-JP" altLang="ja-JP" sz="1100" dirty="0">
                <a:solidFill>
                  <a:srgbClr val="FFFFFF"/>
                </a:solidFill>
                <a:latin typeface="メイリオ"/>
                <a:ea typeface="メイリオ"/>
                <a:cs typeface="メイリオ"/>
              </a:rPr>
              <a:t>　</a:t>
            </a:r>
            <a:r>
              <a:rPr lang="ja-JP" altLang="en-US" sz="1100" dirty="0">
                <a:solidFill>
                  <a:srgbClr val="FFFFFF"/>
                </a:solidFill>
                <a:latin typeface="メイリオ"/>
                <a:ea typeface="メイリオ"/>
                <a:cs typeface="メイリオ"/>
              </a:rPr>
              <a:t>　</a:t>
            </a:r>
            <a:r>
              <a:rPr lang="ja-JP" altLang="en-US" sz="1100" dirty="0">
                <a:solidFill>
                  <a:srgbClr val="FFFFFF"/>
                </a:solidFill>
                <a:latin typeface="メイリオ"/>
                <a:ea typeface="メイリオ"/>
                <a:cs typeface="メイリオ"/>
              </a:rPr>
              <a:t>アクセス解析ソフトによる広告の効果測定、</a:t>
            </a:r>
            <a:r>
              <a:rPr lang="en-US" altLang="ja-JP" sz="1100" dirty="0">
                <a:solidFill>
                  <a:srgbClr val="FFFFFF"/>
                </a:solidFill>
                <a:latin typeface="メイリオ"/>
                <a:ea typeface="メイリオ"/>
                <a:cs typeface="メイリオ"/>
              </a:rPr>
              <a:t>SEO</a:t>
            </a:r>
            <a:r>
              <a:rPr lang="ja-JP" altLang="en-US" sz="1100" dirty="0">
                <a:solidFill>
                  <a:srgbClr val="FFFFFF"/>
                </a:solidFill>
                <a:latin typeface="メイリオ"/>
                <a:ea typeface="メイリオ"/>
                <a:cs typeface="メイリオ"/>
              </a:rPr>
              <a:t>状況、</a:t>
            </a:r>
            <a:endParaRPr lang="en-US" altLang="ja-JP" sz="1100" dirty="0">
              <a:solidFill>
                <a:srgbClr val="FFFFFF"/>
              </a:solidFill>
              <a:latin typeface="メイリオ"/>
              <a:ea typeface="メイリオ"/>
              <a:cs typeface="メイリオ"/>
            </a:endParaRPr>
          </a:p>
          <a:p>
            <a:r>
              <a:rPr lang="ja-JP" altLang="ja-JP" sz="1100" dirty="0">
                <a:solidFill>
                  <a:srgbClr val="FFFFFF"/>
                </a:solidFill>
                <a:latin typeface="メイリオ"/>
                <a:ea typeface="メイリオ"/>
                <a:cs typeface="メイリオ"/>
              </a:rPr>
              <a:t>　</a:t>
            </a:r>
            <a:r>
              <a:rPr lang="ja-JP" altLang="en-US" sz="1100" dirty="0">
                <a:solidFill>
                  <a:srgbClr val="FFFFFF"/>
                </a:solidFill>
                <a:latin typeface="メイリオ"/>
                <a:ea typeface="メイリオ"/>
                <a:cs typeface="メイリオ"/>
              </a:rPr>
              <a:t>　コンテンツの分析をもとにサイトの改善ポイントを</a:t>
            </a:r>
            <a:endParaRPr lang="en-US" altLang="ja-JP" sz="1100" dirty="0">
              <a:solidFill>
                <a:srgbClr val="FFFFFF"/>
              </a:solidFill>
              <a:latin typeface="メイリオ"/>
              <a:ea typeface="メイリオ"/>
              <a:cs typeface="メイリオ"/>
            </a:endParaRPr>
          </a:p>
          <a:p>
            <a:r>
              <a:rPr lang="ja-JP" altLang="ja-JP" sz="1100" dirty="0">
                <a:solidFill>
                  <a:srgbClr val="FFFFFF"/>
                </a:solidFill>
                <a:latin typeface="メイリオ"/>
                <a:ea typeface="メイリオ"/>
                <a:cs typeface="メイリオ"/>
              </a:rPr>
              <a:t>　</a:t>
            </a:r>
            <a:r>
              <a:rPr lang="ja-JP" altLang="en-US" sz="1100" dirty="0">
                <a:solidFill>
                  <a:srgbClr val="FFFFFF"/>
                </a:solidFill>
                <a:latin typeface="メイリオ"/>
                <a:ea typeface="メイリオ"/>
                <a:cs typeface="メイリオ"/>
              </a:rPr>
              <a:t>　まとめて、毎月</a:t>
            </a:r>
            <a:r>
              <a:rPr lang="en-US" altLang="ja-JP" sz="1100" dirty="0">
                <a:solidFill>
                  <a:srgbClr val="FFFFFF"/>
                </a:solidFill>
                <a:latin typeface="メイリオ"/>
                <a:ea typeface="メイリオ"/>
                <a:cs typeface="メイリオ"/>
              </a:rPr>
              <a:t>1</a:t>
            </a:r>
            <a:r>
              <a:rPr lang="ja-JP" altLang="en-US" sz="1100" dirty="0">
                <a:solidFill>
                  <a:srgbClr val="FFFFFF"/>
                </a:solidFill>
                <a:latin typeface="メイリオ"/>
                <a:ea typeface="メイリオ"/>
                <a:cs typeface="メイリオ"/>
              </a:rPr>
              <a:t>回レポートを提出。</a:t>
            </a:r>
            <a:endParaRPr lang="en-US" altLang="ja-JP" sz="1100" dirty="0">
              <a:solidFill>
                <a:srgbClr val="FFFFFF"/>
              </a:solidFill>
              <a:latin typeface="メイリオ"/>
              <a:ea typeface="メイリオ"/>
              <a:cs typeface="メイリオ"/>
            </a:endParaRPr>
          </a:p>
        </p:txBody>
      </p:sp>
      <p:sp>
        <p:nvSpPr>
          <p:cNvPr id="101" name="タイトル 1"/>
          <p:cNvSpPr txBox="1">
            <a:spLocks/>
          </p:cNvSpPr>
          <p:nvPr/>
        </p:nvSpPr>
        <p:spPr>
          <a:xfrm>
            <a:off x="221945" y="5233114"/>
            <a:ext cx="6101552" cy="1058992"/>
          </a:xfrm>
          <a:prstGeom prst="rect">
            <a:avLst/>
          </a:prstGeom>
          <a:solidFill>
            <a:schemeClr val="bg1"/>
          </a:solidFill>
          <a:ln>
            <a:solidFill>
              <a:srgbClr val="FF6600"/>
            </a:solidFill>
          </a:ln>
        </p:spPr>
        <p:style>
          <a:lnRef idx="1">
            <a:schemeClr val="accent2"/>
          </a:lnRef>
          <a:fillRef idx="2">
            <a:schemeClr val="accent2"/>
          </a:fillRef>
          <a:effectRef idx="1">
            <a:schemeClr val="accent2"/>
          </a:effectRef>
          <a:fontRef idx="minor">
            <a:schemeClr val="dk1"/>
          </a:fontRef>
        </p:style>
        <p:txBody>
          <a:bodyPr vert="horz" lIns="91428" tIns="45715" rIns="91428" bIns="45715" rtlCol="0" anchor="t">
            <a:noAutofit/>
          </a:bodyPr>
          <a:lstStyle/>
          <a:p>
            <a:pPr lvl="0">
              <a:spcBef>
                <a:spcPct val="0"/>
              </a:spcBef>
            </a:pPr>
            <a:r>
              <a:rPr lang="ja-JP" altLang="en-US" sz="2400" b="1" dirty="0">
                <a:solidFill>
                  <a:srgbClr val="FF6600"/>
                </a:solidFill>
                <a:latin typeface="メイリオ"/>
                <a:ea typeface="メイリオ"/>
                <a:cs typeface="メイリオ"/>
              </a:rPr>
              <a:t>　　</a:t>
            </a:r>
            <a:endParaRPr lang="ja-JP" altLang="en-US" sz="1100" dirty="0">
              <a:solidFill>
                <a:srgbClr val="FF6600"/>
              </a:solidFill>
              <a:latin typeface="メイリオ"/>
              <a:ea typeface="メイリオ"/>
              <a:cs typeface="メイリオ"/>
            </a:endParaRPr>
          </a:p>
        </p:txBody>
      </p:sp>
      <p:sp>
        <p:nvSpPr>
          <p:cNvPr id="102" name="テキスト ボックス 101"/>
          <p:cNvSpPr txBox="1"/>
          <p:nvPr/>
        </p:nvSpPr>
        <p:spPr>
          <a:xfrm>
            <a:off x="1971354" y="5429593"/>
            <a:ext cx="4098336" cy="883002"/>
          </a:xfrm>
          <a:prstGeom prst="rect">
            <a:avLst/>
          </a:prstGeom>
          <a:noFill/>
        </p:spPr>
        <p:txBody>
          <a:bodyPr wrap="square" lIns="91428" tIns="45715" rIns="91428" bIns="45715" rtlCol="0">
            <a:spAutoFit/>
          </a:bodyPr>
          <a:lstStyle/>
          <a:p>
            <a:pPr lvl="0">
              <a:spcBef>
                <a:spcPct val="0"/>
              </a:spcBef>
            </a:pPr>
            <a:r>
              <a:rPr lang="ja-JP" altLang="en-US" sz="2300" b="1" dirty="0">
                <a:solidFill>
                  <a:srgbClr val="FF6600"/>
                </a:solidFill>
                <a:latin typeface="メイリオ"/>
                <a:ea typeface="メイリオ"/>
                <a:cs typeface="メイリオ"/>
              </a:rPr>
              <a:t>１回</a:t>
            </a:r>
            <a:r>
              <a:rPr lang="en-US" altLang="ja-JP" sz="2300" b="1" dirty="0">
                <a:solidFill>
                  <a:srgbClr val="FF6600"/>
                </a:solidFill>
                <a:latin typeface="メイリオ"/>
                <a:ea typeface="メイリオ"/>
                <a:cs typeface="メイリオ"/>
              </a:rPr>
              <a:t> 50,000</a:t>
            </a:r>
            <a:r>
              <a:rPr lang="ja-JP" altLang="en-US" sz="2300" b="1" dirty="0">
                <a:solidFill>
                  <a:srgbClr val="FF6600"/>
                </a:solidFill>
                <a:latin typeface="メイリオ"/>
                <a:ea typeface="メイリオ"/>
                <a:cs typeface="メイリオ"/>
              </a:rPr>
              <a:t>円</a:t>
            </a:r>
            <a:r>
              <a:rPr lang="ja-JP" altLang="ja-JP" sz="2300" b="1" dirty="0">
                <a:solidFill>
                  <a:srgbClr val="FF6600"/>
                </a:solidFill>
                <a:latin typeface="メイリオ"/>
                <a:ea typeface="メイリオ"/>
                <a:cs typeface="メイリオ"/>
              </a:rPr>
              <a:t>　</a:t>
            </a:r>
            <a:endParaRPr lang="en-US" altLang="ja-JP" sz="2300" b="1" dirty="0">
              <a:solidFill>
                <a:srgbClr val="FF6600"/>
              </a:solidFill>
              <a:latin typeface="メイリオ"/>
              <a:ea typeface="メイリオ"/>
              <a:cs typeface="メイリオ"/>
            </a:endParaRPr>
          </a:p>
          <a:p>
            <a:pPr lvl="0">
              <a:spcBef>
                <a:spcPct val="0"/>
              </a:spcBef>
            </a:pPr>
            <a:r>
              <a:rPr lang="ja-JP" altLang="en-US" sz="900" b="1" dirty="0">
                <a:solidFill>
                  <a:srgbClr val="FF6600"/>
                </a:solidFill>
                <a:latin typeface="メイリオ"/>
                <a:ea typeface="メイリオ"/>
                <a:cs typeface="メイリオ"/>
              </a:rPr>
              <a:t>　</a:t>
            </a:r>
            <a:r>
              <a:rPr lang="ja-JP" altLang="en-US" sz="900" dirty="0">
                <a:latin typeface="メイリオ"/>
                <a:ea typeface="メイリオ"/>
                <a:cs typeface="メイリオ"/>
              </a:rPr>
              <a:t>　</a:t>
            </a:r>
            <a:r>
              <a:rPr lang="en-US" altLang="ja-JP" sz="900" dirty="0">
                <a:latin typeface="メイリオ"/>
                <a:ea typeface="メイリオ"/>
                <a:cs typeface="メイリオ"/>
              </a:rPr>
              <a:t>※</a:t>
            </a:r>
            <a:r>
              <a:rPr lang="ja-JP" altLang="en-US" sz="900" dirty="0">
                <a:latin typeface="メイリオ"/>
                <a:ea typeface="メイリオ"/>
                <a:cs typeface="メイリオ"/>
              </a:rPr>
              <a:t>アクセス解析は</a:t>
            </a:r>
            <a:r>
              <a:rPr lang="en-US" altLang="ja-JP" sz="900" dirty="0">
                <a:latin typeface="メイリオ"/>
                <a:ea typeface="メイリオ"/>
                <a:cs typeface="メイリオ"/>
              </a:rPr>
              <a:t>Google</a:t>
            </a:r>
            <a:r>
              <a:rPr lang="ja-JP" altLang="en-US" sz="900" dirty="0">
                <a:latin typeface="メイリオ"/>
                <a:ea typeface="メイリオ"/>
                <a:cs typeface="メイリオ"/>
              </a:rPr>
              <a:t>アナリティクスを用い、</a:t>
            </a:r>
            <a:endParaRPr lang="en-US" altLang="ja-JP" sz="900" dirty="0">
              <a:latin typeface="メイリオ"/>
              <a:ea typeface="メイリオ"/>
              <a:cs typeface="メイリオ"/>
            </a:endParaRPr>
          </a:p>
          <a:p>
            <a:pPr lvl="0">
              <a:spcBef>
                <a:spcPct val="0"/>
              </a:spcBef>
            </a:pPr>
            <a:r>
              <a:rPr lang="ja-JP" altLang="ja-JP" sz="900" dirty="0">
                <a:latin typeface="メイリオ"/>
                <a:ea typeface="メイリオ"/>
                <a:cs typeface="メイリオ"/>
              </a:rPr>
              <a:t>　</a:t>
            </a:r>
            <a:r>
              <a:rPr lang="ja-JP" altLang="en-US" sz="900" dirty="0">
                <a:latin typeface="メイリオ"/>
                <a:ea typeface="メイリオ"/>
                <a:cs typeface="メイリオ"/>
              </a:rPr>
              <a:t>　</a:t>
            </a:r>
            <a:r>
              <a:rPr lang="ja-JP" altLang="en-US" sz="900" dirty="0">
                <a:latin typeface="メイリオ"/>
                <a:ea typeface="メイリオ"/>
                <a:cs typeface="メイリオ"/>
              </a:rPr>
              <a:t>過去</a:t>
            </a:r>
            <a:r>
              <a:rPr lang="ja-JP" altLang="en-US" sz="900" dirty="0">
                <a:latin typeface="メイリオ"/>
                <a:ea typeface="メイリオ"/>
                <a:cs typeface="メイリオ"/>
              </a:rPr>
              <a:t>半年分のデータをさかのぼって分析します。</a:t>
            </a:r>
            <a:endParaRPr lang="en-US" altLang="ja-JP" sz="900" b="1" dirty="0">
              <a:solidFill>
                <a:srgbClr val="FF6600"/>
              </a:solidFill>
              <a:latin typeface="メイリオ"/>
              <a:ea typeface="メイリオ"/>
              <a:cs typeface="メイリオ"/>
            </a:endParaRPr>
          </a:p>
          <a:p>
            <a:pPr lvl="0">
              <a:spcBef>
                <a:spcPct val="0"/>
              </a:spcBef>
            </a:pPr>
            <a:r>
              <a:rPr lang="ja-JP" altLang="en-US" sz="1000" b="1" dirty="0">
                <a:solidFill>
                  <a:srgbClr val="FF6600"/>
                </a:solidFill>
                <a:latin typeface="メイリオ"/>
                <a:ea typeface="メイリオ"/>
                <a:cs typeface="メイリオ"/>
              </a:rPr>
              <a:t>（クラウド会員様マージン　</a:t>
            </a:r>
            <a:r>
              <a:rPr lang="en-US" altLang="ja-JP" sz="1000" b="1" dirty="0">
                <a:solidFill>
                  <a:srgbClr val="FF6600"/>
                </a:solidFill>
                <a:latin typeface="メイリオ"/>
                <a:ea typeface="メイリオ"/>
                <a:cs typeface="メイリオ"/>
              </a:rPr>
              <a:t>1</a:t>
            </a:r>
            <a:r>
              <a:rPr lang="ja-JP" altLang="en-US" sz="1000" b="1" dirty="0">
                <a:solidFill>
                  <a:srgbClr val="FF6600"/>
                </a:solidFill>
                <a:latin typeface="メイリオ"/>
                <a:ea typeface="メイリオ"/>
                <a:cs typeface="メイリオ"/>
              </a:rPr>
              <a:t>回</a:t>
            </a:r>
            <a:r>
              <a:rPr lang="en-US" altLang="ja-JP" sz="1000" b="1" dirty="0">
                <a:solidFill>
                  <a:srgbClr val="FF6600"/>
                </a:solidFill>
                <a:latin typeface="メイリオ"/>
                <a:ea typeface="メイリオ"/>
                <a:cs typeface="メイリオ"/>
              </a:rPr>
              <a:t> 5,000</a:t>
            </a:r>
            <a:r>
              <a:rPr lang="ja-JP" altLang="en-US" sz="1000" b="1" dirty="0">
                <a:solidFill>
                  <a:srgbClr val="FF6600"/>
                </a:solidFill>
                <a:latin typeface="メイリオ"/>
                <a:ea typeface="メイリオ"/>
                <a:cs typeface="メイリオ"/>
              </a:rPr>
              <a:t>円）</a:t>
            </a:r>
            <a:endParaRPr lang="en-US" altLang="ja-JP" sz="1000" b="1" dirty="0">
              <a:solidFill>
                <a:srgbClr val="FF6600"/>
              </a:solidFill>
              <a:latin typeface="メイリオ"/>
              <a:ea typeface="メイリオ"/>
              <a:cs typeface="メイリオ"/>
            </a:endParaRPr>
          </a:p>
        </p:txBody>
      </p:sp>
      <p:sp>
        <p:nvSpPr>
          <p:cNvPr id="103" name="テキスト ボックス 102"/>
          <p:cNvSpPr txBox="1"/>
          <p:nvPr/>
        </p:nvSpPr>
        <p:spPr>
          <a:xfrm>
            <a:off x="5251079" y="5216311"/>
            <a:ext cx="3868769" cy="1092597"/>
          </a:xfrm>
          <a:prstGeom prst="rect">
            <a:avLst/>
          </a:prstGeom>
          <a:solidFill>
            <a:schemeClr val="accent6">
              <a:lumMod val="75000"/>
            </a:schemeClr>
          </a:solidFill>
          <a:ln>
            <a:solidFill>
              <a:srgbClr val="FF6600">
                <a:alpha val="90000"/>
              </a:srgbClr>
            </a:solidFill>
          </a:ln>
        </p:spPr>
        <p:style>
          <a:lnRef idx="1">
            <a:schemeClr val="accent2"/>
          </a:lnRef>
          <a:fillRef idx="3">
            <a:schemeClr val="accent2"/>
          </a:fillRef>
          <a:effectRef idx="2">
            <a:schemeClr val="accent2"/>
          </a:effectRef>
          <a:fontRef idx="minor">
            <a:schemeClr val="lt1"/>
          </a:fontRef>
        </p:style>
        <p:txBody>
          <a:bodyPr wrap="square" lIns="91428" tIns="45715" rIns="91428" bIns="45715" rtlCol="0" anchor="ctr">
            <a:spAutoFit/>
          </a:bodyPr>
          <a:lstStyle/>
          <a:p>
            <a:r>
              <a:rPr lang="en-US" altLang="ja-JP" sz="1500" b="1" dirty="0">
                <a:solidFill>
                  <a:srgbClr val="000000"/>
                </a:solidFill>
                <a:latin typeface="メイリオ"/>
                <a:ea typeface="メイリオ"/>
                <a:cs typeface="メイリオ"/>
              </a:rPr>
              <a:t>●</a:t>
            </a:r>
            <a:r>
              <a:rPr lang="ja-JP" altLang="en-US" sz="1500" b="1" dirty="0">
                <a:solidFill>
                  <a:srgbClr val="000000"/>
                </a:solidFill>
                <a:latin typeface="メイリオ"/>
                <a:ea typeface="メイリオ"/>
                <a:cs typeface="メイリオ"/>
              </a:rPr>
              <a:t>オリジナル分析レポート</a:t>
            </a:r>
            <a:endParaRPr lang="en-US" altLang="ja-JP" sz="1500" b="1" dirty="0">
              <a:solidFill>
                <a:srgbClr val="000000"/>
              </a:solidFill>
              <a:latin typeface="メイリオ"/>
              <a:ea typeface="メイリオ"/>
              <a:cs typeface="メイリオ"/>
            </a:endParaRPr>
          </a:p>
          <a:p>
            <a:endParaRPr lang="en-US" altLang="ja-JP" sz="600" dirty="0">
              <a:solidFill>
                <a:srgbClr val="FFFFFF"/>
              </a:solidFill>
              <a:latin typeface="メイリオ"/>
              <a:ea typeface="メイリオ"/>
              <a:cs typeface="メイリオ"/>
            </a:endParaRPr>
          </a:p>
          <a:p>
            <a:r>
              <a:rPr lang="ja-JP" altLang="en-US" sz="1100" dirty="0">
                <a:solidFill>
                  <a:srgbClr val="FFFFFF"/>
                </a:solidFill>
                <a:latin typeface="メイリオ"/>
                <a:ea typeface="メイリオ"/>
                <a:cs typeface="メイリオ"/>
              </a:rPr>
              <a:t>　　アクセス解析ソフトによる多面的なデータ分析により、</a:t>
            </a:r>
            <a:endParaRPr lang="en-US" altLang="ja-JP" sz="1100" dirty="0">
              <a:solidFill>
                <a:srgbClr val="FFFFFF"/>
              </a:solidFill>
              <a:latin typeface="メイリオ"/>
              <a:ea typeface="メイリオ"/>
              <a:cs typeface="メイリオ"/>
            </a:endParaRPr>
          </a:p>
          <a:p>
            <a:r>
              <a:rPr lang="ja-JP" altLang="ja-JP" sz="1100" dirty="0">
                <a:solidFill>
                  <a:srgbClr val="FFFFFF"/>
                </a:solidFill>
                <a:latin typeface="メイリオ"/>
                <a:ea typeface="メイリオ"/>
                <a:cs typeface="メイリオ"/>
              </a:rPr>
              <a:t>　</a:t>
            </a:r>
            <a:r>
              <a:rPr lang="ja-JP" altLang="en-US" sz="1100" dirty="0">
                <a:solidFill>
                  <a:srgbClr val="FFFFFF"/>
                </a:solidFill>
                <a:latin typeface="メイリオ"/>
                <a:ea typeface="メイリオ"/>
                <a:cs typeface="メイリオ"/>
              </a:rPr>
              <a:t>　現状のサイトの問題点や即時改善すべきポイントと</a:t>
            </a:r>
            <a:endParaRPr lang="en-US" altLang="ja-JP" sz="1100" dirty="0">
              <a:solidFill>
                <a:srgbClr val="FFFFFF"/>
              </a:solidFill>
              <a:latin typeface="メイリオ"/>
              <a:ea typeface="メイリオ"/>
              <a:cs typeface="メイリオ"/>
            </a:endParaRPr>
          </a:p>
          <a:p>
            <a:r>
              <a:rPr lang="ja-JP" altLang="ja-JP" sz="1100" dirty="0">
                <a:solidFill>
                  <a:srgbClr val="FFFFFF"/>
                </a:solidFill>
                <a:latin typeface="メイリオ"/>
                <a:ea typeface="メイリオ"/>
                <a:cs typeface="メイリオ"/>
              </a:rPr>
              <a:t>　</a:t>
            </a:r>
            <a:r>
              <a:rPr lang="ja-JP" altLang="en-US" sz="1100" dirty="0">
                <a:solidFill>
                  <a:srgbClr val="FFFFFF"/>
                </a:solidFill>
                <a:latin typeface="メイリオ"/>
                <a:ea typeface="メイリオ"/>
                <a:cs typeface="メイリオ"/>
              </a:rPr>
              <a:t>　今後のサイト戦略アドバイスをまとめて、オリジナル</a:t>
            </a:r>
            <a:endParaRPr lang="en-US" altLang="ja-JP" sz="1100" dirty="0">
              <a:solidFill>
                <a:srgbClr val="FFFFFF"/>
              </a:solidFill>
              <a:latin typeface="メイリオ"/>
              <a:ea typeface="メイリオ"/>
              <a:cs typeface="メイリオ"/>
            </a:endParaRPr>
          </a:p>
          <a:p>
            <a:r>
              <a:rPr lang="ja-JP" altLang="ja-JP" sz="1100" dirty="0">
                <a:solidFill>
                  <a:srgbClr val="FFFFFF"/>
                </a:solidFill>
                <a:latin typeface="メイリオ"/>
                <a:ea typeface="メイリオ"/>
                <a:cs typeface="メイリオ"/>
              </a:rPr>
              <a:t>　</a:t>
            </a:r>
            <a:r>
              <a:rPr lang="ja-JP" altLang="en-US" sz="1100" dirty="0">
                <a:solidFill>
                  <a:srgbClr val="FFFFFF"/>
                </a:solidFill>
                <a:latin typeface="メイリオ"/>
                <a:ea typeface="メイリオ"/>
                <a:cs typeface="メイリオ"/>
              </a:rPr>
              <a:t>　レポートを提出。</a:t>
            </a:r>
            <a:endParaRPr lang="en-US" altLang="ja-JP" sz="1100" dirty="0">
              <a:solidFill>
                <a:srgbClr val="FFFFFF"/>
              </a:solidFill>
              <a:latin typeface="メイリオ"/>
              <a:ea typeface="メイリオ"/>
              <a:cs typeface="メイリオ"/>
            </a:endParaRPr>
          </a:p>
        </p:txBody>
      </p:sp>
      <p:pic>
        <p:nvPicPr>
          <p:cNvPr id="105" name="図 104" descr="クラウドマネージメント協会ロゴ.jpg"/>
          <p:cNvPicPr>
            <a:picLocks noChangeAspect="1"/>
          </p:cNvPicPr>
          <p:nvPr/>
        </p:nvPicPr>
        <p:blipFill>
          <a:blip r:embed="rId3"/>
          <a:stretch>
            <a:fillRect/>
          </a:stretch>
        </p:blipFill>
        <p:spPr>
          <a:xfrm>
            <a:off x="7275828" y="225945"/>
            <a:ext cx="1594702" cy="370768"/>
          </a:xfrm>
          <a:prstGeom prst="rect">
            <a:avLst/>
          </a:prstGeom>
        </p:spPr>
      </p:pic>
      <p:sp>
        <p:nvSpPr>
          <p:cNvPr id="106" name="正方形/長方形 105"/>
          <p:cNvSpPr/>
          <p:nvPr/>
        </p:nvSpPr>
        <p:spPr>
          <a:xfrm>
            <a:off x="0" y="1"/>
            <a:ext cx="2480570" cy="134480"/>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sp>
        <p:nvSpPr>
          <p:cNvPr id="107" name="正方形/長方形 106"/>
          <p:cNvSpPr/>
          <p:nvPr/>
        </p:nvSpPr>
        <p:spPr>
          <a:xfrm>
            <a:off x="2480569" y="1"/>
            <a:ext cx="6663430" cy="13448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sp>
        <p:nvSpPr>
          <p:cNvPr id="108" name="正方形/長方形 107"/>
          <p:cNvSpPr/>
          <p:nvPr/>
        </p:nvSpPr>
        <p:spPr>
          <a:xfrm>
            <a:off x="0" y="6752638"/>
            <a:ext cx="9144000" cy="10758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sp>
        <p:nvSpPr>
          <p:cNvPr id="23" name="正方形/長方形 22"/>
          <p:cNvSpPr/>
          <p:nvPr/>
        </p:nvSpPr>
        <p:spPr>
          <a:xfrm>
            <a:off x="-10441" y="5247538"/>
            <a:ext cx="1959435" cy="1063688"/>
          </a:xfrm>
          <a:prstGeom prst="rect">
            <a:avLst/>
          </a:prstGeom>
          <a:solidFill>
            <a:schemeClr val="accent6">
              <a:lumMod val="75000"/>
            </a:schemeClr>
          </a:solidFill>
        </p:spPr>
        <p:style>
          <a:lnRef idx="1">
            <a:schemeClr val="accent6"/>
          </a:lnRef>
          <a:fillRef idx="3">
            <a:schemeClr val="accent6"/>
          </a:fillRef>
          <a:effectRef idx="2">
            <a:schemeClr val="accent6"/>
          </a:effectRef>
          <a:fontRef idx="minor">
            <a:schemeClr val="lt1"/>
          </a:fontRef>
        </p:style>
        <p:txBody>
          <a:bodyPr lIns="88358" tIns="44179" rIns="88358" bIns="44179" rtlCol="0" anchor="ctr"/>
          <a:lstStyle/>
          <a:p>
            <a:pPr algn="ctr"/>
            <a:r>
              <a:rPr lang="en-US" altLang="ja-JP" sz="1400" b="1" dirty="0">
                <a:solidFill>
                  <a:srgbClr val="000000"/>
                </a:solidFill>
                <a:latin typeface="メイリオ"/>
                <a:ea typeface="メイリオ"/>
                <a:cs typeface="メイリオ"/>
              </a:rPr>
              <a:t>④</a:t>
            </a:r>
          </a:p>
          <a:p>
            <a:pPr algn="ctr"/>
            <a:r>
              <a:rPr lang="ja-JP" altLang="en-US" sz="1400" b="1" dirty="0">
                <a:solidFill>
                  <a:srgbClr val="000000"/>
                </a:solidFill>
                <a:latin typeface="メイリオ"/>
                <a:ea typeface="メイリオ"/>
                <a:cs typeface="メイリオ"/>
              </a:rPr>
              <a:t>戦略的サイト</a:t>
            </a:r>
            <a:endParaRPr lang="en-US" altLang="ja-JP" sz="1400" b="1" dirty="0">
              <a:solidFill>
                <a:srgbClr val="000000"/>
              </a:solidFill>
              <a:latin typeface="メイリオ"/>
              <a:ea typeface="メイリオ"/>
              <a:cs typeface="メイリオ"/>
            </a:endParaRPr>
          </a:p>
          <a:p>
            <a:pPr algn="ctr"/>
            <a:r>
              <a:rPr lang="ja-JP" altLang="en-US" sz="1400" b="1" dirty="0">
                <a:solidFill>
                  <a:srgbClr val="000000"/>
                </a:solidFill>
                <a:latin typeface="メイリオ"/>
                <a:ea typeface="メイリオ"/>
                <a:cs typeface="メイリオ"/>
              </a:rPr>
              <a:t>分析プラン</a:t>
            </a:r>
            <a:endParaRPr lang="en-US" altLang="ja-JP" sz="1400" b="1" dirty="0">
              <a:solidFill>
                <a:srgbClr val="000000"/>
              </a:solidFill>
              <a:latin typeface="メイリオ"/>
              <a:ea typeface="メイリオ"/>
              <a:cs typeface="メイリオ"/>
            </a:endParaRPr>
          </a:p>
          <a:p>
            <a:pPr algn="ctr"/>
            <a:r>
              <a:rPr lang="en-US" altLang="ja-JP" sz="1400" b="1" dirty="0">
                <a:solidFill>
                  <a:srgbClr val="FFFFFF"/>
                </a:solidFill>
                <a:latin typeface="メイリオ"/>
                <a:ea typeface="メイリオ"/>
                <a:cs typeface="メイリオ"/>
              </a:rPr>
              <a:t>Website Analysis</a:t>
            </a:r>
            <a:endParaRPr lang="en-US" altLang="ja-JP" sz="1400" b="1" dirty="0">
              <a:solidFill>
                <a:srgbClr val="FFFFFF"/>
              </a:solidFill>
              <a:latin typeface="メイリオ"/>
              <a:ea typeface="メイリオ"/>
              <a:cs typeface="メイリオ"/>
            </a:endParaRPr>
          </a:p>
        </p:txBody>
      </p:sp>
      <p:sp>
        <p:nvSpPr>
          <p:cNvPr id="24" name="正方形/長方形 23"/>
          <p:cNvSpPr/>
          <p:nvPr/>
        </p:nvSpPr>
        <p:spPr>
          <a:xfrm>
            <a:off x="8309" y="675820"/>
            <a:ext cx="1959435" cy="872807"/>
          </a:xfrm>
          <a:prstGeom prst="rect">
            <a:avLst/>
          </a:prstGeom>
          <a:solidFill>
            <a:schemeClr val="accent6">
              <a:lumMod val="75000"/>
            </a:schemeClr>
          </a:solidFill>
        </p:spPr>
        <p:style>
          <a:lnRef idx="1">
            <a:schemeClr val="accent6"/>
          </a:lnRef>
          <a:fillRef idx="3">
            <a:schemeClr val="accent6"/>
          </a:fillRef>
          <a:effectRef idx="2">
            <a:schemeClr val="accent6"/>
          </a:effectRef>
          <a:fontRef idx="minor">
            <a:schemeClr val="lt1"/>
          </a:fontRef>
        </p:style>
        <p:txBody>
          <a:bodyPr lIns="88358" tIns="44179" rIns="88358" bIns="44179" rtlCol="0" anchor="ctr"/>
          <a:lstStyle/>
          <a:p>
            <a:pPr algn="ctr"/>
            <a:r>
              <a:rPr lang="en-US" altLang="ja-JP" sz="1400" b="1" dirty="0">
                <a:solidFill>
                  <a:srgbClr val="000000"/>
                </a:solidFill>
                <a:latin typeface="メイリオ"/>
                <a:ea typeface="メイリオ"/>
                <a:cs typeface="メイリオ"/>
              </a:rPr>
              <a:t>①</a:t>
            </a:r>
          </a:p>
          <a:p>
            <a:pPr algn="ctr"/>
            <a:r>
              <a:rPr lang="ja-JP" altLang="en-US" sz="1400" b="1" dirty="0">
                <a:solidFill>
                  <a:srgbClr val="000000"/>
                </a:solidFill>
                <a:latin typeface="メイリオ"/>
                <a:ea typeface="メイリオ"/>
                <a:cs typeface="メイリオ"/>
              </a:rPr>
              <a:t>簡易サイト分析プラン</a:t>
            </a:r>
            <a:r>
              <a:rPr lang="en-US" altLang="ja-JP" sz="1400" b="1" dirty="0">
                <a:solidFill>
                  <a:srgbClr val="FFFFFF"/>
                </a:solidFill>
                <a:latin typeface="メイリオ"/>
                <a:ea typeface="メイリオ"/>
                <a:cs typeface="メイリオ"/>
              </a:rPr>
              <a:t>Simple Analysis</a:t>
            </a:r>
          </a:p>
        </p:txBody>
      </p:sp>
      <p:sp>
        <p:nvSpPr>
          <p:cNvPr id="3" name="テキスト ボックス 2"/>
          <p:cNvSpPr txBox="1"/>
          <p:nvPr/>
        </p:nvSpPr>
        <p:spPr>
          <a:xfrm>
            <a:off x="7492248" y="6464275"/>
            <a:ext cx="1717325" cy="273887"/>
          </a:xfrm>
          <a:prstGeom prst="rect">
            <a:avLst/>
          </a:prstGeom>
          <a:noFill/>
        </p:spPr>
        <p:txBody>
          <a:bodyPr wrap="none" lIns="88358" tIns="44179" rIns="88358" bIns="44179" rtlCol="0">
            <a:spAutoFit/>
          </a:bodyPr>
          <a:lstStyle/>
          <a:p>
            <a:r>
              <a:rPr lang="en-US" altLang="ja-JP" sz="1200" b="1" dirty="0">
                <a:latin typeface="メイリオ"/>
                <a:ea typeface="メイリオ"/>
                <a:cs typeface="メイリオ"/>
              </a:rPr>
              <a:t>※</a:t>
            </a:r>
            <a:r>
              <a:rPr lang="ja-JP" altLang="en-US" sz="1200" b="1" dirty="0">
                <a:latin typeface="メイリオ"/>
                <a:ea typeface="メイリオ"/>
                <a:cs typeface="メイリオ"/>
              </a:rPr>
              <a:t>料金は全て税別です</a:t>
            </a:r>
            <a:endParaRPr lang="ja-JP" altLang="en-US" sz="1200" b="1" dirty="0">
              <a:latin typeface="メイリオ"/>
              <a:ea typeface="メイリオ"/>
              <a:cs typeface="メイリオ"/>
            </a:endParaRPr>
          </a:p>
        </p:txBody>
      </p:sp>
      <p:sp>
        <p:nvSpPr>
          <p:cNvPr id="6" name="テキスト ボックス 5"/>
          <p:cNvSpPr txBox="1"/>
          <p:nvPr/>
        </p:nvSpPr>
        <p:spPr>
          <a:xfrm>
            <a:off x="704225" y="6429992"/>
            <a:ext cx="5205459" cy="304664"/>
          </a:xfrm>
          <a:prstGeom prst="rect">
            <a:avLst/>
          </a:prstGeom>
          <a:noFill/>
        </p:spPr>
        <p:txBody>
          <a:bodyPr wrap="none" lIns="88358" tIns="44179" rIns="88358" bIns="44179" rtlCol="0">
            <a:spAutoFit/>
          </a:bodyPr>
          <a:lstStyle/>
          <a:p>
            <a:r>
              <a:rPr lang="ja-JP" altLang="en-US" sz="1400" dirty="0">
                <a:latin typeface="メイリオ"/>
                <a:ea typeface="メイリオ"/>
                <a:cs typeface="メイリオ"/>
              </a:rPr>
              <a:t>　プラン別のレポートの違い</a:t>
            </a:r>
            <a:r>
              <a:rPr lang="ja-JP" altLang="en-US" sz="1400" dirty="0" smtClean="0">
                <a:latin typeface="メイリオ"/>
                <a:ea typeface="メイリオ"/>
                <a:cs typeface="メイリオ"/>
              </a:rPr>
              <a:t>は</a:t>
            </a:r>
            <a:r>
              <a:rPr lang="ja-JP" altLang="en-US" sz="1400" dirty="0" smtClean="0">
                <a:latin typeface="メイリオ"/>
                <a:ea typeface="メイリオ"/>
                <a:cs typeface="メイリオ"/>
              </a:rPr>
              <a:t>次</a:t>
            </a:r>
            <a:r>
              <a:rPr lang="ja-JP" altLang="en-US" sz="1400" dirty="0" smtClean="0">
                <a:latin typeface="メイリオ"/>
                <a:ea typeface="メイリオ"/>
                <a:cs typeface="メイリオ"/>
              </a:rPr>
              <a:t>ページ</a:t>
            </a:r>
            <a:r>
              <a:rPr lang="ja-JP" altLang="en-US" sz="1400" dirty="0" smtClean="0">
                <a:latin typeface="メイリオ"/>
                <a:ea typeface="メイリオ"/>
                <a:cs typeface="メイリオ"/>
              </a:rPr>
              <a:t>以降</a:t>
            </a:r>
            <a:r>
              <a:rPr lang="ja-JP" altLang="en-US" sz="1400" dirty="0" smtClean="0">
                <a:latin typeface="メイリオ"/>
                <a:ea typeface="メイリオ"/>
                <a:cs typeface="メイリオ"/>
              </a:rPr>
              <a:t>を</a:t>
            </a:r>
            <a:r>
              <a:rPr lang="ja-JP" altLang="en-US" sz="1400" dirty="0">
                <a:latin typeface="メイリオ"/>
                <a:ea typeface="メイリオ"/>
                <a:cs typeface="メイリオ"/>
              </a:rPr>
              <a:t>ご覧ください</a:t>
            </a:r>
            <a:endParaRPr lang="ja-JP" altLang="en-US" sz="1400" dirty="0">
              <a:latin typeface="メイリオ"/>
              <a:ea typeface="メイリオ"/>
              <a:cs typeface="メイリオ"/>
            </a:endParaRPr>
          </a:p>
        </p:txBody>
      </p:sp>
      <p:sp>
        <p:nvSpPr>
          <p:cNvPr id="8" name="二等辺三角形 7"/>
          <p:cNvSpPr/>
          <p:nvPr/>
        </p:nvSpPr>
        <p:spPr>
          <a:xfrm rot="5400000">
            <a:off x="593597" y="6470298"/>
            <a:ext cx="298267" cy="217655"/>
          </a:xfrm>
          <a:prstGeom prst="triangl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spTree>
    <p:extLst>
      <p:ext uri="{BB962C8B-B14F-4D97-AF65-F5344CB8AC3E}">
        <p14:creationId xmlns:p14="http://schemas.microsoft.com/office/powerpoint/2010/main" val="321669654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正方形/長方形 95"/>
          <p:cNvSpPr/>
          <p:nvPr/>
        </p:nvSpPr>
        <p:spPr>
          <a:xfrm>
            <a:off x="221576" y="591739"/>
            <a:ext cx="1800021" cy="276989"/>
          </a:xfrm>
          <a:prstGeom prst="rect">
            <a:avLst/>
          </a:prstGeom>
          <a:solidFill>
            <a:schemeClr val="accent6">
              <a:lumMod val="75000"/>
            </a:schemeClr>
          </a:solidFill>
          <a:ln>
            <a:solidFill>
              <a:srgbClr val="FF6600"/>
            </a:solidFill>
          </a:ln>
        </p:spPr>
        <p:style>
          <a:lnRef idx="2">
            <a:schemeClr val="accent2"/>
          </a:lnRef>
          <a:fillRef idx="1">
            <a:schemeClr val="lt1"/>
          </a:fillRef>
          <a:effectRef idx="0">
            <a:schemeClr val="accent2"/>
          </a:effectRef>
          <a:fontRef idx="minor">
            <a:schemeClr val="dk1"/>
          </a:fontRef>
        </p:style>
        <p:txBody>
          <a:bodyPr wrap="square" lIns="91428" tIns="45715" rIns="91428" bIns="45715" anchor="ctr">
            <a:spAutoFit/>
          </a:bodyPr>
          <a:lstStyle/>
          <a:p>
            <a:pPr algn="ctr"/>
            <a:r>
              <a:rPr lang="ja-JP" altLang="en-US" sz="1200" b="1" dirty="0">
                <a:solidFill>
                  <a:srgbClr val="000000"/>
                </a:solidFill>
                <a:latin typeface="メイリオ"/>
                <a:ea typeface="メイリオ"/>
                <a:cs typeface="メイリオ"/>
              </a:rPr>
              <a:t>簡易分析レポート</a:t>
            </a:r>
            <a:endParaRPr lang="en-US" altLang="ja-JP" sz="1200" b="1" dirty="0">
              <a:solidFill>
                <a:srgbClr val="000000"/>
              </a:solidFill>
              <a:latin typeface="メイリオ"/>
              <a:ea typeface="メイリオ"/>
              <a:cs typeface="メイリオ"/>
            </a:endParaRPr>
          </a:p>
        </p:txBody>
      </p:sp>
      <p:pic>
        <p:nvPicPr>
          <p:cNvPr id="105" name="図 104" descr="クラウドマネージメント協会ロゴ.jpg"/>
          <p:cNvPicPr>
            <a:picLocks noChangeAspect="1"/>
          </p:cNvPicPr>
          <p:nvPr/>
        </p:nvPicPr>
        <p:blipFill>
          <a:blip r:embed="rId3"/>
          <a:stretch>
            <a:fillRect/>
          </a:stretch>
        </p:blipFill>
        <p:spPr>
          <a:xfrm>
            <a:off x="7275828" y="225945"/>
            <a:ext cx="1594702" cy="370768"/>
          </a:xfrm>
          <a:prstGeom prst="rect">
            <a:avLst/>
          </a:prstGeom>
        </p:spPr>
      </p:pic>
      <p:sp>
        <p:nvSpPr>
          <p:cNvPr id="106" name="正方形/長方形 105"/>
          <p:cNvSpPr/>
          <p:nvPr/>
        </p:nvSpPr>
        <p:spPr>
          <a:xfrm>
            <a:off x="0" y="1"/>
            <a:ext cx="2480570" cy="134480"/>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sp>
        <p:nvSpPr>
          <p:cNvPr id="107" name="正方形/長方形 106"/>
          <p:cNvSpPr/>
          <p:nvPr/>
        </p:nvSpPr>
        <p:spPr>
          <a:xfrm>
            <a:off x="2480569" y="1"/>
            <a:ext cx="6663430" cy="13448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sp>
        <p:nvSpPr>
          <p:cNvPr id="108" name="正方形/長方形 107"/>
          <p:cNvSpPr/>
          <p:nvPr/>
        </p:nvSpPr>
        <p:spPr>
          <a:xfrm>
            <a:off x="0" y="6752638"/>
            <a:ext cx="9144000" cy="10758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sp>
        <p:nvSpPr>
          <p:cNvPr id="10" name="テキスト ボックス 9"/>
          <p:cNvSpPr txBox="1"/>
          <p:nvPr/>
        </p:nvSpPr>
        <p:spPr>
          <a:xfrm>
            <a:off x="282286" y="6198184"/>
            <a:ext cx="4219390" cy="597052"/>
          </a:xfrm>
          <a:prstGeom prst="rect">
            <a:avLst/>
          </a:prstGeom>
          <a:noFill/>
        </p:spPr>
        <p:txBody>
          <a:bodyPr wrap="square" lIns="88358" tIns="44179" rIns="88358" bIns="44179" rtlCol="0">
            <a:spAutoFit/>
          </a:bodyPr>
          <a:lstStyle/>
          <a:p>
            <a:r>
              <a:rPr lang="ja-JP" altLang="en-US" sz="1100" dirty="0">
                <a:latin typeface="メイリオ"/>
                <a:ea typeface="メイリオ"/>
                <a:cs typeface="メイリオ"/>
              </a:rPr>
              <a:t>サイト訪問者数、直帰率、平均滞在時間、流入経路、</a:t>
            </a:r>
            <a:r>
              <a:rPr lang="en-US" altLang="ja-JP" sz="1100" dirty="0">
                <a:latin typeface="メイリオ"/>
                <a:ea typeface="メイリオ"/>
                <a:cs typeface="メイリオ"/>
              </a:rPr>
              <a:t>SEO</a:t>
            </a:r>
            <a:r>
              <a:rPr lang="ja-JP" altLang="en-US" sz="1100" dirty="0">
                <a:latin typeface="メイリオ"/>
                <a:ea typeface="メイリオ"/>
                <a:cs typeface="メイリオ"/>
              </a:rPr>
              <a:t>順位、上位アクセスキーワード、上位閲覧コンテンツ、コンバージョンキーワードの定点観測レポートです</a:t>
            </a:r>
            <a:endParaRPr lang="ja-JP" altLang="en-US" sz="1100" dirty="0">
              <a:latin typeface="メイリオ"/>
              <a:ea typeface="メイリオ"/>
              <a:cs typeface="メイリオ"/>
            </a:endParaRPr>
          </a:p>
        </p:txBody>
      </p:sp>
      <p:pic>
        <p:nvPicPr>
          <p:cNvPr id="5" name="図 4"/>
          <p:cNvPicPr>
            <a:picLocks noChangeAspect="1"/>
          </p:cNvPicPr>
          <p:nvPr/>
        </p:nvPicPr>
        <p:blipFill>
          <a:blip r:embed="rId4"/>
          <a:stretch>
            <a:fillRect/>
          </a:stretch>
        </p:blipFill>
        <p:spPr>
          <a:xfrm>
            <a:off x="282286" y="981050"/>
            <a:ext cx="3935707" cy="4872334"/>
          </a:xfrm>
          <a:prstGeom prst="rect">
            <a:avLst/>
          </a:prstGeom>
          <a:ln>
            <a:solidFill>
              <a:srgbClr val="4F81BD"/>
            </a:solidFill>
          </a:ln>
        </p:spPr>
      </p:pic>
      <p:sp>
        <p:nvSpPr>
          <p:cNvPr id="17" name="タイトル 1"/>
          <p:cNvSpPr>
            <a:spLocks noGrp="1"/>
          </p:cNvSpPr>
          <p:nvPr>
            <p:ph type="ctrTitle"/>
          </p:nvPr>
        </p:nvSpPr>
        <p:spPr>
          <a:xfrm>
            <a:off x="1" y="171451"/>
            <a:ext cx="9231560" cy="342900"/>
          </a:xfrm>
          <a:noFill/>
        </p:spPr>
        <p:txBody>
          <a:bodyPr>
            <a:normAutofit fontScale="90000"/>
          </a:bodyPr>
          <a:lstStyle/>
          <a:p>
            <a:pPr algn="l"/>
            <a:r>
              <a:rPr lang="en-US" altLang="ja-JP" sz="2400" b="1" dirty="0">
                <a:solidFill>
                  <a:srgbClr val="000000"/>
                </a:solidFill>
                <a:latin typeface="メイリオ"/>
                <a:ea typeface="メイリオ"/>
                <a:cs typeface="メイリオ"/>
              </a:rPr>
              <a:t>①</a:t>
            </a:r>
            <a:r>
              <a:rPr lang="ja-JP" altLang="en-US" sz="2400" b="1" dirty="0">
                <a:solidFill>
                  <a:srgbClr val="000000"/>
                </a:solidFill>
                <a:latin typeface="メイリオ"/>
                <a:ea typeface="メイリオ"/>
                <a:cs typeface="メイリオ"/>
              </a:rPr>
              <a:t>簡易分析プラン</a:t>
            </a:r>
            <a:endParaRPr lang="ja-JP" altLang="en-US" sz="2400" b="1" dirty="0">
              <a:solidFill>
                <a:srgbClr val="000000"/>
              </a:solidFill>
              <a:latin typeface="メイリオ"/>
              <a:ea typeface="メイリオ"/>
              <a:cs typeface="メイリオ"/>
            </a:endParaRPr>
          </a:p>
        </p:txBody>
      </p:sp>
    </p:spTree>
    <p:extLst>
      <p:ext uri="{BB962C8B-B14F-4D97-AF65-F5344CB8AC3E}">
        <p14:creationId xmlns:p14="http://schemas.microsoft.com/office/powerpoint/2010/main" val="70142268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正方形/長方形 95"/>
          <p:cNvSpPr/>
          <p:nvPr/>
        </p:nvSpPr>
        <p:spPr>
          <a:xfrm>
            <a:off x="221576" y="591739"/>
            <a:ext cx="1800021" cy="276989"/>
          </a:xfrm>
          <a:prstGeom prst="rect">
            <a:avLst/>
          </a:prstGeom>
          <a:solidFill>
            <a:schemeClr val="accent6">
              <a:lumMod val="75000"/>
            </a:schemeClr>
          </a:solidFill>
          <a:ln>
            <a:solidFill>
              <a:srgbClr val="FF6600"/>
            </a:solidFill>
          </a:ln>
        </p:spPr>
        <p:style>
          <a:lnRef idx="2">
            <a:schemeClr val="accent2"/>
          </a:lnRef>
          <a:fillRef idx="1">
            <a:schemeClr val="lt1"/>
          </a:fillRef>
          <a:effectRef idx="0">
            <a:schemeClr val="accent2"/>
          </a:effectRef>
          <a:fontRef idx="minor">
            <a:schemeClr val="dk1"/>
          </a:fontRef>
        </p:style>
        <p:txBody>
          <a:bodyPr wrap="square" lIns="91428" tIns="45715" rIns="91428" bIns="45715" anchor="ctr">
            <a:spAutoFit/>
          </a:bodyPr>
          <a:lstStyle/>
          <a:p>
            <a:pPr algn="ctr"/>
            <a:r>
              <a:rPr lang="ja-JP" altLang="en-US" sz="1200" b="1" dirty="0">
                <a:solidFill>
                  <a:srgbClr val="000000"/>
                </a:solidFill>
                <a:latin typeface="メイリオ"/>
                <a:ea typeface="メイリオ"/>
                <a:cs typeface="メイリオ"/>
              </a:rPr>
              <a:t>簡易分析レポート</a:t>
            </a:r>
            <a:endParaRPr lang="en-US" altLang="ja-JP" sz="1200" b="1" dirty="0">
              <a:solidFill>
                <a:srgbClr val="000000"/>
              </a:solidFill>
              <a:latin typeface="メイリオ"/>
              <a:ea typeface="メイリオ"/>
              <a:cs typeface="メイリオ"/>
            </a:endParaRPr>
          </a:p>
        </p:txBody>
      </p:sp>
      <p:sp>
        <p:nvSpPr>
          <p:cNvPr id="4" name="正方形/長方形 3"/>
          <p:cNvSpPr/>
          <p:nvPr/>
        </p:nvSpPr>
        <p:spPr>
          <a:xfrm>
            <a:off x="5064262" y="554988"/>
            <a:ext cx="2211567" cy="308766"/>
          </a:xfrm>
          <a:prstGeom prst="rect">
            <a:avLst/>
          </a:prstGeom>
          <a:solidFill>
            <a:schemeClr val="accent6">
              <a:lumMod val="75000"/>
            </a:schemeClr>
          </a:solidFill>
        </p:spPr>
        <p:style>
          <a:lnRef idx="1">
            <a:schemeClr val="accent6"/>
          </a:lnRef>
          <a:fillRef idx="3">
            <a:schemeClr val="accent6"/>
          </a:fillRef>
          <a:effectRef idx="2">
            <a:schemeClr val="accent6"/>
          </a:effectRef>
          <a:fontRef idx="minor">
            <a:schemeClr val="lt1"/>
          </a:fontRef>
        </p:style>
        <p:txBody>
          <a:bodyPr lIns="88358" tIns="44179" rIns="88358" bIns="44179" rtlCol="0" anchor="ctr"/>
          <a:lstStyle/>
          <a:p>
            <a:pPr algn="ctr"/>
            <a:r>
              <a:rPr lang="ja-JP" altLang="en-US" sz="1200" b="1" dirty="0">
                <a:solidFill>
                  <a:srgbClr val="000000"/>
                </a:solidFill>
                <a:latin typeface="メイリオ"/>
                <a:ea typeface="メイリオ"/>
                <a:cs typeface="メイリオ"/>
              </a:rPr>
              <a:t>簡易</a:t>
            </a:r>
            <a:r>
              <a:rPr lang="en-US" altLang="ja-JP" sz="1200" b="1" dirty="0">
                <a:solidFill>
                  <a:srgbClr val="000000"/>
                </a:solidFill>
                <a:latin typeface="メイリオ"/>
                <a:ea typeface="メイリオ"/>
                <a:cs typeface="メイリオ"/>
              </a:rPr>
              <a:t>PPC</a:t>
            </a:r>
            <a:r>
              <a:rPr lang="ja-JP" altLang="en-US" sz="1200" b="1" dirty="0">
                <a:solidFill>
                  <a:srgbClr val="000000"/>
                </a:solidFill>
                <a:latin typeface="メイリオ"/>
                <a:ea typeface="メイリオ"/>
                <a:cs typeface="メイリオ"/>
              </a:rPr>
              <a:t>広告レポート</a:t>
            </a:r>
            <a:endParaRPr lang="en-US" altLang="ja-JP" sz="1200" b="1" dirty="0">
              <a:solidFill>
                <a:srgbClr val="000000"/>
              </a:solidFill>
              <a:latin typeface="メイリオ"/>
              <a:ea typeface="メイリオ"/>
              <a:cs typeface="メイリオ"/>
            </a:endParaRPr>
          </a:p>
        </p:txBody>
      </p:sp>
      <p:pic>
        <p:nvPicPr>
          <p:cNvPr id="105" name="図 104" descr="クラウドマネージメント協会ロゴ.jpg"/>
          <p:cNvPicPr>
            <a:picLocks noChangeAspect="1"/>
          </p:cNvPicPr>
          <p:nvPr/>
        </p:nvPicPr>
        <p:blipFill>
          <a:blip r:embed="rId3"/>
          <a:stretch>
            <a:fillRect/>
          </a:stretch>
        </p:blipFill>
        <p:spPr>
          <a:xfrm>
            <a:off x="7275828" y="225945"/>
            <a:ext cx="1594702" cy="370768"/>
          </a:xfrm>
          <a:prstGeom prst="rect">
            <a:avLst/>
          </a:prstGeom>
        </p:spPr>
      </p:pic>
      <p:sp>
        <p:nvSpPr>
          <p:cNvPr id="106" name="正方形/長方形 105"/>
          <p:cNvSpPr/>
          <p:nvPr/>
        </p:nvSpPr>
        <p:spPr>
          <a:xfrm>
            <a:off x="0" y="1"/>
            <a:ext cx="2480570" cy="134480"/>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sp>
        <p:nvSpPr>
          <p:cNvPr id="107" name="正方形/長方形 106"/>
          <p:cNvSpPr/>
          <p:nvPr/>
        </p:nvSpPr>
        <p:spPr>
          <a:xfrm>
            <a:off x="2480569" y="1"/>
            <a:ext cx="6663430" cy="13448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sp>
        <p:nvSpPr>
          <p:cNvPr id="108" name="正方形/長方形 107"/>
          <p:cNvSpPr/>
          <p:nvPr/>
        </p:nvSpPr>
        <p:spPr>
          <a:xfrm>
            <a:off x="0" y="6752638"/>
            <a:ext cx="9144000" cy="10758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pic>
        <p:nvPicPr>
          <p:cNvPr id="9" name="図 8"/>
          <p:cNvPicPr>
            <a:picLocks noChangeAspect="1"/>
          </p:cNvPicPr>
          <p:nvPr/>
        </p:nvPicPr>
        <p:blipFill>
          <a:blip r:embed="rId4"/>
          <a:stretch>
            <a:fillRect/>
          </a:stretch>
        </p:blipFill>
        <p:spPr>
          <a:xfrm>
            <a:off x="5265036" y="970105"/>
            <a:ext cx="3546104" cy="5203873"/>
          </a:xfrm>
          <a:prstGeom prst="rect">
            <a:avLst/>
          </a:prstGeom>
          <a:ln>
            <a:solidFill>
              <a:srgbClr val="4F81BD"/>
            </a:solidFill>
          </a:ln>
        </p:spPr>
      </p:pic>
      <p:sp>
        <p:nvSpPr>
          <p:cNvPr id="10" name="テキスト ボックス 9"/>
          <p:cNvSpPr txBox="1"/>
          <p:nvPr/>
        </p:nvSpPr>
        <p:spPr>
          <a:xfrm>
            <a:off x="282286" y="6198184"/>
            <a:ext cx="4219390" cy="597052"/>
          </a:xfrm>
          <a:prstGeom prst="rect">
            <a:avLst/>
          </a:prstGeom>
          <a:noFill/>
        </p:spPr>
        <p:txBody>
          <a:bodyPr wrap="square" lIns="88358" tIns="44179" rIns="88358" bIns="44179" rtlCol="0">
            <a:spAutoFit/>
          </a:bodyPr>
          <a:lstStyle/>
          <a:p>
            <a:r>
              <a:rPr lang="ja-JP" altLang="en-US" sz="1100" dirty="0">
                <a:latin typeface="メイリオ"/>
                <a:ea typeface="メイリオ"/>
                <a:cs typeface="メイリオ"/>
              </a:rPr>
              <a:t>サイト訪問者数、直帰率、平均滞在時間、流入経路、</a:t>
            </a:r>
            <a:r>
              <a:rPr lang="en-US" altLang="ja-JP" sz="1100" dirty="0">
                <a:latin typeface="メイリオ"/>
                <a:ea typeface="メイリオ"/>
                <a:cs typeface="メイリオ"/>
              </a:rPr>
              <a:t>SEO</a:t>
            </a:r>
            <a:r>
              <a:rPr lang="ja-JP" altLang="en-US" sz="1100" dirty="0">
                <a:latin typeface="メイリオ"/>
                <a:ea typeface="メイリオ"/>
                <a:cs typeface="メイリオ"/>
              </a:rPr>
              <a:t>順位、上位アクセスキーワード、上位閲覧コンテンツ、コンバージョンキーワードの定点観測レポートです</a:t>
            </a:r>
            <a:endParaRPr lang="ja-JP" altLang="en-US" sz="1100" dirty="0">
              <a:latin typeface="メイリオ"/>
              <a:ea typeface="メイリオ"/>
              <a:cs typeface="メイリオ"/>
            </a:endParaRPr>
          </a:p>
        </p:txBody>
      </p:sp>
      <p:sp>
        <p:nvSpPr>
          <p:cNvPr id="109" name="テキスト ボックス 108"/>
          <p:cNvSpPr txBox="1"/>
          <p:nvPr/>
        </p:nvSpPr>
        <p:spPr>
          <a:xfrm>
            <a:off x="4853292" y="6181998"/>
            <a:ext cx="4290708" cy="766329"/>
          </a:xfrm>
          <a:prstGeom prst="rect">
            <a:avLst/>
          </a:prstGeom>
          <a:noFill/>
        </p:spPr>
        <p:txBody>
          <a:bodyPr wrap="square" lIns="88358" tIns="44179" rIns="88358" bIns="44179" rtlCol="0">
            <a:spAutoFit/>
          </a:bodyPr>
          <a:lstStyle/>
          <a:p>
            <a:r>
              <a:rPr lang="ja-JP" altLang="en-US" sz="1100" dirty="0">
                <a:latin typeface="メイリオ"/>
                <a:ea typeface="メイリオ"/>
                <a:cs typeface="メイリオ"/>
              </a:rPr>
              <a:t>キーワード、広告文別のインプレッション数（表示回数）、クリック数、クリック率、平均クリック単価の定点観測レポートです。</a:t>
            </a:r>
            <a:endParaRPr lang="en-US" altLang="ja-JP" sz="1100" dirty="0">
              <a:latin typeface="メイリオ"/>
              <a:ea typeface="メイリオ"/>
              <a:cs typeface="メイリオ"/>
            </a:endParaRPr>
          </a:p>
          <a:p>
            <a:r>
              <a:rPr lang="ja-JP" altLang="en-US" sz="1100" dirty="0">
                <a:latin typeface="メイリオ"/>
                <a:ea typeface="メイリオ"/>
                <a:cs typeface="メイリオ"/>
              </a:rPr>
              <a:t>キーワードや広告文の追加・変更は行いません。</a:t>
            </a:r>
            <a:endParaRPr lang="ja-JP" altLang="en-US" sz="1100" dirty="0">
              <a:latin typeface="メイリオ"/>
              <a:ea typeface="メイリオ"/>
              <a:cs typeface="メイリオ"/>
            </a:endParaRPr>
          </a:p>
        </p:txBody>
      </p:sp>
      <p:pic>
        <p:nvPicPr>
          <p:cNvPr id="5" name="図 4"/>
          <p:cNvPicPr>
            <a:picLocks noChangeAspect="1"/>
          </p:cNvPicPr>
          <p:nvPr/>
        </p:nvPicPr>
        <p:blipFill>
          <a:blip r:embed="rId5"/>
          <a:stretch>
            <a:fillRect/>
          </a:stretch>
        </p:blipFill>
        <p:spPr>
          <a:xfrm>
            <a:off x="282286" y="981050"/>
            <a:ext cx="3935707" cy="4872334"/>
          </a:xfrm>
          <a:prstGeom prst="rect">
            <a:avLst/>
          </a:prstGeom>
          <a:ln>
            <a:solidFill>
              <a:srgbClr val="4F81BD"/>
            </a:solidFill>
          </a:ln>
        </p:spPr>
      </p:pic>
      <p:sp>
        <p:nvSpPr>
          <p:cNvPr id="16" name="タイトル 1"/>
          <p:cNvSpPr>
            <a:spLocks noGrp="1"/>
          </p:cNvSpPr>
          <p:nvPr>
            <p:ph type="ctrTitle"/>
          </p:nvPr>
        </p:nvSpPr>
        <p:spPr>
          <a:xfrm>
            <a:off x="1" y="171451"/>
            <a:ext cx="9231560" cy="342900"/>
          </a:xfrm>
          <a:noFill/>
        </p:spPr>
        <p:txBody>
          <a:bodyPr>
            <a:normAutofit fontScale="90000"/>
          </a:bodyPr>
          <a:lstStyle/>
          <a:p>
            <a:pPr algn="l"/>
            <a:r>
              <a:rPr lang="en-US" altLang="ja-JP" sz="2400" b="1" dirty="0">
                <a:solidFill>
                  <a:srgbClr val="000000"/>
                </a:solidFill>
                <a:latin typeface="メイリオ"/>
                <a:ea typeface="メイリオ"/>
                <a:cs typeface="メイリオ"/>
              </a:rPr>
              <a:t>②PPC</a:t>
            </a:r>
            <a:r>
              <a:rPr lang="ja-JP" altLang="en-US" sz="2400" b="1" dirty="0">
                <a:solidFill>
                  <a:srgbClr val="000000"/>
                </a:solidFill>
                <a:latin typeface="メイリオ"/>
                <a:ea typeface="メイリオ"/>
                <a:cs typeface="メイリオ"/>
              </a:rPr>
              <a:t>代行プラン</a:t>
            </a:r>
            <a:endParaRPr lang="ja-JP" altLang="en-US" sz="2400" b="1" dirty="0">
              <a:solidFill>
                <a:srgbClr val="000000"/>
              </a:solidFill>
              <a:latin typeface="メイリオ"/>
              <a:ea typeface="メイリオ"/>
              <a:cs typeface="メイリオ"/>
            </a:endParaRPr>
          </a:p>
        </p:txBody>
      </p:sp>
    </p:spTree>
    <p:extLst>
      <p:ext uri="{BB962C8B-B14F-4D97-AF65-F5344CB8AC3E}">
        <p14:creationId xmlns:p14="http://schemas.microsoft.com/office/powerpoint/2010/main" val="137183471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正方形/長方形 95"/>
          <p:cNvSpPr/>
          <p:nvPr/>
        </p:nvSpPr>
        <p:spPr>
          <a:xfrm>
            <a:off x="221576" y="591739"/>
            <a:ext cx="1800021" cy="276989"/>
          </a:xfrm>
          <a:prstGeom prst="rect">
            <a:avLst/>
          </a:prstGeom>
          <a:solidFill>
            <a:schemeClr val="accent6">
              <a:lumMod val="75000"/>
            </a:schemeClr>
          </a:solidFill>
          <a:ln>
            <a:solidFill>
              <a:srgbClr val="FF6600"/>
            </a:solidFill>
          </a:ln>
        </p:spPr>
        <p:style>
          <a:lnRef idx="2">
            <a:schemeClr val="accent2"/>
          </a:lnRef>
          <a:fillRef idx="1">
            <a:schemeClr val="lt1"/>
          </a:fillRef>
          <a:effectRef idx="0">
            <a:schemeClr val="accent2"/>
          </a:effectRef>
          <a:fontRef idx="minor">
            <a:schemeClr val="dk1"/>
          </a:fontRef>
        </p:style>
        <p:txBody>
          <a:bodyPr wrap="square" lIns="91428" tIns="45715" rIns="91428" bIns="45715" anchor="ctr">
            <a:spAutoFit/>
          </a:bodyPr>
          <a:lstStyle/>
          <a:p>
            <a:pPr algn="ctr"/>
            <a:r>
              <a:rPr lang="ja-JP" altLang="en-US" sz="1200" b="1" dirty="0">
                <a:solidFill>
                  <a:srgbClr val="000000"/>
                </a:solidFill>
                <a:latin typeface="メイリオ"/>
                <a:ea typeface="メイリオ"/>
                <a:cs typeface="メイリオ"/>
              </a:rPr>
              <a:t>分析レポート</a:t>
            </a:r>
            <a:endParaRPr lang="en-US" altLang="ja-JP" sz="1200" b="1" dirty="0">
              <a:solidFill>
                <a:srgbClr val="000000"/>
              </a:solidFill>
              <a:latin typeface="メイリオ"/>
              <a:ea typeface="メイリオ"/>
              <a:cs typeface="メイリオ"/>
            </a:endParaRPr>
          </a:p>
        </p:txBody>
      </p:sp>
      <p:sp>
        <p:nvSpPr>
          <p:cNvPr id="4" name="正方形/長方形 3"/>
          <p:cNvSpPr/>
          <p:nvPr/>
        </p:nvSpPr>
        <p:spPr>
          <a:xfrm>
            <a:off x="4848788" y="592104"/>
            <a:ext cx="2427040" cy="366928"/>
          </a:xfrm>
          <a:prstGeom prst="rect">
            <a:avLst/>
          </a:prstGeom>
          <a:solidFill>
            <a:schemeClr val="accent6">
              <a:lumMod val="75000"/>
            </a:schemeClr>
          </a:solidFill>
        </p:spPr>
        <p:style>
          <a:lnRef idx="1">
            <a:schemeClr val="accent6"/>
          </a:lnRef>
          <a:fillRef idx="3">
            <a:schemeClr val="accent6"/>
          </a:fillRef>
          <a:effectRef idx="2">
            <a:schemeClr val="accent6"/>
          </a:effectRef>
          <a:fontRef idx="minor">
            <a:schemeClr val="lt1"/>
          </a:fontRef>
        </p:style>
        <p:txBody>
          <a:bodyPr lIns="88358" tIns="44179" rIns="88358" bIns="44179" rtlCol="0" anchor="ctr"/>
          <a:lstStyle/>
          <a:p>
            <a:pPr algn="ctr"/>
            <a:r>
              <a:rPr lang="en-US" altLang="ja-JP" sz="1200" b="1" dirty="0">
                <a:solidFill>
                  <a:srgbClr val="000000"/>
                </a:solidFill>
                <a:latin typeface="メイリオ"/>
                <a:ea typeface="メイリオ"/>
                <a:cs typeface="メイリオ"/>
              </a:rPr>
              <a:t>PPC</a:t>
            </a:r>
            <a:r>
              <a:rPr lang="ja-JP" altLang="en-US" sz="1200" b="1" dirty="0">
                <a:solidFill>
                  <a:srgbClr val="000000"/>
                </a:solidFill>
                <a:latin typeface="メイリオ"/>
                <a:ea typeface="メイリオ"/>
                <a:cs typeface="メイリオ"/>
              </a:rPr>
              <a:t>広告分析レポート</a:t>
            </a:r>
            <a:endParaRPr lang="en-US" altLang="ja-JP" sz="1200" b="1" dirty="0">
              <a:solidFill>
                <a:srgbClr val="000000"/>
              </a:solidFill>
              <a:latin typeface="メイリオ"/>
              <a:ea typeface="メイリオ"/>
              <a:cs typeface="メイリオ"/>
            </a:endParaRPr>
          </a:p>
        </p:txBody>
      </p:sp>
      <p:pic>
        <p:nvPicPr>
          <p:cNvPr id="105" name="図 104" descr="クラウドマネージメント協会ロゴ.jpg"/>
          <p:cNvPicPr>
            <a:picLocks noChangeAspect="1"/>
          </p:cNvPicPr>
          <p:nvPr/>
        </p:nvPicPr>
        <p:blipFill>
          <a:blip r:embed="rId3"/>
          <a:stretch>
            <a:fillRect/>
          </a:stretch>
        </p:blipFill>
        <p:spPr>
          <a:xfrm>
            <a:off x="7275828" y="225945"/>
            <a:ext cx="1594702" cy="370768"/>
          </a:xfrm>
          <a:prstGeom prst="rect">
            <a:avLst/>
          </a:prstGeom>
        </p:spPr>
      </p:pic>
      <p:sp>
        <p:nvSpPr>
          <p:cNvPr id="106" name="正方形/長方形 105"/>
          <p:cNvSpPr/>
          <p:nvPr/>
        </p:nvSpPr>
        <p:spPr>
          <a:xfrm>
            <a:off x="0" y="1"/>
            <a:ext cx="2480570" cy="134480"/>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sp>
        <p:nvSpPr>
          <p:cNvPr id="107" name="正方形/長方形 106"/>
          <p:cNvSpPr/>
          <p:nvPr/>
        </p:nvSpPr>
        <p:spPr>
          <a:xfrm>
            <a:off x="2480569" y="1"/>
            <a:ext cx="6663430" cy="13448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sp>
        <p:nvSpPr>
          <p:cNvPr id="108" name="正方形/長方形 107"/>
          <p:cNvSpPr/>
          <p:nvPr/>
        </p:nvSpPr>
        <p:spPr>
          <a:xfrm>
            <a:off x="0" y="6752638"/>
            <a:ext cx="9144000" cy="10758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pic>
        <p:nvPicPr>
          <p:cNvPr id="3" name="図 2"/>
          <p:cNvPicPr>
            <a:picLocks noChangeAspect="1"/>
          </p:cNvPicPr>
          <p:nvPr/>
        </p:nvPicPr>
        <p:blipFill>
          <a:blip r:embed="rId4"/>
          <a:stretch>
            <a:fillRect/>
          </a:stretch>
        </p:blipFill>
        <p:spPr>
          <a:xfrm>
            <a:off x="4957886" y="1233019"/>
            <a:ext cx="3579378" cy="3291751"/>
          </a:xfrm>
          <a:prstGeom prst="rect">
            <a:avLst/>
          </a:prstGeom>
          <a:ln>
            <a:solidFill>
              <a:srgbClr val="4F81BD"/>
            </a:solidFill>
          </a:ln>
        </p:spPr>
      </p:pic>
      <p:pic>
        <p:nvPicPr>
          <p:cNvPr id="5" name="図 4"/>
          <p:cNvPicPr>
            <a:picLocks noChangeAspect="1"/>
          </p:cNvPicPr>
          <p:nvPr/>
        </p:nvPicPr>
        <p:blipFill>
          <a:blip r:embed="rId5"/>
          <a:stretch>
            <a:fillRect/>
          </a:stretch>
        </p:blipFill>
        <p:spPr>
          <a:xfrm>
            <a:off x="6311403" y="2468258"/>
            <a:ext cx="2665214" cy="3428999"/>
          </a:xfrm>
          <a:prstGeom prst="rect">
            <a:avLst/>
          </a:prstGeom>
          <a:ln>
            <a:solidFill>
              <a:srgbClr val="4F81BD"/>
            </a:solidFill>
          </a:ln>
        </p:spPr>
      </p:pic>
      <p:pic>
        <p:nvPicPr>
          <p:cNvPr id="6" name="図 5"/>
          <p:cNvPicPr>
            <a:picLocks noChangeAspect="1"/>
          </p:cNvPicPr>
          <p:nvPr/>
        </p:nvPicPr>
        <p:blipFill>
          <a:blip r:embed="rId6"/>
          <a:stretch>
            <a:fillRect/>
          </a:stretch>
        </p:blipFill>
        <p:spPr>
          <a:xfrm>
            <a:off x="221577" y="1095770"/>
            <a:ext cx="2749222" cy="3909371"/>
          </a:xfrm>
          <a:prstGeom prst="rect">
            <a:avLst/>
          </a:prstGeom>
          <a:ln>
            <a:solidFill>
              <a:srgbClr val="4F81BD"/>
            </a:solidFill>
          </a:ln>
        </p:spPr>
      </p:pic>
      <p:pic>
        <p:nvPicPr>
          <p:cNvPr id="7" name="図 6"/>
          <p:cNvPicPr>
            <a:picLocks noChangeAspect="1"/>
          </p:cNvPicPr>
          <p:nvPr/>
        </p:nvPicPr>
        <p:blipFill>
          <a:blip r:embed="rId7"/>
          <a:stretch>
            <a:fillRect/>
          </a:stretch>
        </p:blipFill>
        <p:spPr>
          <a:xfrm>
            <a:off x="1477780" y="2193761"/>
            <a:ext cx="2719178" cy="3977994"/>
          </a:xfrm>
          <a:prstGeom prst="rect">
            <a:avLst/>
          </a:prstGeom>
          <a:ln>
            <a:solidFill>
              <a:srgbClr val="4F81BD"/>
            </a:solidFill>
          </a:ln>
        </p:spPr>
      </p:pic>
      <p:sp>
        <p:nvSpPr>
          <p:cNvPr id="10" name="テキスト ボックス 9"/>
          <p:cNvSpPr txBox="1"/>
          <p:nvPr/>
        </p:nvSpPr>
        <p:spPr>
          <a:xfrm>
            <a:off x="223176" y="6159652"/>
            <a:ext cx="4387827" cy="643219"/>
          </a:xfrm>
          <a:prstGeom prst="rect">
            <a:avLst/>
          </a:prstGeom>
          <a:noFill/>
        </p:spPr>
        <p:txBody>
          <a:bodyPr wrap="none" lIns="88358" tIns="44179" rIns="88358" bIns="44179" rtlCol="0">
            <a:spAutoFit/>
          </a:bodyPr>
          <a:lstStyle/>
          <a:p>
            <a:r>
              <a:rPr lang="ja-JP" altLang="en-US" sz="1200" dirty="0">
                <a:latin typeface="メイリオ"/>
                <a:ea typeface="メイリオ"/>
                <a:cs typeface="メイリオ"/>
              </a:rPr>
              <a:t>簡易レポートの項目に加えて</a:t>
            </a:r>
            <a:r>
              <a:rPr lang="en-US" altLang="ja-JP" sz="1200" dirty="0">
                <a:latin typeface="メイリオ"/>
                <a:ea typeface="メイリオ"/>
                <a:cs typeface="メイリオ"/>
              </a:rPr>
              <a:t>Google</a:t>
            </a:r>
            <a:r>
              <a:rPr lang="ja-JP" altLang="en-US" sz="1200" dirty="0">
                <a:latin typeface="メイリオ"/>
                <a:ea typeface="メイリオ"/>
                <a:cs typeface="メイリオ"/>
              </a:rPr>
              <a:t>アナリティクスを用いて</a:t>
            </a:r>
            <a:endParaRPr lang="en-US" altLang="ja-JP" sz="1200" dirty="0">
              <a:latin typeface="メイリオ"/>
              <a:ea typeface="メイリオ"/>
              <a:cs typeface="メイリオ"/>
            </a:endParaRPr>
          </a:p>
          <a:p>
            <a:r>
              <a:rPr lang="ja-JP" altLang="en-US" sz="1200" dirty="0">
                <a:latin typeface="メイリオ"/>
                <a:ea typeface="メイリオ"/>
                <a:cs typeface="メイリオ"/>
              </a:rPr>
              <a:t>ユーザーの動きから重要指標分析とサイト改善ポイントを</a:t>
            </a:r>
            <a:endParaRPr lang="en-US" altLang="ja-JP" sz="1200" dirty="0">
              <a:latin typeface="メイリオ"/>
              <a:ea typeface="メイリオ"/>
              <a:cs typeface="メイリオ"/>
            </a:endParaRPr>
          </a:p>
          <a:p>
            <a:r>
              <a:rPr lang="ja-JP" altLang="en-US" sz="1200" dirty="0">
                <a:latin typeface="メイリオ"/>
                <a:ea typeface="メイリオ"/>
                <a:cs typeface="メイリオ"/>
              </a:rPr>
              <a:t>提案するレポートです。</a:t>
            </a:r>
            <a:endParaRPr lang="ja-JP" altLang="en-US" sz="1200" dirty="0">
              <a:latin typeface="メイリオ"/>
              <a:ea typeface="メイリオ"/>
              <a:cs typeface="メイリオ"/>
            </a:endParaRPr>
          </a:p>
        </p:txBody>
      </p:sp>
      <p:sp>
        <p:nvSpPr>
          <p:cNvPr id="16" name="テキスト ボックス 15"/>
          <p:cNvSpPr txBox="1"/>
          <p:nvPr/>
        </p:nvSpPr>
        <p:spPr>
          <a:xfrm>
            <a:off x="4713347" y="6135212"/>
            <a:ext cx="4620238" cy="643219"/>
          </a:xfrm>
          <a:prstGeom prst="rect">
            <a:avLst/>
          </a:prstGeom>
          <a:noFill/>
        </p:spPr>
        <p:txBody>
          <a:bodyPr wrap="none" lIns="88358" tIns="44179" rIns="88358" bIns="44179" rtlCol="0">
            <a:spAutoFit/>
          </a:bodyPr>
          <a:lstStyle/>
          <a:p>
            <a:r>
              <a:rPr lang="en-US" altLang="ja-JP" sz="1200" dirty="0">
                <a:latin typeface="メイリオ"/>
                <a:ea typeface="メイリオ"/>
                <a:cs typeface="メイリオ"/>
              </a:rPr>
              <a:t>PPC</a:t>
            </a:r>
            <a:r>
              <a:rPr lang="ja-JP" altLang="en-US" sz="1200" dirty="0">
                <a:latin typeface="メイリオ"/>
                <a:ea typeface="メイリオ"/>
                <a:cs typeface="メイリオ"/>
              </a:rPr>
              <a:t>広告の掲載結果を分析し、サイトに最適な集客キーワードと</a:t>
            </a:r>
            <a:endParaRPr lang="en-US" altLang="ja-JP" sz="1200" dirty="0">
              <a:latin typeface="メイリオ"/>
              <a:ea typeface="メイリオ"/>
              <a:cs typeface="メイリオ"/>
            </a:endParaRPr>
          </a:p>
          <a:p>
            <a:r>
              <a:rPr lang="ja-JP" altLang="en-US" sz="1200" dirty="0">
                <a:latin typeface="メイリオ"/>
                <a:ea typeface="メイリオ"/>
                <a:cs typeface="メイリオ"/>
              </a:rPr>
              <a:t>効果の高い広告文を分析し集客戦略を立案するレポートです。</a:t>
            </a:r>
            <a:endParaRPr lang="en-US" altLang="ja-JP" sz="1200" dirty="0">
              <a:latin typeface="メイリオ"/>
              <a:ea typeface="メイリオ"/>
              <a:cs typeface="メイリオ"/>
            </a:endParaRPr>
          </a:p>
          <a:p>
            <a:r>
              <a:rPr lang="ja-JP" altLang="en-US" sz="1200" dirty="0">
                <a:latin typeface="メイリオ"/>
                <a:ea typeface="メイリオ"/>
                <a:cs typeface="メイリオ"/>
              </a:rPr>
              <a:t>買付けキーワードと広告文のメンテナンスも行います。</a:t>
            </a:r>
            <a:endParaRPr lang="ja-JP" altLang="en-US" sz="1200" dirty="0">
              <a:latin typeface="メイリオ"/>
              <a:ea typeface="メイリオ"/>
              <a:cs typeface="メイリオ"/>
            </a:endParaRPr>
          </a:p>
        </p:txBody>
      </p:sp>
      <p:sp>
        <p:nvSpPr>
          <p:cNvPr id="19" name="タイトル 1"/>
          <p:cNvSpPr>
            <a:spLocks noGrp="1"/>
          </p:cNvSpPr>
          <p:nvPr>
            <p:ph type="ctrTitle"/>
          </p:nvPr>
        </p:nvSpPr>
        <p:spPr>
          <a:xfrm>
            <a:off x="1" y="171451"/>
            <a:ext cx="9231560" cy="342900"/>
          </a:xfrm>
          <a:noFill/>
        </p:spPr>
        <p:txBody>
          <a:bodyPr>
            <a:normAutofit fontScale="90000"/>
          </a:bodyPr>
          <a:lstStyle/>
          <a:p>
            <a:pPr algn="l"/>
            <a:r>
              <a:rPr lang="en-US" altLang="ja-JP" sz="2400" b="1" dirty="0">
                <a:solidFill>
                  <a:srgbClr val="000000"/>
                </a:solidFill>
                <a:latin typeface="メイリオ"/>
                <a:ea typeface="メイリオ"/>
                <a:cs typeface="メイリオ"/>
              </a:rPr>
              <a:t>③PPC</a:t>
            </a:r>
            <a:r>
              <a:rPr lang="ja-JP" altLang="en-US" sz="2400" b="1" dirty="0">
                <a:solidFill>
                  <a:srgbClr val="000000"/>
                </a:solidFill>
                <a:latin typeface="メイリオ"/>
                <a:ea typeface="メイリオ"/>
                <a:cs typeface="メイリオ"/>
              </a:rPr>
              <a:t>分析プラン</a:t>
            </a:r>
            <a:endParaRPr lang="ja-JP" altLang="en-US" sz="2400" b="1" dirty="0">
              <a:solidFill>
                <a:srgbClr val="000000"/>
              </a:solidFill>
              <a:latin typeface="メイリオ"/>
              <a:ea typeface="メイリオ"/>
              <a:cs typeface="メイリオ"/>
            </a:endParaRPr>
          </a:p>
        </p:txBody>
      </p:sp>
    </p:spTree>
    <p:extLst>
      <p:ext uri="{BB962C8B-B14F-4D97-AF65-F5344CB8AC3E}">
        <p14:creationId xmlns:p14="http://schemas.microsoft.com/office/powerpoint/2010/main" val="133636539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a:blip r:embed="rId3"/>
          <a:stretch>
            <a:fillRect/>
          </a:stretch>
        </p:blipFill>
        <p:spPr>
          <a:xfrm>
            <a:off x="141640" y="3223127"/>
            <a:ext cx="3248366" cy="3424543"/>
          </a:xfrm>
          <a:prstGeom prst="rect">
            <a:avLst/>
          </a:prstGeom>
        </p:spPr>
      </p:pic>
      <p:sp>
        <p:nvSpPr>
          <p:cNvPr id="2" name="タイトル 1"/>
          <p:cNvSpPr>
            <a:spLocks noGrp="1"/>
          </p:cNvSpPr>
          <p:nvPr>
            <p:ph type="ctrTitle"/>
          </p:nvPr>
        </p:nvSpPr>
        <p:spPr>
          <a:xfrm>
            <a:off x="1" y="171451"/>
            <a:ext cx="9231560" cy="342900"/>
          </a:xfrm>
          <a:noFill/>
        </p:spPr>
        <p:txBody>
          <a:bodyPr>
            <a:normAutofit fontScale="90000"/>
          </a:bodyPr>
          <a:lstStyle/>
          <a:p>
            <a:pPr algn="l"/>
            <a:r>
              <a:rPr lang="en-US" altLang="ja-JP" sz="2400" b="1" dirty="0">
                <a:solidFill>
                  <a:srgbClr val="000000"/>
                </a:solidFill>
                <a:latin typeface="メイリオ"/>
                <a:ea typeface="メイリオ"/>
                <a:cs typeface="メイリオ"/>
              </a:rPr>
              <a:t>④</a:t>
            </a:r>
            <a:r>
              <a:rPr lang="ja-JP" altLang="en-US" sz="2400" b="1" dirty="0">
                <a:solidFill>
                  <a:srgbClr val="000000"/>
                </a:solidFill>
                <a:latin typeface="メイリオ"/>
                <a:ea typeface="メイリオ"/>
                <a:cs typeface="メイリオ"/>
              </a:rPr>
              <a:t>戦略的サイト分析プラン</a:t>
            </a:r>
            <a:endParaRPr lang="ja-JP" altLang="en-US" sz="2400" b="1" dirty="0">
              <a:solidFill>
                <a:srgbClr val="000000"/>
              </a:solidFill>
              <a:latin typeface="メイリオ"/>
              <a:ea typeface="メイリオ"/>
              <a:cs typeface="メイリオ"/>
            </a:endParaRPr>
          </a:p>
        </p:txBody>
      </p:sp>
      <p:pic>
        <p:nvPicPr>
          <p:cNvPr id="105" name="図 104" descr="クラウドマネージメント協会ロゴ.jpg"/>
          <p:cNvPicPr>
            <a:picLocks noChangeAspect="1"/>
          </p:cNvPicPr>
          <p:nvPr/>
        </p:nvPicPr>
        <p:blipFill>
          <a:blip r:embed="rId4"/>
          <a:stretch>
            <a:fillRect/>
          </a:stretch>
        </p:blipFill>
        <p:spPr>
          <a:xfrm>
            <a:off x="7275828" y="225945"/>
            <a:ext cx="1594702" cy="370768"/>
          </a:xfrm>
          <a:prstGeom prst="rect">
            <a:avLst/>
          </a:prstGeom>
        </p:spPr>
      </p:pic>
      <p:sp>
        <p:nvSpPr>
          <p:cNvPr id="106" name="正方形/長方形 105"/>
          <p:cNvSpPr/>
          <p:nvPr/>
        </p:nvSpPr>
        <p:spPr>
          <a:xfrm>
            <a:off x="0" y="1"/>
            <a:ext cx="2480570" cy="134480"/>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sp>
        <p:nvSpPr>
          <p:cNvPr id="107" name="正方形/長方形 106"/>
          <p:cNvSpPr/>
          <p:nvPr/>
        </p:nvSpPr>
        <p:spPr>
          <a:xfrm>
            <a:off x="2480569" y="1"/>
            <a:ext cx="6663430" cy="13448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sp>
        <p:nvSpPr>
          <p:cNvPr id="108" name="正方形/長方形 107"/>
          <p:cNvSpPr/>
          <p:nvPr/>
        </p:nvSpPr>
        <p:spPr>
          <a:xfrm>
            <a:off x="0" y="6752638"/>
            <a:ext cx="9144000" cy="10758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pic>
        <p:nvPicPr>
          <p:cNvPr id="8" name="図 7"/>
          <p:cNvPicPr>
            <a:picLocks noChangeAspect="1"/>
          </p:cNvPicPr>
          <p:nvPr/>
        </p:nvPicPr>
        <p:blipFill>
          <a:blip r:embed="rId5"/>
          <a:stretch>
            <a:fillRect/>
          </a:stretch>
        </p:blipFill>
        <p:spPr>
          <a:xfrm>
            <a:off x="2181012" y="592151"/>
            <a:ext cx="6908665" cy="3476386"/>
          </a:xfrm>
          <a:prstGeom prst="rect">
            <a:avLst/>
          </a:prstGeom>
        </p:spPr>
      </p:pic>
      <p:sp>
        <p:nvSpPr>
          <p:cNvPr id="11" name="正方形/長方形 10"/>
          <p:cNvSpPr/>
          <p:nvPr/>
        </p:nvSpPr>
        <p:spPr>
          <a:xfrm>
            <a:off x="34350" y="3085878"/>
            <a:ext cx="632909" cy="40506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pic>
        <p:nvPicPr>
          <p:cNvPr id="12" name="図 11"/>
          <p:cNvPicPr>
            <a:picLocks noChangeAspect="1"/>
          </p:cNvPicPr>
          <p:nvPr/>
        </p:nvPicPr>
        <p:blipFill>
          <a:blip r:embed="rId6"/>
          <a:stretch>
            <a:fillRect/>
          </a:stretch>
        </p:blipFill>
        <p:spPr>
          <a:xfrm>
            <a:off x="3302642" y="4321118"/>
            <a:ext cx="5708317" cy="1784235"/>
          </a:xfrm>
          <a:prstGeom prst="rect">
            <a:avLst/>
          </a:prstGeom>
        </p:spPr>
      </p:pic>
      <p:sp>
        <p:nvSpPr>
          <p:cNvPr id="18" name="正方形/長方形 17"/>
          <p:cNvSpPr/>
          <p:nvPr/>
        </p:nvSpPr>
        <p:spPr>
          <a:xfrm>
            <a:off x="34350" y="738452"/>
            <a:ext cx="2357631" cy="366928"/>
          </a:xfrm>
          <a:prstGeom prst="rect">
            <a:avLst/>
          </a:prstGeom>
          <a:solidFill>
            <a:schemeClr val="accent6">
              <a:lumMod val="75000"/>
            </a:schemeClr>
          </a:solidFill>
        </p:spPr>
        <p:style>
          <a:lnRef idx="1">
            <a:schemeClr val="accent6"/>
          </a:lnRef>
          <a:fillRef idx="3">
            <a:schemeClr val="accent6"/>
          </a:fillRef>
          <a:effectRef idx="2">
            <a:schemeClr val="accent6"/>
          </a:effectRef>
          <a:fontRef idx="minor">
            <a:schemeClr val="lt1"/>
          </a:fontRef>
        </p:style>
        <p:txBody>
          <a:bodyPr lIns="88358" tIns="44179" rIns="88358" bIns="44179" rtlCol="0" anchor="ctr"/>
          <a:lstStyle/>
          <a:p>
            <a:pPr algn="ctr"/>
            <a:r>
              <a:rPr lang="ja-JP" altLang="en-US" sz="1200" b="1" dirty="0">
                <a:solidFill>
                  <a:srgbClr val="000000"/>
                </a:solidFill>
                <a:latin typeface="メイリオ"/>
                <a:ea typeface="メイリオ"/>
                <a:cs typeface="メイリオ"/>
              </a:rPr>
              <a:t>オリジナル広告分析レポート</a:t>
            </a:r>
            <a:endParaRPr lang="en-US" altLang="ja-JP" sz="1200" b="1" dirty="0">
              <a:solidFill>
                <a:srgbClr val="000000"/>
              </a:solidFill>
              <a:latin typeface="メイリオ"/>
              <a:ea typeface="メイリオ"/>
              <a:cs typeface="メイリオ"/>
            </a:endParaRPr>
          </a:p>
        </p:txBody>
      </p:sp>
    </p:spTree>
    <p:extLst>
      <p:ext uri="{BB962C8B-B14F-4D97-AF65-F5344CB8AC3E}">
        <p14:creationId xmlns:p14="http://schemas.microsoft.com/office/powerpoint/2010/main" val="113390435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正方形/長方形 105"/>
          <p:cNvSpPr/>
          <p:nvPr/>
        </p:nvSpPr>
        <p:spPr>
          <a:xfrm>
            <a:off x="0" y="1"/>
            <a:ext cx="2480570" cy="134480"/>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sp>
        <p:nvSpPr>
          <p:cNvPr id="107" name="正方形/長方形 106"/>
          <p:cNvSpPr/>
          <p:nvPr/>
        </p:nvSpPr>
        <p:spPr>
          <a:xfrm>
            <a:off x="2480569" y="1"/>
            <a:ext cx="6663430" cy="13448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sp>
        <p:nvSpPr>
          <p:cNvPr id="108" name="正方形/長方形 107"/>
          <p:cNvSpPr/>
          <p:nvPr/>
        </p:nvSpPr>
        <p:spPr>
          <a:xfrm>
            <a:off x="0" y="6752638"/>
            <a:ext cx="9144000" cy="10758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pic>
        <p:nvPicPr>
          <p:cNvPr id="13" name="図 12" descr="クラウドマネージメント協会ロゴ.jpg"/>
          <p:cNvPicPr>
            <a:picLocks noChangeAspect="1"/>
          </p:cNvPicPr>
          <p:nvPr/>
        </p:nvPicPr>
        <p:blipFill>
          <a:blip r:embed="rId3"/>
          <a:stretch>
            <a:fillRect/>
          </a:stretch>
        </p:blipFill>
        <p:spPr>
          <a:xfrm>
            <a:off x="7275828" y="225945"/>
            <a:ext cx="1594702" cy="370768"/>
          </a:xfrm>
          <a:prstGeom prst="rect">
            <a:avLst/>
          </a:prstGeom>
        </p:spPr>
      </p:pic>
      <p:sp>
        <p:nvSpPr>
          <p:cNvPr id="15" name="正方形/長方形 14"/>
          <p:cNvSpPr/>
          <p:nvPr/>
        </p:nvSpPr>
        <p:spPr>
          <a:xfrm>
            <a:off x="235941" y="596713"/>
            <a:ext cx="1959435" cy="1586528"/>
          </a:xfrm>
          <a:prstGeom prst="rect">
            <a:avLst/>
          </a:prstGeom>
          <a:solidFill>
            <a:schemeClr val="accent6">
              <a:lumMod val="75000"/>
            </a:schemeClr>
          </a:solidFill>
        </p:spPr>
        <p:style>
          <a:lnRef idx="1">
            <a:schemeClr val="accent6"/>
          </a:lnRef>
          <a:fillRef idx="3">
            <a:schemeClr val="accent6"/>
          </a:fillRef>
          <a:effectRef idx="2">
            <a:schemeClr val="accent6"/>
          </a:effectRef>
          <a:fontRef idx="minor">
            <a:schemeClr val="lt1"/>
          </a:fontRef>
        </p:style>
        <p:txBody>
          <a:bodyPr lIns="88358" tIns="44179" rIns="88358" bIns="44179" rtlCol="0" anchor="ctr"/>
          <a:lstStyle/>
          <a:p>
            <a:pPr algn="ctr"/>
            <a:r>
              <a:rPr lang="en-US" altLang="ja-JP" sz="1400" b="1" dirty="0">
                <a:solidFill>
                  <a:srgbClr val="000000"/>
                </a:solidFill>
                <a:latin typeface="メイリオ"/>
                <a:ea typeface="メイリオ"/>
                <a:cs typeface="メイリオ"/>
              </a:rPr>
              <a:t>②</a:t>
            </a:r>
          </a:p>
          <a:p>
            <a:pPr algn="ctr"/>
            <a:r>
              <a:rPr lang="en-US" altLang="ja-JP" sz="1400" b="1" dirty="0">
                <a:solidFill>
                  <a:srgbClr val="000000"/>
                </a:solidFill>
                <a:latin typeface="メイリオ"/>
                <a:ea typeface="メイリオ"/>
                <a:cs typeface="メイリオ"/>
              </a:rPr>
              <a:t>PPC</a:t>
            </a:r>
            <a:r>
              <a:rPr lang="ja-JP" altLang="en-US" sz="1400" b="1" dirty="0">
                <a:solidFill>
                  <a:srgbClr val="000000"/>
                </a:solidFill>
                <a:latin typeface="メイリオ"/>
                <a:ea typeface="メイリオ"/>
                <a:cs typeface="メイリオ"/>
              </a:rPr>
              <a:t>代行プラン</a:t>
            </a:r>
            <a:endParaRPr lang="en-US" altLang="ja-JP" sz="1400" b="1" dirty="0">
              <a:solidFill>
                <a:srgbClr val="000000"/>
              </a:solidFill>
              <a:latin typeface="メイリオ"/>
              <a:ea typeface="メイリオ"/>
              <a:cs typeface="メイリオ"/>
            </a:endParaRPr>
          </a:p>
          <a:p>
            <a:pPr algn="ctr"/>
            <a:r>
              <a:rPr lang="en-US" altLang="ja-JP" sz="1400" b="1" dirty="0">
                <a:solidFill>
                  <a:schemeClr val="bg1"/>
                </a:solidFill>
                <a:latin typeface="メイリオ"/>
                <a:ea typeface="メイリオ"/>
                <a:cs typeface="メイリオ"/>
              </a:rPr>
              <a:t>PPC  Service</a:t>
            </a:r>
          </a:p>
          <a:p>
            <a:pPr algn="ctr"/>
            <a:r>
              <a:rPr lang="ja-JP" altLang="en-US" b="1" dirty="0" smtClean="0">
                <a:solidFill>
                  <a:srgbClr val="000000"/>
                </a:solidFill>
                <a:latin typeface="メイリオ"/>
                <a:ea typeface="メイリオ"/>
                <a:cs typeface="メイリオ"/>
              </a:rPr>
              <a:t>料金表</a:t>
            </a:r>
            <a:endParaRPr lang="en-US" altLang="ja-JP" b="1" dirty="0">
              <a:solidFill>
                <a:srgbClr val="000000"/>
              </a:solidFill>
              <a:latin typeface="メイリオ"/>
              <a:ea typeface="メイリオ"/>
              <a:cs typeface="メイリオ"/>
            </a:endParaRPr>
          </a:p>
        </p:txBody>
      </p:sp>
      <p:sp>
        <p:nvSpPr>
          <p:cNvPr id="10" name="テキスト ボックス 9"/>
          <p:cNvSpPr txBox="1"/>
          <p:nvPr/>
        </p:nvSpPr>
        <p:spPr>
          <a:xfrm>
            <a:off x="83486" y="2468258"/>
            <a:ext cx="2640654" cy="458553"/>
          </a:xfrm>
          <a:prstGeom prst="rect">
            <a:avLst/>
          </a:prstGeom>
          <a:noFill/>
        </p:spPr>
        <p:txBody>
          <a:bodyPr wrap="none" lIns="88358" tIns="44179" rIns="88358" bIns="44179" rtlCol="0">
            <a:spAutoFit/>
          </a:bodyPr>
          <a:lstStyle/>
          <a:p>
            <a:r>
              <a:rPr lang="en-US" altLang="ja-JP" sz="1200" dirty="0">
                <a:latin typeface="メイリオ"/>
                <a:ea typeface="メイリオ"/>
                <a:cs typeface="メイリオ"/>
              </a:rPr>
              <a:t>PPC</a:t>
            </a:r>
            <a:r>
              <a:rPr lang="ja-JP" altLang="en-US" sz="1200" dirty="0">
                <a:latin typeface="メイリオ"/>
                <a:ea typeface="メイリオ"/>
                <a:cs typeface="メイリオ"/>
              </a:rPr>
              <a:t>広告の運用代行と</a:t>
            </a:r>
            <a:endParaRPr lang="en-US" altLang="ja-JP" sz="1200" dirty="0">
              <a:latin typeface="メイリオ"/>
              <a:ea typeface="メイリオ"/>
              <a:cs typeface="メイリオ"/>
            </a:endParaRPr>
          </a:p>
          <a:p>
            <a:r>
              <a:rPr lang="ja-JP" altLang="en-US" sz="1200" dirty="0">
                <a:latin typeface="メイリオ"/>
                <a:ea typeface="メイリオ"/>
                <a:cs typeface="メイリオ"/>
              </a:rPr>
              <a:t>簡易サイト分析を行うプランです。</a:t>
            </a:r>
            <a:endParaRPr lang="ja-JP" altLang="en-US" sz="1200" dirty="0">
              <a:latin typeface="メイリオ"/>
              <a:ea typeface="メイリオ"/>
              <a:cs typeface="メイリオ"/>
            </a:endParaRPr>
          </a:p>
        </p:txBody>
      </p:sp>
      <p:pic>
        <p:nvPicPr>
          <p:cNvPr id="2" name="図 1" descr="スクリーンショット 2012-05-14 11.18.33.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1982" y="596713"/>
            <a:ext cx="6506705" cy="5920387"/>
          </a:xfrm>
          <a:prstGeom prst="rect">
            <a:avLst/>
          </a:prstGeom>
        </p:spPr>
      </p:pic>
    </p:spTree>
    <p:extLst>
      <p:ext uri="{BB962C8B-B14F-4D97-AF65-F5344CB8AC3E}">
        <p14:creationId xmlns:p14="http://schemas.microsoft.com/office/powerpoint/2010/main" val="111280143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正方形/長方形 105"/>
          <p:cNvSpPr/>
          <p:nvPr/>
        </p:nvSpPr>
        <p:spPr>
          <a:xfrm>
            <a:off x="0" y="1"/>
            <a:ext cx="2480570" cy="134480"/>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sp>
        <p:nvSpPr>
          <p:cNvPr id="107" name="正方形/長方形 106"/>
          <p:cNvSpPr/>
          <p:nvPr/>
        </p:nvSpPr>
        <p:spPr>
          <a:xfrm>
            <a:off x="2480569" y="1"/>
            <a:ext cx="6663430" cy="13448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sp>
        <p:nvSpPr>
          <p:cNvPr id="108" name="正方形/長方形 107"/>
          <p:cNvSpPr/>
          <p:nvPr/>
        </p:nvSpPr>
        <p:spPr>
          <a:xfrm>
            <a:off x="0" y="6752638"/>
            <a:ext cx="9144000" cy="10758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88358" tIns="44179" rIns="88358" bIns="44179" rtlCol="0" anchor="ctr"/>
          <a:lstStyle/>
          <a:p>
            <a:pPr algn="ctr"/>
            <a:endParaRPr kumimoji="1" lang="ja-JP" altLang="en-US"/>
          </a:p>
        </p:txBody>
      </p:sp>
      <p:pic>
        <p:nvPicPr>
          <p:cNvPr id="13" name="図 12" descr="クラウドマネージメント協会ロゴ.jpg"/>
          <p:cNvPicPr>
            <a:picLocks noChangeAspect="1"/>
          </p:cNvPicPr>
          <p:nvPr/>
        </p:nvPicPr>
        <p:blipFill>
          <a:blip r:embed="rId3"/>
          <a:stretch>
            <a:fillRect/>
          </a:stretch>
        </p:blipFill>
        <p:spPr>
          <a:xfrm>
            <a:off x="7275828" y="225945"/>
            <a:ext cx="1594702" cy="370768"/>
          </a:xfrm>
          <a:prstGeom prst="rect">
            <a:avLst/>
          </a:prstGeom>
        </p:spPr>
      </p:pic>
      <p:sp>
        <p:nvSpPr>
          <p:cNvPr id="15" name="正方形/長方形 14"/>
          <p:cNvSpPr/>
          <p:nvPr/>
        </p:nvSpPr>
        <p:spPr>
          <a:xfrm>
            <a:off x="235941" y="596713"/>
            <a:ext cx="1959435" cy="1586528"/>
          </a:xfrm>
          <a:prstGeom prst="rect">
            <a:avLst/>
          </a:prstGeom>
          <a:solidFill>
            <a:schemeClr val="accent6">
              <a:lumMod val="75000"/>
            </a:schemeClr>
          </a:solidFill>
        </p:spPr>
        <p:style>
          <a:lnRef idx="1">
            <a:schemeClr val="accent6"/>
          </a:lnRef>
          <a:fillRef idx="3">
            <a:schemeClr val="accent6"/>
          </a:fillRef>
          <a:effectRef idx="2">
            <a:schemeClr val="accent6"/>
          </a:effectRef>
          <a:fontRef idx="minor">
            <a:schemeClr val="lt1"/>
          </a:fontRef>
        </p:style>
        <p:txBody>
          <a:bodyPr lIns="88358" tIns="44179" rIns="88358" bIns="44179" rtlCol="0" anchor="ctr"/>
          <a:lstStyle/>
          <a:p>
            <a:pPr algn="ctr"/>
            <a:r>
              <a:rPr lang="en-US" altLang="ja-JP" sz="1400" b="1" dirty="0">
                <a:solidFill>
                  <a:srgbClr val="000000"/>
                </a:solidFill>
                <a:latin typeface="メイリオ"/>
                <a:ea typeface="メイリオ"/>
                <a:cs typeface="メイリオ"/>
              </a:rPr>
              <a:t>③</a:t>
            </a:r>
          </a:p>
          <a:p>
            <a:pPr algn="ctr"/>
            <a:r>
              <a:rPr lang="en-US" altLang="ja-JP" sz="1400" b="1" dirty="0">
                <a:solidFill>
                  <a:srgbClr val="000000"/>
                </a:solidFill>
                <a:latin typeface="メイリオ"/>
                <a:ea typeface="メイリオ"/>
                <a:cs typeface="メイリオ"/>
              </a:rPr>
              <a:t>PPC</a:t>
            </a:r>
            <a:r>
              <a:rPr lang="ja-JP" altLang="en-US" sz="1400" b="1" dirty="0">
                <a:solidFill>
                  <a:srgbClr val="000000"/>
                </a:solidFill>
                <a:latin typeface="メイリオ"/>
                <a:ea typeface="メイリオ"/>
                <a:cs typeface="メイリオ"/>
              </a:rPr>
              <a:t>分析プラン</a:t>
            </a:r>
            <a:endParaRPr lang="en-US" altLang="ja-JP" sz="1400" b="1" dirty="0">
              <a:solidFill>
                <a:srgbClr val="000000"/>
              </a:solidFill>
              <a:latin typeface="メイリオ"/>
              <a:ea typeface="メイリオ"/>
              <a:cs typeface="メイリオ"/>
            </a:endParaRPr>
          </a:p>
          <a:p>
            <a:pPr algn="ctr"/>
            <a:r>
              <a:rPr lang="en-US" altLang="ja-JP" sz="1400" b="1" dirty="0">
                <a:solidFill>
                  <a:srgbClr val="FFFFFF"/>
                </a:solidFill>
                <a:latin typeface="メイリオ"/>
                <a:ea typeface="メイリオ"/>
                <a:cs typeface="メイリオ"/>
              </a:rPr>
              <a:t>PPC Marketing</a:t>
            </a:r>
            <a:r>
              <a:rPr lang="ja-JP" altLang="en-US" sz="1400" b="1" dirty="0">
                <a:solidFill>
                  <a:srgbClr val="FFFFFF"/>
                </a:solidFill>
                <a:latin typeface="メイリオ"/>
                <a:ea typeface="メイリオ"/>
                <a:cs typeface="メイリオ"/>
              </a:rPr>
              <a:t>　</a:t>
            </a:r>
            <a:r>
              <a:rPr lang="en-US" altLang="ja-JP" sz="1400" b="1" dirty="0">
                <a:solidFill>
                  <a:srgbClr val="FFFFFF"/>
                </a:solidFill>
                <a:latin typeface="メイリオ"/>
                <a:ea typeface="メイリオ"/>
                <a:cs typeface="メイリオ"/>
              </a:rPr>
              <a:t>Analysis</a:t>
            </a:r>
          </a:p>
          <a:p>
            <a:pPr algn="ctr"/>
            <a:r>
              <a:rPr lang="ja-JP" altLang="en-US" b="1" dirty="0" smtClean="0">
                <a:solidFill>
                  <a:srgbClr val="000000"/>
                </a:solidFill>
                <a:latin typeface="メイリオ"/>
                <a:ea typeface="メイリオ"/>
                <a:cs typeface="メイリオ"/>
              </a:rPr>
              <a:t>料金表</a:t>
            </a:r>
            <a:endParaRPr lang="en-US" altLang="ja-JP" b="1" dirty="0">
              <a:solidFill>
                <a:srgbClr val="000000"/>
              </a:solidFill>
              <a:latin typeface="メイリオ"/>
              <a:ea typeface="メイリオ"/>
              <a:cs typeface="メイリオ"/>
            </a:endParaRPr>
          </a:p>
        </p:txBody>
      </p:sp>
      <p:pic>
        <p:nvPicPr>
          <p:cNvPr id="6" name="図 5"/>
          <p:cNvPicPr>
            <a:picLocks noChangeAspect="1"/>
          </p:cNvPicPr>
          <p:nvPr/>
        </p:nvPicPr>
        <p:blipFill>
          <a:blip r:embed="rId4"/>
          <a:stretch>
            <a:fillRect/>
          </a:stretch>
        </p:blipFill>
        <p:spPr>
          <a:xfrm>
            <a:off x="2450870" y="607895"/>
            <a:ext cx="6189382" cy="5912138"/>
          </a:xfrm>
          <a:prstGeom prst="rect">
            <a:avLst/>
          </a:prstGeom>
        </p:spPr>
      </p:pic>
      <p:sp>
        <p:nvSpPr>
          <p:cNvPr id="10" name="テキスト ボックス 9"/>
          <p:cNvSpPr txBox="1"/>
          <p:nvPr/>
        </p:nvSpPr>
        <p:spPr>
          <a:xfrm>
            <a:off x="83486" y="2468258"/>
            <a:ext cx="2178989" cy="643219"/>
          </a:xfrm>
          <a:prstGeom prst="rect">
            <a:avLst/>
          </a:prstGeom>
          <a:noFill/>
        </p:spPr>
        <p:txBody>
          <a:bodyPr wrap="none" lIns="88358" tIns="44179" rIns="88358" bIns="44179" rtlCol="0">
            <a:spAutoFit/>
          </a:bodyPr>
          <a:lstStyle/>
          <a:p>
            <a:r>
              <a:rPr lang="en-US" altLang="ja-JP" sz="1200" dirty="0">
                <a:latin typeface="メイリオ"/>
                <a:ea typeface="メイリオ"/>
                <a:cs typeface="メイリオ"/>
              </a:rPr>
              <a:t>PPC</a:t>
            </a:r>
            <a:r>
              <a:rPr lang="ja-JP" altLang="en-US" sz="1200" dirty="0">
                <a:latin typeface="メイリオ"/>
                <a:ea typeface="メイリオ"/>
                <a:cs typeface="メイリオ"/>
              </a:rPr>
              <a:t>広告の運用代行に加えて</a:t>
            </a:r>
            <a:endParaRPr lang="en-US" altLang="ja-JP" sz="1200" dirty="0">
              <a:latin typeface="メイリオ"/>
              <a:ea typeface="メイリオ"/>
              <a:cs typeface="メイリオ"/>
            </a:endParaRPr>
          </a:p>
          <a:p>
            <a:r>
              <a:rPr lang="ja-JP" altLang="en-US" sz="1200" dirty="0">
                <a:latin typeface="メイリオ"/>
                <a:ea typeface="メイリオ"/>
                <a:cs typeface="メイリオ"/>
              </a:rPr>
              <a:t>サイト改善の詳細分析を行う</a:t>
            </a:r>
            <a:endParaRPr lang="en-US" altLang="ja-JP" sz="1200" dirty="0">
              <a:latin typeface="メイリオ"/>
              <a:ea typeface="メイリオ"/>
              <a:cs typeface="メイリオ"/>
            </a:endParaRPr>
          </a:p>
          <a:p>
            <a:r>
              <a:rPr lang="ja-JP" altLang="en-US" sz="1200" dirty="0">
                <a:latin typeface="メイリオ"/>
                <a:ea typeface="メイリオ"/>
                <a:cs typeface="メイリオ"/>
              </a:rPr>
              <a:t>サービスです。</a:t>
            </a:r>
            <a:endParaRPr lang="ja-JP" altLang="en-US" sz="1200" dirty="0">
              <a:latin typeface="メイリオ"/>
              <a:ea typeface="メイリオ"/>
              <a:cs typeface="メイリオ"/>
            </a:endParaRPr>
          </a:p>
        </p:txBody>
      </p:sp>
    </p:spTree>
    <p:extLst>
      <p:ext uri="{BB962C8B-B14F-4D97-AF65-F5344CB8AC3E}">
        <p14:creationId xmlns:p14="http://schemas.microsoft.com/office/powerpoint/2010/main" val="280621142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1" y="1"/>
            <a:ext cx="9144000" cy="470889"/>
          </a:xfrm>
          <a:prstGeom prst="rect">
            <a:avLst/>
          </a:prstGeom>
        </p:spPr>
      </p:pic>
      <p:pic>
        <p:nvPicPr>
          <p:cNvPr id="5" name="図 4"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 y="6438050"/>
            <a:ext cx="1759150" cy="41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テキスト ボックス 5"/>
          <p:cNvSpPr txBox="1"/>
          <p:nvPr/>
        </p:nvSpPr>
        <p:spPr>
          <a:xfrm>
            <a:off x="1" y="488675"/>
            <a:ext cx="4853365" cy="369332"/>
          </a:xfrm>
          <a:prstGeom prst="rect">
            <a:avLst/>
          </a:prstGeom>
          <a:noFill/>
        </p:spPr>
        <p:txBody>
          <a:bodyPr wrap="square" rtlCol="0">
            <a:spAutoFit/>
          </a:bodyPr>
          <a:lstStyle/>
          <a:p>
            <a:r>
              <a:rPr lang="ja-JP" altLang="en-US" dirty="0" smtClean="0"/>
              <a:t>企画書パーツについて</a:t>
            </a:r>
            <a:endParaRPr kumimoji="1" lang="ja-JP" altLang="en-US" dirty="0"/>
          </a:p>
        </p:txBody>
      </p:sp>
      <p:pic>
        <p:nvPicPr>
          <p:cNvPr id="2" name="図 1"/>
          <p:cNvPicPr>
            <a:picLocks noChangeAspect="1"/>
          </p:cNvPicPr>
          <p:nvPr/>
        </p:nvPicPr>
        <p:blipFill>
          <a:blip r:embed="rId4"/>
          <a:stretch>
            <a:fillRect/>
          </a:stretch>
        </p:blipFill>
        <p:spPr>
          <a:xfrm>
            <a:off x="114889" y="1304717"/>
            <a:ext cx="3012973" cy="2246668"/>
          </a:xfrm>
          <a:prstGeom prst="rect">
            <a:avLst/>
          </a:prstGeom>
        </p:spPr>
      </p:pic>
      <p:pic>
        <p:nvPicPr>
          <p:cNvPr id="3" name="図 2"/>
          <p:cNvPicPr>
            <a:picLocks noChangeAspect="1"/>
          </p:cNvPicPr>
          <p:nvPr/>
        </p:nvPicPr>
        <p:blipFill>
          <a:blip r:embed="rId5"/>
          <a:stretch>
            <a:fillRect/>
          </a:stretch>
        </p:blipFill>
        <p:spPr>
          <a:xfrm>
            <a:off x="6028087" y="1304717"/>
            <a:ext cx="2962686" cy="2246668"/>
          </a:xfrm>
          <a:prstGeom prst="rect">
            <a:avLst/>
          </a:prstGeom>
        </p:spPr>
      </p:pic>
      <p:pic>
        <p:nvPicPr>
          <p:cNvPr id="7" name="図 6"/>
          <p:cNvPicPr>
            <a:picLocks noChangeAspect="1"/>
          </p:cNvPicPr>
          <p:nvPr/>
        </p:nvPicPr>
        <p:blipFill>
          <a:blip r:embed="rId6"/>
          <a:stretch>
            <a:fillRect/>
          </a:stretch>
        </p:blipFill>
        <p:spPr>
          <a:xfrm>
            <a:off x="3455617" y="2551548"/>
            <a:ext cx="2372378" cy="1775496"/>
          </a:xfrm>
          <a:prstGeom prst="rect">
            <a:avLst/>
          </a:prstGeom>
        </p:spPr>
      </p:pic>
      <p:sp>
        <p:nvSpPr>
          <p:cNvPr id="8" name="テキスト ボックス 7"/>
          <p:cNvSpPr txBox="1"/>
          <p:nvPr/>
        </p:nvSpPr>
        <p:spPr>
          <a:xfrm>
            <a:off x="3351281" y="2164556"/>
            <a:ext cx="2676805" cy="307777"/>
          </a:xfrm>
          <a:prstGeom prst="rect">
            <a:avLst/>
          </a:prstGeom>
          <a:noFill/>
        </p:spPr>
        <p:txBody>
          <a:bodyPr wrap="square" rtlCol="0">
            <a:spAutoFit/>
          </a:bodyPr>
          <a:lstStyle/>
          <a:p>
            <a:r>
              <a:rPr kumimoji="1" lang="en-US" altLang="ja-JP" sz="1400" dirty="0" smtClean="0"/>
              <a:t>①</a:t>
            </a:r>
            <a:r>
              <a:rPr kumimoji="1" lang="ja-JP" altLang="en-US" sz="1400" dirty="0" smtClean="0"/>
              <a:t>シナリオコンセプトシート</a:t>
            </a:r>
            <a:endParaRPr kumimoji="1" lang="ja-JP" altLang="en-US" sz="1400" dirty="0"/>
          </a:p>
        </p:txBody>
      </p:sp>
      <p:sp>
        <p:nvSpPr>
          <p:cNvPr id="9" name="テキスト ボックス 8"/>
          <p:cNvSpPr txBox="1"/>
          <p:nvPr/>
        </p:nvSpPr>
        <p:spPr>
          <a:xfrm>
            <a:off x="114889" y="891118"/>
            <a:ext cx="2676805" cy="307777"/>
          </a:xfrm>
          <a:prstGeom prst="rect">
            <a:avLst/>
          </a:prstGeom>
          <a:noFill/>
        </p:spPr>
        <p:txBody>
          <a:bodyPr wrap="square" rtlCol="0">
            <a:spAutoFit/>
          </a:bodyPr>
          <a:lstStyle/>
          <a:p>
            <a:r>
              <a:rPr lang="en-US" altLang="ja-JP" sz="1400" dirty="0" smtClean="0"/>
              <a:t>②TOP</a:t>
            </a:r>
            <a:r>
              <a:rPr lang="ja-JP" altLang="en-US" sz="1400" dirty="0" smtClean="0"/>
              <a:t>ページイメージシート</a:t>
            </a:r>
            <a:endParaRPr kumimoji="1" lang="ja-JP" altLang="en-US" sz="1400" dirty="0"/>
          </a:p>
        </p:txBody>
      </p:sp>
      <p:sp>
        <p:nvSpPr>
          <p:cNvPr id="10" name="テキスト ボックス 9"/>
          <p:cNvSpPr txBox="1"/>
          <p:nvPr/>
        </p:nvSpPr>
        <p:spPr>
          <a:xfrm>
            <a:off x="6194231" y="891118"/>
            <a:ext cx="2676805" cy="307777"/>
          </a:xfrm>
          <a:prstGeom prst="rect">
            <a:avLst/>
          </a:prstGeom>
          <a:noFill/>
        </p:spPr>
        <p:txBody>
          <a:bodyPr wrap="square" rtlCol="0">
            <a:spAutoFit/>
          </a:bodyPr>
          <a:lstStyle/>
          <a:p>
            <a:r>
              <a:rPr lang="en-US" altLang="ja-JP" sz="1400" dirty="0" smtClean="0"/>
              <a:t>③</a:t>
            </a:r>
            <a:r>
              <a:rPr lang="ja-JP" altLang="en-US" sz="1400" dirty="0" smtClean="0"/>
              <a:t>コンテンツ他社事例シート</a:t>
            </a:r>
            <a:endParaRPr kumimoji="1" lang="ja-JP" altLang="en-US" sz="1400" dirty="0"/>
          </a:p>
        </p:txBody>
      </p:sp>
      <p:sp>
        <p:nvSpPr>
          <p:cNvPr id="11" name="テキスト ボックス 10"/>
          <p:cNvSpPr txBox="1"/>
          <p:nvPr/>
        </p:nvSpPr>
        <p:spPr>
          <a:xfrm>
            <a:off x="1328753" y="4409350"/>
            <a:ext cx="2676805" cy="307777"/>
          </a:xfrm>
          <a:prstGeom prst="rect">
            <a:avLst/>
          </a:prstGeom>
          <a:noFill/>
        </p:spPr>
        <p:txBody>
          <a:bodyPr wrap="square" rtlCol="0">
            <a:spAutoFit/>
          </a:bodyPr>
          <a:lstStyle/>
          <a:p>
            <a:r>
              <a:rPr lang="en-US" altLang="ja-JP" sz="1400" dirty="0" smtClean="0"/>
              <a:t>④</a:t>
            </a:r>
            <a:r>
              <a:rPr lang="ja-JP" altLang="en-US" sz="1400" dirty="0" smtClean="0"/>
              <a:t>通販機能解説</a:t>
            </a:r>
            <a:r>
              <a:rPr kumimoji="1" lang="ja-JP" altLang="en-US" sz="1400" dirty="0" smtClean="0"/>
              <a:t>シート</a:t>
            </a:r>
            <a:endParaRPr kumimoji="1" lang="ja-JP" altLang="en-US" sz="1400" dirty="0"/>
          </a:p>
        </p:txBody>
      </p:sp>
      <p:pic>
        <p:nvPicPr>
          <p:cNvPr id="12" name="図 11"/>
          <p:cNvPicPr>
            <a:picLocks noChangeAspect="1"/>
          </p:cNvPicPr>
          <p:nvPr/>
        </p:nvPicPr>
        <p:blipFill>
          <a:blip r:embed="rId7"/>
          <a:stretch>
            <a:fillRect/>
          </a:stretch>
        </p:blipFill>
        <p:spPr>
          <a:xfrm>
            <a:off x="2060955" y="4885512"/>
            <a:ext cx="2133813" cy="1599122"/>
          </a:xfrm>
          <a:prstGeom prst="rect">
            <a:avLst/>
          </a:prstGeom>
        </p:spPr>
      </p:pic>
      <p:sp>
        <p:nvSpPr>
          <p:cNvPr id="13" name="テキスト ボックス 12"/>
          <p:cNvSpPr txBox="1"/>
          <p:nvPr/>
        </p:nvSpPr>
        <p:spPr>
          <a:xfrm>
            <a:off x="5091595" y="4409350"/>
            <a:ext cx="2676805" cy="307777"/>
          </a:xfrm>
          <a:prstGeom prst="rect">
            <a:avLst/>
          </a:prstGeom>
          <a:noFill/>
        </p:spPr>
        <p:txBody>
          <a:bodyPr wrap="square" rtlCol="0">
            <a:spAutoFit/>
          </a:bodyPr>
          <a:lstStyle/>
          <a:p>
            <a:r>
              <a:rPr lang="en-US" altLang="ja-JP" sz="1400" dirty="0" smtClean="0"/>
              <a:t>⑤</a:t>
            </a:r>
            <a:r>
              <a:rPr lang="ja-JP" altLang="en-US" sz="1400" dirty="0" smtClean="0"/>
              <a:t>見積り</a:t>
            </a:r>
            <a:r>
              <a:rPr kumimoji="1" lang="ja-JP" altLang="en-US" sz="1400" dirty="0" smtClean="0"/>
              <a:t>シート</a:t>
            </a:r>
            <a:endParaRPr kumimoji="1" lang="ja-JP" altLang="en-US" sz="1400" dirty="0"/>
          </a:p>
        </p:txBody>
      </p:sp>
      <p:pic>
        <p:nvPicPr>
          <p:cNvPr id="14" name="図 13"/>
          <p:cNvPicPr>
            <a:picLocks noChangeAspect="1"/>
          </p:cNvPicPr>
          <p:nvPr/>
        </p:nvPicPr>
        <p:blipFill>
          <a:blip r:embed="rId8"/>
          <a:stretch>
            <a:fillRect/>
          </a:stretch>
        </p:blipFill>
        <p:spPr>
          <a:xfrm>
            <a:off x="5627643" y="4885512"/>
            <a:ext cx="2558696" cy="1845485"/>
          </a:xfrm>
          <a:prstGeom prst="rect">
            <a:avLst/>
          </a:prstGeom>
        </p:spPr>
      </p:pic>
    </p:spTree>
    <p:extLst>
      <p:ext uri="{BB962C8B-B14F-4D97-AF65-F5344CB8AC3E}">
        <p14:creationId xmlns:p14="http://schemas.microsoft.com/office/powerpoint/2010/main" val="348361545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インスピレーション">
      <a:majorFont>
        <a:latin typeface="News Gothic MT"/>
        <a:ea typeface=""/>
        <a:cs typeface=""/>
        <a:font script="Jpan" typeface="メイリオ"/>
        <a:font script="Hans" typeface="宋体"/>
        <a:font script="Hant" typeface="新細明體"/>
      </a:majorFont>
      <a:minorFont>
        <a:latin typeface="News Gothic MT"/>
        <a:ea typeface=""/>
        <a:cs typeface=""/>
        <a:font script="Jpan" typeface="メイリオ"/>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114</TotalTime>
  <Words>709</Words>
  <Application>Microsoft Macintosh PowerPoint</Application>
  <PresentationFormat>画面に合わせる (4:3)</PresentationFormat>
  <Paragraphs>198</Paragraphs>
  <Slides>15</Slides>
  <Notes>8</Notes>
  <HiddenSlides>0</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ホワイト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PPC・サイト分析 サービスプラン</vt:lpstr>
      <vt:lpstr>①簡易分析プラン</vt:lpstr>
      <vt:lpstr>②PPC代行プラン</vt:lpstr>
      <vt:lpstr>③PPC分析プラン</vt:lpstr>
      <vt:lpstr>④戦略的サイト分析プラン</vt:lpstr>
      <vt:lpstr>PowerPoint プレゼンテーション</vt:lpstr>
      <vt:lpstr>PowerPoint プレゼンテーション</vt:lpstr>
      <vt:lpstr>PowerPoint プレゼンテーション</vt:lpstr>
    </vt:vector>
  </TitlesOfParts>
  <Company>INTERLOGIC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Harada Mitsuharu</dc:creator>
  <cp:lastModifiedBy>Yokota Aya</cp:lastModifiedBy>
  <cp:revision>21</cp:revision>
  <dcterms:created xsi:type="dcterms:W3CDTF">2013-09-11T22:54:19Z</dcterms:created>
  <dcterms:modified xsi:type="dcterms:W3CDTF">2014-04-22T03:54:19Z</dcterms:modified>
</cp:coreProperties>
</file>