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57" r:id="rId7"/>
  </p:sldIdLst>
  <p:sldSz cx="6858000" cy="9144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スタイル/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1776" y="-2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2013/02/07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2339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2013/02/07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1816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2013/02/07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8963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2013/02/07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809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2013/02/07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9493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2013/02/07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4582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2013/02/07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2058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2013/02/07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4504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プレースホルダーまでドラッグするかアイコンをクリックして図を追加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2013/02/07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2902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2013/02/07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8553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2013/02/07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7777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12F7F-F369-A649-BAD3-433C3823AE7E}" type="datetimeFigureOut">
              <a:rPr kumimoji="1" lang="ja-JP" altLang="en-US" smtClean="0"/>
              <a:t>2013/02/07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1468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6857999" cy="353167"/>
          </a:xfrm>
          <a:prstGeom prst="rect">
            <a:avLst/>
          </a:prstGeom>
        </p:spPr>
      </p:pic>
      <p:pic>
        <p:nvPicPr>
          <p:cNvPr id="5" name="図 4" descr="クラウドマネージメント協会ロゴ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624" y="353168"/>
            <a:ext cx="1111375" cy="265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342900" y="491479"/>
            <a:ext cx="3670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/>
              <a:t>二流営業になる要因とは何でしょうか？</a:t>
            </a:r>
            <a:endParaRPr kumimoji="1" lang="ja-JP" altLang="en-US" sz="1400" dirty="0"/>
          </a:p>
        </p:txBody>
      </p:sp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5906414"/>
              </p:ext>
            </p:extLst>
          </p:nvPr>
        </p:nvGraphicFramePr>
        <p:xfrm>
          <a:off x="647703" y="1020233"/>
          <a:ext cx="5566834" cy="7416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66834"/>
              </a:tblGrid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en-US" altLang="ja-JP" dirty="0" smtClean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8658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6857999" cy="353167"/>
          </a:xfrm>
          <a:prstGeom prst="rect">
            <a:avLst/>
          </a:prstGeom>
        </p:spPr>
      </p:pic>
      <p:pic>
        <p:nvPicPr>
          <p:cNvPr id="5" name="図 4" descr="クラウドマネージメント協会ロゴ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624" y="353168"/>
            <a:ext cx="1111375" cy="265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9822276"/>
              </p:ext>
            </p:extLst>
          </p:nvPr>
        </p:nvGraphicFramePr>
        <p:xfrm>
          <a:off x="647703" y="1020233"/>
          <a:ext cx="5566834" cy="7416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66834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リスティング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en-US" altLang="ja-JP" dirty="0" smtClean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ファインディング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オリエンテーション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プレゼンテーション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クロージング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再クロージング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342900" y="491479"/>
            <a:ext cx="4330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 smtClean="0"/>
              <a:t>自分の営業ステップを洗い出してみましょう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22235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6857999" cy="353167"/>
          </a:xfrm>
          <a:prstGeom prst="rect">
            <a:avLst/>
          </a:prstGeom>
        </p:spPr>
      </p:pic>
      <p:pic>
        <p:nvPicPr>
          <p:cNvPr id="5" name="図 4" descr="クラウドマネージメント協会ロゴ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624" y="353168"/>
            <a:ext cx="1111375" cy="265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7057780"/>
              </p:ext>
            </p:extLst>
          </p:nvPr>
        </p:nvGraphicFramePr>
        <p:xfrm>
          <a:off x="647703" y="1020233"/>
          <a:ext cx="5566834" cy="7416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66834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【</a:t>
                      </a:r>
                      <a:r>
                        <a:rPr kumimoji="1" lang="ja-JP" altLang="en-US" dirty="0" smtClean="0"/>
                        <a:t>商材　　　　　　　　　　　　　　　</a:t>
                      </a:r>
                      <a:r>
                        <a:rPr kumimoji="1" lang="en-US" altLang="ja-JP" dirty="0" smtClean="0"/>
                        <a:t>】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en-US" altLang="ja-JP" dirty="0" smtClean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342900" y="491479"/>
            <a:ext cx="4330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 smtClean="0"/>
              <a:t>トークスクリプトを書きだしてみましょう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786208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6857999" cy="353167"/>
          </a:xfrm>
          <a:prstGeom prst="rect">
            <a:avLst/>
          </a:prstGeom>
        </p:spPr>
      </p:pic>
      <p:pic>
        <p:nvPicPr>
          <p:cNvPr id="5" name="図 4" descr="クラウドマネージメント協会ロゴ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624" y="353168"/>
            <a:ext cx="1111375" cy="265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2492811"/>
              </p:ext>
            </p:extLst>
          </p:nvPr>
        </p:nvGraphicFramePr>
        <p:xfrm>
          <a:off x="647703" y="1020233"/>
          <a:ext cx="5566834" cy="7416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66834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【</a:t>
                      </a:r>
                      <a:r>
                        <a:rPr kumimoji="1" lang="ja-JP" altLang="en-US" dirty="0" smtClean="0"/>
                        <a:t>商材　　　　　　　　　　　　　　　</a:t>
                      </a:r>
                      <a:r>
                        <a:rPr kumimoji="1" lang="en-US" altLang="ja-JP" dirty="0" smtClean="0"/>
                        <a:t>】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en-US" altLang="ja-JP" dirty="0" smtClean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342900" y="491479"/>
            <a:ext cx="4330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 smtClean="0"/>
              <a:t>ヒアリング項目を書きだしてみましょう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031235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6857999" cy="353167"/>
          </a:xfrm>
          <a:prstGeom prst="rect">
            <a:avLst/>
          </a:prstGeom>
        </p:spPr>
      </p:pic>
      <p:pic>
        <p:nvPicPr>
          <p:cNvPr id="5" name="図 4" descr="クラウドマネージメント協会ロゴ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624" y="353168"/>
            <a:ext cx="1111375" cy="265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5789164"/>
              </p:ext>
            </p:extLst>
          </p:nvPr>
        </p:nvGraphicFramePr>
        <p:xfrm>
          <a:off x="647703" y="1020233"/>
          <a:ext cx="5566834" cy="7416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66834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【</a:t>
                      </a:r>
                      <a:r>
                        <a:rPr kumimoji="1" lang="ja-JP" altLang="en-US" dirty="0" smtClean="0"/>
                        <a:t>商材　　　　　　　　　　　　　　　</a:t>
                      </a:r>
                      <a:r>
                        <a:rPr kumimoji="1" lang="en-US" altLang="ja-JP" dirty="0" smtClean="0"/>
                        <a:t>】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商材の仕様</a:t>
                      </a:r>
                      <a:endParaRPr kumimoji="1" lang="en-US" altLang="ja-JP" dirty="0" smtClean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クライアント業種・規模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制作の目的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対象客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成果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342900" y="491479"/>
            <a:ext cx="4330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 smtClean="0"/>
              <a:t>自社の成功事例を書きだしてみましょう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461001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6857999" cy="353167"/>
          </a:xfrm>
          <a:prstGeom prst="rect">
            <a:avLst/>
          </a:prstGeom>
        </p:spPr>
      </p:pic>
      <p:pic>
        <p:nvPicPr>
          <p:cNvPr id="5" name="図 4" descr="クラウドマネージメント協会ロゴ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624" y="353168"/>
            <a:ext cx="1111375" cy="265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342900" y="491479"/>
            <a:ext cx="5245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 smtClean="0"/>
              <a:t>自社商材（</a:t>
            </a:r>
            <a:r>
              <a:rPr lang="en-US" altLang="ja-JP" sz="1400" dirty="0" smtClean="0"/>
              <a:t>DM)</a:t>
            </a:r>
            <a:r>
              <a:rPr lang="ja-JP" altLang="en-US" sz="1400" dirty="0" smtClean="0"/>
              <a:t>の強み別マトリクスを作成してみましょう</a:t>
            </a:r>
            <a:endParaRPr kumimoji="1" lang="ja-JP" altLang="en-US" sz="1400" dirty="0"/>
          </a:p>
        </p:txBody>
      </p:sp>
      <p:cxnSp>
        <p:nvCxnSpPr>
          <p:cNvPr id="7" name="直線コネクタ 6"/>
          <p:cNvCxnSpPr/>
          <p:nvPr/>
        </p:nvCxnSpPr>
        <p:spPr>
          <a:xfrm>
            <a:off x="220133" y="4622800"/>
            <a:ext cx="643466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/>
        </p:nvCxnSpPr>
        <p:spPr>
          <a:xfrm>
            <a:off x="3352797" y="1168403"/>
            <a:ext cx="0" cy="7569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>
            <a:off x="220132" y="4315023"/>
            <a:ext cx="22690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/>
              <a:t>【</a:t>
            </a:r>
            <a:r>
              <a:rPr kumimoji="1" lang="ja-JP" altLang="en-US" sz="1400" dirty="0" smtClean="0"/>
              <a:t>リーチ率向上</a:t>
            </a:r>
            <a:r>
              <a:rPr kumimoji="1" lang="en-US" altLang="ja-JP" sz="1400" dirty="0" smtClean="0"/>
              <a:t>】</a:t>
            </a:r>
            <a:endParaRPr kumimoji="1" lang="ja-JP" altLang="en-US" sz="14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215450" y="4315023"/>
            <a:ext cx="22690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/>
              <a:t>【</a:t>
            </a:r>
            <a:r>
              <a:rPr lang="ja-JP" altLang="en-US" sz="1400" dirty="0" smtClean="0"/>
              <a:t>成約率</a:t>
            </a:r>
            <a:r>
              <a:rPr kumimoji="1" lang="ja-JP" altLang="en-US" sz="1400" dirty="0" smtClean="0"/>
              <a:t>向上</a:t>
            </a:r>
            <a:r>
              <a:rPr kumimoji="1" lang="en-US" altLang="ja-JP" sz="1400" dirty="0" smtClean="0"/>
              <a:t>】</a:t>
            </a:r>
            <a:endParaRPr kumimoji="1" lang="ja-JP" altLang="en-US" sz="14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133601" y="8768483"/>
            <a:ext cx="26246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/>
              <a:t>【</a:t>
            </a:r>
            <a:r>
              <a:rPr lang="ja-JP" altLang="en-US" sz="1400" dirty="0" smtClean="0"/>
              <a:t>少額予算・ピンポイント</a:t>
            </a:r>
            <a:r>
              <a:rPr kumimoji="1" lang="en-US" altLang="ja-JP" sz="1400" dirty="0" smtClean="0"/>
              <a:t>】</a:t>
            </a:r>
            <a:endParaRPr kumimoji="1" lang="ja-JP" altLang="en-US" sz="1400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591734" y="796272"/>
            <a:ext cx="34205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/>
              <a:t>【</a:t>
            </a:r>
            <a:r>
              <a:rPr lang="ja-JP" altLang="en-US" sz="1400" dirty="0" smtClean="0"/>
              <a:t>リピート率向上・ブランディング</a:t>
            </a:r>
            <a:r>
              <a:rPr kumimoji="1" lang="en-US" altLang="ja-JP" sz="1400" dirty="0" smtClean="0"/>
              <a:t>】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878253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既定の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インスピレーション">
      <a:majorFont>
        <a:latin typeface="News Gothic MT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既定のテーマ.thmx</Template>
  <TotalTime>22</TotalTime>
  <Words>90</Words>
  <Application>Microsoft Macintosh PowerPoint</Application>
  <PresentationFormat>画面に合わせる (4:3)</PresentationFormat>
  <Paragraphs>24</Paragraphs>
  <Slides>6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7" baseType="lpstr">
      <vt:lpstr>既定のテーマ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INTERLOGIC INC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Harada Mitsuharu</dc:creator>
  <cp:lastModifiedBy>Harada Mitsuharu</cp:lastModifiedBy>
  <cp:revision>6</cp:revision>
  <dcterms:created xsi:type="dcterms:W3CDTF">2013-02-07T03:33:50Z</dcterms:created>
  <dcterms:modified xsi:type="dcterms:W3CDTF">2013-02-07T03:56:18Z</dcterms:modified>
</cp:coreProperties>
</file>