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8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237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00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2869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98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37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1570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3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84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467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533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150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 userDrawn="1"/>
        </p:nvSpPr>
        <p:spPr>
          <a:xfrm>
            <a:off x="0" y="0"/>
            <a:ext cx="9144000" cy="288069"/>
          </a:xfrm>
          <a:prstGeom prst="rect">
            <a:avLst/>
          </a:prstGeom>
          <a:solidFill>
            <a:srgbClr val="3760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6569931"/>
            <a:ext cx="9144000" cy="288069"/>
          </a:xfrm>
          <a:prstGeom prst="rect">
            <a:avLst/>
          </a:prstGeom>
          <a:solidFill>
            <a:srgbClr val="3760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クラウドマネージメント協会ロゴ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468" y="288069"/>
            <a:ext cx="1823532" cy="43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56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000C7-EC1C-0841-8C7F-2836D31190AA}" type="datetimeFigureOut">
              <a:rPr kumimoji="1" lang="ja-JP" altLang="en-US" smtClean="0"/>
              <a:t>13/01/28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92879-8174-774A-AB1A-722E7699BA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42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eb-tan.forum.impressrd.jp/e/2013/01/24/14532" TargetMode="External"/><Relationship Id="rId4" Type="http://schemas.openxmlformats.org/officeDocument/2006/relationships/image" Target="../media/image1.jpeg"/><Relationship Id="rId5" Type="http://schemas.openxmlformats.org/officeDocument/2006/relationships/hyperlink" Target="http://advertising.yahoo.co.jp/newbrand/" TargetMode="External"/><Relationship Id="rId6" Type="http://schemas.openxmlformats.org/officeDocument/2006/relationships/hyperlink" Target="http://web-tan.forum.impressrd.jp/e/2011/06/08/10264" TargetMode="External"/><Relationship Id="rId7" Type="http://schemas.openxmlformats.org/officeDocument/2006/relationships/hyperlink" Target="http://support.google.com/analytics/bin/answer.py?hl=ja&amp;answer=1191180" TargetMode="External"/><Relationship Id="rId8" Type="http://schemas.openxmlformats.org/officeDocument/2006/relationships/hyperlink" Target="http://marketing.itmedia.co.jp/mm/articles/1212/19/news008.html" TargetMode="External"/><Relationship Id="rId9" Type="http://schemas.openxmlformats.org/officeDocument/2006/relationships/hyperlink" Target="http://support.google.com/adwords/answer/2472720?hl=ja&amp;ref_topic=1713904" TargetMode="External"/><Relationship Id="rId10" Type="http://schemas.openxmlformats.org/officeDocument/2006/relationships/hyperlink" Target="http://support.google.com/adwords/answer/2476691" TargetMode="External"/><Relationship Id="rId11" Type="http://schemas.openxmlformats.org/officeDocument/2006/relationships/hyperlink" Target="http://goo.gl/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marketing.itmedia.co.jp/mm/articles/1301/25/news125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8544" y="1489551"/>
            <a:ext cx="752478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 smtClean="0">
                <a:hlinkClick r:id="rId2"/>
              </a:rPr>
              <a:t>http://marketing.itmedia.co.jp/mm/articles/1301/25/news125.html</a:t>
            </a:r>
            <a:endParaRPr lang="ja-JP" altLang="en-US" sz="11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0" y="1234579"/>
            <a:ext cx="7301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/>
              <a:t>●</a:t>
            </a:r>
            <a:r>
              <a:rPr lang="ja-JP" altLang="en-US" sz="1400" b="1" dirty="0" smtClean="0"/>
              <a:t>スマートフォン・</a:t>
            </a:r>
            <a:r>
              <a:rPr lang="ja-JP" altLang="en-US" sz="1400" b="1" dirty="0" smtClean="0"/>
              <a:t>ソーシャルメディア</a:t>
            </a:r>
            <a:r>
              <a:rPr lang="ja-JP" altLang="en-US" sz="1400" b="1" dirty="0" smtClean="0"/>
              <a:t>広告市場は拡大</a:t>
            </a:r>
            <a:r>
              <a:rPr lang="ja-JP" altLang="en-US" sz="1400" b="1" dirty="0" smtClean="0"/>
              <a:t>傾向</a:t>
            </a:r>
            <a:r>
              <a:rPr lang="ja-JP" altLang="en-US" sz="1400" b="1" dirty="0" smtClean="0"/>
              <a:t>に</a:t>
            </a:r>
            <a:endParaRPr lang="ja-JP" altLang="en-US" sz="1400" b="1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0" y="4562401"/>
            <a:ext cx="7841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/>
              <a:t>●</a:t>
            </a:r>
            <a:r>
              <a:rPr lang="ja-JP" altLang="en-US" sz="1400" b="1" dirty="0" smtClean="0"/>
              <a:t>緊急</a:t>
            </a:r>
            <a:r>
              <a:rPr lang="ja-JP" altLang="en-US" sz="1400" b="1" dirty="0"/>
              <a:t>レポート　</a:t>
            </a:r>
            <a:r>
              <a:rPr lang="en-US" altLang="ja-JP" sz="1400" b="1" dirty="0"/>
              <a:t>Google</a:t>
            </a:r>
            <a:r>
              <a:rPr lang="ja-JP" altLang="en-US" sz="1400" b="1" dirty="0"/>
              <a:t>アナリティクスのユーザーインタフェースが大きく変更に［第</a:t>
            </a:r>
            <a:r>
              <a:rPr lang="en-US" altLang="ja-JP" sz="1400" b="1" dirty="0"/>
              <a:t>38</a:t>
            </a:r>
            <a:r>
              <a:rPr lang="ja-JP" altLang="en-US" sz="1400" b="1" dirty="0"/>
              <a:t>回］</a:t>
            </a:r>
            <a:endParaRPr kumimoji="1" lang="ja-JP" altLang="en-US" sz="1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2984" y="4839079"/>
            <a:ext cx="41017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hlinkClick r:id="rId3"/>
              </a:rPr>
              <a:t>http://web-</a:t>
            </a:r>
            <a:r>
              <a:rPr lang="en-US" altLang="ja-JP" sz="1100" dirty="0" err="1">
                <a:hlinkClick r:id="rId3"/>
              </a:rPr>
              <a:t>tan.forum.impressrd.jp</a:t>
            </a:r>
            <a:r>
              <a:rPr lang="en-US" altLang="ja-JP" sz="1100" dirty="0">
                <a:hlinkClick r:id="rId3"/>
              </a:rPr>
              <a:t>/e/2013/01/24/14532</a:t>
            </a:r>
            <a:endParaRPr kumimoji="1" lang="ja-JP" altLang="en-US" sz="1100" dirty="0"/>
          </a:p>
        </p:txBody>
      </p:sp>
      <p:pic>
        <p:nvPicPr>
          <p:cNvPr id="9" name="図 8" descr="クラウドマネージメント協会ロゴ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524" y="521836"/>
            <a:ext cx="1823532" cy="43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0" y="0"/>
            <a:ext cx="9144000" cy="3629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-18944" y="6495099"/>
            <a:ext cx="9144000" cy="3629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7600" y="3514809"/>
            <a:ext cx="30572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rgbClr val="000000"/>
                </a:solidFill>
                <a:latin typeface="ヒラギノ角ゴ ProN"/>
                <a:ea typeface="ヒラギノ角ゴ ProN"/>
                <a:cs typeface="ヒラギノ角ゴ ProN"/>
                <a:hlinkClick r:id="rId5"/>
              </a:rPr>
              <a:t>http://advertising.yahoo.co.jp/newbrand/</a:t>
            </a:r>
            <a:endParaRPr kumimoji="1" lang="ja-JP" altLang="en-US" sz="1100" dirty="0"/>
          </a:p>
        </p:txBody>
      </p:sp>
      <p:sp>
        <p:nvSpPr>
          <p:cNvPr id="11" name="正方形/長方形 10"/>
          <p:cNvSpPr/>
          <p:nvPr/>
        </p:nvSpPr>
        <p:spPr>
          <a:xfrm>
            <a:off x="18944" y="3284762"/>
            <a:ext cx="35573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b="1" dirty="0" smtClean="0"/>
              <a:t>●</a:t>
            </a:r>
            <a:r>
              <a:rPr lang="en-US" altLang="ja-JP" sz="1400" b="1" dirty="0" smtClean="0"/>
              <a:t>Yahoo</a:t>
            </a:r>
            <a:r>
              <a:rPr lang="en-US" altLang="ja-JP" sz="1400" b="1" dirty="0"/>
              <a:t>! JAPAN</a:t>
            </a:r>
            <a:r>
              <a:rPr lang="ja-JP" altLang="en-US" sz="1400" b="1" dirty="0"/>
              <a:t>の新広告ソリューション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8944" y="3867973"/>
            <a:ext cx="5032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/>
              <a:t>●</a:t>
            </a:r>
            <a:r>
              <a:rPr lang="ja-JP" altLang="en-US" sz="1400" b="1" dirty="0" smtClean="0"/>
              <a:t>第三者</a:t>
            </a:r>
            <a:r>
              <a:rPr lang="ja-JP" altLang="en-US" sz="1400" b="1" dirty="0"/>
              <a:t>配信アドサーバーに日本一詳しくなるための教科書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4764" y="4175750"/>
            <a:ext cx="84512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hlinkClick r:id="rId6"/>
              </a:rPr>
              <a:t>http://web-tan.forum.impressrd.jp/e/2011/06/08/10264</a:t>
            </a:r>
            <a:endParaRPr lang="en-US" altLang="ja-JP" sz="1100" dirty="0"/>
          </a:p>
          <a:p>
            <a:endParaRPr kumimoji="1" lang="ja-JP" altLang="en-US" sz="11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0" y="5238686"/>
            <a:ext cx="4390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●Google</a:t>
            </a:r>
            <a:r>
              <a:rPr kumimoji="1" lang="ja-JP" altLang="en-US" sz="1400" b="1" dirty="0" smtClean="0"/>
              <a:t>アナリティクス　マルチチャネル分析機能</a:t>
            </a:r>
            <a:endParaRPr kumimoji="1" lang="ja-JP" altLang="en-US" sz="1400" b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04764" y="5546463"/>
            <a:ext cx="53439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hlinkClick r:id="rId7"/>
              </a:rPr>
              <a:t>http://</a:t>
            </a:r>
            <a:r>
              <a:rPr lang="en-US" altLang="ja-JP" sz="1100" dirty="0" err="1">
                <a:hlinkClick r:id="rId7"/>
              </a:rPr>
              <a:t>support.google.com</a:t>
            </a:r>
            <a:r>
              <a:rPr lang="en-US" altLang="ja-JP" sz="1100" dirty="0">
                <a:hlinkClick r:id="rId7"/>
              </a:rPr>
              <a:t>/analytics/bin/</a:t>
            </a:r>
            <a:r>
              <a:rPr lang="en-US" altLang="ja-JP" sz="1100" dirty="0" err="1">
                <a:hlinkClick r:id="rId7"/>
              </a:rPr>
              <a:t>answer.py?hl</a:t>
            </a:r>
            <a:r>
              <a:rPr lang="en-US" altLang="ja-JP" sz="1100" dirty="0">
                <a:hlinkClick r:id="rId7"/>
              </a:rPr>
              <a:t>=</a:t>
            </a:r>
            <a:r>
              <a:rPr lang="en-US" altLang="ja-JP" sz="1100" dirty="0" err="1">
                <a:hlinkClick r:id="rId7"/>
              </a:rPr>
              <a:t>ja&amp;answer</a:t>
            </a:r>
            <a:r>
              <a:rPr lang="en-US" altLang="ja-JP" sz="1100" dirty="0">
                <a:hlinkClick r:id="rId7"/>
              </a:rPr>
              <a:t>=1191180</a:t>
            </a:r>
            <a:endParaRPr kumimoji="1" lang="ja-JP" altLang="en-US" sz="11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0" y="550979"/>
            <a:ext cx="5181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/>
              <a:t>●</a:t>
            </a:r>
            <a:r>
              <a:rPr lang="ja-JP" altLang="en-US" sz="1400" b="1" dirty="0" smtClean="0"/>
              <a:t>広告</a:t>
            </a:r>
            <a:r>
              <a:rPr lang="ja-JP" altLang="en-US" sz="1400" b="1" dirty="0"/>
              <a:t>テクノロジー業界マップ</a:t>
            </a:r>
            <a:r>
              <a:rPr lang="en-US" altLang="ja-JP" sz="1400" b="1" dirty="0"/>
              <a:t>2012</a:t>
            </a:r>
            <a:r>
              <a:rPr lang="ja-JP" altLang="en-US" sz="1400" b="1" dirty="0"/>
              <a:t>日本版 （モバイル広告</a:t>
            </a:r>
            <a:r>
              <a:rPr lang="ja-JP" altLang="en-US" sz="1400" b="1" dirty="0" smtClean="0"/>
              <a:t>）</a:t>
            </a:r>
            <a:endParaRPr lang="ja-JP" altLang="en-US" sz="14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8544" y="820889"/>
            <a:ext cx="48576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hlinkClick r:id="rId8"/>
              </a:rPr>
              <a:t>http://</a:t>
            </a:r>
            <a:r>
              <a:rPr lang="en-US" altLang="ja-JP" sz="1100" dirty="0" err="1">
                <a:hlinkClick r:id="rId8"/>
              </a:rPr>
              <a:t>marketing.itmedia.co.jp</a:t>
            </a:r>
            <a:r>
              <a:rPr lang="en-US" altLang="ja-JP" sz="1100" dirty="0">
                <a:hlinkClick r:id="rId8"/>
              </a:rPr>
              <a:t>/mm/articles/1212/19/news008.html</a:t>
            </a:r>
            <a:endParaRPr kumimoji="1" lang="ja-JP" altLang="en-US" sz="11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8944" y="1909548"/>
            <a:ext cx="5381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/>
              <a:t>●</a:t>
            </a:r>
            <a:r>
              <a:rPr lang="ja-JP" altLang="en-US" sz="1400" b="1" dirty="0" smtClean="0"/>
              <a:t>モバイル</a:t>
            </a:r>
            <a:r>
              <a:rPr lang="ja-JP" altLang="en-US" sz="1400" b="1" dirty="0"/>
              <a:t>広告の</a:t>
            </a:r>
            <a:r>
              <a:rPr lang="ja-JP" altLang="en-US" sz="1400" b="1" dirty="0" smtClean="0"/>
              <a:t>作成</a:t>
            </a:r>
            <a:endParaRPr lang="ja-JP" altLang="en-US" sz="14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8544" y="2188969"/>
            <a:ext cx="56491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hlinkClick r:id="rId9"/>
              </a:rPr>
              <a:t>http://</a:t>
            </a:r>
            <a:r>
              <a:rPr lang="en-US" altLang="ja-JP" sz="1100" dirty="0" err="1">
                <a:hlinkClick r:id="rId9"/>
              </a:rPr>
              <a:t>support.google.com</a:t>
            </a:r>
            <a:r>
              <a:rPr lang="en-US" altLang="ja-JP" sz="1100" dirty="0">
                <a:hlinkClick r:id="rId9"/>
              </a:rPr>
              <a:t>/</a:t>
            </a:r>
            <a:r>
              <a:rPr lang="en-US" altLang="ja-JP" sz="1100" dirty="0" err="1">
                <a:hlinkClick r:id="rId9"/>
              </a:rPr>
              <a:t>adwords</a:t>
            </a:r>
            <a:r>
              <a:rPr lang="en-US" altLang="ja-JP" sz="1100" dirty="0">
                <a:hlinkClick r:id="rId9"/>
              </a:rPr>
              <a:t>/answer/2472720?hl=</a:t>
            </a:r>
            <a:r>
              <a:rPr lang="en-US" altLang="ja-JP" sz="1100" dirty="0" err="1">
                <a:hlinkClick r:id="rId9"/>
              </a:rPr>
              <a:t>ja&amp;ref_topic</a:t>
            </a:r>
            <a:r>
              <a:rPr lang="en-US" altLang="ja-JP" sz="1100" dirty="0">
                <a:hlinkClick r:id="rId9"/>
              </a:rPr>
              <a:t>=1713904</a:t>
            </a:r>
            <a:endParaRPr kumimoji="1" lang="ja-JP" altLang="en-US" sz="11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7052" y="2528470"/>
            <a:ext cx="3839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/>
              <a:t>●</a:t>
            </a:r>
            <a:r>
              <a:rPr lang="ja-JP" altLang="en-US" sz="1400" b="1" dirty="0" smtClean="0"/>
              <a:t>リマーケティング </a:t>
            </a:r>
            <a:r>
              <a:rPr lang="ja-JP" altLang="en-US" sz="1400" b="1" dirty="0"/>
              <a:t>キャンペーンの設定戦略</a:t>
            </a:r>
          </a:p>
          <a:p>
            <a:endParaRPr kumimoji="1" lang="ja-JP" altLang="en-US" sz="14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8544" y="2815541"/>
            <a:ext cx="41945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hlinkClick r:id="rId10"/>
              </a:rPr>
              <a:t>http://</a:t>
            </a:r>
            <a:r>
              <a:rPr lang="en-US" altLang="ja-JP" sz="1200" dirty="0" err="1">
                <a:hlinkClick r:id="rId10"/>
              </a:rPr>
              <a:t>support.google.com</a:t>
            </a:r>
            <a:r>
              <a:rPr lang="en-US" altLang="ja-JP" sz="1200" dirty="0">
                <a:hlinkClick r:id="rId10"/>
              </a:rPr>
              <a:t>/</a:t>
            </a:r>
            <a:r>
              <a:rPr lang="en-US" altLang="ja-JP" sz="1200" dirty="0" err="1">
                <a:hlinkClick r:id="rId10"/>
              </a:rPr>
              <a:t>adwords</a:t>
            </a:r>
            <a:r>
              <a:rPr lang="en-US" altLang="ja-JP" sz="1200" dirty="0">
                <a:hlinkClick r:id="rId10"/>
              </a:rPr>
              <a:t>/answer/2476691</a:t>
            </a:r>
            <a:endParaRPr kumimoji="1" lang="ja-JP" altLang="en-US" sz="12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20146" y="6204483"/>
            <a:ext cx="1387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hlinkClick r:id="rId11"/>
              </a:rPr>
              <a:t>http</a:t>
            </a:r>
            <a:r>
              <a:rPr lang="en-US" altLang="ja-JP" sz="1400" dirty="0">
                <a:hlinkClick r:id="rId11"/>
              </a:rPr>
              <a:t>://goo.gl/</a:t>
            </a:r>
            <a:endParaRPr kumimoji="1" lang="ja-JP" altLang="en-US" sz="14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6624" y="5896706"/>
            <a:ext cx="2315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●Google</a:t>
            </a:r>
            <a:r>
              <a:rPr lang="en-US" altLang="ja-JP" sz="1400" b="1" dirty="0"/>
              <a:t> </a:t>
            </a:r>
            <a:r>
              <a:rPr lang="en-US" altLang="ja-JP" sz="1400" b="1" dirty="0" smtClean="0"/>
              <a:t>URL </a:t>
            </a:r>
            <a:r>
              <a:rPr lang="en-US" altLang="ja-JP" sz="1400" b="1" dirty="0" err="1" smtClean="0"/>
              <a:t>Shortener</a:t>
            </a:r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957475909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197</Words>
  <Application>Microsoft Macintosh PowerPoint</Application>
  <PresentationFormat>画面に合わせる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Yokota Aya</dc:creator>
  <cp:lastModifiedBy>Yokota Aya</cp:lastModifiedBy>
  <cp:revision>20</cp:revision>
  <cp:lastPrinted>2013-01-27T22:24:22Z</cp:lastPrinted>
  <dcterms:created xsi:type="dcterms:W3CDTF">2013-01-27T06:54:38Z</dcterms:created>
  <dcterms:modified xsi:type="dcterms:W3CDTF">2013-01-27T22:24:25Z</dcterms:modified>
</cp:coreProperties>
</file>