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0" r:id="rId2"/>
    <p:sldId id="263" r:id="rId3"/>
    <p:sldId id="264" r:id="rId4"/>
    <p:sldId id="265" r:id="rId5"/>
    <p:sldId id="266" r:id="rId6"/>
    <p:sldId id="269" r:id="rId7"/>
    <p:sldId id="267" r:id="rId8"/>
    <p:sldId id="268" r:id="rId9"/>
    <p:sldId id="270" r:id="rId10"/>
    <p:sldId id="271" r:id="rId11"/>
    <p:sldId id="272" r:id="rId12"/>
    <p:sldId id="262" r:id="rId13"/>
    <p:sldId id="273" r:id="rId14"/>
    <p:sldId id="274" r:id="rId15"/>
    <p:sldId id="275" r:id="rId16"/>
    <p:sldId id="283" r:id="rId17"/>
    <p:sldId id="284" r:id="rId18"/>
    <p:sldId id="285" r:id="rId19"/>
    <p:sldId id="286" r:id="rId20"/>
    <p:sldId id="287" r:id="rId21"/>
    <p:sldId id="288" r:id="rId22"/>
    <p:sldId id="289" r:id="rId23"/>
    <p:sldId id="290" r:id="rId24"/>
    <p:sldId id="291" r:id="rId25"/>
    <p:sldId id="276" r:id="rId26"/>
    <p:sldId id="277" r:id="rId27"/>
    <p:sldId id="279" r:id="rId28"/>
    <p:sldId id="280" r:id="rId29"/>
    <p:sldId id="281" r:id="rId30"/>
    <p:sldId id="293" r:id="rId31"/>
    <p:sldId id="294" r:id="rId32"/>
    <p:sldId id="295" r:id="rId33"/>
    <p:sldId id="296" r:id="rId34"/>
    <p:sldId id="297" r:id="rId35"/>
    <p:sldId id="298" r:id="rId36"/>
    <p:sldId id="301" r:id="rId37"/>
    <p:sldId id="302" r:id="rId38"/>
    <p:sldId id="303" r:id="rId39"/>
    <p:sldId id="299" r:id="rId40"/>
    <p:sldId id="300" r:id="rId41"/>
    <p:sldId id="261" r:id="rId42"/>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424" y="6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561C420-5331-4645-B92A-38512971C7D7}" type="datetimeFigureOut">
              <a:rPr kumimoji="1" lang="ja-JP" altLang="en-US" smtClean="0"/>
              <a:t>16/01/08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E8CF54-3630-F94F-B933-E70FD46345A4}" type="slidenum">
              <a:rPr kumimoji="1" lang="ja-JP" altLang="en-US" smtClean="0"/>
              <a:t>‹#›</a:t>
            </a:fld>
            <a:endParaRPr kumimoji="1" lang="ja-JP" altLang="en-US"/>
          </a:p>
        </p:txBody>
      </p:sp>
    </p:spTree>
    <p:extLst>
      <p:ext uri="{BB962C8B-B14F-4D97-AF65-F5344CB8AC3E}">
        <p14:creationId xmlns:p14="http://schemas.microsoft.com/office/powerpoint/2010/main" val="1720746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561C420-5331-4645-B92A-38512971C7D7}" type="datetimeFigureOut">
              <a:rPr kumimoji="1" lang="ja-JP" altLang="en-US" smtClean="0"/>
              <a:t>16/01/08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E8CF54-3630-F94F-B933-E70FD46345A4}" type="slidenum">
              <a:rPr kumimoji="1" lang="ja-JP" altLang="en-US" smtClean="0"/>
              <a:t>‹#›</a:t>
            </a:fld>
            <a:endParaRPr kumimoji="1" lang="ja-JP" altLang="en-US"/>
          </a:p>
        </p:txBody>
      </p:sp>
    </p:spTree>
    <p:extLst>
      <p:ext uri="{BB962C8B-B14F-4D97-AF65-F5344CB8AC3E}">
        <p14:creationId xmlns:p14="http://schemas.microsoft.com/office/powerpoint/2010/main" val="4238094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561C420-5331-4645-B92A-38512971C7D7}" type="datetimeFigureOut">
              <a:rPr kumimoji="1" lang="ja-JP" altLang="en-US" smtClean="0"/>
              <a:t>16/01/08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E8CF54-3630-F94F-B933-E70FD46345A4}" type="slidenum">
              <a:rPr kumimoji="1" lang="ja-JP" altLang="en-US" smtClean="0"/>
              <a:t>‹#›</a:t>
            </a:fld>
            <a:endParaRPr kumimoji="1" lang="ja-JP" altLang="en-US"/>
          </a:p>
        </p:txBody>
      </p:sp>
    </p:spTree>
    <p:extLst>
      <p:ext uri="{BB962C8B-B14F-4D97-AF65-F5344CB8AC3E}">
        <p14:creationId xmlns:p14="http://schemas.microsoft.com/office/powerpoint/2010/main" val="3871262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561C420-5331-4645-B92A-38512971C7D7}" type="datetimeFigureOut">
              <a:rPr kumimoji="1" lang="ja-JP" altLang="en-US" smtClean="0"/>
              <a:t>16/01/08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E8CF54-3630-F94F-B933-E70FD46345A4}" type="slidenum">
              <a:rPr kumimoji="1" lang="ja-JP" altLang="en-US" smtClean="0"/>
              <a:t>‹#›</a:t>
            </a:fld>
            <a:endParaRPr kumimoji="1" lang="ja-JP" altLang="en-US"/>
          </a:p>
        </p:txBody>
      </p:sp>
    </p:spTree>
    <p:extLst>
      <p:ext uri="{BB962C8B-B14F-4D97-AF65-F5344CB8AC3E}">
        <p14:creationId xmlns:p14="http://schemas.microsoft.com/office/powerpoint/2010/main" val="2916284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561C420-5331-4645-B92A-38512971C7D7}" type="datetimeFigureOut">
              <a:rPr kumimoji="1" lang="ja-JP" altLang="en-US" smtClean="0"/>
              <a:t>16/01/08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E8CF54-3630-F94F-B933-E70FD46345A4}" type="slidenum">
              <a:rPr kumimoji="1" lang="ja-JP" altLang="en-US" smtClean="0"/>
              <a:t>‹#›</a:t>
            </a:fld>
            <a:endParaRPr kumimoji="1" lang="ja-JP" altLang="en-US"/>
          </a:p>
        </p:txBody>
      </p:sp>
    </p:spTree>
    <p:extLst>
      <p:ext uri="{BB962C8B-B14F-4D97-AF65-F5344CB8AC3E}">
        <p14:creationId xmlns:p14="http://schemas.microsoft.com/office/powerpoint/2010/main" val="3571839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561C420-5331-4645-B92A-38512971C7D7}" type="datetimeFigureOut">
              <a:rPr kumimoji="1" lang="ja-JP" altLang="en-US" smtClean="0"/>
              <a:t>16/01/08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E8CF54-3630-F94F-B933-E70FD46345A4}" type="slidenum">
              <a:rPr kumimoji="1" lang="ja-JP" altLang="en-US" smtClean="0"/>
              <a:t>‹#›</a:t>
            </a:fld>
            <a:endParaRPr kumimoji="1" lang="ja-JP" altLang="en-US"/>
          </a:p>
        </p:txBody>
      </p:sp>
    </p:spTree>
    <p:extLst>
      <p:ext uri="{BB962C8B-B14F-4D97-AF65-F5344CB8AC3E}">
        <p14:creationId xmlns:p14="http://schemas.microsoft.com/office/powerpoint/2010/main" val="2046930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561C420-5331-4645-B92A-38512971C7D7}" type="datetimeFigureOut">
              <a:rPr kumimoji="1" lang="ja-JP" altLang="en-US" smtClean="0"/>
              <a:t>16/01/08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E8CF54-3630-F94F-B933-E70FD46345A4}" type="slidenum">
              <a:rPr kumimoji="1" lang="ja-JP" altLang="en-US" smtClean="0"/>
              <a:t>‹#›</a:t>
            </a:fld>
            <a:endParaRPr kumimoji="1" lang="ja-JP" altLang="en-US"/>
          </a:p>
        </p:txBody>
      </p:sp>
    </p:spTree>
    <p:extLst>
      <p:ext uri="{BB962C8B-B14F-4D97-AF65-F5344CB8AC3E}">
        <p14:creationId xmlns:p14="http://schemas.microsoft.com/office/powerpoint/2010/main" val="286894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561C420-5331-4645-B92A-38512971C7D7}" type="datetimeFigureOut">
              <a:rPr kumimoji="1" lang="ja-JP" altLang="en-US" smtClean="0"/>
              <a:t>16/01/08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E8CF54-3630-F94F-B933-E70FD46345A4}" type="slidenum">
              <a:rPr kumimoji="1" lang="ja-JP" altLang="en-US" smtClean="0"/>
              <a:t>‹#›</a:t>
            </a:fld>
            <a:endParaRPr kumimoji="1" lang="ja-JP" altLang="en-US"/>
          </a:p>
        </p:txBody>
      </p:sp>
    </p:spTree>
    <p:extLst>
      <p:ext uri="{BB962C8B-B14F-4D97-AF65-F5344CB8AC3E}">
        <p14:creationId xmlns:p14="http://schemas.microsoft.com/office/powerpoint/2010/main" val="2729600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561C420-5331-4645-B92A-38512971C7D7}" type="datetimeFigureOut">
              <a:rPr kumimoji="1" lang="ja-JP" altLang="en-US" smtClean="0"/>
              <a:t>16/01/08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E8CF54-3630-F94F-B933-E70FD46345A4}" type="slidenum">
              <a:rPr kumimoji="1" lang="ja-JP" altLang="en-US" smtClean="0"/>
              <a:t>‹#›</a:t>
            </a:fld>
            <a:endParaRPr kumimoji="1" lang="ja-JP" altLang="en-US"/>
          </a:p>
        </p:txBody>
      </p:sp>
    </p:spTree>
    <p:extLst>
      <p:ext uri="{BB962C8B-B14F-4D97-AF65-F5344CB8AC3E}">
        <p14:creationId xmlns:p14="http://schemas.microsoft.com/office/powerpoint/2010/main" val="3538384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561C420-5331-4645-B92A-38512971C7D7}" type="datetimeFigureOut">
              <a:rPr kumimoji="1" lang="ja-JP" altLang="en-US" smtClean="0"/>
              <a:t>16/01/08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E8CF54-3630-F94F-B933-E70FD46345A4}" type="slidenum">
              <a:rPr kumimoji="1" lang="ja-JP" altLang="en-US" smtClean="0"/>
              <a:t>‹#›</a:t>
            </a:fld>
            <a:endParaRPr kumimoji="1" lang="ja-JP" altLang="en-US"/>
          </a:p>
        </p:txBody>
      </p:sp>
    </p:spTree>
    <p:extLst>
      <p:ext uri="{BB962C8B-B14F-4D97-AF65-F5344CB8AC3E}">
        <p14:creationId xmlns:p14="http://schemas.microsoft.com/office/powerpoint/2010/main" val="1223427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561C420-5331-4645-B92A-38512971C7D7}" type="datetimeFigureOut">
              <a:rPr kumimoji="1" lang="ja-JP" altLang="en-US" smtClean="0"/>
              <a:t>16/01/08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E8CF54-3630-F94F-B933-E70FD46345A4}" type="slidenum">
              <a:rPr kumimoji="1" lang="ja-JP" altLang="en-US" smtClean="0"/>
              <a:t>‹#›</a:t>
            </a:fld>
            <a:endParaRPr kumimoji="1" lang="ja-JP" altLang="en-US"/>
          </a:p>
        </p:txBody>
      </p:sp>
    </p:spTree>
    <p:extLst>
      <p:ext uri="{BB962C8B-B14F-4D97-AF65-F5344CB8AC3E}">
        <p14:creationId xmlns:p14="http://schemas.microsoft.com/office/powerpoint/2010/main" val="39890423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61C420-5331-4645-B92A-38512971C7D7}" type="datetimeFigureOut">
              <a:rPr kumimoji="1" lang="ja-JP" altLang="en-US" smtClean="0"/>
              <a:t>16/01/08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E8CF54-3630-F94F-B933-E70FD46345A4}" type="slidenum">
              <a:rPr kumimoji="1" lang="ja-JP" altLang="en-US" smtClean="0"/>
              <a:t>‹#›</a:t>
            </a:fld>
            <a:endParaRPr kumimoji="1" lang="ja-JP" altLang="en-US"/>
          </a:p>
        </p:txBody>
      </p:sp>
    </p:spTree>
    <p:extLst>
      <p:ext uri="{BB962C8B-B14F-4D97-AF65-F5344CB8AC3E}">
        <p14:creationId xmlns:p14="http://schemas.microsoft.com/office/powerpoint/2010/main" val="1635419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8.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9.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0.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1.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2.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3.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7.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8.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2" name="正方形/長方形 1"/>
          <p:cNvSpPr/>
          <p:nvPr/>
        </p:nvSpPr>
        <p:spPr>
          <a:xfrm>
            <a:off x="255672" y="2598388"/>
            <a:ext cx="8720336" cy="584776"/>
          </a:xfrm>
          <a:prstGeom prst="rect">
            <a:avLst/>
          </a:prstGeom>
        </p:spPr>
        <p:txBody>
          <a:bodyPr wrap="none">
            <a:spAutoFit/>
          </a:bodyPr>
          <a:lstStyle/>
          <a:p>
            <a:r>
              <a:rPr lang="ja-JP" altLang="en-US" sz="3200" dirty="0">
                <a:solidFill>
                  <a:srgbClr val="000000"/>
                </a:solidFill>
                <a:latin typeface="ヒラギノ角ゴ ProN"/>
                <a:ea typeface="ヒラギノ角ゴ ProN"/>
                <a:cs typeface="ヒラギノ角ゴ ProN"/>
              </a:rPr>
              <a:t>サイト制作におけ</a:t>
            </a:r>
            <a:r>
              <a:rPr lang="ja-JP" altLang="en-US" sz="3200" dirty="0" smtClean="0">
                <a:solidFill>
                  <a:srgbClr val="000000"/>
                </a:solidFill>
                <a:latin typeface="ヒラギノ角ゴ ProN"/>
                <a:ea typeface="ヒラギノ角ゴ ProN"/>
                <a:cs typeface="ヒラギノ角ゴ ProN"/>
              </a:rPr>
              <a:t>るアクセシビ</a:t>
            </a:r>
            <a:r>
              <a:rPr lang="ja-JP" altLang="en-US" sz="3200" dirty="0">
                <a:solidFill>
                  <a:srgbClr val="000000"/>
                </a:solidFill>
                <a:latin typeface="ヒラギノ角ゴ ProN"/>
                <a:ea typeface="ヒラギノ角ゴ ProN"/>
                <a:cs typeface="ヒラギノ角ゴ ProN"/>
              </a:rPr>
              <a:t>リテ</a:t>
            </a:r>
            <a:r>
              <a:rPr lang="ja-JP" altLang="en-US" sz="3200" dirty="0" smtClean="0">
                <a:solidFill>
                  <a:srgbClr val="000000"/>
                </a:solidFill>
                <a:latin typeface="ヒラギノ角ゴ ProN"/>
                <a:ea typeface="ヒラギノ角ゴ ProN"/>
                <a:cs typeface="ヒラギノ角ゴ ProN"/>
              </a:rPr>
              <a:t>ィについて</a:t>
            </a:r>
            <a:endParaRPr lang="ja-JP" altLang="en-US" sz="3200" dirty="0">
              <a:latin typeface="+mj-ea"/>
              <a:ea typeface="+mj-ea"/>
            </a:endParaRPr>
          </a:p>
        </p:txBody>
      </p:sp>
    </p:spTree>
    <p:extLst>
      <p:ext uri="{BB962C8B-B14F-4D97-AF65-F5344CB8AC3E}">
        <p14:creationId xmlns:p14="http://schemas.microsoft.com/office/powerpoint/2010/main" val="223945807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2" name="正方形/長方形 11"/>
          <p:cNvSpPr/>
          <p:nvPr/>
        </p:nvSpPr>
        <p:spPr>
          <a:xfrm>
            <a:off x="121180" y="2027985"/>
            <a:ext cx="8761852" cy="3393237"/>
          </a:xfrm>
          <a:prstGeom prst="rect">
            <a:avLst/>
          </a:prstGeom>
        </p:spPr>
        <p:txBody>
          <a:bodyPr wrap="square">
            <a:spAutoFit/>
          </a:bodyPr>
          <a:lstStyle/>
          <a:p>
            <a:pPr algn="ctr">
              <a:lnSpc>
                <a:spcPct val="150000"/>
              </a:lnSpc>
            </a:pPr>
            <a:r>
              <a:rPr lang="en-US" altLang="ja-JP" dirty="0">
                <a:latin typeface="+mj-ea"/>
              </a:rPr>
              <a:t>Web</a:t>
            </a:r>
            <a:r>
              <a:rPr lang="ja-JP" altLang="en-US" dirty="0">
                <a:latin typeface="+mj-ea"/>
              </a:rPr>
              <a:t>業界やその界隈には、「ファースト」と名の付くフレーズ</a:t>
            </a:r>
            <a:r>
              <a:rPr lang="ja-JP" altLang="en-US" dirty="0" smtClean="0">
                <a:latin typeface="+mj-ea"/>
              </a:rPr>
              <a:t>が</a:t>
            </a:r>
            <a:endParaRPr lang="en-US" altLang="ja-JP" dirty="0" smtClean="0">
              <a:latin typeface="+mj-ea"/>
            </a:endParaRPr>
          </a:p>
          <a:p>
            <a:pPr algn="ctr">
              <a:lnSpc>
                <a:spcPct val="150000"/>
              </a:lnSpc>
            </a:pPr>
            <a:r>
              <a:rPr lang="ja-JP" altLang="en-US" dirty="0" smtClean="0">
                <a:latin typeface="+mj-ea"/>
              </a:rPr>
              <a:t>い</a:t>
            </a:r>
            <a:r>
              <a:rPr lang="ja-JP" altLang="en-US" dirty="0">
                <a:latin typeface="+mj-ea"/>
              </a:rPr>
              <a:t>ろいろあります。</a:t>
            </a:r>
          </a:p>
          <a:p>
            <a:pPr algn="ctr">
              <a:lnSpc>
                <a:spcPct val="150000"/>
              </a:lnSpc>
            </a:pPr>
            <a:endParaRPr lang="ja-JP" altLang="en-US" dirty="0">
              <a:latin typeface="+mj-ea"/>
            </a:endParaRPr>
          </a:p>
          <a:p>
            <a:pPr algn="ctr">
              <a:lnSpc>
                <a:spcPct val="150000"/>
              </a:lnSpc>
            </a:pPr>
            <a:r>
              <a:rPr lang="ja-JP" altLang="en-US" dirty="0">
                <a:latin typeface="+mj-ea"/>
              </a:rPr>
              <a:t>モバイル・ファースト</a:t>
            </a:r>
          </a:p>
          <a:p>
            <a:pPr algn="ctr">
              <a:lnSpc>
                <a:spcPct val="150000"/>
              </a:lnSpc>
            </a:pPr>
            <a:r>
              <a:rPr lang="ja-JP" altLang="en-US" dirty="0">
                <a:latin typeface="+mj-ea"/>
              </a:rPr>
              <a:t>ユーザー・ファースト</a:t>
            </a:r>
          </a:p>
          <a:p>
            <a:pPr algn="ctr">
              <a:lnSpc>
                <a:spcPct val="150000"/>
              </a:lnSpc>
            </a:pPr>
            <a:r>
              <a:rPr lang="ja-JP" altLang="en-US" dirty="0">
                <a:latin typeface="+mj-ea"/>
              </a:rPr>
              <a:t>コンテンツ・ファースト</a:t>
            </a:r>
          </a:p>
          <a:p>
            <a:pPr algn="ctr">
              <a:lnSpc>
                <a:spcPct val="150000"/>
              </a:lnSpc>
            </a:pPr>
            <a:r>
              <a:rPr lang="ja-JP" altLang="en-US" dirty="0">
                <a:latin typeface="+mj-ea"/>
              </a:rPr>
              <a:t>コンテキスト・ファースト</a:t>
            </a:r>
          </a:p>
          <a:p>
            <a:pPr algn="ctr">
              <a:lnSpc>
                <a:spcPct val="150000"/>
              </a:lnSpc>
            </a:pPr>
            <a:r>
              <a:rPr lang="ja-JP" altLang="en-US" dirty="0">
                <a:latin typeface="+mj-ea"/>
              </a:rPr>
              <a:t>オフライン・ファースト</a:t>
            </a:r>
          </a:p>
        </p:txBody>
      </p:sp>
      <p:sp>
        <p:nvSpPr>
          <p:cNvPr id="14" name="正方形/長方形 13"/>
          <p:cNvSpPr/>
          <p:nvPr/>
        </p:nvSpPr>
        <p:spPr>
          <a:xfrm>
            <a:off x="1" y="1046110"/>
            <a:ext cx="7594064" cy="461665"/>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latin typeface="+mj-ea"/>
                <a:ea typeface="+mj-ea"/>
              </a:rPr>
              <a:t>　</a:t>
            </a:r>
            <a:r>
              <a:rPr lang="en-US" altLang="ja-JP" sz="2400" dirty="0">
                <a:latin typeface="+mj-ea"/>
                <a:ea typeface="+mj-ea"/>
              </a:rPr>
              <a:t>Web </a:t>
            </a:r>
            <a:r>
              <a:rPr lang="ja-JP" altLang="en-US" sz="2400" dirty="0">
                <a:latin typeface="+mj-ea"/>
                <a:ea typeface="+mj-ea"/>
              </a:rPr>
              <a:t>アクセシビリテ</a:t>
            </a:r>
            <a:r>
              <a:rPr lang="ja-JP" altLang="en-US" sz="2400" dirty="0" smtClean="0">
                <a:latin typeface="+mj-ea"/>
                <a:ea typeface="+mj-ea"/>
              </a:rPr>
              <a:t>ィについて</a:t>
            </a:r>
            <a:endParaRPr lang="ja-JP" altLang="en-US" sz="2400" dirty="0">
              <a:latin typeface="+mj-ea"/>
              <a:ea typeface="+mj-ea"/>
            </a:endParaRPr>
          </a:p>
        </p:txBody>
      </p:sp>
    </p:spTree>
    <p:extLst>
      <p:ext uri="{BB962C8B-B14F-4D97-AF65-F5344CB8AC3E}">
        <p14:creationId xmlns:p14="http://schemas.microsoft.com/office/powerpoint/2010/main" val="11176170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2" name="正方形/長方形 11"/>
          <p:cNvSpPr/>
          <p:nvPr/>
        </p:nvSpPr>
        <p:spPr>
          <a:xfrm>
            <a:off x="121180" y="1985959"/>
            <a:ext cx="8761852" cy="1315745"/>
          </a:xfrm>
          <a:prstGeom prst="rect">
            <a:avLst/>
          </a:prstGeom>
        </p:spPr>
        <p:txBody>
          <a:bodyPr wrap="square">
            <a:spAutoFit/>
          </a:bodyPr>
          <a:lstStyle/>
          <a:p>
            <a:pPr>
              <a:lnSpc>
                <a:spcPct val="150000"/>
              </a:lnSpc>
            </a:pPr>
            <a:r>
              <a:rPr lang="ja-JP" altLang="en-US" dirty="0" smtClean="0">
                <a:latin typeface="+mj-ea"/>
              </a:rPr>
              <a:t>どれも重要な要素で、それぞれが必要な内容です</a:t>
            </a:r>
            <a:r>
              <a:rPr lang="ja-JP" altLang="en-US" dirty="0">
                <a:latin typeface="+mj-ea"/>
              </a:rPr>
              <a:t>が</a:t>
            </a:r>
            <a:r>
              <a:rPr lang="ja-JP" altLang="en-US" dirty="0" smtClean="0">
                <a:latin typeface="+mj-ea"/>
              </a:rPr>
              <a:t>、</a:t>
            </a:r>
            <a:endParaRPr lang="en-US" altLang="ja-JP" dirty="0" smtClean="0">
              <a:latin typeface="+mj-ea"/>
            </a:endParaRPr>
          </a:p>
          <a:p>
            <a:pPr>
              <a:lnSpc>
                <a:spcPct val="150000"/>
              </a:lnSpc>
            </a:pPr>
            <a:r>
              <a:rPr lang="ja-JP" altLang="en-US" dirty="0" smtClean="0">
                <a:latin typeface="+mj-ea"/>
              </a:rPr>
              <a:t>誰</a:t>
            </a:r>
            <a:r>
              <a:rPr lang="ja-JP" altLang="en-US" dirty="0">
                <a:latin typeface="+mj-ea"/>
              </a:rPr>
              <a:t>でも、どんなデバイスからでも、コンテンツにある情報や機能</a:t>
            </a:r>
            <a:r>
              <a:rPr lang="ja-JP" altLang="en-US" dirty="0" smtClean="0">
                <a:latin typeface="+mj-ea"/>
              </a:rPr>
              <a:t>を利用できることが、</a:t>
            </a:r>
            <a:r>
              <a:rPr lang="en-US" altLang="ja-JP" dirty="0" smtClean="0">
                <a:latin typeface="+mj-ea"/>
              </a:rPr>
              <a:t>WEB</a:t>
            </a:r>
            <a:r>
              <a:rPr lang="ja-JP" altLang="en-US" dirty="0" smtClean="0">
                <a:latin typeface="+mj-ea"/>
              </a:rPr>
              <a:t>にとって最も大切な事象です。</a:t>
            </a:r>
            <a:endParaRPr lang="en-US" altLang="ja-JP" dirty="0" smtClean="0">
              <a:latin typeface="+mj-ea"/>
            </a:endParaRPr>
          </a:p>
        </p:txBody>
      </p:sp>
      <p:sp>
        <p:nvSpPr>
          <p:cNvPr id="14" name="正方形/長方形 13"/>
          <p:cNvSpPr/>
          <p:nvPr/>
        </p:nvSpPr>
        <p:spPr>
          <a:xfrm>
            <a:off x="1" y="1046110"/>
            <a:ext cx="7594064" cy="461665"/>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latin typeface="+mj-ea"/>
                <a:ea typeface="+mj-ea"/>
              </a:rPr>
              <a:t>　</a:t>
            </a:r>
            <a:r>
              <a:rPr lang="en-US" altLang="ja-JP" sz="2400" dirty="0">
                <a:latin typeface="+mj-ea"/>
                <a:ea typeface="+mj-ea"/>
              </a:rPr>
              <a:t>Web </a:t>
            </a:r>
            <a:r>
              <a:rPr lang="ja-JP" altLang="en-US" sz="2400" dirty="0">
                <a:latin typeface="+mj-ea"/>
                <a:ea typeface="+mj-ea"/>
              </a:rPr>
              <a:t>アクセシビリテ</a:t>
            </a:r>
            <a:r>
              <a:rPr lang="ja-JP" altLang="en-US" sz="2400" dirty="0" smtClean="0">
                <a:latin typeface="+mj-ea"/>
                <a:ea typeface="+mj-ea"/>
              </a:rPr>
              <a:t>ィについて</a:t>
            </a:r>
            <a:endParaRPr lang="ja-JP" altLang="en-US" sz="2400" dirty="0">
              <a:latin typeface="+mj-ea"/>
              <a:ea typeface="+mj-ea"/>
            </a:endParaRPr>
          </a:p>
        </p:txBody>
      </p:sp>
      <p:sp>
        <p:nvSpPr>
          <p:cNvPr id="13" name="正方形/長方形 12"/>
          <p:cNvSpPr/>
          <p:nvPr/>
        </p:nvSpPr>
        <p:spPr>
          <a:xfrm>
            <a:off x="705074" y="4797539"/>
            <a:ext cx="7594064" cy="954107"/>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ja-JP" altLang="en-US" sz="2800" dirty="0" smtClean="0">
                <a:latin typeface="+mj-ea"/>
                <a:ea typeface="+mj-ea"/>
              </a:rPr>
              <a:t>コンテンツがアクセシブルに提供されることで</a:t>
            </a:r>
            <a:r>
              <a:rPr lang="en-US" altLang="ja-JP" sz="2800" dirty="0" smtClean="0">
                <a:latin typeface="+mj-ea"/>
                <a:ea typeface="+mj-ea"/>
              </a:rPr>
              <a:t>WEB</a:t>
            </a:r>
            <a:r>
              <a:rPr lang="ja-JP" altLang="en-US" sz="2800" dirty="0" smtClean="0">
                <a:latin typeface="+mj-ea"/>
                <a:ea typeface="+mj-ea"/>
              </a:rPr>
              <a:t>本来の力が発揮される</a:t>
            </a:r>
            <a:endParaRPr lang="ja-JP" altLang="en-US" sz="2800" dirty="0">
              <a:latin typeface="+mj-ea"/>
              <a:ea typeface="+mj-ea"/>
            </a:endParaRPr>
          </a:p>
        </p:txBody>
      </p:sp>
      <p:sp>
        <p:nvSpPr>
          <p:cNvPr id="2" name="下矢印 1"/>
          <p:cNvSpPr/>
          <p:nvPr/>
        </p:nvSpPr>
        <p:spPr>
          <a:xfrm>
            <a:off x="4093290" y="3496406"/>
            <a:ext cx="817632" cy="100891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343348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4" name="正方形/長方形 13"/>
          <p:cNvSpPr/>
          <p:nvPr/>
        </p:nvSpPr>
        <p:spPr>
          <a:xfrm>
            <a:off x="1" y="1046110"/>
            <a:ext cx="7594064" cy="461665"/>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latin typeface="+mj-ea"/>
                <a:ea typeface="+mj-ea"/>
              </a:rPr>
              <a:t>　</a:t>
            </a:r>
            <a:r>
              <a:rPr lang="en-US" altLang="ja-JP" sz="2400" dirty="0">
                <a:latin typeface="+mj-ea"/>
                <a:ea typeface="+mj-ea"/>
              </a:rPr>
              <a:t>Web </a:t>
            </a:r>
            <a:r>
              <a:rPr lang="ja-JP" altLang="en-US" sz="2400" dirty="0">
                <a:latin typeface="+mj-ea"/>
                <a:ea typeface="+mj-ea"/>
              </a:rPr>
              <a:t>アクセシビリテ</a:t>
            </a:r>
            <a:r>
              <a:rPr lang="ja-JP" altLang="en-US" sz="2400" dirty="0" smtClean="0">
                <a:latin typeface="+mj-ea"/>
                <a:ea typeface="+mj-ea"/>
              </a:rPr>
              <a:t>ィについて</a:t>
            </a:r>
            <a:endParaRPr lang="ja-JP" altLang="en-US" sz="2400" dirty="0">
              <a:latin typeface="+mj-ea"/>
              <a:ea typeface="+mj-ea"/>
            </a:endParaRPr>
          </a:p>
        </p:txBody>
      </p:sp>
      <p:sp>
        <p:nvSpPr>
          <p:cNvPr id="13" name="正方形/長方形 12"/>
          <p:cNvSpPr/>
          <p:nvPr/>
        </p:nvSpPr>
        <p:spPr>
          <a:xfrm>
            <a:off x="411350" y="1762090"/>
            <a:ext cx="7594064"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ja-JP" altLang="en-US" sz="2000" dirty="0">
                <a:latin typeface="+mj-ea"/>
                <a:ea typeface="+mj-ea"/>
              </a:rPr>
              <a:t>アクセスできるってどういうこと？</a:t>
            </a:r>
          </a:p>
        </p:txBody>
      </p:sp>
      <p:sp>
        <p:nvSpPr>
          <p:cNvPr id="2" name="下矢印 1"/>
          <p:cNvSpPr/>
          <p:nvPr/>
        </p:nvSpPr>
        <p:spPr>
          <a:xfrm>
            <a:off x="3670648" y="2266572"/>
            <a:ext cx="591478" cy="7305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1058226" y="2984245"/>
            <a:ext cx="7594064" cy="52322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ja-JP" altLang="en-US" sz="1400" dirty="0" smtClean="0">
                <a:latin typeface="+mj-ea"/>
                <a:ea typeface="+mj-ea"/>
              </a:rPr>
              <a:t>１．様</a:t>
            </a:r>
            <a:r>
              <a:rPr lang="ja-JP" altLang="en-US" sz="1400" dirty="0">
                <a:latin typeface="+mj-ea"/>
                <a:ea typeface="+mj-ea"/>
              </a:rPr>
              <a:t>々なブラウザ、およびそのバージョンでアクセスして情報が取得可能 </a:t>
            </a:r>
            <a:endParaRPr lang="en-US" altLang="ja-JP" sz="1400" dirty="0" smtClean="0">
              <a:latin typeface="+mj-ea"/>
              <a:ea typeface="+mj-ea"/>
            </a:endParaRPr>
          </a:p>
          <a:p>
            <a:r>
              <a:rPr lang="ja-JP" altLang="en-US" sz="1400" dirty="0" smtClean="0">
                <a:latin typeface="+mj-ea"/>
                <a:ea typeface="+mj-ea"/>
              </a:rPr>
              <a:t>（</a:t>
            </a:r>
            <a:r>
              <a:rPr lang="ja-JP" altLang="en-US" sz="1400" dirty="0">
                <a:latin typeface="+mj-ea"/>
                <a:ea typeface="+mj-ea"/>
              </a:rPr>
              <a:t>完全に同じ見た目、機能が提供されるべきという意味ではない</a:t>
            </a:r>
            <a:r>
              <a:rPr lang="ja-JP" altLang="en-US" sz="1400" dirty="0" smtClean="0">
                <a:latin typeface="+mj-ea"/>
                <a:ea typeface="+mj-ea"/>
              </a:rPr>
              <a:t>）。</a:t>
            </a:r>
            <a:endParaRPr lang="ja-JP" altLang="en-US" sz="1400" dirty="0">
              <a:latin typeface="+mj-ea"/>
              <a:ea typeface="+mj-ea"/>
            </a:endParaRPr>
          </a:p>
        </p:txBody>
      </p:sp>
      <p:sp>
        <p:nvSpPr>
          <p:cNvPr id="4" name="正方形/長方形 3"/>
          <p:cNvSpPr/>
          <p:nvPr/>
        </p:nvSpPr>
        <p:spPr>
          <a:xfrm>
            <a:off x="6354778" y="6360266"/>
            <a:ext cx="2326278" cy="246221"/>
          </a:xfrm>
          <a:prstGeom prst="rect">
            <a:avLst/>
          </a:prstGeom>
        </p:spPr>
        <p:txBody>
          <a:bodyPr wrap="none">
            <a:spAutoFit/>
          </a:bodyPr>
          <a:lstStyle/>
          <a:p>
            <a:r>
              <a:rPr lang="ja-JP" altLang="en-US" sz="1000" dirty="0" smtClean="0">
                <a:latin typeface="+mj-ea"/>
                <a:ea typeface="+mj-ea"/>
              </a:rPr>
              <a:t>記事引用元：</a:t>
            </a:r>
            <a:r>
              <a:rPr lang="en-US" altLang="ja-JP" sz="1000" dirty="0" smtClean="0">
                <a:latin typeface="+mj-ea"/>
                <a:ea typeface="+mj-ea"/>
              </a:rPr>
              <a:t>https</a:t>
            </a:r>
            <a:r>
              <a:rPr lang="en-US" altLang="ja-JP" sz="1000" dirty="0">
                <a:latin typeface="+mj-ea"/>
                <a:ea typeface="+mj-ea"/>
              </a:rPr>
              <a:t>://goo.gl/5qiOrK</a:t>
            </a:r>
            <a:endParaRPr lang="ja-JP" altLang="en-US" sz="1000" dirty="0">
              <a:latin typeface="+mj-ea"/>
              <a:ea typeface="+mj-ea"/>
            </a:endParaRPr>
          </a:p>
        </p:txBody>
      </p:sp>
      <p:sp>
        <p:nvSpPr>
          <p:cNvPr id="5" name="テキスト ボックス 4"/>
          <p:cNvSpPr txBox="1"/>
          <p:nvPr/>
        </p:nvSpPr>
        <p:spPr>
          <a:xfrm>
            <a:off x="1058226" y="3729125"/>
            <a:ext cx="7187682" cy="738664"/>
          </a:xfrm>
          <a:prstGeom prst="rect">
            <a:avLst/>
          </a:prstGeom>
          <a:noFill/>
        </p:spPr>
        <p:txBody>
          <a:bodyPr wrap="square" rtlCol="0">
            <a:spAutoFit/>
          </a:bodyPr>
          <a:lstStyle/>
          <a:p>
            <a:r>
              <a:rPr lang="ja-JP" altLang="en-US" sz="1400" dirty="0">
                <a:latin typeface="+mj-ea"/>
              </a:rPr>
              <a:t>２．様々なデバイス</a:t>
            </a:r>
            <a:endParaRPr lang="en-US" altLang="ja-JP" sz="1400" dirty="0">
              <a:latin typeface="+mj-ea"/>
            </a:endParaRPr>
          </a:p>
          <a:p>
            <a:r>
              <a:rPr lang="ja-JP" altLang="en-US" sz="1400" dirty="0">
                <a:latin typeface="+mj-ea"/>
              </a:rPr>
              <a:t> （画面が小さい、マウスが使えない、</a:t>
            </a:r>
            <a:r>
              <a:rPr lang="en-US" altLang="ja-JP" sz="1400" dirty="0">
                <a:latin typeface="+mj-ea"/>
              </a:rPr>
              <a:t>Flash </a:t>
            </a:r>
            <a:r>
              <a:rPr lang="ja-JP" altLang="en-US" sz="1400" dirty="0">
                <a:latin typeface="+mj-ea"/>
              </a:rPr>
              <a:t>などプラグインが使えない </a:t>
            </a:r>
            <a:r>
              <a:rPr lang="en-US" altLang="ja-JP" sz="1400" dirty="0">
                <a:latin typeface="+mj-ea"/>
              </a:rPr>
              <a:t>...etc</a:t>
            </a:r>
            <a:r>
              <a:rPr lang="ja-JP" altLang="en-US" sz="1400" dirty="0">
                <a:latin typeface="+mj-ea"/>
              </a:rPr>
              <a:t>） </a:t>
            </a:r>
            <a:endParaRPr lang="en-US" altLang="ja-JP" sz="1400" dirty="0">
              <a:latin typeface="+mj-ea"/>
            </a:endParaRPr>
          </a:p>
          <a:p>
            <a:r>
              <a:rPr lang="ja-JP" altLang="ja-JP" sz="1400" dirty="0">
                <a:latin typeface="+mj-ea"/>
              </a:rPr>
              <a:t>　</a:t>
            </a:r>
            <a:r>
              <a:rPr lang="ja-JP" altLang="en-US" sz="1400" dirty="0">
                <a:latin typeface="+mj-ea"/>
              </a:rPr>
              <a:t>でも情報取得が可能</a:t>
            </a:r>
            <a:r>
              <a:rPr lang="ja-JP" altLang="en-US" sz="1400" dirty="0" smtClean="0">
                <a:latin typeface="+mj-ea"/>
              </a:rPr>
              <a:t>。</a:t>
            </a:r>
            <a:endParaRPr lang="ja-JP" altLang="en-US" sz="1400" dirty="0">
              <a:latin typeface="+mj-ea"/>
            </a:endParaRPr>
          </a:p>
        </p:txBody>
      </p:sp>
      <p:sp>
        <p:nvSpPr>
          <p:cNvPr id="16" name="テキスト ボックス 15"/>
          <p:cNvSpPr txBox="1"/>
          <p:nvPr/>
        </p:nvSpPr>
        <p:spPr>
          <a:xfrm>
            <a:off x="1058225" y="4712885"/>
            <a:ext cx="7187683" cy="738664"/>
          </a:xfrm>
          <a:prstGeom prst="rect">
            <a:avLst/>
          </a:prstGeom>
          <a:noFill/>
        </p:spPr>
        <p:txBody>
          <a:bodyPr wrap="square" rtlCol="0">
            <a:spAutoFit/>
          </a:bodyPr>
          <a:lstStyle/>
          <a:p>
            <a:r>
              <a:rPr lang="ja-JP" altLang="en-US" sz="1400" dirty="0">
                <a:latin typeface="+mj-ea"/>
              </a:rPr>
              <a:t>３．様々な条件 </a:t>
            </a:r>
            <a:endParaRPr lang="en-US" altLang="ja-JP" sz="1400" dirty="0">
              <a:latin typeface="+mj-ea"/>
            </a:endParaRPr>
          </a:p>
          <a:p>
            <a:r>
              <a:rPr lang="ja-JP" altLang="en-US" sz="1400" dirty="0">
                <a:latin typeface="+mj-ea"/>
              </a:rPr>
              <a:t>（回線が細い、</a:t>
            </a:r>
            <a:r>
              <a:rPr lang="en-US" altLang="ja-JP" sz="1400" dirty="0">
                <a:latin typeface="+mj-ea"/>
              </a:rPr>
              <a:t>JavaScript </a:t>
            </a:r>
            <a:r>
              <a:rPr lang="ja-JP" altLang="en-US" sz="1400" dirty="0">
                <a:latin typeface="+mj-ea"/>
              </a:rPr>
              <a:t>が無効、あるいは読み込めない、画像が無効、</a:t>
            </a:r>
            <a:endParaRPr lang="en-US" altLang="ja-JP" sz="1400" dirty="0">
              <a:latin typeface="+mj-ea"/>
            </a:endParaRPr>
          </a:p>
          <a:p>
            <a:r>
              <a:rPr lang="ja-JP" altLang="ja-JP" sz="1400" dirty="0">
                <a:latin typeface="+mj-ea"/>
              </a:rPr>
              <a:t>　</a:t>
            </a:r>
            <a:r>
              <a:rPr lang="ja-JP" altLang="en-US" sz="1400" dirty="0">
                <a:latin typeface="+mj-ea"/>
              </a:rPr>
              <a:t>あるいは読み込めない </a:t>
            </a:r>
            <a:r>
              <a:rPr lang="en-US" altLang="ja-JP" sz="1400" dirty="0">
                <a:latin typeface="+mj-ea"/>
              </a:rPr>
              <a:t>...etc</a:t>
            </a:r>
            <a:r>
              <a:rPr lang="ja-JP" altLang="en-US" sz="1400" dirty="0">
                <a:latin typeface="+mj-ea"/>
              </a:rPr>
              <a:t>） でも最低限の情報取得が可能</a:t>
            </a:r>
            <a:r>
              <a:rPr lang="ja-JP" altLang="en-US" sz="1400" dirty="0" smtClean="0">
                <a:latin typeface="+mj-ea"/>
              </a:rPr>
              <a:t>。</a:t>
            </a:r>
            <a:endParaRPr lang="ja-JP" altLang="en-US" sz="1400" dirty="0">
              <a:latin typeface="+mj-ea"/>
            </a:endParaRPr>
          </a:p>
        </p:txBody>
      </p:sp>
      <p:sp>
        <p:nvSpPr>
          <p:cNvPr id="17" name="正方形/長方形 16"/>
          <p:cNvSpPr/>
          <p:nvPr/>
        </p:nvSpPr>
        <p:spPr>
          <a:xfrm>
            <a:off x="1058226" y="5618820"/>
            <a:ext cx="6972557" cy="523220"/>
          </a:xfrm>
          <a:prstGeom prst="rect">
            <a:avLst/>
          </a:prstGeom>
        </p:spPr>
        <p:txBody>
          <a:bodyPr wrap="square">
            <a:spAutoFit/>
          </a:bodyPr>
          <a:lstStyle/>
          <a:p>
            <a:r>
              <a:rPr lang="ja-JP" altLang="en-US" sz="1400" dirty="0">
                <a:latin typeface="+mj-ea"/>
              </a:rPr>
              <a:t>４．身体的なハンデキャップがある人でも情報取得が可能</a:t>
            </a:r>
            <a:endParaRPr lang="en-US" altLang="ja-JP" sz="1400" dirty="0">
              <a:latin typeface="+mj-ea"/>
            </a:endParaRPr>
          </a:p>
          <a:p>
            <a:r>
              <a:rPr lang="ja-JP" altLang="en-US" sz="1400" dirty="0">
                <a:latin typeface="+mj-ea"/>
              </a:rPr>
              <a:t> （歳をとって目が悪くなったなども含めて）。</a:t>
            </a:r>
          </a:p>
        </p:txBody>
      </p:sp>
    </p:spTree>
    <p:extLst>
      <p:ext uri="{BB962C8B-B14F-4D97-AF65-F5344CB8AC3E}">
        <p14:creationId xmlns:p14="http://schemas.microsoft.com/office/powerpoint/2010/main" val="5279646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 grpId="0"/>
      <p:bldP spid="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4" name="正方形/長方形 13"/>
          <p:cNvSpPr/>
          <p:nvPr/>
        </p:nvSpPr>
        <p:spPr>
          <a:xfrm>
            <a:off x="1" y="1046110"/>
            <a:ext cx="7594064" cy="461665"/>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latin typeface="+mj-ea"/>
                <a:ea typeface="+mj-ea"/>
              </a:rPr>
              <a:t>　</a:t>
            </a:r>
            <a:r>
              <a:rPr lang="en-US" altLang="ja-JP" sz="2400" dirty="0">
                <a:latin typeface="+mj-ea"/>
                <a:ea typeface="+mj-ea"/>
              </a:rPr>
              <a:t>Web </a:t>
            </a:r>
            <a:r>
              <a:rPr lang="ja-JP" altLang="en-US" sz="2400" dirty="0">
                <a:latin typeface="+mj-ea"/>
                <a:ea typeface="+mj-ea"/>
              </a:rPr>
              <a:t>アクセシビリテ</a:t>
            </a:r>
            <a:r>
              <a:rPr lang="ja-JP" altLang="en-US" sz="2400" dirty="0" smtClean="0">
                <a:latin typeface="+mj-ea"/>
                <a:ea typeface="+mj-ea"/>
              </a:rPr>
              <a:t>ィについて</a:t>
            </a:r>
            <a:endParaRPr lang="ja-JP" altLang="en-US" sz="2400" dirty="0">
              <a:latin typeface="+mj-ea"/>
              <a:ea typeface="+mj-ea"/>
            </a:endParaRPr>
          </a:p>
        </p:txBody>
      </p:sp>
      <p:sp>
        <p:nvSpPr>
          <p:cNvPr id="13" name="正方形/長方形 12"/>
          <p:cNvSpPr/>
          <p:nvPr/>
        </p:nvSpPr>
        <p:spPr>
          <a:xfrm>
            <a:off x="602032" y="2020922"/>
            <a:ext cx="7594064"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ja-JP" altLang="en-US" sz="2000" dirty="0">
                <a:latin typeface="+mj-ea"/>
              </a:rPr>
              <a:t>アクセシビリテ</a:t>
            </a:r>
            <a:r>
              <a:rPr lang="ja-JP" altLang="en-US" sz="2000" dirty="0" smtClean="0">
                <a:latin typeface="+mj-ea"/>
              </a:rPr>
              <a:t>ィは障がい者や高齢者のため</a:t>
            </a:r>
            <a:endParaRPr lang="en-US" altLang="ja-JP" sz="2000" dirty="0" smtClean="0">
              <a:latin typeface="+mj-ea"/>
            </a:endParaRPr>
          </a:p>
        </p:txBody>
      </p:sp>
      <p:sp>
        <p:nvSpPr>
          <p:cNvPr id="4" name="正方形/長方形 3"/>
          <p:cNvSpPr/>
          <p:nvPr/>
        </p:nvSpPr>
        <p:spPr>
          <a:xfrm>
            <a:off x="6354778" y="6360266"/>
            <a:ext cx="2326278" cy="246221"/>
          </a:xfrm>
          <a:prstGeom prst="rect">
            <a:avLst/>
          </a:prstGeom>
        </p:spPr>
        <p:txBody>
          <a:bodyPr wrap="none">
            <a:spAutoFit/>
          </a:bodyPr>
          <a:lstStyle/>
          <a:p>
            <a:r>
              <a:rPr lang="ja-JP" altLang="en-US" sz="1000" dirty="0" smtClean="0">
                <a:latin typeface="+mj-ea"/>
                <a:ea typeface="+mj-ea"/>
              </a:rPr>
              <a:t>記事引用元：</a:t>
            </a:r>
            <a:r>
              <a:rPr lang="en-US" altLang="ja-JP" sz="1000" dirty="0" smtClean="0">
                <a:latin typeface="+mj-ea"/>
                <a:ea typeface="+mj-ea"/>
              </a:rPr>
              <a:t>https</a:t>
            </a:r>
            <a:r>
              <a:rPr lang="en-US" altLang="ja-JP" sz="1000" dirty="0">
                <a:latin typeface="+mj-ea"/>
                <a:ea typeface="+mj-ea"/>
              </a:rPr>
              <a:t>://goo.gl/5qiOrK</a:t>
            </a:r>
            <a:endParaRPr lang="ja-JP" altLang="en-US" sz="1000" dirty="0">
              <a:latin typeface="+mj-ea"/>
              <a:ea typeface="+mj-ea"/>
            </a:endParaRPr>
          </a:p>
        </p:txBody>
      </p:sp>
      <p:sp>
        <p:nvSpPr>
          <p:cNvPr id="3" name="テキスト ボックス 2"/>
          <p:cNvSpPr txBox="1"/>
          <p:nvPr/>
        </p:nvSpPr>
        <p:spPr>
          <a:xfrm>
            <a:off x="5813003" y="1864367"/>
            <a:ext cx="1903085" cy="707886"/>
          </a:xfrm>
          <a:prstGeom prst="rect">
            <a:avLst/>
          </a:prstGeom>
          <a:noFill/>
        </p:spPr>
        <p:txBody>
          <a:bodyPr wrap="none" rtlCol="0">
            <a:spAutoFit/>
          </a:bodyPr>
          <a:lstStyle/>
          <a:p>
            <a:r>
              <a:rPr lang="ja-JP" altLang="en-US" sz="4000" b="1" dirty="0">
                <a:latin typeface="+mj-ea"/>
              </a:rPr>
              <a:t>だけ</a:t>
            </a:r>
            <a:r>
              <a:rPr lang="ja-JP" altLang="en-US" dirty="0">
                <a:latin typeface="+mj-ea"/>
              </a:rPr>
              <a:t>の対応</a:t>
            </a:r>
            <a:endParaRPr kumimoji="1" lang="ja-JP" altLang="en-US" dirty="0"/>
          </a:p>
        </p:txBody>
      </p:sp>
      <p:sp>
        <p:nvSpPr>
          <p:cNvPr id="16" name="テキスト ボックス 15"/>
          <p:cNvSpPr txBox="1"/>
          <p:nvPr/>
        </p:nvSpPr>
        <p:spPr>
          <a:xfrm>
            <a:off x="3373335" y="2768082"/>
            <a:ext cx="1826141" cy="584776"/>
          </a:xfrm>
          <a:prstGeom prst="rect">
            <a:avLst/>
          </a:prstGeom>
          <a:noFill/>
        </p:spPr>
        <p:txBody>
          <a:bodyPr wrap="none" rtlCol="0">
            <a:spAutoFit/>
          </a:bodyPr>
          <a:lstStyle/>
          <a:p>
            <a:r>
              <a:rPr kumimoji="1" lang="ja-JP" altLang="en-US" sz="3200" dirty="0" smtClean="0"/>
              <a:t>ではなく</a:t>
            </a:r>
            <a:endParaRPr kumimoji="1" lang="ja-JP" altLang="en-US" sz="3200" dirty="0"/>
          </a:p>
        </p:txBody>
      </p:sp>
      <p:sp>
        <p:nvSpPr>
          <p:cNvPr id="5" name="正方形/長方形 4"/>
          <p:cNvSpPr/>
          <p:nvPr/>
        </p:nvSpPr>
        <p:spPr>
          <a:xfrm>
            <a:off x="602032" y="3739737"/>
            <a:ext cx="3801041" cy="707886"/>
          </a:xfrm>
          <a:prstGeom prst="rect">
            <a:avLst/>
          </a:prstGeom>
        </p:spPr>
        <p:txBody>
          <a:bodyPr wrap="none">
            <a:spAutoFit/>
          </a:bodyPr>
          <a:lstStyle/>
          <a:p>
            <a:r>
              <a:rPr lang="ja-JP" altLang="en-US" dirty="0">
                <a:latin typeface="+mj-ea"/>
              </a:rPr>
              <a:t>障がい者や高齢</a:t>
            </a:r>
            <a:r>
              <a:rPr lang="ja-JP" altLang="en-US" dirty="0" smtClean="0">
                <a:latin typeface="+mj-ea"/>
              </a:rPr>
              <a:t>者も</a:t>
            </a:r>
            <a:r>
              <a:rPr lang="ja-JP" altLang="en-US" sz="4000" b="1" dirty="0" smtClean="0">
                <a:solidFill>
                  <a:srgbClr val="FF0000"/>
                </a:solidFill>
                <a:latin typeface="+mj-ea"/>
              </a:rPr>
              <a:t>含めた</a:t>
            </a:r>
            <a:endParaRPr lang="ja-JP" altLang="en-US" sz="4000" b="1" dirty="0">
              <a:solidFill>
                <a:srgbClr val="FF0000"/>
              </a:solidFill>
            </a:endParaRPr>
          </a:p>
        </p:txBody>
      </p:sp>
      <p:sp>
        <p:nvSpPr>
          <p:cNvPr id="12" name="正方形/長方形 11"/>
          <p:cNvSpPr/>
          <p:nvPr/>
        </p:nvSpPr>
        <p:spPr>
          <a:xfrm>
            <a:off x="549844" y="4674227"/>
            <a:ext cx="8541968" cy="1508105"/>
          </a:xfrm>
          <a:prstGeom prst="rect">
            <a:avLst/>
          </a:prstGeom>
        </p:spPr>
        <p:txBody>
          <a:bodyPr wrap="square">
            <a:spAutoFit/>
          </a:bodyPr>
          <a:lstStyle/>
          <a:p>
            <a:pPr algn="ctr"/>
            <a:r>
              <a:rPr lang="ja-JP" altLang="en-US" sz="4400" b="1" baseline="30000" dirty="0"/>
              <a:t>誰もが、どんな環境で</a:t>
            </a:r>
            <a:r>
              <a:rPr lang="ja-JP" altLang="en-US" sz="4400" b="1" baseline="30000" dirty="0" smtClean="0"/>
              <a:t>も、ど</a:t>
            </a:r>
            <a:r>
              <a:rPr lang="ja-JP" altLang="en-US" sz="4400" b="1" baseline="30000" dirty="0"/>
              <a:t>れだけ利用できる</a:t>
            </a:r>
            <a:r>
              <a:rPr lang="ja-JP" altLang="en-US" sz="4400" b="1" baseline="30000" dirty="0" smtClean="0"/>
              <a:t>か</a:t>
            </a:r>
            <a:endParaRPr lang="en-US" altLang="ja-JP" sz="4400" b="1" baseline="30000" dirty="0" smtClean="0"/>
          </a:p>
          <a:p>
            <a:pPr algn="ctr"/>
            <a:endParaRPr lang="en-US" altLang="ja-JP" dirty="0" smtClean="0"/>
          </a:p>
          <a:p>
            <a:pPr algn="ctr"/>
            <a:r>
              <a:rPr lang="ja-JP" altLang="en-US" dirty="0" smtClean="0"/>
              <a:t>の</a:t>
            </a:r>
            <a:r>
              <a:rPr lang="ja-JP" altLang="en-US" dirty="0"/>
              <a:t>度合いのこと</a:t>
            </a:r>
          </a:p>
          <a:p>
            <a:pPr algn="ctr"/>
            <a:endParaRPr lang="en-US" altLang="ja-JP" sz="4000" b="1" baseline="30000" dirty="0"/>
          </a:p>
        </p:txBody>
      </p:sp>
    </p:spTree>
    <p:extLst>
      <p:ext uri="{BB962C8B-B14F-4D97-AF65-F5344CB8AC3E}">
        <p14:creationId xmlns:p14="http://schemas.microsoft.com/office/powerpoint/2010/main" val="18465526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P spid="5"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4" name="正方形/長方形 13"/>
          <p:cNvSpPr/>
          <p:nvPr/>
        </p:nvSpPr>
        <p:spPr>
          <a:xfrm>
            <a:off x="1" y="1046110"/>
            <a:ext cx="7594064" cy="461665"/>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latin typeface="+mj-ea"/>
                <a:ea typeface="+mj-ea"/>
              </a:rPr>
              <a:t>　</a:t>
            </a:r>
            <a:r>
              <a:rPr lang="en-US" altLang="ja-JP" sz="2400" dirty="0">
                <a:latin typeface="+mj-ea"/>
                <a:ea typeface="+mj-ea"/>
              </a:rPr>
              <a:t>Web </a:t>
            </a:r>
            <a:r>
              <a:rPr lang="ja-JP" altLang="en-US" sz="2400" dirty="0">
                <a:latin typeface="+mj-ea"/>
                <a:ea typeface="+mj-ea"/>
              </a:rPr>
              <a:t>アクセシビリテ</a:t>
            </a:r>
            <a:r>
              <a:rPr lang="ja-JP" altLang="en-US" sz="2400" dirty="0" smtClean="0">
                <a:latin typeface="+mj-ea"/>
                <a:ea typeface="+mj-ea"/>
              </a:rPr>
              <a:t>ィについて</a:t>
            </a:r>
            <a:endParaRPr lang="ja-JP" altLang="en-US" sz="2400" dirty="0">
              <a:latin typeface="+mj-ea"/>
              <a:ea typeface="+mj-ea"/>
            </a:endParaRPr>
          </a:p>
        </p:txBody>
      </p:sp>
      <p:sp>
        <p:nvSpPr>
          <p:cNvPr id="13" name="正方形/長方形 12"/>
          <p:cNvSpPr/>
          <p:nvPr/>
        </p:nvSpPr>
        <p:spPr>
          <a:xfrm>
            <a:off x="2588017" y="1707812"/>
            <a:ext cx="2881422"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ja-JP" altLang="en-US" sz="2400" dirty="0" smtClean="0"/>
              <a:t>例えば、</a:t>
            </a:r>
            <a:endParaRPr lang="ja-JP" altLang="en-US" sz="2400" dirty="0">
              <a:effectLst/>
            </a:endParaRPr>
          </a:p>
        </p:txBody>
      </p:sp>
      <p:sp>
        <p:nvSpPr>
          <p:cNvPr id="3" name="正方形/長方形 2"/>
          <p:cNvSpPr/>
          <p:nvPr/>
        </p:nvSpPr>
        <p:spPr>
          <a:xfrm>
            <a:off x="515728" y="2598545"/>
            <a:ext cx="4572000" cy="379591"/>
          </a:xfrm>
          <a:prstGeom prst="rect">
            <a:avLst/>
          </a:prstGeom>
        </p:spPr>
        <p:txBody>
          <a:bodyPr>
            <a:spAutoFit/>
          </a:bodyPr>
          <a:lstStyle/>
          <a:p>
            <a:r>
              <a:rPr lang="ja-JP" altLang="en-US" sz="2800" baseline="30000" dirty="0"/>
              <a:t>視覚から情報</a:t>
            </a:r>
            <a:r>
              <a:rPr lang="ja-JP" altLang="en-US" sz="2800" baseline="30000" dirty="0" smtClean="0"/>
              <a:t>を得</a:t>
            </a:r>
            <a:r>
              <a:rPr lang="ja-JP" altLang="en-US" sz="2800" baseline="30000" dirty="0"/>
              <a:t>るのに支障がある人</a:t>
            </a:r>
            <a:endParaRPr lang="ja-JP" altLang="en-US" sz="2800" dirty="0"/>
          </a:p>
        </p:txBody>
      </p:sp>
      <p:sp>
        <p:nvSpPr>
          <p:cNvPr id="4" name="テキスト ボックス 3"/>
          <p:cNvSpPr txBox="1"/>
          <p:nvPr/>
        </p:nvSpPr>
        <p:spPr>
          <a:xfrm>
            <a:off x="4750234" y="2325354"/>
            <a:ext cx="3321711" cy="584776"/>
          </a:xfrm>
          <a:prstGeom prst="rect">
            <a:avLst/>
          </a:prstGeom>
          <a:noFill/>
        </p:spPr>
        <p:txBody>
          <a:bodyPr wrap="square" rtlCol="0">
            <a:spAutoFit/>
          </a:bodyPr>
          <a:lstStyle/>
          <a:p>
            <a:r>
              <a:rPr kumimoji="1" lang="ja-JP" altLang="en-US" dirty="0" smtClean="0"/>
              <a:t>＝ </a:t>
            </a:r>
            <a:r>
              <a:rPr lang="ja-JP" altLang="en-US" sz="3200" b="1" dirty="0" smtClean="0">
                <a:solidFill>
                  <a:srgbClr val="3366FF"/>
                </a:solidFill>
              </a:rPr>
              <a:t>視</a:t>
            </a:r>
            <a:r>
              <a:rPr lang="ja-JP" altLang="en-US" sz="3200" b="1" dirty="0">
                <a:solidFill>
                  <a:srgbClr val="3366FF"/>
                </a:solidFill>
              </a:rPr>
              <a:t>覚障がい者</a:t>
            </a:r>
            <a:r>
              <a:rPr lang="ja-JP" altLang="en-US" b="1" dirty="0">
                <a:solidFill>
                  <a:srgbClr val="3366FF"/>
                </a:solidFill>
              </a:rPr>
              <a:t> </a:t>
            </a:r>
          </a:p>
        </p:txBody>
      </p:sp>
      <p:sp>
        <p:nvSpPr>
          <p:cNvPr id="16" name="正方形/長方形 15"/>
          <p:cNvSpPr/>
          <p:nvPr/>
        </p:nvSpPr>
        <p:spPr>
          <a:xfrm>
            <a:off x="2740417" y="3038656"/>
            <a:ext cx="2881422"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ja-JP" altLang="en-US" dirty="0" smtClean="0">
                <a:effectLst/>
              </a:rPr>
              <a:t>というわけでない。</a:t>
            </a:r>
            <a:endParaRPr lang="ja-JP" altLang="en-US" dirty="0">
              <a:effectLst/>
            </a:endParaRPr>
          </a:p>
        </p:txBody>
      </p:sp>
      <p:sp>
        <p:nvSpPr>
          <p:cNvPr id="5" name="正方形/長方形 4"/>
          <p:cNvSpPr/>
          <p:nvPr/>
        </p:nvSpPr>
        <p:spPr>
          <a:xfrm>
            <a:off x="1049839" y="4183260"/>
            <a:ext cx="6544226" cy="2239074"/>
          </a:xfrm>
          <a:prstGeom prst="rect">
            <a:avLst/>
          </a:prstGeom>
        </p:spPr>
        <p:txBody>
          <a:bodyPr wrap="square">
            <a:spAutoFit/>
          </a:bodyPr>
          <a:lstStyle/>
          <a:p>
            <a:pPr>
              <a:lnSpc>
                <a:spcPct val="130000"/>
              </a:lnSpc>
            </a:pPr>
            <a:r>
              <a:rPr lang="ja-JP" altLang="en-US" dirty="0" smtClean="0">
                <a:latin typeface="+mj-ea"/>
                <a:ea typeface="+mj-ea"/>
              </a:rPr>
              <a:t>・視</a:t>
            </a:r>
            <a:r>
              <a:rPr lang="ja-JP" altLang="en-US" dirty="0">
                <a:latin typeface="+mj-ea"/>
                <a:ea typeface="+mj-ea"/>
              </a:rPr>
              <a:t>覚障がい者</a:t>
            </a:r>
          </a:p>
          <a:p>
            <a:pPr>
              <a:lnSpc>
                <a:spcPct val="130000"/>
              </a:lnSpc>
            </a:pPr>
            <a:r>
              <a:rPr lang="ja-JP" altLang="en-US" dirty="0" smtClean="0">
                <a:latin typeface="+mj-ea"/>
                <a:ea typeface="+mj-ea"/>
              </a:rPr>
              <a:t>・デ</a:t>
            </a:r>
            <a:r>
              <a:rPr lang="ja-JP" altLang="en-US" dirty="0">
                <a:latin typeface="+mj-ea"/>
                <a:ea typeface="+mj-ea"/>
              </a:rPr>
              <a:t>ィスプレイが壊れ</a:t>
            </a:r>
            <a:r>
              <a:rPr lang="ja-JP" altLang="en-US" dirty="0" smtClean="0">
                <a:latin typeface="+mj-ea"/>
                <a:ea typeface="+mj-ea"/>
              </a:rPr>
              <a:t>た</a:t>
            </a:r>
            <a:endParaRPr lang="en-US" altLang="ja-JP" dirty="0" smtClean="0">
              <a:latin typeface="+mj-ea"/>
              <a:ea typeface="+mj-ea"/>
            </a:endParaRPr>
          </a:p>
          <a:p>
            <a:pPr>
              <a:lnSpc>
                <a:spcPct val="130000"/>
              </a:lnSpc>
            </a:pPr>
            <a:r>
              <a:rPr lang="ja-JP" altLang="en-US" dirty="0" smtClean="0">
                <a:latin typeface="+mj-ea"/>
                <a:ea typeface="+mj-ea"/>
              </a:rPr>
              <a:t>・デ</a:t>
            </a:r>
            <a:r>
              <a:rPr lang="ja-JP" altLang="en-US" dirty="0">
                <a:latin typeface="+mj-ea"/>
                <a:ea typeface="+mj-ea"/>
              </a:rPr>
              <a:t>ィスプレイが存在しないデバイ</a:t>
            </a:r>
            <a:r>
              <a:rPr lang="ja-JP" altLang="en-US" dirty="0" smtClean="0">
                <a:latin typeface="+mj-ea"/>
                <a:ea typeface="+mj-ea"/>
              </a:rPr>
              <a:t>ス</a:t>
            </a:r>
            <a:endParaRPr lang="en-US" altLang="ja-JP" dirty="0" smtClean="0">
              <a:latin typeface="+mj-ea"/>
              <a:ea typeface="+mj-ea"/>
            </a:endParaRPr>
          </a:p>
          <a:p>
            <a:pPr>
              <a:lnSpc>
                <a:spcPct val="130000"/>
              </a:lnSpc>
            </a:pPr>
            <a:r>
              <a:rPr lang="ja-JP" altLang="en-US" dirty="0" smtClean="0">
                <a:latin typeface="+mj-ea"/>
                <a:ea typeface="+mj-ea"/>
              </a:rPr>
              <a:t>・モ</a:t>
            </a:r>
            <a:r>
              <a:rPr lang="ja-JP" altLang="en-US" dirty="0">
                <a:latin typeface="+mj-ea"/>
                <a:ea typeface="+mj-ea"/>
              </a:rPr>
              <a:t>ノクロのディスプレ</a:t>
            </a:r>
            <a:r>
              <a:rPr lang="ja-JP" altLang="en-US" dirty="0" smtClean="0">
                <a:latin typeface="+mj-ea"/>
                <a:ea typeface="+mj-ea"/>
              </a:rPr>
              <a:t>イ</a:t>
            </a:r>
            <a:endParaRPr lang="en-US" altLang="ja-JP" dirty="0" smtClean="0">
              <a:latin typeface="+mj-ea"/>
              <a:ea typeface="+mj-ea"/>
            </a:endParaRPr>
          </a:p>
          <a:p>
            <a:pPr>
              <a:lnSpc>
                <a:spcPct val="130000"/>
              </a:lnSpc>
            </a:pPr>
            <a:r>
              <a:rPr lang="ja-JP" altLang="en-US" dirty="0" smtClean="0">
                <a:latin typeface="+mj-ea"/>
                <a:ea typeface="+mj-ea"/>
              </a:rPr>
              <a:t>・回</a:t>
            </a:r>
            <a:r>
              <a:rPr lang="ja-JP" altLang="en-US" dirty="0">
                <a:latin typeface="+mj-ea"/>
                <a:ea typeface="+mj-ea"/>
              </a:rPr>
              <a:t>線が遅くて接続が切れて画像が読めな</a:t>
            </a:r>
            <a:r>
              <a:rPr lang="ja-JP" altLang="en-US" dirty="0" smtClean="0">
                <a:latin typeface="+mj-ea"/>
                <a:ea typeface="+mj-ea"/>
              </a:rPr>
              <a:t>い</a:t>
            </a:r>
            <a:endParaRPr lang="en-US" altLang="ja-JP" dirty="0" smtClean="0">
              <a:latin typeface="+mj-ea"/>
              <a:ea typeface="+mj-ea"/>
            </a:endParaRPr>
          </a:p>
          <a:p>
            <a:pPr>
              <a:lnSpc>
                <a:spcPct val="130000"/>
              </a:lnSpc>
            </a:pPr>
            <a:r>
              <a:rPr lang="ja-JP" altLang="en-US" dirty="0" smtClean="0">
                <a:latin typeface="+mj-ea"/>
                <a:ea typeface="+mj-ea"/>
              </a:rPr>
              <a:t>・運</a:t>
            </a:r>
            <a:r>
              <a:rPr lang="ja-JP" altLang="en-US" dirty="0">
                <a:latin typeface="+mj-ea"/>
                <a:ea typeface="+mj-ea"/>
              </a:rPr>
              <a:t>転中でよそ見ができない</a:t>
            </a:r>
          </a:p>
        </p:txBody>
      </p:sp>
      <p:sp>
        <p:nvSpPr>
          <p:cNvPr id="12" name="正方形/長方形 11"/>
          <p:cNvSpPr/>
          <p:nvPr/>
        </p:nvSpPr>
        <p:spPr>
          <a:xfrm>
            <a:off x="1058226" y="3696606"/>
            <a:ext cx="4108817" cy="369332"/>
          </a:xfrm>
          <a:prstGeom prst="rect">
            <a:avLst/>
          </a:prstGeom>
        </p:spPr>
        <p:txBody>
          <a:bodyPr wrap="none">
            <a:spAutoFit/>
          </a:bodyPr>
          <a:lstStyle/>
          <a:p>
            <a:r>
              <a:rPr lang="ja-JP" altLang="en-US" dirty="0">
                <a:latin typeface="+mj-ea"/>
              </a:rPr>
              <a:t>視覚から情報を得るのに支障がある人</a:t>
            </a:r>
            <a:endParaRPr lang="en-US" altLang="ja-JP" dirty="0">
              <a:latin typeface="+mj-ea"/>
            </a:endParaRPr>
          </a:p>
        </p:txBody>
      </p:sp>
    </p:spTree>
    <p:extLst>
      <p:ext uri="{BB962C8B-B14F-4D97-AF65-F5344CB8AC3E}">
        <p14:creationId xmlns:p14="http://schemas.microsoft.com/office/powerpoint/2010/main" val="3110038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 grpId="0"/>
      <p:bldP spid="4" grpId="0"/>
      <p:bldP spid="16" grpId="0" animBg="1"/>
      <p:bldP spid="5"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4" name="正方形/長方形 13"/>
          <p:cNvSpPr/>
          <p:nvPr/>
        </p:nvSpPr>
        <p:spPr>
          <a:xfrm>
            <a:off x="1" y="1046110"/>
            <a:ext cx="7594064" cy="461665"/>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latin typeface="+mj-ea"/>
                <a:ea typeface="+mj-ea"/>
              </a:rPr>
              <a:t>　</a:t>
            </a:r>
            <a:r>
              <a:rPr lang="en-US" altLang="ja-JP" sz="2400" dirty="0">
                <a:latin typeface="+mj-ea"/>
                <a:ea typeface="+mj-ea"/>
              </a:rPr>
              <a:t>Web </a:t>
            </a:r>
            <a:r>
              <a:rPr lang="ja-JP" altLang="en-US" sz="2400" dirty="0">
                <a:latin typeface="+mj-ea"/>
                <a:ea typeface="+mj-ea"/>
              </a:rPr>
              <a:t>アクセシビリテ</a:t>
            </a:r>
            <a:r>
              <a:rPr lang="ja-JP" altLang="en-US" sz="2400" dirty="0" smtClean="0">
                <a:latin typeface="+mj-ea"/>
                <a:ea typeface="+mj-ea"/>
              </a:rPr>
              <a:t>ィについて</a:t>
            </a:r>
            <a:endParaRPr lang="ja-JP" altLang="en-US" sz="2400" dirty="0">
              <a:latin typeface="+mj-ea"/>
              <a:ea typeface="+mj-ea"/>
            </a:endParaRPr>
          </a:p>
        </p:txBody>
      </p:sp>
      <p:sp>
        <p:nvSpPr>
          <p:cNvPr id="13" name="正方形/長方形 12"/>
          <p:cNvSpPr/>
          <p:nvPr/>
        </p:nvSpPr>
        <p:spPr>
          <a:xfrm>
            <a:off x="602032" y="1829577"/>
            <a:ext cx="1937847"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ja-JP" altLang="en-US" sz="2000" dirty="0"/>
              <a:t>利用者も様々 </a:t>
            </a:r>
            <a:endParaRPr lang="ja-JP" altLang="en-US" sz="2000" dirty="0">
              <a:effectLst/>
            </a:endParaRPr>
          </a:p>
        </p:txBody>
      </p:sp>
      <p:sp>
        <p:nvSpPr>
          <p:cNvPr id="2" name="正方形/長方形 1"/>
          <p:cNvSpPr/>
          <p:nvPr/>
        </p:nvSpPr>
        <p:spPr>
          <a:xfrm>
            <a:off x="1033450" y="2242763"/>
            <a:ext cx="4572000" cy="1561453"/>
          </a:xfrm>
          <a:prstGeom prst="rect">
            <a:avLst/>
          </a:prstGeom>
        </p:spPr>
        <p:txBody>
          <a:bodyPr>
            <a:spAutoFit/>
          </a:bodyPr>
          <a:lstStyle/>
          <a:p>
            <a:pPr>
              <a:lnSpc>
                <a:spcPct val="120000"/>
              </a:lnSpc>
            </a:pPr>
            <a:r>
              <a:rPr lang="ja-JP" altLang="en-US" sz="1600" dirty="0" smtClean="0"/>
              <a:t>・健</a:t>
            </a:r>
            <a:r>
              <a:rPr lang="ja-JP" altLang="en-US" sz="1600" dirty="0"/>
              <a:t>常者</a:t>
            </a:r>
          </a:p>
          <a:p>
            <a:pPr>
              <a:lnSpc>
                <a:spcPct val="120000"/>
              </a:lnSpc>
            </a:pPr>
            <a:r>
              <a:rPr lang="ja-JP" altLang="en-US" sz="1600" dirty="0" smtClean="0"/>
              <a:t>・こ</a:t>
            </a:r>
            <a:r>
              <a:rPr lang="ja-JP" altLang="en-US" sz="1600" dirty="0"/>
              <a:t>ども</a:t>
            </a:r>
          </a:p>
          <a:p>
            <a:pPr>
              <a:lnSpc>
                <a:spcPct val="120000"/>
              </a:lnSpc>
            </a:pPr>
            <a:r>
              <a:rPr lang="ja-JP" altLang="en-US" sz="1600" dirty="0" smtClean="0"/>
              <a:t>・高</a:t>
            </a:r>
            <a:r>
              <a:rPr lang="ja-JP" altLang="en-US" sz="1600" dirty="0"/>
              <a:t>齢者</a:t>
            </a:r>
          </a:p>
          <a:p>
            <a:pPr>
              <a:lnSpc>
                <a:spcPct val="120000"/>
              </a:lnSpc>
            </a:pPr>
            <a:r>
              <a:rPr lang="ja-JP" altLang="en-US" sz="1600" dirty="0" smtClean="0"/>
              <a:t>・障</a:t>
            </a:r>
            <a:r>
              <a:rPr lang="ja-JP" altLang="en-US" sz="1600" dirty="0"/>
              <a:t>がい者</a:t>
            </a:r>
          </a:p>
          <a:p>
            <a:pPr>
              <a:lnSpc>
                <a:spcPct val="120000"/>
              </a:lnSpc>
            </a:pPr>
            <a:r>
              <a:rPr lang="ja-JP" altLang="en-US" sz="1600" dirty="0" smtClean="0"/>
              <a:t>・機</a:t>
            </a:r>
            <a:r>
              <a:rPr lang="ja-JP" altLang="en-US" sz="1600" dirty="0"/>
              <a:t>械、ロボット</a:t>
            </a:r>
          </a:p>
        </p:txBody>
      </p:sp>
      <p:sp>
        <p:nvSpPr>
          <p:cNvPr id="18" name="正方形/長方形 17"/>
          <p:cNvSpPr/>
          <p:nvPr/>
        </p:nvSpPr>
        <p:spPr>
          <a:xfrm>
            <a:off x="602032" y="3990721"/>
            <a:ext cx="2881422"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ja-JP" altLang="en-US" sz="2000" dirty="0"/>
              <a:t>使用するデバイ</a:t>
            </a:r>
            <a:r>
              <a:rPr lang="ja-JP" altLang="en-US" sz="2000" dirty="0" smtClean="0"/>
              <a:t>ス様</a:t>
            </a:r>
            <a:r>
              <a:rPr lang="ja-JP" altLang="en-US" sz="2000" dirty="0"/>
              <a:t>々</a:t>
            </a:r>
            <a:endParaRPr lang="ja-JP" altLang="en-US" sz="2000" dirty="0">
              <a:effectLst/>
            </a:endParaRPr>
          </a:p>
        </p:txBody>
      </p:sp>
      <p:sp>
        <p:nvSpPr>
          <p:cNvPr id="19" name="正方形/長方形 18"/>
          <p:cNvSpPr/>
          <p:nvPr/>
        </p:nvSpPr>
        <p:spPr>
          <a:xfrm>
            <a:off x="1033450" y="4403907"/>
            <a:ext cx="4572000" cy="1856919"/>
          </a:xfrm>
          <a:prstGeom prst="rect">
            <a:avLst/>
          </a:prstGeom>
        </p:spPr>
        <p:txBody>
          <a:bodyPr>
            <a:spAutoFit/>
          </a:bodyPr>
          <a:lstStyle/>
          <a:p>
            <a:pPr>
              <a:lnSpc>
                <a:spcPct val="120000"/>
              </a:lnSpc>
            </a:pPr>
            <a:r>
              <a:rPr lang="ja-JP" altLang="en-US" sz="1600" dirty="0" smtClean="0"/>
              <a:t>・タ</a:t>
            </a:r>
            <a:r>
              <a:rPr lang="ja-JP" altLang="en-US" sz="1600" dirty="0"/>
              <a:t>ッチスクリー</a:t>
            </a:r>
            <a:r>
              <a:rPr lang="ja-JP" altLang="en-US" sz="1600" dirty="0" smtClean="0"/>
              <a:t>ン</a:t>
            </a:r>
            <a:endParaRPr lang="en-US" altLang="ja-JP" sz="1600" dirty="0" smtClean="0"/>
          </a:p>
          <a:p>
            <a:pPr>
              <a:lnSpc>
                <a:spcPct val="120000"/>
              </a:lnSpc>
            </a:pPr>
            <a:r>
              <a:rPr lang="ja-JP" altLang="en-US" sz="1600" dirty="0" smtClean="0"/>
              <a:t>・音</a:t>
            </a:r>
            <a:r>
              <a:rPr lang="ja-JP" altLang="en-US" sz="1600" dirty="0"/>
              <a:t>声入出</a:t>
            </a:r>
            <a:r>
              <a:rPr lang="ja-JP" altLang="en-US" sz="1600" dirty="0" smtClean="0"/>
              <a:t>力</a:t>
            </a:r>
            <a:endParaRPr lang="en-US" altLang="ja-JP" sz="1600" dirty="0" smtClean="0"/>
          </a:p>
          <a:p>
            <a:pPr>
              <a:lnSpc>
                <a:spcPct val="120000"/>
              </a:lnSpc>
            </a:pPr>
            <a:r>
              <a:rPr lang="ja-JP" altLang="en-US" sz="1600" dirty="0" smtClean="0"/>
              <a:t>・ウ</a:t>
            </a:r>
            <a:r>
              <a:rPr lang="ja-JP" altLang="en-US" sz="1600" dirty="0"/>
              <a:t>ェアラブルデバ</a:t>
            </a:r>
            <a:r>
              <a:rPr lang="ja-JP" altLang="en-US" sz="1600" dirty="0" smtClean="0"/>
              <a:t>イス </a:t>
            </a:r>
            <a:endParaRPr lang="en-US" altLang="ja-JP" sz="1600" dirty="0" smtClean="0"/>
          </a:p>
          <a:p>
            <a:pPr>
              <a:lnSpc>
                <a:spcPct val="120000"/>
              </a:lnSpc>
            </a:pPr>
            <a:r>
              <a:rPr lang="ja-JP" altLang="en-US" sz="1600" dirty="0" smtClean="0"/>
              <a:t>・キ</a:t>
            </a:r>
            <a:r>
              <a:rPr lang="ja-JP" altLang="en-US" sz="1600" dirty="0"/>
              <a:t>ーボードがないデバイ</a:t>
            </a:r>
            <a:r>
              <a:rPr lang="ja-JP" altLang="en-US" sz="1600" dirty="0" smtClean="0"/>
              <a:t>ス</a:t>
            </a:r>
            <a:endParaRPr lang="en-US" altLang="ja-JP" sz="1600" dirty="0" smtClean="0"/>
          </a:p>
          <a:p>
            <a:pPr>
              <a:lnSpc>
                <a:spcPct val="120000"/>
              </a:lnSpc>
            </a:pPr>
            <a:r>
              <a:rPr lang="ja-JP" altLang="en-US" sz="1600" dirty="0" smtClean="0"/>
              <a:t>・マ</a:t>
            </a:r>
            <a:r>
              <a:rPr lang="ja-JP" altLang="en-US" sz="1600" dirty="0"/>
              <a:t>ウスがないデバイ</a:t>
            </a:r>
            <a:r>
              <a:rPr lang="ja-JP" altLang="en-US" sz="1600" dirty="0" smtClean="0"/>
              <a:t>ス</a:t>
            </a:r>
            <a:endParaRPr lang="en-US" altLang="ja-JP" sz="1600" dirty="0" smtClean="0"/>
          </a:p>
          <a:p>
            <a:pPr>
              <a:lnSpc>
                <a:spcPct val="120000"/>
              </a:lnSpc>
            </a:pPr>
            <a:r>
              <a:rPr lang="ja-JP" altLang="en-US" sz="1600" dirty="0" smtClean="0"/>
              <a:t>・多</a:t>
            </a:r>
            <a:r>
              <a:rPr lang="ja-JP" altLang="en-US" sz="1600" dirty="0"/>
              <a:t>様なディスプレイサイズ</a:t>
            </a:r>
          </a:p>
        </p:txBody>
      </p:sp>
    </p:spTree>
    <p:extLst>
      <p:ext uri="{BB962C8B-B14F-4D97-AF65-F5344CB8AC3E}">
        <p14:creationId xmlns:p14="http://schemas.microsoft.com/office/powerpoint/2010/main" val="15651418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18" grpId="0" animBg="1"/>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4" name="正方形/長方形 13"/>
          <p:cNvSpPr/>
          <p:nvPr/>
        </p:nvSpPr>
        <p:spPr>
          <a:xfrm>
            <a:off x="1" y="1046110"/>
            <a:ext cx="7594064" cy="461665"/>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latin typeface="+mj-ea"/>
                <a:ea typeface="+mj-ea"/>
              </a:rPr>
              <a:t>　</a:t>
            </a:r>
            <a:r>
              <a:rPr lang="en-US" altLang="ja-JP" sz="2400" dirty="0">
                <a:latin typeface="+mj-ea"/>
                <a:ea typeface="+mj-ea"/>
              </a:rPr>
              <a:t>Web </a:t>
            </a:r>
            <a:r>
              <a:rPr lang="ja-JP" altLang="en-US" sz="2400" dirty="0">
                <a:latin typeface="+mj-ea"/>
                <a:ea typeface="+mj-ea"/>
              </a:rPr>
              <a:t>アクセシビリテ</a:t>
            </a:r>
            <a:r>
              <a:rPr lang="ja-JP" altLang="en-US" sz="2400" dirty="0" smtClean="0">
                <a:latin typeface="+mj-ea"/>
                <a:ea typeface="+mj-ea"/>
              </a:rPr>
              <a:t>ィについて</a:t>
            </a:r>
            <a:endParaRPr lang="ja-JP" altLang="en-US" sz="2400" dirty="0">
              <a:latin typeface="+mj-ea"/>
              <a:ea typeface="+mj-ea"/>
            </a:endParaRPr>
          </a:p>
        </p:txBody>
      </p:sp>
      <p:sp>
        <p:nvSpPr>
          <p:cNvPr id="13" name="正方形/長方形 12"/>
          <p:cNvSpPr/>
          <p:nvPr/>
        </p:nvSpPr>
        <p:spPr>
          <a:xfrm>
            <a:off x="602032" y="1829577"/>
            <a:ext cx="2881422"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ja-JP" altLang="en-US" dirty="0"/>
              <a:t>コンテキストも様々</a:t>
            </a:r>
            <a:endParaRPr lang="ja-JP" altLang="en-US" dirty="0">
              <a:effectLst/>
            </a:endParaRPr>
          </a:p>
        </p:txBody>
      </p:sp>
      <p:sp>
        <p:nvSpPr>
          <p:cNvPr id="2" name="正方形/長方形 1"/>
          <p:cNvSpPr/>
          <p:nvPr/>
        </p:nvSpPr>
        <p:spPr>
          <a:xfrm>
            <a:off x="1033449" y="2242763"/>
            <a:ext cx="6064295" cy="2447850"/>
          </a:xfrm>
          <a:prstGeom prst="rect">
            <a:avLst/>
          </a:prstGeom>
        </p:spPr>
        <p:txBody>
          <a:bodyPr wrap="square">
            <a:spAutoFit/>
          </a:bodyPr>
          <a:lstStyle/>
          <a:p>
            <a:pPr>
              <a:lnSpc>
                <a:spcPct val="120000"/>
              </a:lnSpc>
            </a:pPr>
            <a:r>
              <a:rPr lang="ja-JP" altLang="en-US" sz="1600" dirty="0" smtClean="0"/>
              <a:t>・屋</a:t>
            </a:r>
            <a:r>
              <a:rPr lang="ja-JP" altLang="en-US" sz="1600" dirty="0"/>
              <a:t>外でまぶし</a:t>
            </a:r>
            <a:r>
              <a:rPr lang="ja-JP" altLang="en-US" sz="1600" dirty="0" smtClean="0"/>
              <a:t>い</a:t>
            </a:r>
            <a:endParaRPr lang="en-US" altLang="ja-JP" sz="1600" dirty="0" smtClean="0"/>
          </a:p>
          <a:p>
            <a:pPr>
              <a:lnSpc>
                <a:spcPct val="120000"/>
              </a:lnSpc>
            </a:pPr>
            <a:r>
              <a:rPr lang="ja-JP" altLang="en-US" sz="1600" dirty="0" smtClean="0"/>
              <a:t>・電</a:t>
            </a:r>
            <a:r>
              <a:rPr lang="ja-JP" altLang="en-US" sz="1600" dirty="0"/>
              <a:t>車内で音が出せな</a:t>
            </a:r>
            <a:r>
              <a:rPr lang="ja-JP" altLang="en-US" sz="1600" dirty="0" smtClean="0"/>
              <a:t>い</a:t>
            </a:r>
            <a:endParaRPr lang="en-US" altLang="ja-JP" sz="1600" dirty="0" smtClean="0"/>
          </a:p>
          <a:p>
            <a:pPr>
              <a:lnSpc>
                <a:spcPct val="120000"/>
              </a:lnSpc>
            </a:pPr>
            <a:r>
              <a:rPr lang="ja-JP" altLang="en-US" sz="1600" dirty="0" smtClean="0"/>
              <a:t>・周</a:t>
            </a:r>
            <a:r>
              <a:rPr lang="ja-JP" altLang="en-US" sz="1600" dirty="0"/>
              <a:t>りがうるさくて音声入出力ができな</a:t>
            </a:r>
            <a:r>
              <a:rPr lang="ja-JP" altLang="en-US" sz="1600" dirty="0" smtClean="0"/>
              <a:t>い</a:t>
            </a:r>
            <a:endParaRPr lang="en-US" altLang="ja-JP" sz="1600" dirty="0" smtClean="0"/>
          </a:p>
          <a:p>
            <a:pPr>
              <a:lnSpc>
                <a:spcPct val="120000"/>
              </a:lnSpc>
            </a:pPr>
            <a:r>
              <a:rPr lang="ja-JP" altLang="en-US" sz="1600" dirty="0" smtClean="0"/>
              <a:t>・運</a:t>
            </a:r>
            <a:r>
              <a:rPr lang="ja-JP" altLang="en-US" sz="1600" dirty="0"/>
              <a:t>転中で画面に注目できな</a:t>
            </a:r>
            <a:r>
              <a:rPr lang="ja-JP" altLang="en-US" sz="1600" dirty="0" smtClean="0"/>
              <a:t>い</a:t>
            </a:r>
            <a:endParaRPr lang="en-US" altLang="ja-JP" sz="1600" dirty="0" smtClean="0"/>
          </a:p>
          <a:p>
            <a:pPr>
              <a:lnSpc>
                <a:spcPct val="120000"/>
              </a:lnSpc>
            </a:pPr>
            <a:r>
              <a:rPr lang="ja-JP" altLang="en-US" sz="1600" dirty="0" smtClean="0"/>
              <a:t>・テ</a:t>
            </a:r>
            <a:r>
              <a:rPr lang="ja-JP" altLang="en-US" sz="1600" dirty="0"/>
              <a:t>゙ィスプレイが壊れ</a:t>
            </a:r>
            <a:r>
              <a:rPr lang="ja-JP" altLang="en-US" sz="1600" dirty="0" smtClean="0"/>
              <a:t>た</a:t>
            </a:r>
            <a:endParaRPr lang="en-US" altLang="ja-JP" sz="1600" dirty="0" smtClean="0"/>
          </a:p>
          <a:p>
            <a:pPr>
              <a:lnSpc>
                <a:spcPct val="120000"/>
              </a:lnSpc>
            </a:pPr>
            <a:r>
              <a:rPr lang="ja-JP" altLang="en-US" sz="1600" dirty="0" smtClean="0"/>
              <a:t>・怪</a:t>
            </a:r>
            <a:r>
              <a:rPr lang="ja-JP" altLang="en-US" sz="1600" dirty="0"/>
              <a:t>我をして上手く操作できな</a:t>
            </a:r>
            <a:r>
              <a:rPr lang="ja-JP" altLang="en-US" sz="1600" dirty="0" smtClean="0"/>
              <a:t>い</a:t>
            </a:r>
            <a:endParaRPr lang="en-US" altLang="ja-JP" sz="1600" dirty="0" smtClean="0"/>
          </a:p>
          <a:p>
            <a:pPr>
              <a:lnSpc>
                <a:spcPct val="120000"/>
              </a:lnSpc>
            </a:pPr>
            <a:r>
              <a:rPr lang="ja-JP" altLang="en-US" sz="1600" dirty="0" smtClean="0"/>
              <a:t>・料</a:t>
            </a:r>
            <a:r>
              <a:rPr lang="ja-JP" altLang="en-US" sz="1600" dirty="0"/>
              <a:t>理中で手が汚れているのでマウスが使えな</a:t>
            </a:r>
            <a:r>
              <a:rPr lang="ja-JP" altLang="en-US" sz="1600" dirty="0" smtClean="0"/>
              <a:t>い</a:t>
            </a:r>
            <a:endParaRPr lang="en-US" altLang="ja-JP" sz="1600" dirty="0" smtClean="0"/>
          </a:p>
          <a:p>
            <a:pPr>
              <a:lnSpc>
                <a:spcPct val="120000"/>
              </a:lnSpc>
            </a:pPr>
            <a:r>
              <a:rPr lang="ja-JP" altLang="en-US" sz="1600" dirty="0" smtClean="0"/>
              <a:t>・</a:t>
            </a:r>
            <a:r>
              <a:rPr lang="en-US" altLang="ja-JP" sz="1600" dirty="0" smtClean="0"/>
              <a:t>etc</a:t>
            </a:r>
            <a:r>
              <a:rPr lang="en-US" altLang="ja-JP" sz="1600" dirty="0"/>
              <a:t>... etc... </a:t>
            </a:r>
            <a:endParaRPr lang="ja-JP" altLang="en-US" sz="1600" dirty="0">
              <a:effectLst/>
            </a:endParaRPr>
          </a:p>
        </p:txBody>
      </p:sp>
    </p:spTree>
    <p:extLst>
      <p:ext uri="{BB962C8B-B14F-4D97-AF65-F5344CB8AC3E}">
        <p14:creationId xmlns:p14="http://schemas.microsoft.com/office/powerpoint/2010/main" val="26204348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4" name="正方形/長方形 13"/>
          <p:cNvSpPr/>
          <p:nvPr/>
        </p:nvSpPr>
        <p:spPr>
          <a:xfrm>
            <a:off x="1" y="1046110"/>
            <a:ext cx="7594064" cy="461665"/>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latin typeface="+mj-ea"/>
                <a:ea typeface="+mj-ea"/>
              </a:rPr>
              <a:t>　</a:t>
            </a:r>
            <a:r>
              <a:rPr lang="en-US" altLang="ja-JP" sz="2400" dirty="0">
                <a:latin typeface="+mj-ea"/>
                <a:ea typeface="+mj-ea"/>
              </a:rPr>
              <a:t>Web </a:t>
            </a:r>
            <a:r>
              <a:rPr lang="ja-JP" altLang="en-US" sz="2400" dirty="0">
                <a:latin typeface="+mj-ea"/>
                <a:ea typeface="+mj-ea"/>
              </a:rPr>
              <a:t>アクセシビリテ</a:t>
            </a:r>
            <a:r>
              <a:rPr lang="ja-JP" altLang="en-US" sz="2400" dirty="0" smtClean="0">
                <a:latin typeface="+mj-ea"/>
                <a:ea typeface="+mj-ea"/>
              </a:rPr>
              <a:t>ィについて</a:t>
            </a:r>
            <a:endParaRPr lang="ja-JP" altLang="en-US" sz="2400" dirty="0">
              <a:latin typeface="+mj-ea"/>
              <a:ea typeface="+mj-ea"/>
            </a:endParaRPr>
          </a:p>
        </p:txBody>
      </p:sp>
      <p:sp>
        <p:nvSpPr>
          <p:cNvPr id="15" name="正方形/長方形 14"/>
          <p:cNvSpPr/>
          <p:nvPr/>
        </p:nvSpPr>
        <p:spPr>
          <a:xfrm>
            <a:off x="602032" y="1829577"/>
            <a:ext cx="3990626"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ja-JP" altLang="en-US" dirty="0" smtClean="0">
                <a:effectLst/>
              </a:rPr>
              <a:t>アクセシビリティを損ねる事例</a:t>
            </a:r>
            <a:endParaRPr lang="ja-JP" altLang="en-US" dirty="0">
              <a:effectLst/>
            </a:endParaRPr>
          </a:p>
        </p:txBody>
      </p:sp>
      <p:pic>
        <p:nvPicPr>
          <p:cNvPr id="12" name="図 11" descr="screenshot-hyper-text.org 2016-01-07 14-21-07.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22923" y="2294099"/>
            <a:ext cx="4236438" cy="4400475"/>
          </a:xfrm>
          <a:prstGeom prst="rect">
            <a:avLst/>
          </a:prstGeom>
        </p:spPr>
      </p:pic>
    </p:spTree>
    <p:extLst>
      <p:ext uri="{BB962C8B-B14F-4D97-AF65-F5344CB8AC3E}">
        <p14:creationId xmlns:p14="http://schemas.microsoft.com/office/powerpoint/2010/main" val="26375585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4" name="正方形/長方形 13"/>
          <p:cNvSpPr/>
          <p:nvPr/>
        </p:nvSpPr>
        <p:spPr>
          <a:xfrm>
            <a:off x="1" y="1046110"/>
            <a:ext cx="7594064" cy="461665"/>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latin typeface="+mj-ea"/>
                <a:ea typeface="+mj-ea"/>
              </a:rPr>
              <a:t>　</a:t>
            </a:r>
            <a:r>
              <a:rPr lang="en-US" altLang="ja-JP" sz="2400" dirty="0">
                <a:latin typeface="+mj-ea"/>
                <a:ea typeface="+mj-ea"/>
              </a:rPr>
              <a:t>Web </a:t>
            </a:r>
            <a:r>
              <a:rPr lang="ja-JP" altLang="en-US" sz="2400" dirty="0">
                <a:latin typeface="+mj-ea"/>
                <a:ea typeface="+mj-ea"/>
              </a:rPr>
              <a:t>アクセシビリテ</a:t>
            </a:r>
            <a:r>
              <a:rPr lang="ja-JP" altLang="en-US" sz="2400" dirty="0" smtClean="0">
                <a:latin typeface="+mj-ea"/>
                <a:ea typeface="+mj-ea"/>
              </a:rPr>
              <a:t>ィについて</a:t>
            </a:r>
            <a:endParaRPr lang="ja-JP" altLang="en-US" sz="2400" dirty="0">
              <a:latin typeface="+mj-ea"/>
              <a:ea typeface="+mj-ea"/>
            </a:endParaRPr>
          </a:p>
        </p:txBody>
      </p:sp>
      <p:sp>
        <p:nvSpPr>
          <p:cNvPr id="15" name="正方形/長方形 14"/>
          <p:cNvSpPr/>
          <p:nvPr/>
        </p:nvSpPr>
        <p:spPr>
          <a:xfrm>
            <a:off x="602032" y="1829577"/>
            <a:ext cx="3990626"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ja-JP" altLang="en-US" dirty="0" smtClean="0">
                <a:effectLst/>
              </a:rPr>
              <a:t>アクセシビリティを損ねる事例</a:t>
            </a:r>
            <a:endParaRPr lang="ja-JP" altLang="en-US" dirty="0">
              <a:effectLst/>
            </a:endParaRPr>
          </a:p>
        </p:txBody>
      </p:sp>
      <p:pic>
        <p:nvPicPr>
          <p:cNvPr id="3" name="図 2" descr="screenshot-www.pref.hiroshima.lg.jp 2016-01-07 14-49-0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236" y="2365120"/>
            <a:ext cx="7861300" cy="3441700"/>
          </a:xfrm>
          <a:prstGeom prst="rect">
            <a:avLst/>
          </a:prstGeom>
        </p:spPr>
      </p:pic>
    </p:spTree>
    <p:extLst>
      <p:ext uri="{BB962C8B-B14F-4D97-AF65-F5344CB8AC3E}">
        <p14:creationId xmlns:p14="http://schemas.microsoft.com/office/powerpoint/2010/main" val="32056240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4" name="正方形/長方形 13"/>
          <p:cNvSpPr/>
          <p:nvPr/>
        </p:nvSpPr>
        <p:spPr>
          <a:xfrm>
            <a:off x="1" y="1046110"/>
            <a:ext cx="7594064" cy="461665"/>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latin typeface="+mj-ea"/>
                <a:ea typeface="+mj-ea"/>
              </a:rPr>
              <a:t>　</a:t>
            </a:r>
            <a:r>
              <a:rPr lang="en-US" altLang="ja-JP" sz="2400" dirty="0">
                <a:latin typeface="+mj-ea"/>
                <a:ea typeface="+mj-ea"/>
              </a:rPr>
              <a:t>Web </a:t>
            </a:r>
            <a:r>
              <a:rPr lang="ja-JP" altLang="en-US" sz="2400" dirty="0">
                <a:latin typeface="+mj-ea"/>
                <a:ea typeface="+mj-ea"/>
              </a:rPr>
              <a:t>アクセシビリテ</a:t>
            </a:r>
            <a:r>
              <a:rPr lang="ja-JP" altLang="en-US" sz="2400" dirty="0" smtClean="0">
                <a:latin typeface="+mj-ea"/>
                <a:ea typeface="+mj-ea"/>
              </a:rPr>
              <a:t>ィについて</a:t>
            </a:r>
            <a:endParaRPr lang="ja-JP" altLang="en-US" sz="2400" dirty="0">
              <a:latin typeface="+mj-ea"/>
              <a:ea typeface="+mj-ea"/>
            </a:endParaRPr>
          </a:p>
        </p:txBody>
      </p:sp>
      <p:sp>
        <p:nvSpPr>
          <p:cNvPr id="15" name="正方形/長方形 14"/>
          <p:cNvSpPr/>
          <p:nvPr/>
        </p:nvSpPr>
        <p:spPr>
          <a:xfrm>
            <a:off x="602032" y="1829577"/>
            <a:ext cx="3990626"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ja-JP" altLang="en-US" dirty="0" smtClean="0">
                <a:effectLst/>
              </a:rPr>
              <a:t>アクセシビリティを損ねる事例</a:t>
            </a:r>
            <a:endParaRPr lang="ja-JP" altLang="en-US" dirty="0">
              <a:effectLst/>
            </a:endParaRPr>
          </a:p>
        </p:txBody>
      </p:sp>
      <p:pic>
        <p:nvPicPr>
          <p:cNvPr id="2" name="図 1" descr="label-placeholder-caption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7379" y="2481958"/>
            <a:ext cx="4000500" cy="1228725"/>
          </a:xfrm>
          <a:prstGeom prst="rect">
            <a:avLst/>
          </a:prstGeom>
        </p:spPr>
      </p:pic>
      <p:sp>
        <p:nvSpPr>
          <p:cNvPr id="4" name="正方形/長方形 3"/>
          <p:cNvSpPr/>
          <p:nvPr/>
        </p:nvSpPr>
        <p:spPr>
          <a:xfrm>
            <a:off x="5744101" y="5980097"/>
            <a:ext cx="3174630" cy="307777"/>
          </a:xfrm>
          <a:prstGeom prst="rect">
            <a:avLst/>
          </a:prstGeom>
        </p:spPr>
        <p:txBody>
          <a:bodyPr wrap="none">
            <a:spAutoFit/>
          </a:bodyPr>
          <a:lstStyle/>
          <a:p>
            <a:r>
              <a:rPr lang="ja-JP" altLang="en-US" sz="1400" dirty="0" smtClean="0">
                <a:latin typeface="+mj-ea"/>
                <a:ea typeface="+mj-ea"/>
              </a:rPr>
              <a:t>記事引用元：</a:t>
            </a:r>
            <a:r>
              <a:rPr lang="en-US" altLang="ja-JP" sz="1400" dirty="0" smtClean="0">
                <a:latin typeface="+mj-ea"/>
                <a:ea typeface="+mj-ea"/>
              </a:rPr>
              <a:t>http</a:t>
            </a:r>
            <a:r>
              <a:rPr lang="en-US" altLang="ja-JP" sz="1400" dirty="0">
                <a:latin typeface="+mj-ea"/>
                <a:ea typeface="+mj-ea"/>
              </a:rPr>
              <a:t>://goo.gl/E5PYH9</a:t>
            </a:r>
            <a:endParaRPr lang="ja-JP" altLang="en-US" sz="1400" dirty="0">
              <a:latin typeface="+mj-ea"/>
              <a:ea typeface="+mj-ea"/>
            </a:endParaRPr>
          </a:p>
        </p:txBody>
      </p:sp>
    </p:spTree>
    <p:extLst>
      <p:ext uri="{BB962C8B-B14F-4D97-AF65-F5344CB8AC3E}">
        <p14:creationId xmlns:p14="http://schemas.microsoft.com/office/powerpoint/2010/main" val="13909682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4" name="正方形/長方形 13"/>
          <p:cNvSpPr/>
          <p:nvPr/>
        </p:nvSpPr>
        <p:spPr>
          <a:xfrm>
            <a:off x="602031" y="1615242"/>
            <a:ext cx="7400327" cy="666849"/>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40000"/>
              </a:lnSpc>
            </a:pPr>
            <a:r>
              <a:rPr lang="ja-JP" altLang="en-US" sz="2800" dirty="0" smtClean="0">
                <a:effectLst/>
              </a:rPr>
              <a:t>ではなぜアクセシビリティと向き合うのか？</a:t>
            </a:r>
            <a:endParaRPr lang="en-US" altLang="ja-JP" sz="2800" dirty="0" smtClean="0">
              <a:effectLst/>
            </a:endParaRPr>
          </a:p>
        </p:txBody>
      </p:sp>
      <p:sp>
        <p:nvSpPr>
          <p:cNvPr id="15" name="正方形/長方形 14"/>
          <p:cNvSpPr/>
          <p:nvPr/>
        </p:nvSpPr>
        <p:spPr>
          <a:xfrm>
            <a:off x="1" y="1046110"/>
            <a:ext cx="7594064" cy="461665"/>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latin typeface="+mj-ea"/>
                <a:ea typeface="+mj-ea"/>
              </a:rPr>
              <a:t>　</a:t>
            </a:r>
            <a:r>
              <a:rPr lang="en-US" altLang="ja-JP" sz="2400" dirty="0">
                <a:latin typeface="+mj-ea"/>
                <a:ea typeface="+mj-ea"/>
              </a:rPr>
              <a:t>Web </a:t>
            </a:r>
            <a:r>
              <a:rPr lang="ja-JP" altLang="en-US" sz="2400" dirty="0">
                <a:latin typeface="+mj-ea"/>
                <a:ea typeface="+mj-ea"/>
              </a:rPr>
              <a:t>アクセシビリテ</a:t>
            </a:r>
            <a:r>
              <a:rPr lang="ja-JP" altLang="en-US" sz="2400" dirty="0" smtClean="0">
                <a:latin typeface="+mj-ea"/>
                <a:ea typeface="+mj-ea"/>
              </a:rPr>
              <a:t>ィについて</a:t>
            </a:r>
            <a:endParaRPr lang="ja-JP" altLang="en-US" sz="2400" dirty="0">
              <a:latin typeface="+mj-ea"/>
              <a:ea typeface="+mj-ea"/>
            </a:endParaRPr>
          </a:p>
        </p:txBody>
      </p:sp>
      <p:sp>
        <p:nvSpPr>
          <p:cNvPr id="2" name="テキスト ボックス 1"/>
          <p:cNvSpPr txBox="1"/>
          <p:nvPr/>
        </p:nvSpPr>
        <p:spPr>
          <a:xfrm>
            <a:off x="1058226" y="2504864"/>
            <a:ext cx="4031873" cy="477054"/>
          </a:xfrm>
          <a:prstGeom prst="rect">
            <a:avLst/>
          </a:prstGeom>
          <a:noFill/>
        </p:spPr>
        <p:txBody>
          <a:bodyPr wrap="none" rtlCol="0">
            <a:spAutoFit/>
          </a:bodyPr>
          <a:lstStyle/>
          <a:p>
            <a:pPr>
              <a:lnSpc>
                <a:spcPct val="130000"/>
              </a:lnSpc>
            </a:pPr>
            <a:r>
              <a:rPr kumimoji="1" lang="ja-JP" altLang="en-US" sz="2000" dirty="0" smtClean="0"/>
              <a:t>・アクセスできる人を増やすため</a:t>
            </a:r>
            <a:endParaRPr kumimoji="1" lang="ja-JP" altLang="en-US" sz="2000" dirty="0"/>
          </a:p>
        </p:txBody>
      </p:sp>
      <p:sp>
        <p:nvSpPr>
          <p:cNvPr id="13" name="テキスト ボックス 12"/>
          <p:cNvSpPr txBox="1"/>
          <p:nvPr/>
        </p:nvSpPr>
        <p:spPr>
          <a:xfrm>
            <a:off x="1058226" y="2979271"/>
            <a:ext cx="4031873" cy="477054"/>
          </a:xfrm>
          <a:prstGeom prst="rect">
            <a:avLst/>
          </a:prstGeom>
          <a:noFill/>
        </p:spPr>
        <p:txBody>
          <a:bodyPr wrap="none" rtlCol="0">
            <a:spAutoFit/>
          </a:bodyPr>
          <a:lstStyle/>
          <a:p>
            <a:pPr>
              <a:lnSpc>
                <a:spcPct val="130000"/>
              </a:lnSpc>
            </a:pPr>
            <a:r>
              <a:rPr kumimoji="1" lang="ja-JP" altLang="en-US" sz="2000" dirty="0" smtClean="0"/>
              <a:t>・様々なデバイスに対応するため</a:t>
            </a:r>
            <a:endParaRPr kumimoji="1" lang="ja-JP" altLang="en-US" sz="2000" dirty="0"/>
          </a:p>
        </p:txBody>
      </p:sp>
      <p:sp>
        <p:nvSpPr>
          <p:cNvPr id="16" name="テキスト ボックス 15"/>
          <p:cNvSpPr txBox="1"/>
          <p:nvPr/>
        </p:nvSpPr>
        <p:spPr>
          <a:xfrm>
            <a:off x="1058225" y="3453678"/>
            <a:ext cx="4320000" cy="477054"/>
          </a:xfrm>
          <a:prstGeom prst="rect">
            <a:avLst/>
          </a:prstGeom>
          <a:noFill/>
        </p:spPr>
        <p:txBody>
          <a:bodyPr wrap="square" rtlCol="0">
            <a:spAutoFit/>
          </a:bodyPr>
          <a:lstStyle/>
          <a:p>
            <a:pPr>
              <a:lnSpc>
                <a:spcPct val="130000"/>
              </a:lnSpc>
            </a:pPr>
            <a:r>
              <a:rPr kumimoji="1" lang="ja-JP" altLang="en-US" sz="2000" dirty="0" smtClean="0"/>
              <a:t>・</a:t>
            </a:r>
            <a:r>
              <a:rPr kumimoji="1" lang="en-US" altLang="ja-JP" sz="2000" dirty="0" smtClean="0"/>
              <a:t>SEO</a:t>
            </a:r>
            <a:r>
              <a:rPr kumimoji="1" lang="ja-JP" altLang="en-US" sz="2000" dirty="0" smtClean="0"/>
              <a:t>のため</a:t>
            </a:r>
            <a:endParaRPr kumimoji="1" lang="ja-JP" altLang="en-US" sz="2000" dirty="0"/>
          </a:p>
        </p:txBody>
      </p:sp>
      <p:sp>
        <p:nvSpPr>
          <p:cNvPr id="17" name="テキスト ボックス 16"/>
          <p:cNvSpPr txBox="1"/>
          <p:nvPr/>
        </p:nvSpPr>
        <p:spPr>
          <a:xfrm>
            <a:off x="1058225" y="3928085"/>
            <a:ext cx="4320000" cy="477054"/>
          </a:xfrm>
          <a:prstGeom prst="rect">
            <a:avLst/>
          </a:prstGeom>
          <a:noFill/>
        </p:spPr>
        <p:txBody>
          <a:bodyPr wrap="none" rtlCol="0">
            <a:spAutoFit/>
          </a:bodyPr>
          <a:lstStyle/>
          <a:p>
            <a:pPr>
              <a:lnSpc>
                <a:spcPct val="130000"/>
              </a:lnSpc>
            </a:pPr>
            <a:r>
              <a:rPr kumimoji="1" lang="ja-JP" altLang="en-US" sz="2000" dirty="0" smtClean="0"/>
              <a:t>・ユーザビリティ向上・改善のため</a:t>
            </a:r>
            <a:endParaRPr kumimoji="1" lang="ja-JP" altLang="en-US" sz="2000" dirty="0"/>
          </a:p>
        </p:txBody>
      </p:sp>
      <p:sp>
        <p:nvSpPr>
          <p:cNvPr id="18" name="テキスト ボックス 17"/>
          <p:cNvSpPr txBox="1"/>
          <p:nvPr/>
        </p:nvSpPr>
        <p:spPr>
          <a:xfrm>
            <a:off x="1058225" y="4402492"/>
            <a:ext cx="4320000" cy="477054"/>
          </a:xfrm>
          <a:prstGeom prst="rect">
            <a:avLst/>
          </a:prstGeom>
          <a:noFill/>
        </p:spPr>
        <p:txBody>
          <a:bodyPr wrap="none" rtlCol="0">
            <a:spAutoFit/>
          </a:bodyPr>
          <a:lstStyle/>
          <a:p>
            <a:pPr>
              <a:lnSpc>
                <a:spcPct val="130000"/>
              </a:lnSpc>
            </a:pPr>
            <a:r>
              <a:rPr kumimoji="1" lang="ja-JP" altLang="en-US" sz="2000" dirty="0" smtClean="0"/>
              <a:t>・ユーザー体験向上・改善のため</a:t>
            </a:r>
            <a:endParaRPr kumimoji="1" lang="ja-JP" altLang="en-US" sz="2000" dirty="0"/>
          </a:p>
        </p:txBody>
      </p:sp>
      <p:sp>
        <p:nvSpPr>
          <p:cNvPr id="19" name="テキスト ボックス 18"/>
          <p:cNvSpPr txBox="1"/>
          <p:nvPr/>
        </p:nvSpPr>
        <p:spPr>
          <a:xfrm>
            <a:off x="1058226" y="4876899"/>
            <a:ext cx="2749471" cy="477054"/>
          </a:xfrm>
          <a:prstGeom prst="rect">
            <a:avLst/>
          </a:prstGeom>
          <a:noFill/>
        </p:spPr>
        <p:txBody>
          <a:bodyPr wrap="none" rtlCol="0">
            <a:spAutoFit/>
          </a:bodyPr>
          <a:lstStyle/>
          <a:p>
            <a:pPr>
              <a:lnSpc>
                <a:spcPct val="130000"/>
              </a:lnSpc>
            </a:pPr>
            <a:r>
              <a:rPr kumimoji="1" lang="ja-JP" altLang="en-US" sz="2000" dirty="0" smtClean="0"/>
              <a:t>・規格への対応のため</a:t>
            </a:r>
            <a:endParaRPr kumimoji="1" lang="ja-JP" altLang="en-US" sz="2000" dirty="0"/>
          </a:p>
        </p:txBody>
      </p:sp>
    </p:spTree>
    <p:extLst>
      <p:ext uri="{BB962C8B-B14F-4D97-AF65-F5344CB8AC3E}">
        <p14:creationId xmlns:p14="http://schemas.microsoft.com/office/powerpoint/2010/main" val="3671510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17"/>
                                        </p:tgtEl>
                                        <p:attrNameLst>
                                          <p:attrName>fillcolor</p:attrName>
                                        </p:attrNameLst>
                                      </p:cBhvr>
                                      <p:to>
                                        <a:srgbClr val="FF6666"/>
                                      </p:to>
                                    </p:animClr>
                                    <p:set>
                                      <p:cBhvr>
                                        <p:cTn id="42" dur="2000" fill="hold"/>
                                        <p:tgtEl>
                                          <p:spTgt spid="17"/>
                                        </p:tgtEl>
                                        <p:attrNameLst>
                                          <p:attrName>fill.type</p:attrName>
                                        </p:attrNameLst>
                                      </p:cBhvr>
                                      <p:to>
                                        <p:strVal val="solid"/>
                                      </p:to>
                                    </p:set>
                                    <p:set>
                                      <p:cBhvr>
                                        <p:cTn id="43" dur="2000" fill="hold"/>
                                        <p:tgtEl>
                                          <p:spTgt spid="17"/>
                                        </p:tgtEl>
                                        <p:attrNameLst>
                                          <p:attrName>fill.on</p:attrName>
                                        </p:attrNameLst>
                                      </p:cBhvr>
                                      <p:to>
                                        <p:strVal val="true"/>
                                      </p:to>
                                    </p:set>
                                  </p:childTnLst>
                                </p:cTn>
                              </p:par>
                              <p:par>
                                <p:cTn id="44" presetID="1" presetClass="emph" presetSubtype="2" fill="hold" nodeType="withEffect">
                                  <p:stCondLst>
                                    <p:cond delay="0"/>
                                  </p:stCondLst>
                                  <p:childTnLst>
                                    <p:animClr clrSpc="rgb" dir="cw">
                                      <p:cBhvr>
                                        <p:cTn id="45" dur="2000" fill="hold"/>
                                        <p:tgtEl>
                                          <p:spTgt spid="18"/>
                                        </p:tgtEl>
                                        <p:attrNameLst>
                                          <p:attrName>fillcolor</p:attrName>
                                        </p:attrNameLst>
                                      </p:cBhvr>
                                      <p:to>
                                        <a:srgbClr val="FF6666"/>
                                      </p:to>
                                    </p:animClr>
                                    <p:set>
                                      <p:cBhvr>
                                        <p:cTn id="46" dur="2000" fill="hold"/>
                                        <p:tgtEl>
                                          <p:spTgt spid="18"/>
                                        </p:tgtEl>
                                        <p:attrNameLst>
                                          <p:attrName>fill.type</p:attrName>
                                        </p:attrNameLst>
                                      </p:cBhvr>
                                      <p:to>
                                        <p:strVal val="solid"/>
                                      </p:to>
                                    </p:set>
                                    <p:set>
                                      <p:cBhvr>
                                        <p:cTn id="47" dur="2000" fill="hold"/>
                                        <p:tgtEl>
                                          <p:spTgt spid="18"/>
                                        </p:tgtEl>
                                        <p:attrNameLst>
                                          <p:attrName>fill.on</p:attrName>
                                        </p:attrNameLst>
                                      </p:cBhvr>
                                      <p:to>
                                        <p:strVal val="true"/>
                                      </p:to>
                                    </p:set>
                                  </p:childTnLst>
                                </p:cTn>
                              </p:par>
                              <p:par>
                                <p:cTn id="48" presetID="1" presetClass="emph" presetSubtype="2" fill="hold" nodeType="withEffect">
                                  <p:stCondLst>
                                    <p:cond delay="0"/>
                                  </p:stCondLst>
                                  <p:childTnLst>
                                    <p:animClr clrSpc="rgb" dir="cw">
                                      <p:cBhvr>
                                        <p:cTn id="49" dur="2000" fill="hold"/>
                                        <p:tgtEl>
                                          <p:spTgt spid="16"/>
                                        </p:tgtEl>
                                        <p:attrNameLst>
                                          <p:attrName>fillcolor</p:attrName>
                                        </p:attrNameLst>
                                      </p:cBhvr>
                                      <p:to>
                                        <a:srgbClr val="FF6666"/>
                                      </p:to>
                                    </p:animClr>
                                    <p:set>
                                      <p:cBhvr>
                                        <p:cTn id="50" dur="2000" fill="hold"/>
                                        <p:tgtEl>
                                          <p:spTgt spid="16"/>
                                        </p:tgtEl>
                                        <p:attrNameLst>
                                          <p:attrName>fill.type</p:attrName>
                                        </p:attrNameLst>
                                      </p:cBhvr>
                                      <p:to>
                                        <p:strVal val="solid"/>
                                      </p:to>
                                    </p:set>
                                    <p:set>
                                      <p:cBhvr>
                                        <p:cTn id="51" dur="2000" fill="hold"/>
                                        <p:tgtEl>
                                          <p:spTgt spid="1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1" animBg="1"/>
      <p:bldP spid="2" grpId="0"/>
      <p:bldP spid="13"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2" name="正方形/長方形 11"/>
          <p:cNvSpPr/>
          <p:nvPr/>
        </p:nvSpPr>
        <p:spPr>
          <a:xfrm>
            <a:off x="515728" y="1762382"/>
            <a:ext cx="7695387" cy="900246"/>
          </a:xfrm>
          <a:prstGeom prst="rect">
            <a:avLst/>
          </a:prstGeom>
        </p:spPr>
        <p:txBody>
          <a:bodyPr wrap="square">
            <a:spAutoFit/>
          </a:bodyPr>
          <a:lstStyle/>
          <a:p>
            <a:pPr>
              <a:lnSpc>
                <a:spcPct val="150000"/>
              </a:lnSpc>
            </a:pPr>
            <a:r>
              <a:rPr lang="ja-JP" altLang="en-US" dirty="0" smtClean="0">
                <a:latin typeface="+mj-ea"/>
              </a:rPr>
              <a:t>アクセシビリティがサーチエンジンに与える恩恵は、大きく分けて２つあります。</a:t>
            </a:r>
            <a:endParaRPr lang="en-US" altLang="ja-JP" dirty="0" smtClean="0">
              <a:latin typeface="+mj-ea"/>
            </a:endParaRPr>
          </a:p>
        </p:txBody>
      </p:sp>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solidFill>
                  <a:schemeClr val="bg1"/>
                </a:solidFill>
                <a:latin typeface="+mj-ea"/>
                <a:ea typeface="+mj-ea"/>
              </a:rPr>
              <a:t> </a:t>
            </a:r>
            <a:r>
              <a:rPr lang="en-US" altLang="ja-JP" sz="2400" dirty="0" smtClean="0">
                <a:solidFill>
                  <a:schemeClr val="bg1"/>
                </a:solidFill>
                <a:latin typeface="+mj-ea"/>
                <a:ea typeface="+mj-ea"/>
              </a:rPr>
              <a:t>SEO</a:t>
            </a:r>
            <a:r>
              <a:rPr lang="ja-JP" altLang="en-US" sz="2400" dirty="0" smtClean="0">
                <a:solidFill>
                  <a:schemeClr val="bg1"/>
                </a:solidFill>
                <a:latin typeface="+mj-ea"/>
                <a:ea typeface="+mj-ea"/>
              </a:rPr>
              <a:t>のため</a:t>
            </a:r>
            <a:endParaRPr lang="ja-JP" altLang="en-US" sz="2400" dirty="0">
              <a:solidFill>
                <a:schemeClr val="bg1"/>
              </a:solidFill>
              <a:latin typeface="+mj-ea"/>
              <a:ea typeface="+mj-ea"/>
            </a:endParaRPr>
          </a:p>
        </p:txBody>
      </p:sp>
      <p:sp>
        <p:nvSpPr>
          <p:cNvPr id="15" name="正方形/長方形 14"/>
          <p:cNvSpPr/>
          <p:nvPr/>
        </p:nvSpPr>
        <p:spPr>
          <a:xfrm>
            <a:off x="668128" y="2881637"/>
            <a:ext cx="7695387" cy="3026470"/>
          </a:xfrm>
          <a:prstGeom prst="rect">
            <a:avLst/>
          </a:prstGeom>
        </p:spPr>
        <p:txBody>
          <a:bodyPr wrap="square">
            <a:spAutoFit/>
          </a:bodyPr>
          <a:lstStyle/>
          <a:p>
            <a:pPr>
              <a:lnSpc>
                <a:spcPct val="150000"/>
              </a:lnSpc>
            </a:pPr>
            <a:r>
              <a:rPr lang="ja-JP" altLang="en-US" sz="1600" dirty="0" smtClean="0">
                <a:latin typeface="+mj-ea"/>
              </a:rPr>
              <a:t>ひとつは、クローラがコンテンツにアクセスできるようになるということ。</a:t>
            </a:r>
            <a:endParaRPr lang="en-US" altLang="ja-JP" sz="1600" dirty="0" smtClean="0">
              <a:latin typeface="+mj-ea"/>
            </a:endParaRPr>
          </a:p>
          <a:p>
            <a:pPr>
              <a:lnSpc>
                <a:spcPct val="150000"/>
              </a:lnSpc>
            </a:pPr>
            <a:r>
              <a:rPr lang="ja-JP" altLang="en-US" sz="1600" dirty="0" smtClean="0">
                <a:latin typeface="+mj-ea"/>
              </a:rPr>
              <a:t>当たり前ですが、画像だけのサイトだと、その画像に適切な代替テキストが指定されていないと、サーチエンジンはその画像を「読む」ことが困難になります。</a:t>
            </a:r>
            <a:endParaRPr lang="en-US" altLang="ja-JP" sz="1600" dirty="0" smtClean="0">
              <a:latin typeface="+mj-ea"/>
            </a:endParaRPr>
          </a:p>
          <a:p>
            <a:pPr>
              <a:lnSpc>
                <a:spcPct val="150000"/>
              </a:lnSpc>
            </a:pPr>
            <a:endParaRPr lang="en-US" altLang="ja-JP" sz="1600" dirty="0">
              <a:latin typeface="+mj-ea"/>
            </a:endParaRPr>
          </a:p>
          <a:p>
            <a:pPr>
              <a:lnSpc>
                <a:spcPct val="150000"/>
              </a:lnSpc>
            </a:pPr>
            <a:r>
              <a:rPr lang="ja-JP" altLang="en-US" sz="1600" dirty="0" smtClean="0">
                <a:latin typeface="+mj-ea"/>
              </a:rPr>
              <a:t>もうひとつは、コンテンツの意味が伝わるということ。</a:t>
            </a:r>
            <a:endParaRPr lang="en-US" altLang="ja-JP" sz="1600" dirty="0" smtClean="0">
              <a:latin typeface="+mj-ea"/>
            </a:endParaRPr>
          </a:p>
          <a:p>
            <a:pPr>
              <a:lnSpc>
                <a:spcPct val="150000"/>
              </a:lnSpc>
            </a:pPr>
            <a:r>
              <a:rPr lang="ja-JP" altLang="en-US" sz="1600" dirty="0" smtClean="0">
                <a:latin typeface="+mj-ea"/>
              </a:rPr>
              <a:t>サーチエンジンはコンテンツを解析して、キーワードのランク付けを行います。</a:t>
            </a:r>
            <a:endParaRPr lang="en-US" altLang="ja-JP" sz="1600" dirty="0" smtClean="0">
              <a:latin typeface="+mj-ea"/>
            </a:endParaRPr>
          </a:p>
          <a:p>
            <a:pPr>
              <a:lnSpc>
                <a:spcPct val="150000"/>
              </a:lnSpc>
            </a:pPr>
            <a:r>
              <a:rPr lang="ja-JP" altLang="en-US" sz="1600" dirty="0" smtClean="0">
                <a:latin typeface="+mj-ea"/>
              </a:rPr>
              <a:t>タイトル、見出し、強調文字などがサーチエンジンに伝わらないと、適切なランク付けができなくなり、うまく検索できなくなる可能性があります。</a:t>
            </a:r>
            <a:endParaRPr lang="en-US" altLang="ja-JP" sz="1600" dirty="0" smtClean="0">
              <a:latin typeface="+mj-ea"/>
            </a:endParaRPr>
          </a:p>
        </p:txBody>
      </p:sp>
    </p:spTree>
    <p:extLst>
      <p:ext uri="{BB962C8B-B14F-4D97-AF65-F5344CB8AC3E}">
        <p14:creationId xmlns:p14="http://schemas.microsoft.com/office/powerpoint/2010/main" val="143842271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2" name="正方形/長方形 11"/>
          <p:cNvSpPr/>
          <p:nvPr/>
        </p:nvSpPr>
        <p:spPr>
          <a:xfrm>
            <a:off x="515728" y="1762382"/>
            <a:ext cx="8165092" cy="441146"/>
          </a:xfrm>
          <a:prstGeom prst="rect">
            <a:avLst/>
          </a:prstGeom>
        </p:spPr>
        <p:txBody>
          <a:bodyPr wrap="square">
            <a:spAutoFit/>
          </a:bodyPr>
          <a:lstStyle/>
          <a:p>
            <a:pPr>
              <a:lnSpc>
                <a:spcPct val="150000"/>
              </a:lnSpc>
            </a:pPr>
            <a:r>
              <a:rPr lang="en-US" altLang="ja-JP" sz="1600" dirty="0" smtClean="0">
                <a:latin typeface="+mj-ea"/>
              </a:rPr>
              <a:t>Google</a:t>
            </a:r>
            <a:r>
              <a:rPr lang="ja-JP" altLang="en-US" sz="1600" dirty="0" smtClean="0">
                <a:latin typeface="+mj-ea"/>
              </a:rPr>
              <a:t>のウェブマスター向けガイドラインには、以下の様な内容が書かれています。</a:t>
            </a:r>
            <a:endParaRPr lang="en-US" altLang="ja-JP" sz="1600" dirty="0" smtClean="0">
              <a:latin typeface="+mj-ea"/>
            </a:endParaRPr>
          </a:p>
        </p:txBody>
      </p:sp>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solidFill>
                  <a:schemeClr val="bg1"/>
                </a:solidFill>
                <a:latin typeface="+mj-ea"/>
                <a:ea typeface="+mj-ea"/>
              </a:rPr>
              <a:t> </a:t>
            </a:r>
            <a:r>
              <a:rPr lang="en-US" altLang="ja-JP" sz="2400" dirty="0" smtClean="0">
                <a:solidFill>
                  <a:schemeClr val="bg1"/>
                </a:solidFill>
                <a:latin typeface="+mj-ea"/>
                <a:ea typeface="+mj-ea"/>
              </a:rPr>
              <a:t>SEO</a:t>
            </a:r>
            <a:r>
              <a:rPr lang="ja-JP" altLang="en-US" sz="2400" dirty="0" smtClean="0">
                <a:solidFill>
                  <a:schemeClr val="bg1"/>
                </a:solidFill>
                <a:latin typeface="+mj-ea"/>
                <a:ea typeface="+mj-ea"/>
              </a:rPr>
              <a:t>のため</a:t>
            </a:r>
            <a:endParaRPr lang="ja-JP" altLang="en-US" sz="2400" dirty="0">
              <a:solidFill>
                <a:schemeClr val="bg1"/>
              </a:solidFill>
              <a:latin typeface="+mj-ea"/>
              <a:ea typeface="+mj-ea"/>
            </a:endParaRPr>
          </a:p>
        </p:txBody>
      </p:sp>
      <p:sp>
        <p:nvSpPr>
          <p:cNvPr id="2" name="正方形/長方形 1"/>
          <p:cNvSpPr/>
          <p:nvPr/>
        </p:nvSpPr>
        <p:spPr>
          <a:xfrm>
            <a:off x="602031" y="2441413"/>
            <a:ext cx="8281001" cy="330859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ja-JP" altLang="en-US" sz="1100" dirty="0" smtClean="0"/>
              <a:t>・わ</a:t>
            </a:r>
            <a:r>
              <a:rPr lang="ja-JP" altLang="en-US" sz="1100" dirty="0"/>
              <a:t>かりやすい階層とテキストリンクを持つサイト構造にします</a:t>
            </a:r>
            <a:r>
              <a:rPr lang="ja-JP" altLang="en-US" sz="1100" dirty="0" smtClean="0"/>
              <a:t>。</a:t>
            </a:r>
            <a:endParaRPr lang="en-US" altLang="ja-JP" sz="1100" dirty="0" smtClean="0"/>
          </a:p>
          <a:p>
            <a:r>
              <a:rPr lang="ja-JP" altLang="en-US" sz="1100" dirty="0" smtClean="0"/>
              <a:t>各</a:t>
            </a:r>
            <a:r>
              <a:rPr lang="ja-JP" altLang="en-US" sz="1100" dirty="0"/>
              <a:t>ページには、少なくとも </a:t>
            </a:r>
            <a:r>
              <a:rPr lang="en-US" altLang="ja-JP" sz="1100" dirty="0"/>
              <a:t>1 </a:t>
            </a:r>
            <a:r>
              <a:rPr lang="ja-JP" altLang="en-US" sz="1100" dirty="0"/>
              <a:t>つの静的なテキストリンクからアクセスできるようにします</a:t>
            </a:r>
            <a:r>
              <a:rPr lang="ja-JP" altLang="en-US" sz="1100" dirty="0" smtClean="0"/>
              <a:t>。</a:t>
            </a:r>
            <a:endParaRPr lang="en-US" altLang="ja-JP" sz="1100" dirty="0" smtClean="0"/>
          </a:p>
          <a:p>
            <a:endParaRPr lang="ja-JP" altLang="en-US" sz="1100" dirty="0"/>
          </a:p>
          <a:p>
            <a:r>
              <a:rPr lang="ja-JP" altLang="en-US" sz="1100" dirty="0" smtClean="0"/>
              <a:t>・サ</a:t>
            </a:r>
            <a:r>
              <a:rPr lang="ja-JP" altLang="en-US" sz="1100" dirty="0"/>
              <a:t>イトの主要なページへのリンクを記載したサイトマップを用意します</a:t>
            </a:r>
            <a:r>
              <a:rPr lang="ja-JP" altLang="en-US" sz="1100" dirty="0" smtClean="0"/>
              <a:t>。</a:t>
            </a:r>
            <a:endParaRPr lang="en-US" altLang="ja-JP" sz="1100" dirty="0" smtClean="0"/>
          </a:p>
          <a:p>
            <a:r>
              <a:rPr lang="ja-JP" altLang="en-US" sz="1100" dirty="0" smtClean="0"/>
              <a:t>サ</a:t>
            </a:r>
            <a:r>
              <a:rPr lang="ja-JP" altLang="en-US" sz="1100" dirty="0"/>
              <a:t>イトマップ内にリンクが非常に多数ある場合は、サイトマップを複数のページに分けることをおすすめします。</a:t>
            </a:r>
          </a:p>
          <a:p>
            <a:endParaRPr lang="en-US" altLang="ja-JP" sz="1100" dirty="0" smtClean="0"/>
          </a:p>
          <a:p>
            <a:r>
              <a:rPr lang="ja-JP" altLang="en-US" sz="1100" dirty="0" smtClean="0"/>
              <a:t>・</a:t>
            </a:r>
            <a:r>
              <a:rPr lang="en-US" altLang="ja-JP" sz="1100" dirty="0" smtClean="0"/>
              <a:t>1 </a:t>
            </a:r>
            <a:r>
              <a:rPr lang="ja-JP" altLang="en-US" sz="1100" dirty="0"/>
              <a:t>ページのリンクを妥当な数に抑えます。</a:t>
            </a:r>
          </a:p>
          <a:p>
            <a:endParaRPr lang="en-US" altLang="ja-JP" sz="1100" dirty="0" smtClean="0"/>
          </a:p>
          <a:p>
            <a:r>
              <a:rPr lang="ja-JP" altLang="en-US" sz="1100" dirty="0" smtClean="0"/>
              <a:t>・情</a:t>
            </a:r>
            <a:r>
              <a:rPr lang="ja-JP" altLang="en-US" sz="1100" dirty="0"/>
              <a:t>報が豊富で便利なサイトを作成し、コンテンツをわかりやすく正確に記述します。</a:t>
            </a:r>
          </a:p>
          <a:p>
            <a:endParaRPr lang="en-US" altLang="ja-JP" sz="1100" dirty="0" smtClean="0"/>
          </a:p>
          <a:p>
            <a:r>
              <a:rPr lang="ja-JP" altLang="en-US" sz="1100" dirty="0" smtClean="0"/>
              <a:t>・ユ</a:t>
            </a:r>
            <a:r>
              <a:rPr lang="ja-JP" altLang="en-US" sz="1100" dirty="0"/>
              <a:t>ーザーがあなたのサイトを検索するときに入力する可能性の高いキーワードをサイトに含めるようにします。</a:t>
            </a:r>
          </a:p>
          <a:p>
            <a:endParaRPr lang="en-US" altLang="ja-JP" sz="1100" dirty="0" smtClean="0"/>
          </a:p>
          <a:p>
            <a:r>
              <a:rPr lang="ja-JP" altLang="en-US" sz="1100" dirty="0" smtClean="0"/>
              <a:t>・重</a:t>
            </a:r>
            <a:r>
              <a:rPr lang="ja-JP" altLang="en-US" sz="1100" dirty="0"/>
              <a:t>要な名前、コンテンツ、リンクを表示するときは、画像ではなくテキストを使用します</a:t>
            </a:r>
            <a:r>
              <a:rPr lang="ja-JP" altLang="en-US" sz="1100" dirty="0" smtClean="0"/>
              <a:t>。</a:t>
            </a:r>
            <a:endParaRPr lang="en-US" altLang="ja-JP" sz="1100" dirty="0" smtClean="0"/>
          </a:p>
          <a:p>
            <a:r>
              <a:rPr lang="en-US" altLang="ja-JP" sz="1100" dirty="0" smtClean="0"/>
              <a:t>Google </a:t>
            </a:r>
            <a:r>
              <a:rPr lang="ja-JP" altLang="en-US" sz="1100" dirty="0"/>
              <a:t>のクローラでは、画像に含まれるテキストは認識されません</a:t>
            </a:r>
            <a:r>
              <a:rPr lang="ja-JP" altLang="en-US" sz="1100" dirty="0" smtClean="0"/>
              <a:t>。</a:t>
            </a:r>
            <a:endParaRPr lang="en-US" altLang="ja-JP" sz="1100" dirty="0" smtClean="0"/>
          </a:p>
          <a:p>
            <a:r>
              <a:rPr lang="ja-JP" altLang="en-US" sz="1100" dirty="0" smtClean="0"/>
              <a:t>テ</a:t>
            </a:r>
            <a:r>
              <a:rPr lang="ja-JP" altLang="en-US" sz="1100" dirty="0"/>
              <a:t>キスト コンテンツの代わりに画像を使用する必要がある場合は、</a:t>
            </a:r>
            <a:r>
              <a:rPr lang="en-US" altLang="ja-JP" sz="1100" dirty="0"/>
              <a:t>ALT </a:t>
            </a:r>
            <a:r>
              <a:rPr lang="ja-JP" altLang="en-US" sz="1100" dirty="0"/>
              <a:t>属性を使用して簡単な説明テキストを組み込みます。</a:t>
            </a:r>
          </a:p>
          <a:p>
            <a:endParaRPr lang="en-US" altLang="ja-JP" sz="1100" dirty="0" smtClean="0"/>
          </a:p>
          <a:p>
            <a:r>
              <a:rPr lang="ja-JP" altLang="en-US" sz="1100" dirty="0" smtClean="0"/>
              <a:t>・タ</a:t>
            </a:r>
            <a:r>
              <a:rPr lang="ja-JP" altLang="en-US" sz="1100" dirty="0"/>
              <a:t>イトルタグの要素と </a:t>
            </a:r>
            <a:r>
              <a:rPr lang="en-US" altLang="ja-JP" sz="1100" dirty="0"/>
              <a:t>ALT </a:t>
            </a:r>
            <a:r>
              <a:rPr lang="ja-JP" altLang="en-US" sz="1100" dirty="0"/>
              <a:t>属性の説明をわかりやすく正確なものにします。</a:t>
            </a:r>
          </a:p>
          <a:p>
            <a:endParaRPr lang="en-US" altLang="ja-JP" sz="1100" dirty="0" smtClean="0"/>
          </a:p>
          <a:p>
            <a:r>
              <a:rPr lang="ja-JP" altLang="en-US" sz="1100" dirty="0" smtClean="0"/>
              <a:t>・無</a:t>
            </a:r>
            <a:r>
              <a:rPr lang="ja-JP" altLang="en-US" sz="1100" dirty="0"/>
              <a:t>効なリンクがないかどうか、</a:t>
            </a:r>
            <a:r>
              <a:rPr lang="en-US" altLang="ja-JP" sz="1100" dirty="0"/>
              <a:t>HTML </a:t>
            </a:r>
            <a:r>
              <a:rPr lang="ja-JP" altLang="en-US" sz="1100" dirty="0"/>
              <a:t>が正しいかどうかを確認します</a:t>
            </a:r>
            <a:r>
              <a:rPr lang="ja-JP" altLang="en-US" sz="1100" dirty="0" smtClean="0"/>
              <a:t>。</a:t>
            </a:r>
            <a:endParaRPr lang="ja-JP" altLang="en-US" sz="1100" dirty="0"/>
          </a:p>
        </p:txBody>
      </p:sp>
      <p:sp>
        <p:nvSpPr>
          <p:cNvPr id="3" name="正方形/長方形 2"/>
          <p:cNvSpPr/>
          <p:nvPr/>
        </p:nvSpPr>
        <p:spPr>
          <a:xfrm>
            <a:off x="6367332" y="6072430"/>
            <a:ext cx="2453466" cy="276999"/>
          </a:xfrm>
          <a:prstGeom prst="rect">
            <a:avLst/>
          </a:prstGeom>
        </p:spPr>
        <p:txBody>
          <a:bodyPr wrap="none">
            <a:spAutoFit/>
          </a:bodyPr>
          <a:lstStyle/>
          <a:p>
            <a:r>
              <a:rPr lang="ja-JP" altLang="en-US" sz="1200" dirty="0" smtClean="0"/>
              <a:t>引用元：</a:t>
            </a:r>
            <a:r>
              <a:rPr lang="en-US" altLang="ja-JP" sz="1200" dirty="0" smtClean="0"/>
              <a:t>https</a:t>
            </a:r>
            <a:r>
              <a:rPr lang="en-US" altLang="ja-JP" sz="1200" dirty="0"/>
              <a:t>://goo.gl/uvn7Bc</a:t>
            </a:r>
            <a:endParaRPr lang="ja-JP" altLang="en-US" sz="1200" dirty="0"/>
          </a:p>
        </p:txBody>
      </p:sp>
    </p:spTree>
    <p:extLst>
      <p:ext uri="{BB962C8B-B14F-4D97-AF65-F5344CB8AC3E}">
        <p14:creationId xmlns:p14="http://schemas.microsoft.com/office/powerpoint/2010/main" val="133542165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2" name="正方形/長方形 11"/>
          <p:cNvSpPr/>
          <p:nvPr/>
        </p:nvSpPr>
        <p:spPr>
          <a:xfrm>
            <a:off x="515728" y="1762382"/>
            <a:ext cx="8165092" cy="4134466"/>
          </a:xfrm>
          <a:prstGeom prst="rect">
            <a:avLst/>
          </a:prstGeom>
        </p:spPr>
        <p:txBody>
          <a:bodyPr wrap="square">
            <a:spAutoFit/>
          </a:bodyPr>
          <a:lstStyle/>
          <a:p>
            <a:pPr>
              <a:lnSpc>
                <a:spcPct val="150000"/>
              </a:lnSpc>
            </a:pPr>
            <a:r>
              <a:rPr lang="ja-JP" altLang="en-US" sz="1600" dirty="0" smtClean="0">
                <a:latin typeface="+mj-ea"/>
              </a:rPr>
              <a:t>ある人にとっては「使いにくいが、なんとか使える」という状況が、別の人にとっては</a:t>
            </a:r>
            <a:endParaRPr lang="en-US" altLang="ja-JP" sz="1600" dirty="0" smtClean="0">
              <a:latin typeface="+mj-ea"/>
            </a:endParaRPr>
          </a:p>
          <a:p>
            <a:pPr>
              <a:lnSpc>
                <a:spcPct val="150000"/>
              </a:lnSpc>
            </a:pPr>
            <a:r>
              <a:rPr lang="ja-JP" altLang="en-US" sz="1600" dirty="0" smtClean="0">
                <a:latin typeface="+mj-ea"/>
              </a:rPr>
              <a:t>「全く使えない」という状況になっていることがあります。</a:t>
            </a:r>
            <a:endParaRPr lang="en-US" altLang="ja-JP" sz="1600" dirty="0" smtClean="0">
              <a:latin typeface="+mj-ea"/>
            </a:endParaRPr>
          </a:p>
          <a:p>
            <a:pPr>
              <a:lnSpc>
                <a:spcPct val="150000"/>
              </a:lnSpc>
            </a:pPr>
            <a:r>
              <a:rPr lang="ja-JP" altLang="en-US" sz="1600" dirty="0" smtClean="0">
                <a:latin typeface="+mj-ea"/>
              </a:rPr>
              <a:t>アクセシビリティの向上で</a:t>
            </a:r>
            <a:r>
              <a:rPr lang="ja-JP" altLang="en-US" sz="1600" dirty="0">
                <a:latin typeface="+mj-ea"/>
              </a:rPr>
              <a:t>「全く使えない</a:t>
            </a:r>
            <a:r>
              <a:rPr lang="ja-JP" altLang="en-US" sz="1600" dirty="0" smtClean="0">
                <a:latin typeface="+mj-ea"/>
              </a:rPr>
              <a:t>」を解消すると、他のユーザにとっての</a:t>
            </a:r>
            <a:endParaRPr lang="en-US" altLang="ja-JP" sz="1600" dirty="0" smtClean="0">
              <a:latin typeface="+mj-ea"/>
            </a:endParaRPr>
          </a:p>
          <a:p>
            <a:pPr>
              <a:lnSpc>
                <a:spcPct val="150000"/>
              </a:lnSpc>
            </a:pPr>
            <a:r>
              <a:rPr lang="ja-JP" altLang="en-US" sz="1600" dirty="0" smtClean="0">
                <a:latin typeface="+mj-ea"/>
              </a:rPr>
              <a:t>「使いにくい」状況も改善されることになります。</a:t>
            </a:r>
            <a:endParaRPr lang="en-US" altLang="ja-JP" sz="1600" dirty="0" smtClean="0">
              <a:latin typeface="+mj-ea"/>
            </a:endParaRPr>
          </a:p>
          <a:p>
            <a:pPr>
              <a:lnSpc>
                <a:spcPct val="150000"/>
              </a:lnSpc>
            </a:pPr>
            <a:endParaRPr lang="en-US" altLang="ja-JP" sz="1600" dirty="0">
              <a:latin typeface="+mj-ea"/>
            </a:endParaRPr>
          </a:p>
          <a:p>
            <a:pPr>
              <a:lnSpc>
                <a:spcPct val="150000"/>
              </a:lnSpc>
            </a:pPr>
            <a:r>
              <a:rPr lang="ja-JP" altLang="en-US" sz="1600" dirty="0">
                <a:latin typeface="+mj-ea"/>
              </a:rPr>
              <a:t>アクセシビリテ</a:t>
            </a:r>
            <a:r>
              <a:rPr lang="ja-JP" altLang="en-US" sz="1600" dirty="0" smtClean="0">
                <a:latin typeface="+mj-ea"/>
              </a:rPr>
              <a:t>ィ向上の施策は、ほとんどの場合、ユーザビリティも向上させます。</a:t>
            </a:r>
            <a:endParaRPr lang="en-US" altLang="ja-JP" sz="1600" dirty="0" smtClean="0">
              <a:latin typeface="+mj-ea"/>
            </a:endParaRPr>
          </a:p>
          <a:p>
            <a:pPr>
              <a:lnSpc>
                <a:spcPct val="150000"/>
              </a:lnSpc>
            </a:pPr>
            <a:r>
              <a:rPr lang="ja-JP" altLang="en-US" sz="1600" dirty="0">
                <a:latin typeface="+mj-ea"/>
              </a:rPr>
              <a:t>ユーザインタフェースがいかに使いやすいかを示</a:t>
            </a:r>
            <a:r>
              <a:rPr lang="ja-JP" altLang="en-US" sz="1600" dirty="0" smtClean="0">
                <a:latin typeface="+mj-ea"/>
              </a:rPr>
              <a:t>す要素でもあります。</a:t>
            </a:r>
            <a:endParaRPr lang="en-US" altLang="ja-JP" sz="1600" dirty="0" smtClean="0">
              <a:latin typeface="+mj-ea"/>
            </a:endParaRPr>
          </a:p>
          <a:p>
            <a:pPr>
              <a:lnSpc>
                <a:spcPct val="150000"/>
              </a:lnSpc>
            </a:pPr>
            <a:endParaRPr lang="en-US" altLang="ja-JP" sz="1600" dirty="0" smtClean="0">
              <a:latin typeface="+mj-ea"/>
            </a:endParaRPr>
          </a:p>
          <a:p>
            <a:pPr>
              <a:lnSpc>
                <a:spcPct val="150000"/>
              </a:lnSpc>
            </a:pPr>
            <a:r>
              <a:rPr lang="ja-JP" altLang="en-US" sz="1600" dirty="0" smtClean="0">
                <a:latin typeface="+mj-ea"/>
              </a:rPr>
              <a:t>ユーザビリティを向上させるポイントが幾つかございますので、</a:t>
            </a:r>
            <a:endParaRPr lang="en-US" altLang="ja-JP" sz="1600" dirty="0">
              <a:latin typeface="+mj-ea"/>
            </a:endParaRPr>
          </a:p>
          <a:p>
            <a:pPr>
              <a:lnSpc>
                <a:spcPct val="150000"/>
              </a:lnSpc>
            </a:pPr>
            <a:r>
              <a:rPr lang="ja-JP" altLang="en-US" sz="1600" dirty="0" smtClean="0">
                <a:latin typeface="+mj-ea"/>
              </a:rPr>
              <a:t>実例を見ながら説明いたします。</a:t>
            </a:r>
            <a:endParaRPr lang="en-US" altLang="ja-JP" sz="1600" dirty="0">
              <a:latin typeface="+mj-ea"/>
            </a:endParaRPr>
          </a:p>
          <a:p>
            <a:pPr>
              <a:lnSpc>
                <a:spcPct val="150000"/>
              </a:lnSpc>
            </a:pPr>
            <a:endParaRPr lang="en-US" altLang="ja-JP" sz="1600" dirty="0" smtClean="0">
              <a:latin typeface="+mj-ea"/>
            </a:endParaRPr>
          </a:p>
        </p:txBody>
      </p:sp>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ーザビリティ向上・改善</a:t>
            </a:r>
            <a:r>
              <a:rPr lang="ja-JP" altLang="en-US" sz="2400" dirty="0" smtClean="0"/>
              <a:t>のポイント</a:t>
            </a:r>
            <a:endParaRPr lang="ja-JP" altLang="en-US" sz="2400" dirty="0">
              <a:solidFill>
                <a:schemeClr val="bg1"/>
              </a:solidFill>
              <a:latin typeface="+mj-ea"/>
              <a:ea typeface="+mj-ea"/>
            </a:endParaRPr>
          </a:p>
        </p:txBody>
      </p:sp>
    </p:spTree>
    <p:extLst>
      <p:ext uri="{BB962C8B-B14F-4D97-AF65-F5344CB8AC3E}">
        <p14:creationId xmlns:p14="http://schemas.microsoft.com/office/powerpoint/2010/main" val="385511059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ーザビリティ向上・改善</a:t>
            </a:r>
            <a:r>
              <a:rPr lang="ja-JP" altLang="en-US" sz="2400" dirty="0" smtClean="0"/>
              <a:t>のポイント</a:t>
            </a:r>
            <a:endParaRPr lang="ja-JP" altLang="en-US" sz="2400" dirty="0">
              <a:solidFill>
                <a:schemeClr val="bg1"/>
              </a:solidFill>
              <a:latin typeface="+mj-ea"/>
              <a:ea typeface="+mj-ea"/>
            </a:endParaRPr>
          </a:p>
        </p:txBody>
      </p:sp>
      <p:sp>
        <p:nvSpPr>
          <p:cNvPr id="2" name="正方形/長方形 1"/>
          <p:cNvSpPr/>
          <p:nvPr/>
        </p:nvSpPr>
        <p:spPr>
          <a:xfrm>
            <a:off x="372391" y="1835996"/>
            <a:ext cx="6899318" cy="369332"/>
          </a:xfrm>
          <a:prstGeom prst="rect">
            <a:avLst/>
          </a:prstGeom>
        </p:spPr>
        <p:txBody>
          <a:bodyPr wrap="square">
            <a:spAutoFit/>
          </a:bodyPr>
          <a:lstStyle/>
          <a:p>
            <a:r>
              <a:rPr lang="en-US" altLang="ja-JP" dirty="0"/>
              <a:t>1</a:t>
            </a:r>
            <a:r>
              <a:rPr lang="ja-JP" altLang="en-US" dirty="0"/>
              <a:t>：ボタンじゃない要素は、ボタンと似たデザインにしない</a:t>
            </a:r>
          </a:p>
        </p:txBody>
      </p:sp>
      <p:pic>
        <p:nvPicPr>
          <p:cNvPr id="3" name="図 2" descr="0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7985" y="3055889"/>
            <a:ext cx="4792211" cy="3194808"/>
          </a:xfrm>
          <a:prstGeom prst="rect">
            <a:avLst/>
          </a:prstGeom>
        </p:spPr>
      </p:pic>
      <p:sp>
        <p:nvSpPr>
          <p:cNvPr id="4" name="正方形/長方形 3"/>
          <p:cNvSpPr/>
          <p:nvPr/>
        </p:nvSpPr>
        <p:spPr>
          <a:xfrm>
            <a:off x="515727" y="2341774"/>
            <a:ext cx="7078337" cy="523220"/>
          </a:xfrm>
          <a:prstGeom prst="rect">
            <a:avLst/>
          </a:prstGeom>
        </p:spPr>
        <p:txBody>
          <a:bodyPr wrap="square">
            <a:spAutoFit/>
          </a:bodyPr>
          <a:lstStyle/>
          <a:p>
            <a:r>
              <a:rPr lang="ja-JP" altLang="en-US" sz="1400" dirty="0"/>
              <a:t>ボタンでない要素にボタンのようなデザインを施すことは、どこが押せるのかよく分からない</a:t>
            </a:r>
            <a:r>
              <a:rPr lang="en-US" altLang="ja-JP" sz="1400" dirty="0"/>
              <a:t>UI</a:t>
            </a:r>
            <a:r>
              <a:rPr lang="ja-JP" altLang="en-US" sz="1400" dirty="0"/>
              <a:t>になるので、避けなければなりません。</a:t>
            </a:r>
          </a:p>
        </p:txBody>
      </p:sp>
    </p:spTree>
    <p:extLst>
      <p:ext uri="{BB962C8B-B14F-4D97-AF65-F5344CB8AC3E}">
        <p14:creationId xmlns:p14="http://schemas.microsoft.com/office/powerpoint/2010/main" val="366788400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ーザビリティ向上・改善</a:t>
            </a:r>
            <a:r>
              <a:rPr lang="ja-JP" altLang="en-US" sz="2400" dirty="0" smtClean="0"/>
              <a:t>のポイント</a:t>
            </a:r>
            <a:endParaRPr lang="ja-JP" altLang="en-US" sz="2400" dirty="0">
              <a:solidFill>
                <a:schemeClr val="bg1"/>
              </a:solidFill>
              <a:latin typeface="+mj-ea"/>
              <a:ea typeface="+mj-ea"/>
            </a:endParaRPr>
          </a:p>
        </p:txBody>
      </p:sp>
      <p:sp>
        <p:nvSpPr>
          <p:cNvPr id="2" name="正方形/長方形 1"/>
          <p:cNvSpPr/>
          <p:nvPr/>
        </p:nvSpPr>
        <p:spPr>
          <a:xfrm>
            <a:off x="372391" y="1835996"/>
            <a:ext cx="6899318" cy="369332"/>
          </a:xfrm>
          <a:prstGeom prst="rect">
            <a:avLst/>
          </a:prstGeom>
        </p:spPr>
        <p:txBody>
          <a:bodyPr wrap="square">
            <a:spAutoFit/>
          </a:bodyPr>
          <a:lstStyle/>
          <a:p>
            <a:r>
              <a:rPr lang="en-US" altLang="ja-JP" dirty="0"/>
              <a:t>2</a:t>
            </a:r>
            <a:r>
              <a:rPr lang="ja-JP" altLang="en-US" dirty="0"/>
              <a:t>：リンクテキストは、普通のテキストと違ったスタイルにする</a:t>
            </a:r>
          </a:p>
        </p:txBody>
      </p:sp>
      <p:sp>
        <p:nvSpPr>
          <p:cNvPr id="4" name="正方形/長方形 3"/>
          <p:cNvSpPr/>
          <p:nvPr/>
        </p:nvSpPr>
        <p:spPr>
          <a:xfrm>
            <a:off x="515727" y="2341774"/>
            <a:ext cx="7078337" cy="523220"/>
          </a:xfrm>
          <a:prstGeom prst="rect">
            <a:avLst/>
          </a:prstGeom>
        </p:spPr>
        <p:txBody>
          <a:bodyPr wrap="square">
            <a:spAutoFit/>
          </a:bodyPr>
          <a:lstStyle/>
          <a:p>
            <a:r>
              <a:rPr lang="ja-JP" altLang="en-US" sz="1400" dirty="0"/>
              <a:t>テキストリンクもユーザビリティを左右する重要な要素です。一見してテキストリンクに見えないデザインを施すと、かなりの確率で見落とされてしまいます。</a:t>
            </a:r>
          </a:p>
        </p:txBody>
      </p:sp>
      <p:pic>
        <p:nvPicPr>
          <p:cNvPr id="5" name="図 4" descr="0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6954" y="3044134"/>
            <a:ext cx="5271252" cy="3514168"/>
          </a:xfrm>
          <a:prstGeom prst="rect">
            <a:avLst/>
          </a:prstGeom>
        </p:spPr>
      </p:pic>
    </p:spTree>
    <p:extLst>
      <p:ext uri="{BB962C8B-B14F-4D97-AF65-F5344CB8AC3E}">
        <p14:creationId xmlns:p14="http://schemas.microsoft.com/office/powerpoint/2010/main" val="394111630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ーザビリティ向上・改善</a:t>
            </a:r>
            <a:r>
              <a:rPr lang="ja-JP" altLang="en-US" sz="2400" dirty="0" smtClean="0"/>
              <a:t>のポイント</a:t>
            </a:r>
            <a:endParaRPr lang="ja-JP" altLang="en-US" sz="2400" dirty="0">
              <a:solidFill>
                <a:schemeClr val="bg1"/>
              </a:solidFill>
              <a:latin typeface="+mj-ea"/>
              <a:ea typeface="+mj-ea"/>
            </a:endParaRPr>
          </a:p>
        </p:txBody>
      </p:sp>
      <p:sp>
        <p:nvSpPr>
          <p:cNvPr id="2" name="正方形/長方形 1"/>
          <p:cNvSpPr/>
          <p:nvPr/>
        </p:nvSpPr>
        <p:spPr>
          <a:xfrm>
            <a:off x="372391" y="1835996"/>
            <a:ext cx="6899318" cy="369332"/>
          </a:xfrm>
          <a:prstGeom prst="rect">
            <a:avLst/>
          </a:prstGeom>
        </p:spPr>
        <p:txBody>
          <a:bodyPr wrap="square">
            <a:spAutoFit/>
          </a:bodyPr>
          <a:lstStyle/>
          <a:p>
            <a:r>
              <a:rPr lang="ja-JP" altLang="en-US" dirty="0" smtClean="0"/>
              <a:t>３</a:t>
            </a:r>
            <a:r>
              <a:rPr lang="ja-JP" altLang="en-US" dirty="0"/>
              <a:t>：存在に気が付かないほど小さくしない</a:t>
            </a:r>
          </a:p>
        </p:txBody>
      </p:sp>
      <p:sp>
        <p:nvSpPr>
          <p:cNvPr id="4" name="正方形/長方形 3"/>
          <p:cNvSpPr/>
          <p:nvPr/>
        </p:nvSpPr>
        <p:spPr>
          <a:xfrm>
            <a:off x="515727" y="2341774"/>
            <a:ext cx="7078337" cy="523220"/>
          </a:xfrm>
          <a:prstGeom prst="rect">
            <a:avLst/>
          </a:prstGeom>
        </p:spPr>
        <p:txBody>
          <a:bodyPr wrap="square">
            <a:spAutoFit/>
          </a:bodyPr>
          <a:lstStyle/>
          <a:p>
            <a:r>
              <a:rPr lang="ja-JP" altLang="en-US" sz="1400" dirty="0"/>
              <a:t>サイズが小さいということは、存在感も小さくなるということです。過剰に小さくするのなら、ユーザに気付かれなくなることを覚悟しなければなりません。</a:t>
            </a:r>
          </a:p>
        </p:txBody>
      </p:sp>
      <p:pic>
        <p:nvPicPr>
          <p:cNvPr id="3" name="図 2" descr="0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4671" y="3004626"/>
            <a:ext cx="2459965" cy="3689948"/>
          </a:xfrm>
          <a:prstGeom prst="rect">
            <a:avLst/>
          </a:prstGeom>
        </p:spPr>
      </p:pic>
    </p:spTree>
    <p:extLst>
      <p:ext uri="{BB962C8B-B14F-4D97-AF65-F5344CB8AC3E}">
        <p14:creationId xmlns:p14="http://schemas.microsoft.com/office/powerpoint/2010/main" val="409096956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ーザビリティ向上・改善</a:t>
            </a:r>
            <a:r>
              <a:rPr lang="ja-JP" altLang="en-US" sz="2400" dirty="0" smtClean="0"/>
              <a:t>のポイント</a:t>
            </a:r>
            <a:endParaRPr lang="ja-JP" altLang="en-US" sz="2400" dirty="0">
              <a:solidFill>
                <a:schemeClr val="bg1"/>
              </a:solidFill>
              <a:latin typeface="+mj-ea"/>
              <a:ea typeface="+mj-ea"/>
            </a:endParaRPr>
          </a:p>
        </p:txBody>
      </p:sp>
      <p:sp>
        <p:nvSpPr>
          <p:cNvPr id="2" name="正方形/長方形 1"/>
          <p:cNvSpPr/>
          <p:nvPr/>
        </p:nvSpPr>
        <p:spPr>
          <a:xfrm>
            <a:off x="372391" y="1835996"/>
            <a:ext cx="6899318" cy="369332"/>
          </a:xfrm>
          <a:prstGeom prst="rect">
            <a:avLst/>
          </a:prstGeom>
        </p:spPr>
        <p:txBody>
          <a:bodyPr wrap="square">
            <a:spAutoFit/>
          </a:bodyPr>
          <a:lstStyle/>
          <a:p>
            <a:r>
              <a:rPr lang="ja-JP" altLang="en-US" dirty="0" smtClean="0"/>
              <a:t>４</a:t>
            </a:r>
            <a:r>
              <a:rPr lang="ja-JP" altLang="en-US" dirty="0"/>
              <a:t>：意味が伝わらないアイコンは使わない</a:t>
            </a:r>
          </a:p>
        </p:txBody>
      </p:sp>
      <p:sp>
        <p:nvSpPr>
          <p:cNvPr id="4" name="正方形/長方形 3"/>
          <p:cNvSpPr/>
          <p:nvPr/>
        </p:nvSpPr>
        <p:spPr>
          <a:xfrm>
            <a:off x="515727" y="2341774"/>
            <a:ext cx="7078337" cy="738664"/>
          </a:xfrm>
          <a:prstGeom prst="rect">
            <a:avLst/>
          </a:prstGeom>
        </p:spPr>
        <p:txBody>
          <a:bodyPr wrap="square">
            <a:spAutoFit/>
          </a:bodyPr>
          <a:lstStyle/>
          <a:p>
            <a:r>
              <a:rPr lang="ja-JP" altLang="en-US" sz="1400" dirty="0"/>
              <a:t>アイコンは非常に便利なデザイン要素です。しかし、意味が伝わらなければ、ユーザに無視される存在にもなってしまいます。アイコンは、ユーザが直感的に理解できる汎用的なデザインにしましょう。</a:t>
            </a:r>
          </a:p>
        </p:txBody>
      </p:sp>
      <p:pic>
        <p:nvPicPr>
          <p:cNvPr id="5" name="図 4" descr="0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9582" y="3198753"/>
            <a:ext cx="2251207" cy="3376811"/>
          </a:xfrm>
          <a:prstGeom prst="rect">
            <a:avLst/>
          </a:prstGeom>
        </p:spPr>
      </p:pic>
    </p:spTree>
    <p:extLst>
      <p:ext uri="{BB962C8B-B14F-4D97-AF65-F5344CB8AC3E}">
        <p14:creationId xmlns:p14="http://schemas.microsoft.com/office/powerpoint/2010/main" val="231482183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ーザビリティ向上・改善</a:t>
            </a:r>
            <a:r>
              <a:rPr lang="ja-JP" altLang="en-US" sz="2400" dirty="0" smtClean="0"/>
              <a:t>のポイント</a:t>
            </a:r>
            <a:endParaRPr lang="ja-JP" altLang="en-US" sz="2400" dirty="0">
              <a:solidFill>
                <a:schemeClr val="bg1"/>
              </a:solidFill>
              <a:latin typeface="+mj-ea"/>
              <a:ea typeface="+mj-ea"/>
            </a:endParaRPr>
          </a:p>
        </p:txBody>
      </p:sp>
      <p:sp>
        <p:nvSpPr>
          <p:cNvPr id="2" name="正方形/長方形 1"/>
          <p:cNvSpPr/>
          <p:nvPr/>
        </p:nvSpPr>
        <p:spPr>
          <a:xfrm>
            <a:off x="372391" y="1835996"/>
            <a:ext cx="6899318" cy="369332"/>
          </a:xfrm>
          <a:prstGeom prst="rect">
            <a:avLst/>
          </a:prstGeom>
        </p:spPr>
        <p:txBody>
          <a:bodyPr wrap="square">
            <a:spAutoFit/>
          </a:bodyPr>
          <a:lstStyle/>
          <a:p>
            <a:r>
              <a:rPr lang="ja-JP" altLang="en-US" dirty="0" smtClean="0"/>
              <a:t>５：</a:t>
            </a:r>
            <a:r>
              <a:rPr lang="ja-JP" altLang="en-US" dirty="0"/>
              <a:t>コピーは分かりやすく、明確に</a:t>
            </a:r>
          </a:p>
        </p:txBody>
      </p:sp>
      <p:sp>
        <p:nvSpPr>
          <p:cNvPr id="4" name="正方形/長方形 3"/>
          <p:cNvSpPr/>
          <p:nvPr/>
        </p:nvSpPr>
        <p:spPr>
          <a:xfrm>
            <a:off x="515727" y="2341774"/>
            <a:ext cx="7078337" cy="738664"/>
          </a:xfrm>
          <a:prstGeom prst="rect">
            <a:avLst/>
          </a:prstGeom>
        </p:spPr>
        <p:txBody>
          <a:bodyPr wrap="square">
            <a:spAutoFit/>
          </a:bodyPr>
          <a:lstStyle/>
          <a:p>
            <a:r>
              <a:rPr lang="ja-JP" altLang="en-US" sz="1400" dirty="0"/>
              <a:t>立派な機能を実装しても、意味が分からない言葉を使っただけで、サイトやアプリが使いにくくなることがあります。操作を助けるコピーや文章は、誤読されない、分かりやすい言葉と文章にしましょう。</a:t>
            </a:r>
          </a:p>
        </p:txBody>
      </p:sp>
      <p:pic>
        <p:nvPicPr>
          <p:cNvPr id="3" name="図 2" descr="0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0176" y="3259076"/>
            <a:ext cx="4956623" cy="3304416"/>
          </a:xfrm>
          <a:prstGeom prst="rect">
            <a:avLst/>
          </a:prstGeom>
        </p:spPr>
      </p:pic>
    </p:spTree>
    <p:extLst>
      <p:ext uri="{BB962C8B-B14F-4D97-AF65-F5344CB8AC3E}">
        <p14:creationId xmlns:p14="http://schemas.microsoft.com/office/powerpoint/2010/main" val="128060179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ーザビリティ向上・改善</a:t>
            </a:r>
            <a:r>
              <a:rPr lang="ja-JP" altLang="en-US" sz="2400" dirty="0" smtClean="0"/>
              <a:t>のポイント</a:t>
            </a:r>
            <a:endParaRPr lang="ja-JP" altLang="en-US" sz="2400" dirty="0">
              <a:solidFill>
                <a:schemeClr val="bg1"/>
              </a:solidFill>
              <a:latin typeface="+mj-ea"/>
              <a:ea typeface="+mj-ea"/>
            </a:endParaRPr>
          </a:p>
        </p:txBody>
      </p:sp>
      <p:sp>
        <p:nvSpPr>
          <p:cNvPr id="2" name="正方形/長方形 1"/>
          <p:cNvSpPr/>
          <p:nvPr/>
        </p:nvSpPr>
        <p:spPr>
          <a:xfrm>
            <a:off x="372391" y="1835996"/>
            <a:ext cx="6899318" cy="369332"/>
          </a:xfrm>
          <a:prstGeom prst="rect">
            <a:avLst/>
          </a:prstGeom>
        </p:spPr>
        <p:txBody>
          <a:bodyPr wrap="square">
            <a:spAutoFit/>
          </a:bodyPr>
          <a:lstStyle/>
          <a:p>
            <a:r>
              <a:rPr lang="ja-JP" altLang="en-US" dirty="0" smtClean="0"/>
              <a:t>６</a:t>
            </a:r>
            <a:r>
              <a:rPr lang="ja-JP" altLang="en-US" dirty="0"/>
              <a:t>：情報の階層を明確にする</a:t>
            </a:r>
          </a:p>
        </p:txBody>
      </p:sp>
      <p:sp>
        <p:nvSpPr>
          <p:cNvPr id="4" name="正方形/長方形 3"/>
          <p:cNvSpPr/>
          <p:nvPr/>
        </p:nvSpPr>
        <p:spPr>
          <a:xfrm>
            <a:off x="515727" y="2341774"/>
            <a:ext cx="7078337" cy="738664"/>
          </a:xfrm>
          <a:prstGeom prst="rect">
            <a:avLst/>
          </a:prstGeom>
        </p:spPr>
        <p:txBody>
          <a:bodyPr wrap="square">
            <a:spAutoFit/>
          </a:bodyPr>
          <a:lstStyle/>
          <a:p>
            <a:r>
              <a:rPr lang="ja-JP" altLang="en-US" sz="1400" dirty="0"/>
              <a:t>情報の階層関係が分かりにくいことで、コンテンツの関係性が分かりにくくなることがあります。情報の関係が明確に分かる見出しやレイアウト、マージン設計をしなければなりません。</a:t>
            </a:r>
          </a:p>
        </p:txBody>
      </p:sp>
      <p:pic>
        <p:nvPicPr>
          <p:cNvPr id="5" name="図 4" descr="2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1007" y="3143130"/>
            <a:ext cx="4992096" cy="3328064"/>
          </a:xfrm>
          <a:prstGeom prst="rect">
            <a:avLst/>
          </a:prstGeom>
        </p:spPr>
      </p:pic>
    </p:spTree>
    <p:extLst>
      <p:ext uri="{BB962C8B-B14F-4D97-AF65-F5344CB8AC3E}">
        <p14:creationId xmlns:p14="http://schemas.microsoft.com/office/powerpoint/2010/main" val="310725724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ーザビリティ向上・改善</a:t>
            </a:r>
            <a:r>
              <a:rPr lang="ja-JP" altLang="en-US" sz="2400" dirty="0" smtClean="0"/>
              <a:t>のポイント</a:t>
            </a:r>
            <a:endParaRPr lang="ja-JP" altLang="en-US" sz="2400" dirty="0">
              <a:solidFill>
                <a:schemeClr val="bg1"/>
              </a:solidFill>
              <a:latin typeface="+mj-ea"/>
              <a:ea typeface="+mj-ea"/>
            </a:endParaRPr>
          </a:p>
        </p:txBody>
      </p:sp>
      <p:sp>
        <p:nvSpPr>
          <p:cNvPr id="2" name="正方形/長方形 1"/>
          <p:cNvSpPr/>
          <p:nvPr/>
        </p:nvSpPr>
        <p:spPr>
          <a:xfrm>
            <a:off x="372391" y="1835996"/>
            <a:ext cx="6899318" cy="369332"/>
          </a:xfrm>
          <a:prstGeom prst="rect">
            <a:avLst/>
          </a:prstGeom>
        </p:spPr>
        <p:txBody>
          <a:bodyPr wrap="square">
            <a:spAutoFit/>
          </a:bodyPr>
          <a:lstStyle/>
          <a:p>
            <a:r>
              <a:rPr lang="ja-JP" altLang="en-US" dirty="0" smtClean="0"/>
              <a:t>７：</a:t>
            </a:r>
            <a:r>
              <a:rPr lang="ja-JP" altLang="en-US" dirty="0"/>
              <a:t>入力の書式は強制しな</a:t>
            </a:r>
            <a:r>
              <a:rPr lang="ja-JP" altLang="en-US" dirty="0" smtClean="0"/>
              <a:t>い（フォーム）</a:t>
            </a:r>
            <a:endParaRPr lang="ja-JP" altLang="en-US" dirty="0"/>
          </a:p>
        </p:txBody>
      </p:sp>
      <p:sp>
        <p:nvSpPr>
          <p:cNvPr id="4" name="正方形/長方形 3"/>
          <p:cNvSpPr/>
          <p:nvPr/>
        </p:nvSpPr>
        <p:spPr>
          <a:xfrm>
            <a:off x="515727" y="2341774"/>
            <a:ext cx="7078337" cy="954107"/>
          </a:xfrm>
          <a:prstGeom prst="rect">
            <a:avLst/>
          </a:prstGeom>
        </p:spPr>
        <p:txBody>
          <a:bodyPr wrap="square">
            <a:spAutoFit/>
          </a:bodyPr>
          <a:lstStyle/>
          <a:p>
            <a:r>
              <a:rPr lang="ja-JP" altLang="en-US" sz="1400" dirty="0"/>
              <a:t>しばしば、英数字の半角入力や、電話番号のハイフンあり／なしを強制させるフォームを見かけます。しかし、文字の自動変換や書式の統一はサーバ側である程度処理できます。機械でできることをわざわざユーザに強制させるようなフォームを作ってはいけません。</a:t>
            </a:r>
          </a:p>
        </p:txBody>
      </p:sp>
      <p:pic>
        <p:nvPicPr>
          <p:cNvPr id="3" name="図 2" descr="29.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9041" y="3235345"/>
            <a:ext cx="5231307" cy="3487538"/>
          </a:xfrm>
          <a:prstGeom prst="rect">
            <a:avLst/>
          </a:prstGeom>
        </p:spPr>
      </p:pic>
    </p:spTree>
    <p:extLst>
      <p:ext uri="{BB962C8B-B14F-4D97-AF65-F5344CB8AC3E}">
        <p14:creationId xmlns:p14="http://schemas.microsoft.com/office/powerpoint/2010/main" val="84567614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ーザビリティ向上・改善</a:t>
            </a:r>
            <a:r>
              <a:rPr lang="ja-JP" altLang="en-US" sz="2400" dirty="0" smtClean="0"/>
              <a:t>のポイント</a:t>
            </a:r>
            <a:endParaRPr lang="ja-JP" altLang="en-US" sz="2400" dirty="0">
              <a:solidFill>
                <a:schemeClr val="bg1"/>
              </a:solidFill>
              <a:latin typeface="+mj-ea"/>
              <a:ea typeface="+mj-ea"/>
            </a:endParaRPr>
          </a:p>
        </p:txBody>
      </p:sp>
      <p:sp>
        <p:nvSpPr>
          <p:cNvPr id="2" name="正方形/長方形 1"/>
          <p:cNvSpPr/>
          <p:nvPr/>
        </p:nvSpPr>
        <p:spPr>
          <a:xfrm>
            <a:off x="372391" y="1835996"/>
            <a:ext cx="6899318" cy="369332"/>
          </a:xfrm>
          <a:prstGeom prst="rect">
            <a:avLst/>
          </a:prstGeom>
        </p:spPr>
        <p:txBody>
          <a:bodyPr wrap="square">
            <a:spAutoFit/>
          </a:bodyPr>
          <a:lstStyle/>
          <a:p>
            <a:r>
              <a:rPr lang="ja-JP" altLang="en-US" dirty="0" smtClean="0"/>
              <a:t>８</a:t>
            </a:r>
            <a:r>
              <a:rPr lang="ja-JP" altLang="en-US" dirty="0"/>
              <a:t>：ユーザの入力はできるだけ助ける</a:t>
            </a:r>
            <a:r>
              <a:rPr lang="ja-JP" altLang="en-US" dirty="0" smtClean="0"/>
              <a:t>（フォーム）</a:t>
            </a:r>
            <a:endParaRPr lang="ja-JP" altLang="en-US" dirty="0"/>
          </a:p>
        </p:txBody>
      </p:sp>
      <p:sp>
        <p:nvSpPr>
          <p:cNvPr id="4" name="正方形/長方形 3"/>
          <p:cNvSpPr/>
          <p:nvPr/>
        </p:nvSpPr>
        <p:spPr>
          <a:xfrm>
            <a:off x="515727" y="2341774"/>
            <a:ext cx="7078337" cy="523220"/>
          </a:xfrm>
          <a:prstGeom prst="rect">
            <a:avLst/>
          </a:prstGeom>
        </p:spPr>
        <p:txBody>
          <a:bodyPr wrap="square">
            <a:spAutoFit/>
          </a:bodyPr>
          <a:lstStyle/>
          <a:p>
            <a:r>
              <a:rPr lang="ja-JP" altLang="en-US" sz="1400" dirty="0"/>
              <a:t>郵便番号からの住所を自動入力してあげたり、過去に入力された情報は再入力させないなど、ユーザの入力負荷をできる限り軽減させる作りを目指しましょう。</a:t>
            </a:r>
          </a:p>
        </p:txBody>
      </p:sp>
      <p:pic>
        <p:nvPicPr>
          <p:cNvPr id="5" name="図 4" descr="3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0043" y="3026740"/>
            <a:ext cx="5198946" cy="3465964"/>
          </a:xfrm>
          <a:prstGeom prst="rect">
            <a:avLst/>
          </a:prstGeom>
        </p:spPr>
      </p:pic>
    </p:spTree>
    <p:extLst>
      <p:ext uri="{BB962C8B-B14F-4D97-AF65-F5344CB8AC3E}">
        <p14:creationId xmlns:p14="http://schemas.microsoft.com/office/powerpoint/2010/main" val="123876383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ーザビリティ向上・改善</a:t>
            </a:r>
            <a:r>
              <a:rPr lang="ja-JP" altLang="en-US" sz="2400" dirty="0" smtClean="0"/>
              <a:t>のポイント</a:t>
            </a:r>
            <a:endParaRPr lang="ja-JP" altLang="en-US" sz="2400" dirty="0">
              <a:solidFill>
                <a:schemeClr val="bg1"/>
              </a:solidFill>
              <a:latin typeface="+mj-ea"/>
              <a:ea typeface="+mj-ea"/>
            </a:endParaRPr>
          </a:p>
        </p:txBody>
      </p:sp>
      <p:sp>
        <p:nvSpPr>
          <p:cNvPr id="2" name="正方形/長方形 1"/>
          <p:cNvSpPr/>
          <p:nvPr/>
        </p:nvSpPr>
        <p:spPr>
          <a:xfrm>
            <a:off x="372391" y="1835996"/>
            <a:ext cx="6899318" cy="369332"/>
          </a:xfrm>
          <a:prstGeom prst="rect">
            <a:avLst/>
          </a:prstGeom>
        </p:spPr>
        <p:txBody>
          <a:bodyPr wrap="square">
            <a:spAutoFit/>
          </a:bodyPr>
          <a:lstStyle/>
          <a:p>
            <a:r>
              <a:rPr lang="ja-JP" altLang="en-US" dirty="0" smtClean="0"/>
              <a:t>９：</a:t>
            </a:r>
            <a:r>
              <a:rPr lang="en-US" altLang="ja-JP" dirty="0"/>
              <a:t>label</a:t>
            </a:r>
            <a:r>
              <a:rPr lang="ja-JP" altLang="en-US" dirty="0"/>
              <a:t>要素を使って押しやすくする</a:t>
            </a:r>
          </a:p>
        </p:txBody>
      </p:sp>
      <p:sp>
        <p:nvSpPr>
          <p:cNvPr id="4" name="正方形/長方形 3"/>
          <p:cNvSpPr/>
          <p:nvPr/>
        </p:nvSpPr>
        <p:spPr>
          <a:xfrm>
            <a:off x="515727" y="2341774"/>
            <a:ext cx="7078337" cy="738664"/>
          </a:xfrm>
          <a:prstGeom prst="rect">
            <a:avLst/>
          </a:prstGeom>
        </p:spPr>
        <p:txBody>
          <a:bodyPr wrap="square">
            <a:spAutoFit/>
          </a:bodyPr>
          <a:lstStyle/>
          <a:p>
            <a:r>
              <a:rPr lang="ja-JP" altLang="en-US" sz="1400" dirty="0"/>
              <a:t>小さなチェックボックスやラジオボタンは、操作に慣れていないユーザには押しづらいものです。</a:t>
            </a:r>
            <a:r>
              <a:rPr lang="en-US" altLang="ja-JP" sz="1400" dirty="0"/>
              <a:t>label</a:t>
            </a:r>
            <a:r>
              <a:rPr lang="ja-JP" altLang="en-US" sz="1400" dirty="0"/>
              <a:t>要素を使うことで、クリッカブル領域の広い、押しやすいインターフェースに変えることができます。</a:t>
            </a:r>
          </a:p>
        </p:txBody>
      </p:sp>
      <p:pic>
        <p:nvPicPr>
          <p:cNvPr id="12" name="図 11" descr="screenshot-baigie.me 2016-01-07 17-22-5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2775" y="3418654"/>
            <a:ext cx="6638914" cy="2832043"/>
          </a:xfrm>
          <a:prstGeom prst="rect">
            <a:avLst/>
          </a:prstGeom>
        </p:spPr>
      </p:pic>
      <p:sp>
        <p:nvSpPr>
          <p:cNvPr id="14" name="正方形/長方形 13"/>
          <p:cNvSpPr/>
          <p:nvPr/>
        </p:nvSpPr>
        <p:spPr>
          <a:xfrm>
            <a:off x="6292810" y="6372697"/>
            <a:ext cx="2590222" cy="276999"/>
          </a:xfrm>
          <a:prstGeom prst="rect">
            <a:avLst/>
          </a:prstGeom>
        </p:spPr>
        <p:txBody>
          <a:bodyPr wrap="none">
            <a:spAutoFit/>
          </a:bodyPr>
          <a:lstStyle/>
          <a:p>
            <a:r>
              <a:rPr lang="ja-JP" altLang="en-US" sz="1200" dirty="0" smtClean="0">
                <a:latin typeface="+mj-ea"/>
                <a:ea typeface="+mj-ea"/>
              </a:rPr>
              <a:t>記事引用元：</a:t>
            </a:r>
            <a:r>
              <a:rPr lang="en-US" altLang="ja-JP" sz="1200" dirty="0" smtClean="0">
                <a:latin typeface="+mj-ea"/>
                <a:ea typeface="+mj-ea"/>
              </a:rPr>
              <a:t>http</a:t>
            </a:r>
            <a:r>
              <a:rPr lang="en-US" altLang="ja-JP" sz="1200" dirty="0">
                <a:latin typeface="+mj-ea"/>
                <a:ea typeface="+mj-ea"/>
              </a:rPr>
              <a:t>://goo.gl/ilxvv7</a:t>
            </a:r>
            <a:endParaRPr lang="ja-JP" altLang="en-US" sz="1200" dirty="0">
              <a:latin typeface="+mj-ea"/>
              <a:ea typeface="+mj-ea"/>
            </a:endParaRPr>
          </a:p>
        </p:txBody>
      </p:sp>
    </p:spTree>
    <p:extLst>
      <p:ext uri="{BB962C8B-B14F-4D97-AF65-F5344CB8AC3E}">
        <p14:creationId xmlns:p14="http://schemas.microsoft.com/office/powerpoint/2010/main" val="78424480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2" name="正方形/長方形 11"/>
          <p:cNvSpPr/>
          <p:nvPr/>
        </p:nvSpPr>
        <p:spPr>
          <a:xfrm>
            <a:off x="515728" y="1762382"/>
            <a:ext cx="8165092" cy="3026470"/>
          </a:xfrm>
          <a:prstGeom prst="rect">
            <a:avLst/>
          </a:prstGeom>
        </p:spPr>
        <p:txBody>
          <a:bodyPr wrap="square">
            <a:spAutoFit/>
          </a:bodyPr>
          <a:lstStyle/>
          <a:p>
            <a:pPr>
              <a:lnSpc>
                <a:spcPct val="150000"/>
              </a:lnSpc>
            </a:pPr>
            <a:r>
              <a:rPr lang="ja-JP" altLang="en-US" sz="1600" dirty="0" smtClean="0">
                <a:latin typeface="+mj-ea"/>
              </a:rPr>
              <a:t>ユーザーがサイトを訪問すれば、体験が生まれます。</a:t>
            </a:r>
            <a:endParaRPr lang="en-US" altLang="ja-JP" sz="1600" dirty="0" smtClean="0">
              <a:latin typeface="+mj-ea"/>
            </a:endParaRPr>
          </a:p>
          <a:p>
            <a:pPr>
              <a:lnSpc>
                <a:spcPct val="150000"/>
              </a:lnSpc>
            </a:pPr>
            <a:r>
              <a:rPr lang="ja-JP" altLang="en-US" sz="1600" dirty="0" smtClean="0">
                <a:latin typeface="+mj-ea"/>
              </a:rPr>
              <a:t>このユーザー体験（</a:t>
            </a:r>
            <a:r>
              <a:rPr lang="en-US" altLang="ja-JP" sz="1600" dirty="0" smtClean="0">
                <a:latin typeface="+mj-ea"/>
              </a:rPr>
              <a:t>User Experience</a:t>
            </a:r>
            <a:r>
              <a:rPr lang="ja-JP" altLang="en-US" sz="1600" dirty="0" smtClean="0">
                <a:latin typeface="+mj-ea"/>
              </a:rPr>
              <a:t>、</a:t>
            </a:r>
            <a:r>
              <a:rPr lang="en-US" altLang="ja-JP" sz="1600" dirty="0" smtClean="0">
                <a:latin typeface="+mj-ea"/>
              </a:rPr>
              <a:t>UX</a:t>
            </a:r>
            <a:r>
              <a:rPr lang="ja-JP" altLang="en-US" sz="1600" dirty="0" smtClean="0">
                <a:latin typeface="+mj-ea"/>
              </a:rPr>
              <a:t>）は、サイトに対する評価、さらには</a:t>
            </a:r>
            <a:endParaRPr lang="en-US" altLang="ja-JP" sz="1600" dirty="0" smtClean="0">
              <a:latin typeface="+mj-ea"/>
            </a:endParaRPr>
          </a:p>
          <a:p>
            <a:pPr>
              <a:lnSpc>
                <a:spcPct val="150000"/>
              </a:lnSpc>
            </a:pPr>
            <a:r>
              <a:rPr lang="ja-JP" altLang="en-US" sz="1600" dirty="0" smtClean="0">
                <a:latin typeface="+mj-ea"/>
              </a:rPr>
              <a:t>サービス全体の評価を左右します。</a:t>
            </a:r>
            <a:endParaRPr lang="en-US" altLang="ja-JP" sz="1600" dirty="0" smtClean="0">
              <a:latin typeface="+mj-ea"/>
            </a:endParaRPr>
          </a:p>
          <a:p>
            <a:pPr>
              <a:lnSpc>
                <a:spcPct val="150000"/>
              </a:lnSpc>
            </a:pPr>
            <a:endParaRPr lang="en-US" altLang="ja-JP" sz="1600" dirty="0">
              <a:latin typeface="+mj-ea"/>
            </a:endParaRPr>
          </a:p>
          <a:p>
            <a:pPr>
              <a:lnSpc>
                <a:spcPct val="150000"/>
              </a:lnSpc>
            </a:pPr>
            <a:r>
              <a:rPr lang="ja-JP" altLang="en-US" sz="1600" dirty="0" smtClean="0">
                <a:latin typeface="+mj-ea"/>
              </a:rPr>
              <a:t>好ましいユーザー体験は、アクセスできて初めて生まれます。アクセスできなかったというのも一つの体験となりますが、ユーザー体験としては最悪の状況です。</a:t>
            </a:r>
            <a:endParaRPr lang="en-US" altLang="ja-JP" sz="1600" dirty="0" smtClean="0">
              <a:latin typeface="+mj-ea"/>
            </a:endParaRPr>
          </a:p>
          <a:p>
            <a:pPr>
              <a:lnSpc>
                <a:spcPct val="150000"/>
              </a:lnSpc>
            </a:pPr>
            <a:r>
              <a:rPr lang="ja-JP" altLang="en-US" sz="1600" dirty="0" smtClean="0">
                <a:latin typeface="+mj-ea"/>
              </a:rPr>
              <a:t>アクセシビリティが向上すれば、最悪の体験を回避し、成功体験に買えられる可能性があります。</a:t>
            </a:r>
            <a:endParaRPr lang="en-US" altLang="ja-JP" sz="1600" dirty="0">
              <a:latin typeface="+mj-ea"/>
            </a:endParaRPr>
          </a:p>
        </p:txBody>
      </p:sp>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a:t>
            </a:r>
            <a:r>
              <a:rPr lang="ja-JP" altLang="en-US" sz="2400" dirty="0" smtClean="0"/>
              <a:t>ザ体験向</a:t>
            </a:r>
            <a:r>
              <a:rPr lang="ja-JP" altLang="en-US" sz="2400" dirty="0"/>
              <a:t>上・改善のため</a:t>
            </a:r>
            <a:endParaRPr lang="ja-JP" altLang="en-US" sz="2400" dirty="0">
              <a:solidFill>
                <a:schemeClr val="bg1"/>
              </a:solidFill>
              <a:latin typeface="+mj-ea"/>
              <a:ea typeface="+mj-ea"/>
            </a:endParaRPr>
          </a:p>
        </p:txBody>
      </p:sp>
    </p:spTree>
    <p:extLst>
      <p:ext uri="{BB962C8B-B14F-4D97-AF65-F5344CB8AC3E}">
        <p14:creationId xmlns:p14="http://schemas.microsoft.com/office/powerpoint/2010/main" val="48268362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a:t>
            </a:r>
            <a:r>
              <a:rPr lang="ja-JP" altLang="en-US" sz="2400" dirty="0" smtClean="0"/>
              <a:t>ザ体験向</a:t>
            </a:r>
            <a:r>
              <a:rPr lang="ja-JP" altLang="en-US" sz="2400" dirty="0"/>
              <a:t>上・改善のため</a:t>
            </a:r>
            <a:endParaRPr lang="ja-JP" altLang="en-US" sz="2400" dirty="0">
              <a:solidFill>
                <a:schemeClr val="bg1"/>
              </a:solidFill>
              <a:latin typeface="+mj-ea"/>
              <a:ea typeface="+mj-ea"/>
            </a:endParaRPr>
          </a:p>
        </p:txBody>
      </p:sp>
      <p:pic>
        <p:nvPicPr>
          <p:cNvPr id="2" name="図 1" descr="Fig1_honeycombMode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728" y="2165763"/>
            <a:ext cx="3940629" cy="4084934"/>
          </a:xfrm>
          <a:prstGeom prst="rect">
            <a:avLst/>
          </a:prstGeom>
        </p:spPr>
      </p:pic>
      <p:sp>
        <p:nvSpPr>
          <p:cNvPr id="3" name="テキスト ボックス 2"/>
          <p:cNvSpPr txBox="1"/>
          <p:nvPr/>
        </p:nvSpPr>
        <p:spPr>
          <a:xfrm>
            <a:off x="4417846" y="2163576"/>
            <a:ext cx="5032147" cy="4220643"/>
          </a:xfrm>
          <a:prstGeom prst="rect">
            <a:avLst/>
          </a:prstGeom>
          <a:noFill/>
        </p:spPr>
        <p:txBody>
          <a:bodyPr wrap="none" rtlCol="0">
            <a:spAutoFit/>
          </a:bodyPr>
          <a:lstStyle/>
          <a:p>
            <a:pPr>
              <a:lnSpc>
                <a:spcPct val="120000"/>
              </a:lnSpc>
            </a:pPr>
            <a:r>
              <a:rPr lang="ja-JP" altLang="en-US" sz="1600" dirty="0" smtClean="0"/>
              <a:t>ユーザー体験は</a:t>
            </a:r>
            <a:r>
              <a:rPr lang="en-US" altLang="ja-JP" sz="1600" dirty="0" smtClean="0"/>
              <a:t>7</a:t>
            </a:r>
            <a:r>
              <a:rPr lang="ja-JP" altLang="en-US" sz="1600" dirty="0" smtClean="0"/>
              <a:t>つの要素で分解されます。</a:t>
            </a:r>
            <a:endParaRPr lang="en-US" altLang="ja-JP" sz="1600" dirty="0" smtClean="0"/>
          </a:p>
          <a:p>
            <a:pPr>
              <a:lnSpc>
                <a:spcPct val="120000"/>
              </a:lnSpc>
            </a:pPr>
            <a:endParaRPr lang="en-US" altLang="ja-JP" sz="1600" dirty="0"/>
          </a:p>
          <a:p>
            <a:pPr>
              <a:lnSpc>
                <a:spcPct val="120000"/>
              </a:lnSpc>
            </a:pPr>
            <a:r>
              <a:rPr lang="ja-JP" altLang="en-US" sz="1600" dirty="0" smtClean="0"/>
              <a:t>この</a:t>
            </a:r>
            <a:r>
              <a:rPr lang="en-US" altLang="ja-JP" sz="1600" dirty="0" smtClean="0"/>
              <a:t>7</a:t>
            </a:r>
            <a:r>
              <a:rPr lang="ja-JP" altLang="en-US" sz="1600" dirty="0" smtClean="0"/>
              <a:t>要素の相関を表したのが、左記の</a:t>
            </a:r>
            <a:endParaRPr lang="en-US" altLang="ja-JP" sz="1600" dirty="0" smtClean="0"/>
          </a:p>
          <a:p>
            <a:pPr>
              <a:lnSpc>
                <a:spcPct val="120000"/>
              </a:lnSpc>
            </a:pPr>
            <a:r>
              <a:rPr lang="ja-JP" altLang="en-US" sz="1600" dirty="0" smtClean="0"/>
              <a:t>「ハニカム構造」という図です。</a:t>
            </a:r>
            <a:endParaRPr lang="en-US" altLang="ja-JP" sz="1600" dirty="0" smtClean="0"/>
          </a:p>
          <a:p>
            <a:pPr>
              <a:lnSpc>
                <a:spcPct val="120000"/>
              </a:lnSpc>
            </a:pPr>
            <a:endParaRPr lang="en-US" altLang="ja-JP" sz="1600" dirty="0" smtClean="0"/>
          </a:p>
          <a:p>
            <a:pPr>
              <a:lnSpc>
                <a:spcPct val="120000"/>
              </a:lnSpc>
            </a:pPr>
            <a:r>
              <a:rPr lang="ja-JP" altLang="en-US" sz="1600" dirty="0" smtClean="0"/>
              <a:t>中心に</a:t>
            </a:r>
            <a:r>
              <a:rPr lang="en-US" altLang="ja-JP" sz="1600" dirty="0" smtClean="0"/>
              <a:t>valuable(</a:t>
            </a:r>
            <a:r>
              <a:rPr lang="ja-JP" altLang="en-US" sz="1600" dirty="0" smtClean="0"/>
              <a:t>価値がある</a:t>
            </a:r>
            <a:r>
              <a:rPr lang="en-US" altLang="ja-JP" sz="1600" dirty="0" smtClean="0"/>
              <a:t>)</a:t>
            </a:r>
            <a:r>
              <a:rPr lang="ja-JP" altLang="en-US" sz="1600" dirty="0" smtClean="0"/>
              <a:t>が配置され、</a:t>
            </a:r>
            <a:endParaRPr lang="en-US" altLang="ja-JP" sz="1600" dirty="0" smtClean="0"/>
          </a:p>
          <a:p>
            <a:pPr>
              <a:lnSpc>
                <a:spcPct val="120000"/>
              </a:lnSpc>
            </a:pPr>
            <a:r>
              <a:rPr kumimoji="1" lang="ja-JP" altLang="en-US" sz="1600" dirty="0" smtClean="0"/>
              <a:t>周囲に残りの</a:t>
            </a:r>
            <a:r>
              <a:rPr kumimoji="1" lang="en-US" altLang="ja-JP" sz="1600" dirty="0" smtClean="0"/>
              <a:t>6</a:t>
            </a:r>
            <a:r>
              <a:rPr kumimoji="1" lang="ja-JP" altLang="en-US" sz="1600" dirty="0" smtClean="0"/>
              <a:t>要素が等しく配置されています。</a:t>
            </a:r>
            <a:endParaRPr kumimoji="1" lang="en-US" altLang="ja-JP" sz="1600" dirty="0" smtClean="0"/>
          </a:p>
          <a:p>
            <a:pPr>
              <a:lnSpc>
                <a:spcPct val="120000"/>
              </a:lnSpc>
            </a:pPr>
            <a:endParaRPr lang="en-US" altLang="ja-JP" sz="1600" dirty="0"/>
          </a:p>
          <a:p>
            <a:pPr>
              <a:lnSpc>
                <a:spcPct val="120000"/>
              </a:lnSpc>
            </a:pPr>
            <a:r>
              <a:rPr kumimoji="1" lang="en-US" altLang="ja-JP" sz="1600" dirty="0" smtClean="0"/>
              <a:t>6</a:t>
            </a:r>
            <a:r>
              <a:rPr kumimoji="1" lang="ja-JP" altLang="en-US" sz="1600" dirty="0" smtClean="0"/>
              <a:t>つの要素すべてが「体験」を構成する要素であり、</a:t>
            </a:r>
            <a:endParaRPr kumimoji="1" lang="en-US" altLang="ja-JP" sz="1600" dirty="0" smtClean="0"/>
          </a:p>
          <a:p>
            <a:pPr>
              <a:lnSpc>
                <a:spcPct val="120000"/>
              </a:lnSpc>
            </a:pPr>
            <a:r>
              <a:rPr lang="ja-JP" altLang="en-US" sz="1600" dirty="0" smtClean="0"/>
              <a:t>この組み合わせによって、中央の「価値がある」</a:t>
            </a:r>
            <a:endParaRPr lang="en-US" altLang="ja-JP" sz="1600" dirty="0" smtClean="0"/>
          </a:p>
          <a:p>
            <a:pPr>
              <a:lnSpc>
                <a:spcPct val="120000"/>
              </a:lnSpc>
            </a:pPr>
            <a:r>
              <a:rPr kumimoji="1" lang="ja-JP" altLang="en-US" sz="1600" dirty="0" smtClean="0"/>
              <a:t>状態が生まれます。</a:t>
            </a:r>
            <a:endParaRPr kumimoji="1" lang="en-US" altLang="ja-JP" sz="1600" dirty="0" smtClean="0"/>
          </a:p>
          <a:p>
            <a:pPr>
              <a:lnSpc>
                <a:spcPct val="120000"/>
              </a:lnSpc>
            </a:pPr>
            <a:endParaRPr lang="en-US" altLang="ja-JP" sz="1600" dirty="0"/>
          </a:p>
          <a:p>
            <a:pPr>
              <a:lnSpc>
                <a:spcPct val="120000"/>
              </a:lnSpc>
            </a:pPr>
            <a:r>
              <a:rPr kumimoji="1" lang="ja-JP" altLang="en-US" sz="1600" dirty="0" smtClean="0"/>
              <a:t>周囲の要素のどれかが欠ければ、価値を失うこと</a:t>
            </a:r>
            <a:endParaRPr kumimoji="1" lang="en-US" altLang="ja-JP" sz="1600" dirty="0" smtClean="0"/>
          </a:p>
          <a:p>
            <a:pPr>
              <a:lnSpc>
                <a:spcPct val="120000"/>
              </a:lnSpc>
            </a:pPr>
            <a:r>
              <a:rPr lang="ja-JP" altLang="en-US" sz="1600" dirty="0" smtClean="0"/>
              <a:t>になります。</a:t>
            </a:r>
            <a:endParaRPr kumimoji="1" lang="ja-JP" altLang="en-US" sz="1600" dirty="0"/>
          </a:p>
        </p:txBody>
      </p:sp>
    </p:spTree>
    <p:extLst>
      <p:ext uri="{BB962C8B-B14F-4D97-AF65-F5344CB8AC3E}">
        <p14:creationId xmlns:p14="http://schemas.microsoft.com/office/powerpoint/2010/main" val="358024843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The-User-Experience-Honeycomb.002-0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581" y="1578726"/>
            <a:ext cx="7039032" cy="5279274"/>
          </a:xfrm>
          <a:prstGeom prst="rect">
            <a:avLst/>
          </a:prstGeom>
        </p:spPr>
      </p:pic>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4"/>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t> ユ</a:t>
            </a:r>
            <a:r>
              <a:rPr lang="ja-JP" altLang="en-US" sz="2400" dirty="0"/>
              <a:t>ー</a:t>
            </a:r>
            <a:r>
              <a:rPr lang="ja-JP" altLang="en-US" sz="2400" dirty="0" smtClean="0"/>
              <a:t>ザ体験向</a:t>
            </a:r>
            <a:r>
              <a:rPr lang="ja-JP" altLang="en-US" sz="2400" dirty="0"/>
              <a:t>上・改善のため</a:t>
            </a:r>
            <a:endParaRPr lang="ja-JP" altLang="en-US" sz="2400" dirty="0">
              <a:solidFill>
                <a:schemeClr val="bg1"/>
              </a:solidFill>
              <a:latin typeface="+mj-ea"/>
              <a:ea typeface="+mj-ea"/>
            </a:endParaRPr>
          </a:p>
        </p:txBody>
      </p:sp>
    </p:spTree>
    <p:extLst>
      <p:ext uri="{BB962C8B-B14F-4D97-AF65-F5344CB8AC3E}">
        <p14:creationId xmlns:p14="http://schemas.microsoft.com/office/powerpoint/2010/main" val="49403600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en-US" altLang="ja-JP" sz="2400" dirty="0" smtClean="0"/>
              <a:t> </a:t>
            </a:r>
            <a:r>
              <a:rPr lang="ja-JP" altLang="en-US" sz="2400" dirty="0" smtClean="0"/>
              <a:t>規</a:t>
            </a:r>
            <a:r>
              <a:rPr lang="ja-JP" altLang="en-US" sz="2400" dirty="0"/>
              <a:t>格への対応のため</a:t>
            </a:r>
            <a:endParaRPr lang="ja-JP" altLang="en-US" sz="2400" dirty="0">
              <a:solidFill>
                <a:schemeClr val="bg1"/>
              </a:solidFill>
              <a:latin typeface="+mj-ea"/>
              <a:ea typeface="+mj-ea"/>
            </a:endParaRPr>
          </a:p>
        </p:txBody>
      </p:sp>
      <p:sp>
        <p:nvSpPr>
          <p:cNvPr id="3" name="正方形/長方形 2"/>
          <p:cNvSpPr/>
          <p:nvPr/>
        </p:nvSpPr>
        <p:spPr>
          <a:xfrm>
            <a:off x="515728" y="1937610"/>
            <a:ext cx="8628272" cy="3539430"/>
          </a:xfrm>
          <a:prstGeom prst="rect">
            <a:avLst/>
          </a:prstGeom>
        </p:spPr>
        <p:txBody>
          <a:bodyPr wrap="square">
            <a:spAutoFit/>
          </a:bodyPr>
          <a:lstStyle/>
          <a:p>
            <a:pPr>
              <a:lnSpc>
                <a:spcPct val="120000"/>
              </a:lnSpc>
            </a:pPr>
            <a:r>
              <a:rPr lang="ja-JP" altLang="en-US" sz="1600" dirty="0">
                <a:latin typeface="+mj-ea"/>
                <a:ea typeface="+mj-ea"/>
              </a:rPr>
              <a:t>世界レベルでは元々「</a:t>
            </a:r>
            <a:r>
              <a:rPr lang="en-US" altLang="ja-JP" sz="1600" dirty="0">
                <a:latin typeface="+mj-ea"/>
                <a:ea typeface="+mj-ea"/>
              </a:rPr>
              <a:t>WCAG</a:t>
            </a:r>
            <a:r>
              <a:rPr lang="ja-JP" altLang="en-US" sz="1600" dirty="0">
                <a:latin typeface="+mj-ea"/>
                <a:ea typeface="+mj-ea"/>
              </a:rPr>
              <a:t>」（</a:t>
            </a:r>
            <a:r>
              <a:rPr lang="en-US" altLang="ja-JP" sz="1600" dirty="0">
                <a:latin typeface="+mj-ea"/>
                <a:ea typeface="+mj-ea"/>
              </a:rPr>
              <a:t>Web Content Accessibility Guidelines</a:t>
            </a:r>
            <a:r>
              <a:rPr lang="ja-JP" altLang="en-US" sz="1600" dirty="0" smtClean="0">
                <a:latin typeface="+mj-ea"/>
                <a:ea typeface="+mj-ea"/>
              </a:rPr>
              <a:t>）</a:t>
            </a:r>
            <a:endParaRPr lang="en-US" altLang="ja-JP" sz="1600" dirty="0" smtClean="0">
              <a:latin typeface="+mj-ea"/>
              <a:ea typeface="+mj-ea"/>
            </a:endParaRPr>
          </a:p>
          <a:p>
            <a:pPr>
              <a:lnSpc>
                <a:spcPct val="120000"/>
              </a:lnSpc>
            </a:pPr>
            <a:r>
              <a:rPr lang="ja-JP" altLang="en-US" sz="1600" dirty="0" smtClean="0">
                <a:latin typeface="+mj-ea"/>
                <a:ea typeface="+mj-ea"/>
              </a:rPr>
              <a:t>と</a:t>
            </a:r>
            <a:r>
              <a:rPr lang="ja-JP" altLang="en-US" sz="1600" dirty="0">
                <a:latin typeface="+mj-ea"/>
                <a:ea typeface="+mj-ea"/>
              </a:rPr>
              <a:t>いう指針が</a:t>
            </a:r>
            <a:r>
              <a:rPr lang="en-US" altLang="ja-JP" sz="1600" dirty="0">
                <a:latin typeface="+mj-ea"/>
                <a:ea typeface="+mj-ea"/>
              </a:rPr>
              <a:t>W3C</a:t>
            </a:r>
            <a:r>
              <a:rPr lang="ja-JP" altLang="en-US" sz="1600" dirty="0">
                <a:latin typeface="+mj-ea"/>
                <a:ea typeface="+mj-ea"/>
              </a:rPr>
              <a:t>（</a:t>
            </a:r>
            <a:r>
              <a:rPr lang="en-US" altLang="ja-JP" sz="1600" dirty="0">
                <a:latin typeface="+mj-ea"/>
                <a:ea typeface="+mj-ea"/>
              </a:rPr>
              <a:t>World Wide Web Consortium</a:t>
            </a:r>
            <a:r>
              <a:rPr lang="ja-JP" altLang="en-US" sz="1600" dirty="0" smtClean="0">
                <a:latin typeface="+mj-ea"/>
                <a:ea typeface="+mj-ea"/>
              </a:rPr>
              <a:t>：</a:t>
            </a:r>
            <a:endParaRPr lang="en-US" altLang="ja-JP" sz="1600" dirty="0" smtClean="0">
              <a:latin typeface="+mj-ea"/>
              <a:ea typeface="+mj-ea"/>
            </a:endParaRPr>
          </a:p>
          <a:p>
            <a:pPr>
              <a:lnSpc>
                <a:spcPct val="120000"/>
              </a:lnSpc>
            </a:pPr>
            <a:r>
              <a:rPr lang="ja-JP" altLang="en-US" sz="1600" dirty="0" smtClean="0">
                <a:latin typeface="+mj-ea"/>
                <a:ea typeface="+mj-ea"/>
              </a:rPr>
              <a:t>イ</a:t>
            </a:r>
            <a:r>
              <a:rPr lang="ja-JP" altLang="en-US" sz="1600" dirty="0">
                <a:latin typeface="+mj-ea"/>
                <a:ea typeface="+mj-ea"/>
              </a:rPr>
              <a:t>ンターネットの各種技術の標準化を推進する団体）から</a:t>
            </a:r>
            <a:r>
              <a:rPr lang="ja-JP" altLang="en-US" sz="1600" dirty="0" smtClean="0">
                <a:latin typeface="+mj-ea"/>
                <a:ea typeface="+mj-ea"/>
              </a:rPr>
              <a:t>、</a:t>
            </a:r>
            <a:endParaRPr lang="en-US" altLang="ja-JP" sz="1600" dirty="0" smtClean="0">
              <a:latin typeface="+mj-ea"/>
              <a:ea typeface="+mj-ea"/>
            </a:endParaRPr>
          </a:p>
          <a:p>
            <a:pPr>
              <a:lnSpc>
                <a:spcPct val="120000"/>
              </a:lnSpc>
            </a:pPr>
            <a:r>
              <a:rPr lang="en-US" altLang="ja-JP" sz="1600" dirty="0" smtClean="0">
                <a:latin typeface="+mj-ea"/>
                <a:ea typeface="+mj-ea"/>
              </a:rPr>
              <a:t>1999</a:t>
            </a:r>
            <a:r>
              <a:rPr lang="ja-JP" altLang="en-US" sz="1600" dirty="0">
                <a:latin typeface="+mj-ea"/>
                <a:ea typeface="+mj-ea"/>
              </a:rPr>
              <a:t>年に作られたのが最初の規格になります</a:t>
            </a:r>
            <a:r>
              <a:rPr lang="ja-JP" altLang="en-US" sz="1600" dirty="0" smtClean="0">
                <a:latin typeface="+mj-ea"/>
                <a:ea typeface="+mj-ea"/>
              </a:rPr>
              <a:t>。</a:t>
            </a:r>
            <a:endParaRPr lang="en-US" altLang="ja-JP" sz="1600" dirty="0" smtClean="0">
              <a:latin typeface="+mj-ea"/>
              <a:ea typeface="+mj-ea"/>
            </a:endParaRPr>
          </a:p>
          <a:p>
            <a:pPr>
              <a:lnSpc>
                <a:spcPct val="120000"/>
              </a:lnSpc>
            </a:pPr>
            <a:r>
              <a:rPr lang="en-US" altLang="ja-JP" sz="1600" dirty="0" smtClean="0">
                <a:latin typeface="+mj-ea"/>
                <a:ea typeface="+mj-ea"/>
              </a:rPr>
              <a:t>2008</a:t>
            </a:r>
            <a:r>
              <a:rPr lang="ja-JP" altLang="en-US" sz="1600" dirty="0">
                <a:latin typeface="+mj-ea"/>
                <a:ea typeface="+mj-ea"/>
              </a:rPr>
              <a:t>年にはバージョンアップされた「</a:t>
            </a:r>
            <a:r>
              <a:rPr lang="en-US" altLang="ja-JP" sz="1600" dirty="0">
                <a:latin typeface="+mj-ea"/>
                <a:ea typeface="+mj-ea"/>
              </a:rPr>
              <a:t>WCAG2.0</a:t>
            </a:r>
            <a:r>
              <a:rPr lang="ja-JP" altLang="en-US" sz="1600" dirty="0">
                <a:latin typeface="+mj-ea"/>
                <a:ea typeface="+mj-ea"/>
              </a:rPr>
              <a:t>」とし</a:t>
            </a:r>
            <a:r>
              <a:rPr lang="ja-JP" altLang="en-US" sz="1600" dirty="0" smtClean="0">
                <a:latin typeface="+mj-ea"/>
                <a:ea typeface="+mj-ea"/>
              </a:rPr>
              <a:t>て</a:t>
            </a:r>
            <a:r>
              <a:rPr lang="en-US" altLang="ja-JP" sz="1600" dirty="0" smtClean="0">
                <a:latin typeface="+mj-ea"/>
                <a:ea typeface="+mj-ea"/>
              </a:rPr>
              <a:t>W3C</a:t>
            </a:r>
            <a:r>
              <a:rPr lang="ja-JP" altLang="en-US" sz="1600" dirty="0">
                <a:latin typeface="+mj-ea"/>
                <a:ea typeface="+mj-ea"/>
              </a:rPr>
              <a:t>勧告として出されました</a:t>
            </a:r>
            <a:r>
              <a:rPr lang="ja-JP" altLang="en-US" sz="1600" dirty="0" smtClean="0">
                <a:latin typeface="+mj-ea"/>
                <a:ea typeface="+mj-ea"/>
              </a:rPr>
              <a:t>。</a:t>
            </a:r>
            <a:endParaRPr lang="en-US" altLang="ja-JP" sz="1600" dirty="0" smtClean="0">
              <a:latin typeface="+mj-ea"/>
              <a:ea typeface="+mj-ea"/>
            </a:endParaRPr>
          </a:p>
          <a:p>
            <a:pPr>
              <a:lnSpc>
                <a:spcPct val="120000"/>
              </a:lnSpc>
            </a:pPr>
            <a:endParaRPr lang="en-US" altLang="ja-JP" sz="1600" dirty="0">
              <a:latin typeface="+mj-ea"/>
              <a:ea typeface="+mj-ea"/>
            </a:endParaRPr>
          </a:p>
          <a:p>
            <a:pPr>
              <a:lnSpc>
                <a:spcPct val="120000"/>
              </a:lnSpc>
            </a:pPr>
            <a:r>
              <a:rPr lang="ja-JP" altLang="en-US" sz="1600" dirty="0">
                <a:latin typeface="+mj-ea"/>
                <a:ea typeface="+mj-ea"/>
              </a:rPr>
              <a:t>日本においては</a:t>
            </a:r>
            <a:r>
              <a:rPr lang="en-US" altLang="ja-JP" sz="1600" dirty="0">
                <a:latin typeface="+mj-ea"/>
                <a:ea typeface="+mj-ea"/>
              </a:rPr>
              <a:t>JIS</a:t>
            </a:r>
            <a:r>
              <a:rPr lang="ja-JP" altLang="en-US" sz="1600" dirty="0">
                <a:latin typeface="+mj-ea"/>
                <a:ea typeface="+mj-ea"/>
              </a:rPr>
              <a:t>（日本工業規格）において</a:t>
            </a:r>
            <a:r>
              <a:rPr lang="en-US" altLang="ja-JP" sz="1600" dirty="0">
                <a:latin typeface="+mj-ea"/>
                <a:ea typeface="+mj-ea"/>
              </a:rPr>
              <a:t>2004</a:t>
            </a:r>
            <a:r>
              <a:rPr lang="ja-JP" altLang="en-US" sz="1600" dirty="0">
                <a:latin typeface="+mj-ea"/>
                <a:ea typeface="+mj-ea"/>
              </a:rPr>
              <a:t>年に「</a:t>
            </a:r>
            <a:r>
              <a:rPr lang="en-US" altLang="ja-JP" sz="1600" dirty="0">
                <a:latin typeface="+mj-ea"/>
                <a:ea typeface="+mj-ea"/>
              </a:rPr>
              <a:t>JIS X 8341-3:2004</a:t>
            </a:r>
            <a:r>
              <a:rPr lang="ja-JP" altLang="en-US" sz="1600" dirty="0" smtClean="0">
                <a:latin typeface="+mj-ea"/>
                <a:ea typeface="+mj-ea"/>
              </a:rPr>
              <a:t>」</a:t>
            </a:r>
            <a:endParaRPr lang="en-US" altLang="ja-JP" sz="1600" dirty="0" smtClean="0">
              <a:latin typeface="+mj-ea"/>
              <a:ea typeface="+mj-ea"/>
            </a:endParaRPr>
          </a:p>
          <a:p>
            <a:pPr>
              <a:lnSpc>
                <a:spcPct val="120000"/>
              </a:lnSpc>
            </a:pPr>
            <a:r>
              <a:rPr lang="ja-JP" altLang="en-US" sz="1600" dirty="0" smtClean="0">
                <a:latin typeface="+mj-ea"/>
                <a:ea typeface="+mj-ea"/>
              </a:rPr>
              <a:t>（</a:t>
            </a:r>
            <a:r>
              <a:rPr lang="ja-JP" altLang="en-US" sz="1600" dirty="0">
                <a:latin typeface="+mj-ea"/>
                <a:ea typeface="+mj-ea"/>
              </a:rPr>
              <a:t>高齢者・障害者等配慮設計指針</a:t>
            </a:r>
            <a:r>
              <a:rPr lang="en-US" altLang="ja-JP" sz="1600" dirty="0">
                <a:latin typeface="+mj-ea"/>
                <a:ea typeface="+mj-ea"/>
              </a:rPr>
              <a:t>―</a:t>
            </a:r>
            <a:r>
              <a:rPr lang="ja-JP" altLang="en-US" sz="1600" dirty="0">
                <a:latin typeface="+mj-ea"/>
                <a:ea typeface="+mj-ea"/>
              </a:rPr>
              <a:t>情報通信における機器、ソフトウェア及</a:t>
            </a:r>
            <a:r>
              <a:rPr lang="ja-JP" altLang="en-US" sz="1600" dirty="0" smtClean="0">
                <a:latin typeface="+mj-ea"/>
                <a:ea typeface="+mj-ea"/>
              </a:rPr>
              <a:t>び</a:t>
            </a:r>
            <a:endParaRPr lang="en-US" altLang="ja-JP" sz="1600" dirty="0" smtClean="0">
              <a:latin typeface="+mj-ea"/>
              <a:ea typeface="+mj-ea"/>
            </a:endParaRPr>
          </a:p>
          <a:p>
            <a:pPr>
              <a:lnSpc>
                <a:spcPct val="120000"/>
              </a:lnSpc>
            </a:pPr>
            <a:r>
              <a:rPr lang="ja-JP" altLang="en-US" sz="1600" dirty="0" smtClean="0">
                <a:latin typeface="+mj-ea"/>
                <a:ea typeface="+mj-ea"/>
              </a:rPr>
              <a:t>サ</a:t>
            </a:r>
            <a:r>
              <a:rPr lang="ja-JP" altLang="en-US" sz="1600" dirty="0">
                <a:latin typeface="+mj-ea"/>
                <a:ea typeface="+mj-ea"/>
              </a:rPr>
              <a:t>ービス</a:t>
            </a:r>
            <a:r>
              <a:rPr lang="en-US" altLang="ja-JP" sz="1600" dirty="0">
                <a:latin typeface="+mj-ea"/>
                <a:ea typeface="+mj-ea"/>
              </a:rPr>
              <a:t>―</a:t>
            </a:r>
            <a:r>
              <a:rPr lang="ja-JP" altLang="en-US" sz="1600" dirty="0">
                <a:latin typeface="+mj-ea"/>
                <a:ea typeface="+mj-ea"/>
              </a:rPr>
              <a:t>第三部：ウェブコンテンツ）というものが作られていま</a:t>
            </a:r>
            <a:r>
              <a:rPr lang="ja-JP" altLang="en-US" sz="1600" dirty="0" smtClean="0">
                <a:latin typeface="+mj-ea"/>
                <a:ea typeface="+mj-ea"/>
              </a:rPr>
              <a:t>す。</a:t>
            </a:r>
            <a:endParaRPr lang="en-US" altLang="ja-JP" sz="1600" dirty="0" smtClean="0">
              <a:latin typeface="+mj-ea"/>
              <a:ea typeface="+mj-ea"/>
            </a:endParaRPr>
          </a:p>
          <a:p>
            <a:pPr>
              <a:lnSpc>
                <a:spcPct val="120000"/>
              </a:lnSpc>
            </a:pPr>
            <a:endParaRPr lang="en-US" altLang="ja-JP" sz="1600" dirty="0">
              <a:latin typeface="+mj-ea"/>
              <a:ea typeface="+mj-ea"/>
            </a:endParaRPr>
          </a:p>
          <a:p>
            <a:r>
              <a:rPr lang="ja-JP" altLang="en-US" sz="1600" dirty="0"/>
              <a:t>先の</a:t>
            </a:r>
            <a:r>
              <a:rPr lang="en-US" altLang="ja-JP" sz="1600" dirty="0"/>
              <a:t>WCAG2.0</a:t>
            </a:r>
            <a:r>
              <a:rPr lang="ja-JP" altLang="en-US" sz="1600" dirty="0"/>
              <a:t>の成立を受けて、内容を反映した</a:t>
            </a:r>
            <a:r>
              <a:rPr lang="en-US" altLang="ja-JP" sz="1600" dirty="0"/>
              <a:t>2010</a:t>
            </a:r>
            <a:r>
              <a:rPr lang="ja-JP" altLang="en-US" sz="1600" dirty="0"/>
              <a:t>年に「</a:t>
            </a:r>
            <a:r>
              <a:rPr lang="en-US" altLang="ja-JP" sz="1600" dirty="0"/>
              <a:t>JIS X 8341-3:2010</a:t>
            </a:r>
            <a:r>
              <a:rPr lang="ja-JP" altLang="en-US" sz="1600" dirty="0"/>
              <a:t>」</a:t>
            </a:r>
          </a:p>
          <a:p>
            <a:r>
              <a:rPr lang="ja-JP" altLang="en-US" sz="1600" dirty="0"/>
              <a:t>としてバージョンアップされました</a:t>
            </a:r>
            <a:r>
              <a:rPr lang="ja-JP" altLang="en-US" sz="1600" dirty="0" smtClean="0"/>
              <a:t>。</a:t>
            </a:r>
            <a:endParaRPr lang="ja-JP" altLang="en-US" sz="1600" dirty="0"/>
          </a:p>
        </p:txBody>
      </p:sp>
    </p:spTree>
    <p:extLst>
      <p:ext uri="{BB962C8B-B14F-4D97-AF65-F5344CB8AC3E}">
        <p14:creationId xmlns:p14="http://schemas.microsoft.com/office/powerpoint/2010/main" val="348227298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rgbClr val="0000FF"/>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en-US" altLang="ja-JP" sz="2400" dirty="0" smtClean="0"/>
              <a:t> </a:t>
            </a:r>
            <a:r>
              <a:rPr lang="ja-JP" altLang="en-US" sz="2400" dirty="0" smtClean="0"/>
              <a:t>規</a:t>
            </a:r>
            <a:r>
              <a:rPr lang="ja-JP" altLang="en-US" sz="2400" dirty="0"/>
              <a:t>格への対応のため</a:t>
            </a:r>
            <a:endParaRPr lang="ja-JP" altLang="en-US" sz="2400" dirty="0">
              <a:solidFill>
                <a:schemeClr val="bg1"/>
              </a:solidFill>
              <a:latin typeface="+mj-ea"/>
              <a:ea typeface="+mj-ea"/>
            </a:endParaRPr>
          </a:p>
        </p:txBody>
      </p:sp>
      <p:sp>
        <p:nvSpPr>
          <p:cNvPr id="2" name="正方形/長方形 1"/>
          <p:cNvSpPr/>
          <p:nvPr/>
        </p:nvSpPr>
        <p:spPr>
          <a:xfrm>
            <a:off x="1" y="1671849"/>
            <a:ext cx="9143999" cy="461665"/>
          </a:xfrm>
          <a:prstGeom prst="rect">
            <a:avLst/>
          </a:prstGeom>
          <a:ln>
            <a:noFill/>
          </a:ln>
          <a:effectLst/>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ja-JP" altLang="en-US" sz="2400" dirty="0"/>
              <a:t>アクセシビリティへの配慮は法的にも求められつつある</a:t>
            </a:r>
          </a:p>
        </p:txBody>
      </p:sp>
      <p:sp>
        <p:nvSpPr>
          <p:cNvPr id="4" name="正方形/長方形 3"/>
          <p:cNvSpPr/>
          <p:nvPr/>
        </p:nvSpPr>
        <p:spPr>
          <a:xfrm>
            <a:off x="194811" y="2406723"/>
            <a:ext cx="8854829" cy="1265988"/>
          </a:xfrm>
          <a:prstGeom prst="rect">
            <a:avLst/>
          </a:prstGeom>
        </p:spPr>
        <p:txBody>
          <a:bodyPr wrap="square">
            <a:spAutoFit/>
          </a:bodyPr>
          <a:lstStyle/>
          <a:p>
            <a:pPr>
              <a:lnSpc>
                <a:spcPct val="120000"/>
              </a:lnSpc>
            </a:pPr>
            <a:r>
              <a:rPr lang="ja-JP" altLang="en-US" sz="1600" dirty="0"/>
              <a:t>海外では</a:t>
            </a:r>
            <a:r>
              <a:rPr lang="en-US" altLang="ja-JP" sz="1600" dirty="0"/>
              <a:t>Web</a:t>
            </a:r>
            <a:r>
              <a:rPr lang="ja-JP" altLang="en-US" sz="1600" dirty="0"/>
              <a:t>アクセシビリティの法律による義務化が既に進められつつあります</a:t>
            </a:r>
            <a:r>
              <a:rPr lang="ja-JP" altLang="en-US" sz="1600" dirty="0" smtClean="0"/>
              <a:t>。</a:t>
            </a:r>
            <a:endParaRPr lang="en-US" altLang="ja-JP" sz="1600" dirty="0" smtClean="0"/>
          </a:p>
          <a:p>
            <a:pPr>
              <a:lnSpc>
                <a:spcPct val="120000"/>
              </a:lnSpc>
            </a:pPr>
            <a:endParaRPr lang="en-US" altLang="ja-JP" sz="1600" dirty="0" smtClean="0"/>
          </a:p>
          <a:p>
            <a:pPr>
              <a:lnSpc>
                <a:spcPct val="120000"/>
              </a:lnSpc>
            </a:pPr>
            <a:r>
              <a:rPr lang="ja-JP" altLang="en-US" sz="1600" dirty="0" smtClean="0"/>
              <a:t>ア</a:t>
            </a:r>
            <a:r>
              <a:rPr lang="ja-JP" altLang="en-US" sz="1600" dirty="0"/>
              <a:t>メリカ、オーストラリアなど諸外国の</a:t>
            </a:r>
            <a:r>
              <a:rPr lang="en-US" altLang="ja-JP" sz="1600" dirty="0"/>
              <a:t>Web</a:t>
            </a:r>
            <a:r>
              <a:rPr lang="ja-JP" altLang="en-US" sz="1600" dirty="0"/>
              <a:t>サイトでは、日本の官庁よりも一段階上の</a:t>
            </a:r>
            <a:r>
              <a:rPr lang="en-US" altLang="ja-JP" sz="1600" dirty="0"/>
              <a:t>WCAG2.0 AA</a:t>
            </a:r>
            <a:r>
              <a:rPr lang="ja-JP" altLang="en-US" sz="1600" dirty="0"/>
              <a:t>等級水準のアクセシビリティが担保されるよう施策が進められているそうです。</a:t>
            </a:r>
          </a:p>
        </p:txBody>
      </p:sp>
      <p:sp>
        <p:nvSpPr>
          <p:cNvPr id="14" name="正方形/長方形 13"/>
          <p:cNvSpPr/>
          <p:nvPr/>
        </p:nvSpPr>
        <p:spPr>
          <a:xfrm>
            <a:off x="194811" y="3798003"/>
            <a:ext cx="2723823" cy="415498"/>
          </a:xfrm>
          <a:prstGeom prst="rect">
            <a:avLst/>
          </a:prstGeom>
        </p:spPr>
        <p:txBody>
          <a:bodyPr wrap="none">
            <a:spAutoFit/>
          </a:bodyPr>
          <a:lstStyle/>
          <a:p>
            <a:pPr>
              <a:lnSpc>
                <a:spcPct val="120000"/>
              </a:lnSpc>
            </a:pPr>
            <a:r>
              <a:rPr lang="ja-JP" altLang="en-US" dirty="0"/>
              <a:t>障害者差別解消</a:t>
            </a:r>
            <a:r>
              <a:rPr lang="ja-JP" altLang="en-US" dirty="0" smtClean="0"/>
              <a:t>法の制定</a:t>
            </a:r>
            <a:endParaRPr lang="ja-JP" altLang="en-US" dirty="0"/>
          </a:p>
        </p:txBody>
      </p:sp>
      <p:sp>
        <p:nvSpPr>
          <p:cNvPr id="15" name="正方形/長方形 14"/>
          <p:cNvSpPr/>
          <p:nvPr/>
        </p:nvSpPr>
        <p:spPr>
          <a:xfrm>
            <a:off x="349745" y="4213501"/>
            <a:ext cx="8699895" cy="1561453"/>
          </a:xfrm>
          <a:prstGeom prst="rect">
            <a:avLst/>
          </a:prstGeom>
        </p:spPr>
        <p:txBody>
          <a:bodyPr wrap="square">
            <a:spAutoFit/>
          </a:bodyPr>
          <a:lstStyle/>
          <a:p>
            <a:pPr>
              <a:lnSpc>
                <a:spcPct val="120000"/>
              </a:lnSpc>
            </a:pPr>
            <a:r>
              <a:rPr lang="ja-JP" altLang="en-US" sz="1600" dirty="0"/>
              <a:t>日本での取り組みは若干遅れてはいますが、国連が定めた「障害者の権利に関する条約」の批准に伴い制定された「障害者差別解消法」（</a:t>
            </a:r>
            <a:r>
              <a:rPr lang="en-US" altLang="ja-JP" sz="1600" dirty="0"/>
              <a:t>2016</a:t>
            </a:r>
            <a:r>
              <a:rPr lang="ja-JP" altLang="en-US" sz="1600" dirty="0"/>
              <a:t>年より施行）の範囲内に、</a:t>
            </a:r>
            <a:r>
              <a:rPr lang="en-US" altLang="ja-JP" sz="1600" dirty="0"/>
              <a:t>Web</a:t>
            </a:r>
            <a:r>
              <a:rPr lang="ja-JP" altLang="en-US" sz="1600" dirty="0"/>
              <a:t>サイトが含まれることはほぼ確定的です。</a:t>
            </a:r>
          </a:p>
          <a:p>
            <a:pPr>
              <a:lnSpc>
                <a:spcPct val="120000"/>
              </a:lnSpc>
            </a:pPr>
            <a:r>
              <a:rPr lang="ja-JP" altLang="en-US" sz="1600" dirty="0" smtClean="0"/>
              <a:t>誰</a:t>
            </a:r>
            <a:r>
              <a:rPr lang="ja-JP" altLang="en-US" sz="1600" dirty="0"/>
              <a:t>もが使うことになる、インフラのような</a:t>
            </a:r>
            <a:r>
              <a:rPr lang="en-US" altLang="ja-JP" sz="1600" dirty="0"/>
              <a:t>Web</a:t>
            </a:r>
            <a:r>
              <a:rPr lang="ja-JP" altLang="en-US" sz="1600" dirty="0"/>
              <a:t>サービスにおいてはアクセシビリティ</a:t>
            </a:r>
            <a:r>
              <a:rPr lang="ja-JP" altLang="en-US" sz="1600" dirty="0" smtClean="0"/>
              <a:t>への</a:t>
            </a:r>
            <a:endParaRPr lang="en-US" altLang="ja-JP" sz="1600" dirty="0" smtClean="0"/>
          </a:p>
          <a:p>
            <a:pPr>
              <a:lnSpc>
                <a:spcPct val="120000"/>
              </a:lnSpc>
            </a:pPr>
            <a:r>
              <a:rPr lang="ja-JP" altLang="en-US" sz="1600" dirty="0" smtClean="0"/>
              <a:t>　配</a:t>
            </a:r>
            <a:r>
              <a:rPr lang="ja-JP" altLang="en-US" sz="1600" dirty="0"/>
              <a:t>慮が今後更に問われていくことになるでしょう。</a:t>
            </a:r>
          </a:p>
        </p:txBody>
      </p:sp>
      <p:sp>
        <p:nvSpPr>
          <p:cNvPr id="16" name="正方形/長方形 15"/>
          <p:cNvSpPr/>
          <p:nvPr/>
        </p:nvSpPr>
        <p:spPr>
          <a:xfrm>
            <a:off x="5971172" y="6400521"/>
            <a:ext cx="1963811" cy="307777"/>
          </a:xfrm>
          <a:prstGeom prst="rect">
            <a:avLst/>
          </a:prstGeom>
        </p:spPr>
        <p:txBody>
          <a:bodyPr wrap="none">
            <a:spAutoFit/>
          </a:bodyPr>
          <a:lstStyle/>
          <a:p>
            <a:r>
              <a:rPr lang="en-US" altLang="ja-JP" sz="1400" dirty="0"/>
              <a:t>http://goo.gl/i4Cszn</a:t>
            </a:r>
            <a:endParaRPr lang="ja-JP" altLang="en-US" sz="1400" dirty="0"/>
          </a:p>
        </p:txBody>
      </p:sp>
      <p:sp>
        <p:nvSpPr>
          <p:cNvPr id="17" name="正方形/長方形 16"/>
          <p:cNvSpPr/>
          <p:nvPr/>
        </p:nvSpPr>
        <p:spPr>
          <a:xfrm>
            <a:off x="1660136" y="6386806"/>
            <a:ext cx="5408397" cy="307777"/>
          </a:xfrm>
          <a:prstGeom prst="rect">
            <a:avLst/>
          </a:prstGeom>
        </p:spPr>
        <p:txBody>
          <a:bodyPr wrap="square">
            <a:spAutoFit/>
          </a:bodyPr>
          <a:lstStyle/>
          <a:p>
            <a:r>
              <a:rPr lang="ja-JP" altLang="en-US" sz="1400" dirty="0"/>
              <a:t>障害を理由とする差別の解消の推進に関する法律</a:t>
            </a:r>
          </a:p>
        </p:txBody>
      </p:sp>
    </p:spTree>
    <p:extLst>
      <p:ext uri="{BB962C8B-B14F-4D97-AF65-F5344CB8AC3E}">
        <p14:creationId xmlns:p14="http://schemas.microsoft.com/office/powerpoint/2010/main" val="185231369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chemeClr val="accent6"/>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a:latin typeface="+mj-ea"/>
              </a:rPr>
              <a:t>　</a:t>
            </a:r>
            <a:r>
              <a:rPr lang="en-US" altLang="ja-JP" sz="2400" dirty="0">
                <a:latin typeface="+mj-ea"/>
              </a:rPr>
              <a:t>Web </a:t>
            </a:r>
            <a:r>
              <a:rPr lang="ja-JP" altLang="en-US" sz="2400" dirty="0">
                <a:latin typeface="+mj-ea"/>
              </a:rPr>
              <a:t>アクセシビリティについて</a:t>
            </a:r>
          </a:p>
        </p:txBody>
      </p:sp>
      <p:sp>
        <p:nvSpPr>
          <p:cNvPr id="12" name="テキスト ボックス 11"/>
          <p:cNvSpPr txBox="1"/>
          <p:nvPr/>
        </p:nvSpPr>
        <p:spPr>
          <a:xfrm>
            <a:off x="602032" y="2978727"/>
            <a:ext cx="184666" cy="646331"/>
          </a:xfrm>
          <a:prstGeom prst="rect">
            <a:avLst/>
          </a:prstGeom>
          <a:noFill/>
        </p:spPr>
        <p:txBody>
          <a:bodyPr wrap="none" rtlCol="0">
            <a:spAutoFit/>
          </a:bodyPr>
          <a:lstStyle/>
          <a:p>
            <a:endParaRPr lang="ja-JP" altLang="en-US" dirty="0"/>
          </a:p>
          <a:p>
            <a:endParaRPr kumimoji="1" lang="ja-JP" altLang="en-US" dirty="0"/>
          </a:p>
        </p:txBody>
      </p:sp>
      <p:sp>
        <p:nvSpPr>
          <p:cNvPr id="3" name="テキスト ボックス 2"/>
          <p:cNvSpPr txBox="1"/>
          <p:nvPr/>
        </p:nvSpPr>
        <p:spPr>
          <a:xfrm>
            <a:off x="356040" y="1727138"/>
            <a:ext cx="8619968" cy="1409617"/>
          </a:xfrm>
          <a:prstGeom prst="rect">
            <a:avLst/>
          </a:prstGeom>
          <a:noFill/>
        </p:spPr>
        <p:txBody>
          <a:bodyPr wrap="none" rtlCol="0">
            <a:spAutoFit/>
          </a:bodyPr>
          <a:lstStyle/>
          <a:p>
            <a:pPr>
              <a:lnSpc>
                <a:spcPct val="120000"/>
              </a:lnSpc>
            </a:pPr>
            <a:r>
              <a:rPr lang="ja-JP" altLang="en-US" sz="2400" dirty="0"/>
              <a:t>未来に何が起きるのかは分からない</a:t>
            </a:r>
          </a:p>
          <a:p>
            <a:pPr>
              <a:lnSpc>
                <a:spcPct val="120000"/>
              </a:lnSpc>
            </a:pPr>
            <a:r>
              <a:rPr lang="ja-JP" altLang="en-US" sz="2400" dirty="0"/>
              <a:t>しかし、過去の歴史を見</a:t>
            </a:r>
            <a:r>
              <a:rPr lang="ja-JP" altLang="en-US" sz="2400" dirty="0" smtClean="0"/>
              <a:t>て未</a:t>
            </a:r>
            <a:r>
              <a:rPr lang="ja-JP" altLang="en-US" sz="2400" dirty="0"/>
              <a:t>来を予想することはできる</a:t>
            </a:r>
          </a:p>
          <a:p>
            <a:pPr>
              <a:lnSpc>
                <a:spcPct val="120000"/>
              </a:lnSpc>
            </a:pPr>
            <a:r>
              <a:rPr lang="ja-JP" altLang="en-US" sz="2400" dirty="0"/>
              <a:t>私たちは過去に「</a:t>
            </a:r>
            <a:r>
              <a:rPr lang="en-US" altLang="ja-JP" sz="2400" dirty="0"/>
              <a:t>Web</a:t>
            </a:r>
            <a:r>
              <a:rPr lang="ja-JP" altLang="en-US" sz="2400" dirty="0"/>
              <a:t>の未来</a:t>
            </a:r>
            <a:r>
              <a:rPr lang="ja-JP" altLang="en-US" sz="2400" dirty="0" smtClean="0"/>
              <a:t>」を</a:t>
            </a:r>
            <a:r>
              <a:rPr lang="ja-JP" altLang="en-US" sz="2400" dirty="0"/>
              <a:t>経験していたのではないか</a:t>
            </a:r>
            <a:r>
              <a:rPr lang="en-US" altLang="ja-JP" sz="2400" dirty="0"/>
              <a:t>?</a:t>
            </a:r>
          </a:p>
        </p:txBody>
      </p:sp>
      <p:pic>
        <p:nvPicPr>
          <p:cNvPr id="5" name="図 4" descr="iphone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2152" y="3235487"/>
            <a:ext cx="2159000" cy="3113942"/>
          </a:xfrm>
          <a:prstGeom prst="rect">
            <a:avLst/>
          </a:prstGeom>
        </p:spPr>
      </p:pic>
    </p:spTree>
    <p:extLst>
      <p:ext uri="{BB962C8B-B14F-4D97-AF65-F5344CB8AC3E}">
        <p14:creationId xmlns:p14="http://schemas.microsoft.com/office/powerpoint/2010/main" val="1722581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chemeClr val="accent6"/>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a:latin typeface="+mj-ea"/>
              </a:rPr>
              <a:t>　</a:t>
            </a:r>
            <a:r>
              <a:rPr lang="en-US" altLang="ja-JP" sz="2400" dirty="0">
                <a:latin typeface="+mj-ea"/>
              </a:rPr>
              <a:t>Web </a:t>
            </a:r>
            <a:r>
              <a:rPr lang="ja-JP" altLang="en-US" sz="2400" dirty="0">
                <a:latin typeface="+mj-ea"/>
              </a:rPr>
              <a:t>アクセシビリティについて</a:t>
            </a:r>
          </a:p>
        </p:txBody>
      </p:sp>
      <p:sp>
        <p:nvSpPr>
          <p:cNvPr id="12" name="テキスト ボックス 11"/>
          <p:cNvSpPr txBox="1"/>
          <p:nvPr/>
        </p:nvSpPr>
        <p:spPr>
          <a:xfrm>
            <a:off x="602032" y="2978727"/>
            <a:ext cx="184666" cy="646331"/>
          </a:xfrm>
          <a:prstGeom prst="rect">
            <a:avLst/>
          </a:prstGeom>
          <a:noFill/>
        </p:spPr>
        <p:txBody>
          <a:bodyPr wrap="none" rtlCol="0">
            <a:spAutoFit/>
          </a:bodyPr>
          <a:lstStyle/>
          <a:p>
            <a:endParaRPr lang="ja-JP" altLang="en-US" dirty="0"/>
          </a:p>
          <a:p>
            <a:endParaRPr kumimoji="1" lang="ja-JP" altLang="en-US" dirty="0"/>
          </a:p>
        </p:txBody>
      </p:sp>
      <p:sp>
        <p:nvSpPr>
          <p:cNvPr id="3" name="テキスト ボックス 2"/>
          <p:cNvSpPr txBox="1"/>
          <p:nvPr/>
        </p:nvSpPr>
        <p:spPr>
          <a:xfrm>
            <a:off x="755281" y="2019636"/>
            <a:ext cx="6533684" cy="646331"/>
          </a:xfrm>
          <a:prstGeom prst="rect">
            <a:avLst/>
          </a:prstGeom>
          <a:noFill/>
        </p:spPr>
        <p:txBody>
          <a:bodyPr wrap="none" rtlCol="0">
            <a:spAutoFit/>
          </a:bodyPr>
          <a:lstStyle/>
          <a:p>
            <a:pPr algn="ctr"/>
            <a:r>
              <a:rPr lang="en-US" altLang="ja-JP" sz="3600" dirty="0"/>
              <a:t>iPhone</a:t>
            </a:r>
            <a:r>
              <a:rPr lang="ja-JP" altLang="en-US" sz="3600" dirty="0"/>
              <a:t>で</a:t>
            </a:r>
            <a:r>
              <a:rPr lang="ja-JP" altLang="en-US" sz="3600" dirty="0" smtClean="0"/>
              <a:t>は</a:t>
            </a:r>
            <a:r>
              <a:rPr lang="en-US" altLang="ja-JP" sz="3600" dirty="0" smtClean="0"/>
              <a:t>Flash</a:t>
            </a:r>
            <a:r>
              <a:rPr lang="ja-JP" altLang="en-US" sz="3600" dirty="0"/>
              <a:t>が動作しない</a:t>
            </a:r>
            <a:endParaRPr lang="en-US" altLang="ja-JP" sz="3600" dirty="0"/>
          </a:p>
        </p:txBody>
      </p:sp>
      <p:pic>
        <p:nvPicPr>
          <p:cNvPr id="2" name="図 1" descr="2007042113164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1600" y="2978727"/>
            <a:ext cx="3310597" cy="2482948"/>
          </a:xfrm>
          <a:prstGeom prst="rect">
            <a:avLst/>
          </a:prstGeom>
        </p:spPr>
      </p:pic>
    </p:spTree>
    <p:extLst>
      <p:ext uri="{BB962C8B-B14F-4D97-AF65-F5344CB8AC3E}">
        <p14:creationId xmlns:p14="http://schemas.microsoft.com/office/powerpoint/2010/main" val="21641402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chemeClr val="accent6"/>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a:latin typeface="+mj-ea"/>
              </a:rPr>
              <a:t>　</a:t>
            </a:r>
            <a:r>
              <a:rPr lang="en-US" altLang="ja-JP" sz="2400" dirty="0">
                <a:latin typeface="+mj-ea"/>
              </a:rPr>
              <a:t>Web </a:t>
            </a:r>
            <a:r>
              <a:rPr lang="ja-JP" altLang="en-US" sz="2400" dirty="0">
                <a:latin typeface="+mj-ea"/>
              </a:rPr>
              <a:t>アクセシビリティについて</a:t>
            </a:r>
          </a:p>
        </p:txBody>
      </p:sp>
      <p:sp>
        <p:nvSpPr>
          <p:cNvPr id="12" name="テキスト ボックス 11"/>
          <p:cNvSpPr txBox="1"/>
          <p:nvPr/>
        </p:nvSpPr>
        <p:spPr>
          <a:xfrm>
            <a:off x="602032" y="2978727"/>
            <a:ext cx="184666" cy="646331"/>
          </a:xfrm>
          <a:prstGeom prst="rect">
            <a:avLst/>
          </a:prstGeom>
          <a:noFill/>
        </p:spPr>
        <p:txBody>
          <a:bodyPr wrap="none" rtlCol="0">
            <a:spAutoFit/>
          </a:bodyPr>
          <a:lstStyle/>
          <a:p>
            <a:endParaRPr lang="ja-JP" altLang="en-US" dirty="0"/>
          </a:p>
          <a:p>
            <a:endParaRPr kumimoji="1" lang="ja-JP" altLang="en-US" dirty="0"/>
          </a:p>
        </p:txBody>
      </p:sp>
      <p:sp>
        <p:nvSpPr>
          <p:cNvPr id="3" name="テキスト ボックス 2"/>
          <p:cNvSpPr txBox="1"/>
          <p:nvPr/>
        </p:nvSpPr>
        <p:spPr>
          <a:xfrm>
            <a:off x="755281" y="2019636"/>
            <a:ext cx="7691904" cy="2862322"/>
          </a:xfrm>
          <a:prstGeom prst="rect">
            <a:avLst/>
          </a:prstGeom>
          <a:noFill/>
        </p:spPr>
        <p:txBody>
          <a:bodyPr wrap="none" rtlCol="0">
            <a:spAutoFit/>
          </a:bodyPr>
          <a:lstStyle/>
          <a:p>
            <a:r>
              <a:rPr lang="en-US" altLang="ja-JP" sz="3600" dirty="0"/>
              <a:t>iPhone</a:t>
            </a:r>
            <a:r>
              <a:rPr lang="ja-JP" altLang="en-US" sz="3600" dirty="0"/>
              <a:t>ではアクセスできないことが</a:t>
            </a:r>
            <a:br>
              <a:rPr lang="ja-JP" altLang="en-US" sz="3600" dirty="0"/>
            </a:br>
            <a:r>
              <a:rPr lang="ja-JP" altLang="en-US" sz="3600" dirty="0"/>
              <a:t>わかり、対応が必要になった</a:t>
            </a:r>
          </a:p>
          <a:p>
            <a:endParaRPr lang="ja-JP" altLang="en-US" sz="3600" dirty="0"/>
          </a:p>
          <a:p>
            <a:r>
              <a:rPr lang="en-US" altLang="ja-JP" sz="3600" dirty="0"/>
              <a:t>Flash</a:t>
            </a:r>
            <a:r>
              <a:rPr lang="ja-JP" altLang="en-US" sz="3600" dirty="0"/>
              <a:t>をやめて</a:t>
            </a:r>
            <a:r>
              <a:rPr lang="en-US" altLang="ja-JP" sz="3600" dirty="0"/>
              <a:t>JavaScript</a:t>
            </a:r>
            <a:r>
              <a:rPr lang="ja-JP" altLang="en-US" sz="3600" dirty="0"/>
              <a:t>で実装</a:t>
            </a:r>
          </a:p>
          <a:p>
            <a:pPr algn="ctr"/>
            <a:r>
              <a:rPr lang="ja-JP" altLang="en-US" sz="3600" dirty="0"/>
              <a:t>スマートフォン用サイトを用</a:t>
            </a:r>
            <a:r>
              <a:rPr lang="ja-JP" altLang="en-US" sz="3600" dirty="0" smtClean="0"/>
              <a:t>意</a:t>
            </a:r>
            <a:endParaRPr lang="ja-JP" altLang="en-US" sz="3600" dirty="0"/>
          </a:p>
        </p:txBody>
      </p:sp>
      <p:sp>
        <p:nvSpPr>
          <p:cNvPr id="4" name="テキスト ボックス 3"/>
          <p:cNvSpPr txBox="1"/>
          <p:nvPr/>
        </p:nvSpPr>
        <p:spPr>
          <a:xfrm>
            <a:off x="1988879" y="5622154"/>
            <a:ext cx="4108817" cy="369332"/>
          </a:xfrm>
          <a:prstGeom prst="rect">
            <a:avLst/>
          </a:prstGeom>
          <a:noFill/>
        </p:spPr>
        <p:txBody>
          <a:bodyPr wrap="none" rtlCol="0">
            <a:spAutoFit/>
          </a:bodyPr>
          <a:lstStyle/>
          <a:p>
            <a:r>
              <a:rPr kumimoji="1" lang="ja-JP" altLang="en-US" dirty="0" smtClean="0"/>
              <a:t>対応はできたが、手間がかかる。。。</a:t>
            </a:r>
            <a:endParaRPr kumimoji="1" lang="ja-JP" altLang="en-US" dirty="0"/>
          </a:p>
        </p:txBody>
      </p:sp>
    </p:spTree>
    <p:extLst>
      <p:ext uri="{BB962C8B-B14F-4D97-AF65-F5344CB8AC3E}">
        <p14:creationId xmlns:p14="http://schemas.microsoft.com/office/powerpoint/2010/main" val="40694572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chemeClr val="accent6"/>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a:latin typeface="+mj-ea"/>
              </a:rPr>
              <a:t>　</a:t>
            </a:r>
            <a:r>
              <a:rPr lang="en-US" altLang="ja-JP" sz="2400" dirty="0">
                <a:latin typeface="+mj-ea"/>
              </a:rPr>
              <a:t>Web </a:t>
            </a:r>
            <a:r>
              <a:rPr lang="ja-JP" altLang="en-US" sz="2400" dirty="0">
                <a:latin typeface="+mj-ea"/>
              </a:rPr>
              <a:t>アクセシビリティについて</a:t>
            </a:r>
          </a:p>
        </p:txBody>
      </p:sp>
      <p:sp>
        <p:nvSpPr>
          <p:cNvPr id="12" name="テキスト ボックス 11"/>
          <p:cNvSpPr txBox="1"/>
          <p:nvPr/>
        </p:nvSpPr>
        <p:spPr>
          <a:xfrm>
            <a:off x="602032" y="2978727"/>
            <a:ext cx="184666" cy="646331"/>
          </a:xfrm>
          <a:prstGeom prst="rect">
            <a:avLst/>
          </a:prstGeom>
          <a:noFill/>
        </p:spPr>
        <p:txBody>
          <a:bodyPr wrap="none" rtlCol="0">
            <a:spAutoFit/>
          </a:bodyPr>
          <a:lstStyle/>
          <a:p>
            <a:endParaRPr lang="ja-JP" altLang="en-US" dirty="0"/>
          </a:p>
          <a:p>
            <a:endParaRPr kumimoji="1" lang="ja-JP" altLang="en-US" dirty="0"/>
          </a:p>
        </p:txBody>
      </p:sp>
      <p:sp>
        <p:nvSpPr>
          <p:cNvPr id="3" name="テキスト ボックス 2"/>
          <p:cNvSpPr txBox="1"/>
          <p:nvPr/>
        </p:nvSpPr>
        <p:spPr>
          <a:xfrm>
            <a:off x="368300" y="2019636"/>
            <a:ext cx="7810499" cy="646331"/>
          </a:xfrm>
          <a:prstGeom prst="rect">
            <a:avLst/>
          </a:prstGeom>
          <a:noFill/>
        </p:spPr>
        <p:txBody>
          <a:bodyPr wrap="square" rtlCol="0">
            <a:spAutoFit/>
          </a:bodyPr>
          <a:lstStyle/>
          <a:p>
            <a:pPr algn="ctr" defTabSz="914400" fontAlgn="base">
              <a:spcBef>
                <a:spcPct val="10000"/>
              </a:spcBef>
              <a:spcAft>
                <a:spcPct val="0"/>
              </a:spcAft>
              <a:tabLst>
                <a:tab pos="180975" algn="l"/>
              </a:tabLst>
            </a:pPr>
            <a:r>
              <a:rPr lang="en-US" altLang="ja-JP" sz="3600" dirty="0">
                <a:latin typeface="+mn-ea"/>
              </a:rPr>
              <a:t>Flash</a:t>
            </a:r>
            <a:r>
              <a:rPr lang="ja-JP" altLang="en-US" sz="3600" dirty="0">
                <a:latin typeface="+mn-ea"/>
              </a:rPr>
              <a:t>なのに見られ</a:t>
            </a:r>
            <a:r>
              <a:rPr lang="ja-JP" altLang="en-US" sz="3600" dirty="0" smtClean="0">
                <a:latin typeface="+mn-ea"/>
              </a:rPr>
              <a:t>るサ</a:t>
            </a:r>
            <a:r>
              <a:rPr lang="ja-JP" altLang="en-US" sz="3600" dirty="0">
                <a:latin typeface="+mn-ea"/>
              </a:rPr>
              <a:t>イトがある</a:t>
            </a:r>
            <a:r>
              <a:rPr lang="en-US" altLang="ja-JP" sz="3600" dirty="0">
                <a:latin typeface="+mn-ea"/>
              </a:rPr>
              <a:t>!</a:t>
            </a:r>
            <a:endParaRPr lang="ja-JP" altLang="en-US" sz="3600" dirty="0">
              <a:latin typeface="+mn-ea"/>
            </a:endParaRPr>
          </a:p>
        </p:txBody>
      </p:sp>
      <p:sp>
        <p:nvSpPr>
          <p:cNvPr id="2" name="正方形/長方形 1"/>
          <p:cNvSpPr/>
          <p:nvPr/>
        </p:nvSpPr>
        <p:spPr>
          <a:xfrm>
            <a:off x="786698" y="3147993"/>
            <a:ext cx="6807367" cy="1138773"/>
          </a:xfrm>
          <a:prstGeom prst="rect">
            <a:avLst/>
          </a:prstGeom>
        </p:spPr>
        <p:txBody>
          <a:bodyPr wrap="square">
            <a:spAutoFit/>
          </a:bodyPr>
          <a:lstStyle/>
          <a:p>
            <a:pPr algn="ctr"/>
            <a:r>
              <a:rPr lang="en-US" altLang="ja-JP" dirty="0"/>
              <a:t>iPhone</a:t>
            </a:r>
            <a:r>
              <a:rPr lang="ja-JP" altLang="en-US" dirty="0"/>
              <a:t>でも問題なくアクセスでき</a:t>
            </a:r>
            <a:r>
              <a:rPr lang="ja-JP" altLang="en-US" dirty="0" smtClean="0"/>
              <a:t>、特</a:t>
            </a:r>
            <a:r>
              <a:rPr lang="ja-JP" altLang="en-US" dirty="0"/>
              <a:t>に対応の必要がなかった</a:t>
            </a:r>
          </a:p>
          <a:p>
            <a:pPr algn="ctr"/>
            <a:endParaRPr lang="ja-JP" altLang="en-US" dirty="0"/>
          </a:p>
          <a:p>
            <a:pPr algn="ctr"/>
            <a:r>
              <a:rPr lang="ja-JP" altLang="en-US" sz="3200" dirty="0"/>
              <a:t>事前に対応していたのか</a:t>
            </a:r>
            <a:r>
              <a:rPr lang="en-US" altLang="ja-JP" sz="3200" dirty="0"/>
              <a:t>?</a:t>
            </a:r>
            <a:endParaRPr lang="ja-JP" altLang="en-US" sz="3200" dirty="0"/>
          </a:p>
        </p:txBody>
      </p:sp>
      <p:sp>
        <p:nvSpPr>
          <p:cNvPr id="4" name="正方形/長方形 3"/>
          <p:cNvSpPr/>
          <p:nvPr/>
        </p:nvSpPr>
        <p:spPr>
          <a:xfrm>
            <a:off x="1058226" y="4808310"/>
            <a:ext cx="6725272" cy="1631216"/>
          </a:xfrm>
          <a:prstGeom prst="rect">
            <a:avLst/>
          </a:prstGeom>
        </p:spPr>
        <p:txBody>
          <a:bodyPr wrap="square">
            <a:spAutoFit/>
          </a:bodyPr>
          <a:lstStyle/>
          <a:p>
            <a:pPr algn="ctr"/>
            <a:r>
              <a:rPr lang="en-US" altLang="ja-JP" sz="3600" dirty="0"/>
              <a:t>Flash</a:t>
            </a:r>
            <a:r>
              <a:rPr lang="ja-JP" altLang="en-US" sz="3600" dirty="0"/>
              <a:t>無効環境</a:t>
            </a:r>
            <a:r>
              <a:rPr lang="ja-JP" altLang="en-US" sz="3600" dirty="0" smtClean="0"/>
              <a:t>を考</a:t>
            </a:r>
            <a:r>
              <a:rPr lang="ja-JP" altLang="en-US" sz="3600" dirty="0"/>
              <a:t>慮してい</a:t>
            </a:r>
            <a:r>
              <a:rPr lang="ja-JP" altLang="en-US" sz="3600" dirty="0" smtClean="0"/>
              <a:t>た</a:t>
            </a:r>
            <a:endParaRPr lang="en-US" altLang="ja-JP" sz="3600" dirty="0" smtClean="0"/>
          </a:p>
          <a:p>
            <a:pPr algn="ctr"/>
            <a:endParaRPr lang="en-US" altLang="ja-JP" sz="3600" dirty="0"/>
          </a:p>
          <a:p>
            <a:pPr algn="ctr"/>
            <a:r>
              <a:rPr lang="ja-JP" altLang="en-US" sz="1400" dirty="0" smtClean="0"/>
              <a:t>例</a:t>
            </a:r>
            <a:r>
              <a:rPr lang="en-US" altLang="ja-JP" sz="1400" dirty="0" smtClean="0"/>
              <a:t>1 </a:t>
            </a:r>
            <a:r>
              <a:rPr lang="ja-JP" altLang="en-US" sz="1400" dirty="0" smtClean="0"/>
              <a:t>：</a:t>
            </a:r>
            <a:r>
              <a:rPr lang="en-US" altLang="ja-JP" sz="1400" dirty="0" smtClean="0"/>
              <a:t>http</a:t>
            </a:r>
            <a:r>
              <a:rPr lang="en-US" altLang="ja-JP" sz="1400" dirty="0"/>
              <a:t>://goo.gl/Ka20P2</a:t>
            </a:r>
          </a:p>
          <a:p>
            <a:pPr algn="ctr"/>
            <a:r>
              <a:rPr lang="ja-JP" altLang="en-US" sz="1400" dirty="0" smtClean="0"/>
              <a:t>例</a:t>
            </a:r>
            <a:r>
              <a:rPr lang="en-US" altLang="ja-JP" sz="1400" smtClean="0"/>
              <a:t>2 </a:t>
            </a:r>
            <a:r>
              <a:rPr lang="ja-JP" altLang="en-US" sz="1400" dirty="0"/>
              <a:t>：</a:t>
            </a:r>
            <a:r>
              <a:rPr lang="en-US" altLang="ja-JP" sz="1400" dirty="0" smtClean="0"/>
              <a:t>http</a:t>
            </a:r>
            <a:r>
              <a:rPr lang="en-US" altLang="ja-JP" sz="1400" dirty="0"/>
              <a:t>://goo.gl/cHmG5T</a:t>
            </a:r>
            <a:endParaRPr lang="ja-JP" altLang="en-US" sz="1400" dirty="0"/>
          </a:p>
        </p:txBody>
      </p:sp>
    </p:spTree>
    <p:extLst>
      <p:ext uri="{BB962C8B-B14F-4D97-AF65-F5344CB8AC3E}">
        <p14:creationId xmlns:p14="http://schemas.microsoft.com/office/powerpoint/2010/main" val="25262685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chemeClr val="accent6"/>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a:latin typeface="+mj-ea"/>
              </a:rPr>
              <a:t>　</a:t>
            </a:r>
            <a:r>
              <a:rPr lang="en-US" altLang="ja-JP" sz="2400" dirty="0">
                <a:latin typeface="+mj-ea"/>
              </a:rPr>
              <a:t>Web </a:t>
            </a:r>
            <a:r>
              <a:rPr lang="ja-JP" altLang="en-US" sz="2400" dirty="0">
                <a:latin typeface="+mj-ea"/>
              </a:rPr>
              <a:t>アクセシビリティについて</a:t>
            </a:r>
          </a:p>
        </p:txBody>
      </p:sp>
      <p:sp>
        <p:nvSpPr>
          <p:cNvPr id="12" name="テキスト ボックス 11"/>
          <p:cNvSpPr txBox="1"/>
          <p:nvPr/>
        </p:nvSpPr>
        <p:spPr>
          <a:xfrm>
            <a:off x="602032" y="2978727"/>
            <a:ext cx="184666" cy="646331"/>
          </a:xfrm>
          <a:prstGeom prst="rect">
            <a:avLst/>
          </a:prstGeom>
          <a:noFill/>
        </p:spPr>
        <p:txBody>
          <a:bodyPr wrap="none" rtlCol="0">
            <a:spAutoFit/>
          </a:bodyPr>
          <a:lstStyle/>
          <a:p>
            <a:endParaRPr lang="ja-JP" altLang="en-US" dirty="0"/>
          </a:p>
          <a:p>
            <a:endParaRPr kumimoji="1" lang="ja-JP" altLang="en-US" dirty="0"/>
          </a:p>
        </p:txBody>
      </p:sp>
      <p:sp>
        <p:nvSpPr>
          <p:cNvPr id="3" name="テキスト ボックス 2"/>
          <p:cNvSpPr txBox="1"/>
          <p:nvPr/>
        </p:nvSpPr>
        <p:spPr>
          <a:xfrm>
            <a:off x="368300" y="3147993"/>
            <a:ext cx="7810499" cy="1200329"/>
          </a:xfrm>
          <a:prstGeom prst="rect">
            <a:avLst/>
          </a:prstGeom>
          <a:noFill/>
        </p:spPr>
        <p:txBody>
          <a:bodyPr wrap="square" rtlCol="0">
            <a:spAutoFit/>
          </a:bodyPr>
          <a:lstStyle/>
          <a:p>
            <a:pPr algn="ctr"/>
            <a:r>
              <a:rPr lang="en-US" altLang="ja-JP" sz="3600" dirty="0"/>
              <a:t>Flash</a:t>
            </a:r>
            <a:r>
              <a:rPr lang="ja-JP" altLang="en-US" sz="3600" dirty="0"/>
              <a:t>非対応の環境</a:t>
            </a:r>
            <a:r>
              <a:rPr lang="ja-JP" altLang="en-US" sz="3600" dirty="0" smtClean="0"/>
              <a:t>、</a:t>
            </a:r>
            <a:r>
              <a:rPr lang="en-US" altLang="ja-JP" sz="3600" dirty="0" smtClean="0"/>
              <a:t>Flash</a:t>
            </a:r>
            <a:r>
              <a:rPr lang="ja-JP" altLang="en-US" sz="3600" dirty="0"/>
              <a:t>無効環境</a:t>
            </a:r>
            <a:r>
              <a:rPr lang="ja-JP" altLang="en-US" sz="3600" dirty="0" smtClean="0"/>
              <a:t>は以</a:t>
            </a:r>
            <a:r>
              <a:rPr lang="ja-JP" altLang="en-US" sz="3600" dirty="0"/>
              <a:t>前から存在してい</a:t>
            </a:r>
            <a:r>
              <a:rPr lang="ja-JP" altLang="en-US" sz="3600" dirty="0" smtClean="0"/>
              <a:t>た</a:t>
            </a:r>
            <a:endParaRPr lang="ja-JP" altLang="en-US" sz="3600" dirty="0"/>
          </a:p>
        </p:txBody>
      </p:sp>
      <p:sp>
        <p:nvSpPr>
          <p:cNvPr id="2" name="正方形/長方形 1"/>
          <p:cNvSpPr/>
          <p:nvPr/>
        </p:nvSpPr>
        <p:spPr>
          <a:xfrm>
            <a:off x="786698" y="3147993"/>
            <a:ext cx="6807367" cy="584776"/>
          </a:xfrm>
          <a:prstGeom prst="rect">
            <a:avLst/>
          </a:prstGeom>
        </p:spPr>
        <p:txBody>
          <a:bodyPr wrap="square">
            <a:spAutoFit/>
          </a:bodyPr>
          <a:lstStyle/>
          <a:p>
            <a:pPr algn="ctr"/>
            <a:endParaRPr lang="ja-JP" altLang="en-US" sz="3200" dirty="0"/>
          </a:p>
        </p:txBody>
      </p:sp>
      <p:sp>
        <p:nvSpPr>
          <p:cNvPr id="4" name="正方形/長方形 3"/>
          <p:cNvSpPr/>
          <p:nvPr/>
        </p:nvSpPr>
        <p:spPr>
          <a:xfrm>
            <a:off x="1058226" y="4808310"/>
            <a:ext cx="6725272" cy="307777"/>
          </a:xfrm>
          <a:prstGeom prst="rect">
            <a:avLst/>
          </a:prstGeom>
        </p:spPr>
        <p:txBody>
          <a:bodyPr wrap="square">
            <a:spAutoFit/>
          </a:bodyPr>
          <a:lstStyle/>
          <a:p>
            <a:pPr algn="ctr"/>
            <a:endParaRPr lang="ja-JP" altLang="en-US" sz="1400" dirty="0"/>
          </a:p>
        </p:txBody>
      </p:sp>
      <p:sp>
        <p:nvSpPr>
          <p:cNvPr id="5" name="正方形/長方形 4"/>
          <p:cNvSpPr/>
          <p:nvPr/>
        </p:nvSpPr>
        <p:spPr>
          <a:xfrm>
            <a:off x="2238302" y="2037834"/>
            <a:ext cx="4070495" cy="646331"/>
          </a:xfrm>
          <a:prstGeom prst="rect">
            <a:avLst/>
          </a:prstGeom>
        </p:spPr>
        <p:txBody>
          <a:bodyPr wrap="none">
            <a:spAutoFit/>
          </a:bodyPr>
          <a:lstStyle/>
          <a:p>
            <a:pPr algn="ctr"/>
            <a:r>
              <a:rPr lang="ja-JP" altLang="en-US" sz="3600" dirty="0"/>
              <a:t>なぜこんな対応を</a:t>
            </a:r>
            <a:r>
              <a:rPr lang="en-US" altLang="ja-JP" sz="3600" dirty="0"/>
              <a:t>?</a:t>
            </a:r>
            <a:endParaRPr lang="ja-JP" altLang="en-US" sz="3600" dirty="0"/>
          </a:p>
        </p:txBody>
      </p:sp>
    </p:spTree>
    <p:extLst>
      <p:ext uri="{BB962C8B-B14F-4D97-AF65-F5344CB8AC3E}">
        <p14:creationId xmlns:p14="http://schemas.microsoft.com/office/powerpoint/2010/main" val="4264302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chemeClr val="accent6"/>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a:latin typeface="+mj-ea"/>
              </a:rPr>
              <a:t>　</a:t>
            </a:r>
            <a:r>
              <a:rPr lang="en-US" altLang="ja-JP" sz="2400" dirty="0">
                <a:latin typeface="+mj-ea"/>
              </a:rPr>
              <a:t>Web </a:t>
            </a:r>
            <a:r>
              <a:rPr lang="ja-JP" altLang="en-US" sz="2400" dirty="0">
                <a:latin typeface="+mj-ea"/>
              </a:rPr>
              <a:t>アクセシビリティについて</a:t>
            </a:r>
          </a:p>
        </p:txBody>
      </p:sp>
      <p:sp>
        <p:nvSpPr>
          <p:cNvPr id="12" name="テキスト ボックス 11"/>
          <p:cNvSpPr txBox="1"/>
          <p:nvPr/>
        </p:nvSpPr>
        <p:spPr>
          <a:xfrm>
            <a:off x="602032" y="2978727"/>
            <a:ext cx="184666" cy="646331"/>
          </a:xfrm>
          <a:prstGeom prst="rect">
            <a:avLst/>
          </a:prstGeom>
          <a:noFill/>
        </p:spPr>
        <p:txBody>
          <a:bodyPr wrap="none" rtlCol="0">
            <a:spAutoFit/>
          </a:bodyPr>
          <a:lstStyle/>
          <a:p>
            <a:endParaRPr lang="ja-JP" altLang="en-US" dirty="0"/>
          </a:p>
          <a:p>
            <a:endParaRPr kumimoji="1" lang="ja-JP" altLang="en-US" dirty="0"/>
          </a:p>
        </p:txBody>
      </p:sp>
      <p:sp>
        <p:nvSpPr>
          <p:cNvPr id="2" name="正方形/長方形 1"/>
          <p:cNvSpPr/>
          <p:nvPr/>
        </p:nvSpPr>
        <p:spPr>
          <a:xfrm>
            <a:off x="786698" y="3147993"/>
            <a:ext cx="6807367" cy="584776"/>
          </a:xfrm>
          <a:prstGeom prst="rect">
            <a:avLst/>
          </a:prstGeom>
        </p:spPr>
        <p:txBody>
          <a:bodyPr wrap="square">
            <a:spAutoFit/>
          </a:bodyPr>
          <a:lstStyle/>
          <a:p>
            <a:pPr algn="ctr"/>
            <a:endParaRPr lang="ja-JP" altLang="en-US" sz="3200" dirty="0"/>
          </a:p>
        </p:txBody>
      </p:sp>
      <p:sp>
        <p:nvSpPr>
          <p:cNvPr id="4" name="正方形/長方形 3"/>
          <p:cNvSpPr/>
          <p:nvPr/>
        </p:nvSpPr>
        <p:spPr>
          <a:xfrm>
            <a:off x="1058226" y="4808310"/>
            <a:ext cx="6725272" cy="307777"/>
          </a:xfrm>
          <a:prstGeom prst="rect">
            <a:avLst/>
          </a:prstGeom>
        </p:spPr>
        <p:txBody>
          <a:bodyPr wrap="square">
            <a:spAutoFit/>
          </a:bodyPr>
          <a:lstStyle/>
          <a:p>
            <a:pPr algn="ctr"/>
            <a:endParaRPr lang="ja-JP" altLang="en-US" sz="1400" dirty="0"/>
          </a:p>
        </p:txBody>
      </p:sp>
      <p:sp>
        <p:nvSpPr>
          <p:cNvPr id="5" name="正方形/長方形 4"/>
          <p:cNvSpPr/>
          <p:nvPr/>
        </p:nvSpPr>
        <p:spPr>
          <a:xfrm>
            <a:off x="786698" y="1706289"/>
            <a:ext cx="7252402" cy="4031873"/>
          </a:xfrm>
          <a:prstGeom prst="rect">
            <a:avLst/>
          </a:prstGeom>
        </p:spPr>
        <p:txBody>
          <a:bodyPr wrap="square">
            <a:spAutoFit/>
          </a:bodyPr>
          <a:lstStyle/>
          <a:p>
            <a:pPr algn="ctr"/>
            <a:r>
              <a:rPr lang="ja-JP" altLang="en-US" sz="3200" dirty="0"/>
              <a:t>アクセシブルにしていたので</a:t>
            </a:r>
            <a:br>
              <a:rPr lang="ja-JP" altLang="en-US" sz="3200" dirty="0"/>
            </a:br>
            <a:r>
              <a:rPr lang="ja-JP" altLang="en-US" sz="3200" dirty="0"/>
              <a:t>新デバイスでもアクセスできた</a:t>
            </a:r>
          </a:p>
          <a:p>
            <a:pPr algn="ctr"/>
            <a:r>
              <a:rPr lang="ja-JP" altLang="en-US" sz="3200" dirty="0"/>
              <a:t>アクセシビリティへの配慮</a:t>
            </a:r>
            <a:r>
              <a:rPr lang="en-US" altLang="ja-JP" sz="3200" dirty="0"/>
              <a:t/>
            </a:r>
            <a:br>
              <a:rPr lang="en-US" altLang="ja-JP" sz="3200" dirty="0"/>
            </a:br>
            <a:endParaRPr lang="en-US" altLang="ja-JP" sz="3200" dirty="0" smtClean="0"/>
          </a:p>
          <a:p>
            <a:pPr algn="ctr"/>
            <a:r>
              <a:rPr lang="en-US" altLang="ja-JP" sz="3200" dirty="0" smtClean="0"/>
              <a:t>=</a:t>
            </a:r>
            <a:r>
              <a:rPr lang="ja-JP" altLang="en-US" sz="3200" dirty="0"/>
              <a:t>マシンリーダビリティの確</a:t>
            </a:r>
            <a:r>
              <a:rPr lang="ja-JP" altLang="en-US" sz="3200" dirty="0" smtClean="0"/>
              <a:t>保</a:t>
            </a:r>
            <a:endParaRPr lang="en-US" altLang="ja-JP" sz="3200" dirty="0" smtClean="0"/>
          </a:p>
          <a:p>
            <a:pPr algn="ctr"/>
            <a:endParaRPr lang="en-US" altLang="ja-JP" sz="3200" dirty="0"/>
          </a:p>
          <a:p>
            <a:pPr algn="ctr"/>
            <a:r>
              <a:rPr lang="ja-JP" altLang="en-US" sz="3200" dirty="0"/>
              <a:t>これが、未来のデバイスでも</a:t>
            </a:r>
            <a:br>
              <a:rPr lang="ja-JP" altLang="en-US" sz="3200" dirty="0"/>
            </a:br>
            <a:r>
              <a:rPr lang="ja-JP" altLang="en-US" sz="3200" dirty="0"/>
              <a:t>アクセスできることにつながった</a:t>
            </a:r>
          </a:p>
        </p:txBody>
      </p:sp>
    </p:spTree>
    <p:extLst>
      <p:ext uri="{BB962C8B-B14F-4D97-AF65-F5344CB8AC3E}">
        <p14:creationId xmlns:p14="http://schemas.microsoft.com/office/powerpoint/2010/main" val="22569937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chemeClr val="accent6"/>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a:latin typeface="+mj-ea"/>
              </a:rPr>
              <a:t>　</a:t>
            </a:r>
            <a:r>
              <a:rPr lang="en-US" altLang="ja-JP" sz="2400" dirty="0">
                <a:latin typeface="+mj-ea"/>
              </a:rPr>
              <a:t>Web </a:t>
            </a:r>
            <a:r>
              <a:rPr lang="ja-JP" altLang="en-US" sz="2400" dirty="0">
                <a:latin typeface="+mj-ea"/>
              </a:rPr>
              <a:t>アクセシビリティについて</a:t>
            </a:r>
          </a:p>
        </p:txBody>
      </p:sp>
      <p:sp>
        <p:nvSpPr>
          <p:cNvPr id="12" name="テキスト ボックス 11"/>
          <p:cNvSpPr txBox="1"/>
          <p:nvPr/>
        </p:nvSpPr>
        <p:spPr>
          <a:xfrm>
            <a:off x="602032" y="2978727"/>
            <a:ext cx="184666" cy="646331"/>
          </a:xfrm>
          <a:prstGeom prst="rect">
            <a:avLst/>
          </a:prstGeom>
          <a:noFill/>
        </p:spPr>
        <p:txBody>
          <a:bodyPr wrap="none" rtlCol="0">
            <a:spAutoFit/>
          </a:bodyPr>
          <a:lstStyle/>
          <a:p>
            <a:endParaRPr lang="ja-JP" altLang="en-US" dirty="0"/>
          </a:p>
          <a:p>
            <a:endParaRPr kumimoji="1" lang="ja-JP" altLang="en-US" dirty="0"/>
          </a:p>
        </p:txBody>
      </p:sp>
      <p:sp>
        <p:nvSpPr>
          <p:cNvPr id="2" name="正方形/長方形 1"/>
          <p:cNvSpPr/>
          <p:nvPr/>
        </p:nvSpPr>
        <p:spPr>
          <a:xfrm>
            <a:off x="786698" y="3147993"/>
            <a:ext cx="6807367" cy="584776"/>
          </a:xfrm>
          <a:prstGeom prst="rect">
            <a:avLst/>
          </a:prstGeom>
        </p:spPr>
        <p:txBody>
          <a:bodyPr wrap="square">
            <a:spAutoFit/>
          </a:bodyPr>
          <a:lstStyle/>
          <a:p>
            <a:pPr algn="ctr"/>
            <a:endParaRPr lang="ja-JP" altLang="en-US" sz="3200" dirty="0"/>
          </a:p>
        </p:txBody>
      </p:sp>
      <p:sp>
        <p:nvSpPr>
          <p:cNvPr id="4" name="正方形/長方形 3"/>
          <p:cNvSpPr/>
          <p:nvPr/>
        </p:nvSpPr>
        <p:spPr>
          <a:xfrm>
            <a:off x="1058226" y="4808310"/>
            <a:ext cx="6725272" cy="307777"/>
          </a:xfrm>
          <a:prstGeom prst="rect">
            <a:avLst/>
          </a:prstGeom>
        </p:spPr>
        <p:txBody>
          <a:bodyPr wrap="square">
            <a:spAutoFit/>
          </a:bodyPr>
          <a:lstStyle/>
          <a:p>
            <a:pPr algn="ctr"/>
            <a:endParaRPr lang="ja-JP" altLang="en-US" sz="1400" dirty="0"/>
          </a:p>
        </p:txBody>
      </p:sp>
      <p:sp>
        <p:nvSpPr>
          <p:cNvPr id="5" name="正方形/長方形 4"/>
          <p:cNvSpPr/>
          <p:nvPr/>
        </p:nvSpPr>
        <p:spPr>
          <a:xfrm>
            <a:off x="786698" y="1706289"/>
            <a:ext cx="7252402" cy="3416320"/>
          </a:xfrm>
          <a:prstGeom prst="rect">
            <a:avLst/>
          </a:prstGeom>
        </p:spPr>
        <p:txBody>
          <a:bodyPr wrap="square">
            <a:spAutoFit/>
          </a:bodyPr>
          <a:lstStyle/>
          <a:p>
            <a:r>
              <a:rPr lang="ja-JP" altLang="en-US" sz="3600" dirty="0" smtClean="0"/>
              <a:t>・</a:t>
            </a:r>
            <a:r>
              <a:rPr lang="en-US" altLang="ja-JP" sz="3600" dirty="0" smtClean="0"/>
              <a:t>PC</a:t>
            </a:r>
            <a:r>
              <a:rPr lang="ja-JP" altLang="en-US" sz="3600" dirty="0"/>
              <a:t>用サイト</a:t>
            </a:r>
            <a:endParaRPr lang="en-US" altLang="ja-JP" sz="3600" dirty="0"/>
          </a:p>
          <a:p>
            <a:r>
              <a:rPr lang="ja-JP" altLang="en-US" sz="3600" dirty="0" smtClean="0"/>
              <a:t>・ス</a:t>
            </a:r>
            <a:r>
              <a:rPr lang="ja-JP" altLang="en-US" sz="3600" dirty="0"/>
              <a:t>マートフォン対応</a:t>
            </a:r>
          </a:p>
          <a:p>
            <a:r>
              <a:rPr lang="ja-JP" altLang="en-US" sz="3600" dirty="0" smtClean="0"/>
              <a:t>・タ</a:t>
            </a:r>
            <a:r>
              <a:rPr lang="ja-JP" altLang="en-US" sz="3600" dirty="0"/>
              <a:t>ブレット対応</a:t>
            </a:r>
          </a:p>
          <a:p>
            <a:endParaRPr lang="en-US" altLang="ja-JP" sz="3600" dirty="0" smtClean="0"/>
          </a:p>
          <a:p>
            <a:r>
              <a:rPr lang="ja-JP" altLang="en-US" sz="3600" dirty="0" smtClean="0"/>
              <a:t>新</a:t>
            </a:r>
            <a:r>
              <a:rPr lang="ja-JP" altLang="en-US" sz="3600" dirty="0"/>
              <a:t>デバイスが出るたびに急ぎ対応</a:t>
            </a:r>
            <a:r>
              <a:rPr lang="en-US" altLang="ja-JP" sz="3600" dirty="0"/>
              <a:t>?</a:t>
            </a:r>
            <a:r>
              <a:rPr lang="ja-JP" altLang="en-US" sz="3600" dirty="0"/>
              <a:t/>
            </a:r>
            <a:br>
              <a:rPr lang="ja-JP" altLang="en-US" sz="3600" dirty="0"/>
            </a:br>
            <a:r>
              <a:rPr lang="ja-JP" altLang="en-US" sz="3600" dirty="0"/>
              <a:t>いくつのサイトを管理するのか</a:t>
            </a:r>
            <a:r>
              <a:rPr lang="en-US" altLang="ja-JP" sz="3600" dirty="0"/>
              <a:t>?</a:t>
            </a:r>
            <a:endParaRPr lang="ja-JP" altLang="en-US" sz="3600" dirty="0"/>
          </a:p>
        </p:txBody>
      </p:sp>
    </p:spTree>
    <p:extLst>
      <p:ext uri="{BB962C8B-B14F-4D97-AF65-F5344CB8AC3E}">
        <p14:creationId xmlns:p14="http://schemas.microsoft.com/office/powerpoint/2010/main" val="50324808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chemeClr val="accent6"/>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a:latin typeface="+mj-ea"/>
              </a:rPr>
              <a:t>　</a:t>
            </a:r>
            <a:r>
              <a:rPr lang="en-US" altLang="ja-JP" sz="2400" dirty="0">
                <a:latin typeface="+mj-ea"/>
              </a:rPr>
              <a:t>Web </a:t>
            </a:r>
            <a:r>
              <a:rPr lang="ja-JP" altLang="en-US" sz="2400" dirty="0">
                <a:latin typeface="+mj-ea"/>
              </a:rPr>
              <a:t>アクセシビリティについて</a:t>
            </a:r>
          </a:p>
        </p:txBody>
      </p:sp>
      <p:sp>
        <p:nvSpPr>
          <p:cNvPr id="12" name="テキスト ボックス 11"/>
          <p:cNvSpPr txBox="1"/>
          <p:nvPr/>
        </p:nvSpPr>
        <p:spPr>
          <a:xfrm>
            <a:off x="602032" y="2978727"/>
            <a:ext cx="184666" cy="646331"/>
          </a:xfrm>
          <a:prstGeom prst="rect">
            <a:avLst/>
          </a:prstGeom>
          <a:noFill/>
        </p:spPr>
        <p:txBody>
          <a:bodyPr wrap="none" rtlCol="0">
            <a:spAutoFit/>
          </a:bodyPr>
          <a:lstStyle/>
          <a:p>
            <a:endParaRPr lang="ja-JP" altLang="en-US" dirty="0"/>
          </a:p>
          <a:p>
            <a:endParaRPr kumimoji="1" lang="ja-JP" altLang="en-US" dirty="0"/>
          </a:p>
        </p:txBody>
      </p:sp>
      <p:sp>
        <p:nvSpPr>
          <p:cNvPr id="2" name="正方形/長方形 1"/>
          <p:cNvSpPr/>
          <p:nvPr/>
        </p:nvSpPr>
        <p:spPr>
          <a:xfrm>
            <a:off x="786698" y="3147993"/>
            <a:ext cx="6807367" cy="584776"/>
          </a:xfrm>
          <a:prstGeom prst="rect">
            <a:avLst/>
          </a:prstGeom>
        </p:spPr>
        <p:txBody>
          <a:bodyPr wrap="square">
            <a:spAutoFit/>
          </a:bodyPr>
          <a:lstStyle/>
          <a:p>
            <a:pPr algn="ctr"/>
            <a:endParaRPr lang="ja-JP" altLang="en-US" sz="3200" dirty="0"/>
          </a:p>
        </p:txBody>
      </p:sp>
      <p:sp>
        <p:nvSpPr>
          <p:cNvPr id="5" name="正方形/長方形 4"/>
          <p:cNvSpPr/>
          <p:nvPr/>
        </p:nvSpPr>
        <p:spPr>
          <a:xfrm>
            <a:off x="381000" y="2785789"/>
            <a:ext cx="7696200" cy="954107"/>
          </a:xfrm>
          <a:prstGeom prst="rect">
            <a:avLst/>
          </a:prstGeom>
        </p:spPr>
        <p:txBody>
          <a:bodyPr wrap="square">
            <a:spAutoFit/>
          </a:bodyPr>
          <a:lstStyle/>
          <a:p>
            <a:pPr algn="ctr"/>
            <a:r>
              <a:rPr lang="ja-JP" altLang="en-US" sz="2800" dirty="0"/>
              <a:t>事前にアクセシブル</a:t>
            </a:r>
            <a:r>
              <a:rPr lang="ja-JP" altLang="en-US" sz="2800" dirty="0" smtClean="0"/>
              <a:t>にし</a:t>
            </a:r>
            <a:r>
              <a:rPr lang="ja-JP" altLang="en-US" sz="2800" dirty="0"/>
              <a:t>ておけば</a:t>
            </a:r>
          </a:p>
          <a:p>
            <a:pPr algn="ctr"/>
            <a:r>
              <a:rPr lang="ja-JP" altLang="en-US" sz="2800" dirty="0"/>
              <a:t>未来のデバイスで</a:t>
            </a:r>
            <a:r>
              <a:rPr lang="ja-JP" altLang="en-US" sz="2800" dirty="0" smtClean="0"/>
              <a:t>もア</a:t>
            </a:r>
            <a:r>
              <a:rPr lang="ja-JP" altLang="en-US" sz="2800" dirty="0"/>
              <a:t>クセスできる</a:t>
            </a:r>
          </a:p>
        </p:txBody>
      </p:sp>
      <p:sp>
        <p:nvSpPr>
          <p:cNvPr id="15" name="正方形/長方形 14"/>
          <p:cNvSpPr/>
          <p:nvPr/>
        </p:nvSpPr>
        <p:spPr>
          <a:xfrm>
            <a:off x="381000" y="1737860"/>
            <a:ext cx="7696200" cy="523220"/>
          </a:xfrm>
          <a:prstGeom prst="rect">
            <a:avLst/>
          </a:prstGeom>
        </p:spPr>
        <p:txBody>
          <a:bodyPr wrap="square">
            <a:spAutoFit/>
          </a:bodyPr>
          <a:lstStyle/>
          <a:p>
            <a:pPr algn="ctr"/>
            <a:r>
              <a:rPr lang="ja-JP" altLang="en-US" sz="2800" dirty="0" smtClean="0"/>
              <a:t>コンテンツ側に出来ること</a:t>
            </a:r>
            <a:endParaRPr lang="ja-JP" altLang="en-US" sz="2800" dirty="0"/>
          </a:p>
        </p:txBody>
      </p:sp>
      <p:sp>
        <p:nvSpPr>
          <p:cNvPr id="3" name="テキスト ボックス 2"/>
          <p:cNvSpPr txBox="1"/>
          <p:nvPr/>
        </p:nvSpPr>
        <p:spPr>
          <a:xfrm>
            <a:off x="3418622" y="4102944"/>
            <a:ext cx="1620957" cy="523220"/>
          </a:xfrm>
          <a:prstGeom prst="rect">
            <a:avLst/>
          </a:prstGeom>
          <a:noFill/>
        </p:spPr>
        <p:txBody>
          <a:bodyPr wrap="none" rtlCol="0">
            <a:spAutoFit/>
          </a:bodyPr>
          <a:lstStyle/>
          <a:p>
            <a:pPr algn="ctr"/>
            <a:r>
              <a:rPr kumimoji="1" lang="ja-JP" altLang="en-US" sz="2800" dirty="0" smtClean="0"/>
              <a:t>すなわち</a:t>
            </a:r>
            <a:endParaRPr kumimoji="1" lang="ja-JP" altLang="en-US" sz="2800" dirty="0"/>
          </a:p>
        </p:txBody>
      </p:sp>
      <p:sp>
        <p:nvSpPr>
          <p:cNvPr id="14" name="正方形/長方形 13"/>
          <p:cNvSpPr/>
          <p:nvPr/>
        </p:nvSpPr>
        <p:spPr>
          <a:xfrm>
            <a:off x="927100" y="4883490"/>
            <a:ext cx="6604001" cy="1384995"/>
          </a:xfrm>
          <a:prstGeom prst="rect">
            <a:avLst/>
          </a:prstGeom>
        </p:spPr>
        <p:txBody>
          <a:bodyPr wrap="square">
            <a:spAutoFit/>
          </a:bodyPr>
          <a:lstStyle/>
          <a:p>
            <a:pPr algn="ctr"/>
            <a:r>
              <a:rPr lang="ja-JP" altLang="en-US" sz="2800" dirty="0"/>
              <a:t>新デバイス登場の瞬間</a:t>
            </a:r>
          </a:p>
          <a:p>
            <a:pPr algn="ctr"/>
            <a:r>
              <a:rPr lang="ja-JP" altLang="en-US" sz="2800" dirty="0"/>
              <a:t/>
            </a:r>
            <a:br>
              <a:rPr lang="ja-JP" altLang="en-US" sz="2800" dirty="0"/>
            </a:br>
            <a:r>
              <a:rPr lang="ja-JP" altLang="en-US" sz="2800" dirty="0"/>
              <a:t>もう対応コンテンツが公開されている</a:t>
            </a:r>
            <a:r>
              <a:rPr lang="en-US" altLang="ja-JP" sz="2800" dirty="0"/>
              <a:t>!</a:t>
            </a:r>
            <a:endParaRPr lang="ja-JP" altLang="en-US" sz="2800" dirty="0"/>
          </a:p>
        </p:txBody>
      </p:sp>
    </p:spTree>
    <p:extLst>
      <p:ext uri="{BB962C8B-B14F-4D97-AF65-F5344CB8AC3E}">
        <p14:creationId xmlns:p14="http://schemas.microsoft.com/office/powerpoint/2010/main" val="39361040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wd">
                                    <p:tmPct val="10000"/>
                                  </p:iterate>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wd">
                                    <p:tmPct val="10000"/>
                                  </p:iterate>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wd">
                                    <p:tmPct val="10000"/>
                                  </p:iterate>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3"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chemeClr val="accent6"/>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a:latin typeface="+mj-ea"/>
              </a:rPr>
              <a:t>　</a:t>
            </a:r>
            <a:r>
              <a:rPr lang="en-US" altLang="ja-JP" sz="2400" dirty="0">
                <a:latin typeface="+mj-ea"/>
              </a:rPr>
              <a:t>Web </a:t>
            </a:r>
            <a:r>
              <a:rPr lang="ja-JP" altLang="en-US" sz="2400" dirty="0">
                <a:latin typeface="+mj-ea"/>
              </a:rPr>
              <a:t>アクセシビリティについて</a:t>
            </a:r>
          </a:p>
        </p:txBody>
      </p:sp>
      <p:sp>
        <p:nvSpPr>
          <p:cNvPr id="12" name="テキスト ボックス 11"/>
          <p:cNvSpPr txBox="1"/>
          <p:nvPr/>
        </p:nvSpPr>
        <p:spPr>
          <a:xfrm>
            <a:off x="602032" y="2978727"/>
            <a:ext cx="184666" cy="646331"/>
          </a:xfrm>
          <a:prstGeom prst="rect">
            <a:avLst/>
          </a:prstGeom>
          <a:noFill/>
        </p:spPr>
        <p:txBody>
          <a:bodyPr wrap="none" rtlCol="0">
            <a:spAutoFit/>
          </a:bodyPr>
          <a:lstStyle/>
          <a:p>
            <a:endParaRPr lang="ja-JP" altLang="en-US" dirty="0"/>
          </a:p>
          <a:p>
            <a:endParaRPr kumimoji="1" lang="ja-JP" altLang="en-US" dirty="0"/>
          </a:p>
        </p:txBody>
      </p:sp>
      <p:sp>
        <p:nvSpPr>
          <p:cNvPr id="2" name="正方形/長方形 1"/>
          <p:cNvSpPr/>
          <p:nvPr/>
        </p:nvSpPr>
        <p:spPr>
          <a:xfrm>
            <a:off x="786698" y="3147993"/>
            <a:ext cx="6807367" cy="584776"/>
          </a:xfrm>
          <a:prstGeom prst="rect">
            <a:avLst/>
          </a:prstGeom>
        </p:spPr>
        <p:txBody>
          <a:bodyPr wrap="square">
            <a:spAutoFit/>
          </a:bodyPr>
          <a:lstStyle/>
          <a:p>
            <a:pPr algn="ctr"/>
            <a:endParaRPr lang="ja-JP" altLang="en-US" sz="3200" dirty="0"/>
          </a:p>
        </p:txBody>
      </p:sp>
      <p:sp>
        <p:nvSpPr>
          <p:cNvPr id="5" name="正方形/長方形 4"/>
          <p:cNvSpPr/>
          <p:nvPr/>
        </p:nvSpPr>
        <p:spPr>
          <a:xfrm>
            <a:off x="381000" y="2785789"/>
            <a:ext cx="7696200" cy="3046988"/>
          </a:xfrm>
          <a:prstGeom prst="rect">
            <a:avLst/>
          </a:prstGeom>
        </p:spPr>
        <p:txBody>
          <a:bodyPr wrap="square">
            <a:spAutoFit/>
          </a:bodyPr>
          <a:lstStyle/>
          <a:p>
            <a:pPr algn="ctr"/>
            <a:r>
              <a:rPr lang="ja-JP" altLang="en-US" sz="4000" dirty="0"/>
              <a:t>アクセシビリティの向上が</a:t>
            </a:r>
            <a:br>
              <a:rPr lang="ja-JP" altLang="en-US" sz="4000" dirty="0"/>
            </a:br>
            <a:r>
              <a:rPr lang="ja-JP" altLang="en-US" sz="4000" dirty="0"/>
              <a:t>ユーザー体験を加速する</a:t>
            </a:r>
          </a:p>
          <a:p>
            <a:endParaRPr lang="ja-JP" altLang="en-US" sz="2800" dirty="0"/>
          </a:p>
          <a:p>
            <a:pPr algn="ctr"/>
            <a:r>
              <a:rPr lang="ja-JP" altLang="en-US" sz="2800" dirty="0"/>
              <a:t>新デバイス登場と同時に、</a:t>
            </a:r>
            <a:br>
              <a:rPr lang="ja-JP" altLang="en-US" sz="2800" dirty="0"/>
            </a:br>
            <a:r>
              <a:rPr lang="ja-JP" altLang="en-US" sz="2800" dirty="0"/>
              <a:t>そのデバイスでアクセスできる</a:t>
            </a:r>
            <a:br>
              <a:rPr lang="ja-JP" altLang="en-US" sz="2800" dirty="0"/>
            </a:br>
            <a:r>
              <a:rPr lang="en-US" altLang="ja-JP" sz="2800" dirty="0"/>
              <a:t>Web</a:t>
            </a:r>
            <a:r>
              <a:rPr lang="ja-JP" altLang="en-US" sz="2800" dirty="0"/>
              <a:t>コンテンツがもうできている</a:t>
            </a:r>
            <a:r>
              <a:rPr lang="en-US" altLang="ja-JP" sz="2800" dirty="0"/>
              <a:t>!</a:t>
            </a:r>
            <a:endParaRPr lang="ja-JP" altLang="en-US" sz="2800" dirty="0"/>
          </a:p>
        </p:txBody>
      </p:sp>
      <p:sp>
        <p:nvSpPr>
          <p:cNvPr id="15" name="正方形/長方形 14"/>
          <p:cNvSpPr/>
          <p:nvPr/>
        </p:nvSpPr>
        <p:spPr>
          <a:xfrm>
            <a:off x="381000" y="1737860"/>
            <a:ext cx="7696200" cy="707886"/>
          </a:xfrm>
          <a:prstGeom prst="rect">
            <a:avLst/>
          </a:prstGeom>
        </p:spPr>
        <p:txBody>
          <a:bodyPr wrap="square">
            <a:spAutoFit/>
          </a:bodyPr>
          <a:lstStyle/>
          <a:p>
            <a:pPr algn="ctr"/>
            <a:r>
              <a:rPr lang="ja-JP" altLang="en-US" sz="4000" dirty="0" smtClean="0"/>
              <a:t>結論</a:t>
            </a:r>
            <a:endParaRPr lang="ja-JP" altLang="en-US" sz="4000" dirty="0"/>
          </a:p>
        </p:txBody>
      </p:sp>
    </p:spTree>
    <p:extLst>
      <p:ext uri="{BB962C8B-B14F-4D97-AF65-F5344CB8AC3E}">
        <p14:creationId xmlns:p14="http://schemas.microsoft.com/office/powerpoint/2010/main" val="32239602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wd">
                                    <p:tmPct val="10000"/>
                                  </p:iterate>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chemeClr val="accent6"/>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a:latin typeface="+mj-ea"/>
              </a:rPr>
              <a:t>　</a:t>
            </a:r>
            <a:r>
              <a:rPr lang="en-US" altLang="ja-JP" sz="2400" dirty="0">
                <a:latin typeface="+mj-ea"/>
              </a:rPr>
              <a:t>Web </a:t>
            </a:r>
            <a:r>
              <a:rPr lang="ja-JP" altLang="en-US" sz="2400" dirty="0">
                <a:latin typeface="+mj-ea"/>
              </a:rPr>
              <a:t>アクセシビリティについて</a:t>
            </a:r>
          </a:p>
        </p:txBody>
      </p:sp>
      <p:sp>
        <p:nvSpPr>
          <p:cNvPr id="4" name="正方形/長方形 3"/>
          <p:cNvSpPr/>
          <p:nvPr/>
        </p:nvSpPr>
        <p:spPr>
          <a:xfrm>
            <a:off x="194811" y="1773729"/>
            <a:ext cx="8854829" cy="451406"/>
          </a:xfrm>
          <a:prstGeom prst="rect">
            <a:avLst/>
          </a:prstGeom>
        </p:spPr>
        <p:txBody>
          <a:bodyPr wrap="square">
            <a:spAutoFit/>
          </a:bodyPr>
          <a:lstStyle/>
          <a:p>
            <a:pPr algn="ctr">
              <a:lnSpc>
                <a:spcPct val="120000"/>
              </a:lnSpc>
            </a:pPr>
            <a:r>
              <a:rPr lang="ja-JP" altLang="en-US" sz="2000" dirty="0" smtClean="0"/>
              <a:t>何となく重要な事は分かったが、我々はどのようにすればいいか？？</a:t>
            </a:r>
            <a:endParaRPr lang="ja-JP" altLang="en-US" sz="2000" dirty="0"/>
          </a:p>
        </p:txBody>
      </p:sp>
      <p:sp>
        <p:nvSpPr>
          <p:cNvPr id="12" name="テキスト ボックス 11"/>
          <p:cNvSpPr txBox="1"/>
          <p:nvPr/>
        </p:nvSpPr>
        <p:spPr>
          <a:xfrm>
            <a:off x="602032" y="2978727"/>
            <a:ext cx="184666" cy="646331"/>
          </a:xfrm>
          <a:prstGeom prst="rect">
            <a:avLst/>
          </a:prstGeom>
          <a:noFill/>
        </p:spPr>
        <p:txBody>
          <a:bodyPr wrap="none" rtlCol="0">
            <a:spAutoFit/>
          </a:bodyPr>
          <a:lstStyle/>
          <a:p>
            <a:endParaRPr lang="ja-JP" altLang="en-US" dirty="0"/>
          </a:p>
          <a:p>
            <a:endParaRPr kumimoji="1" lang="ja-JP" altLang="en-US" dirty="0"/>
          </a:p>
        </p:txBody>
      </p:sp>
      <p:sp>
        <p:nvSpPr>
          <p:cNvPr id="19" name="テキスト ボックス 18"/>
          <p:cNvSpPr txBox="1"/>
          <p:nvPr/>
        </p:nvSpPr>
        <p:spPr>
          <a:xfrm>
            <a:off x="996581" y="2555480"/>
            <a:ext cx="7007046" cy="523220"/>
          </a:xfrm>
          <a:prstGeom prst="rect">
            <a:avLst/>
          </a:prstGeom>
          <a:noFill/>
        </p:spPr>
        <p:txBody>
          <a:bodyPr wrap="none" rtlCol="0">
            <a:spAutoFit/>
          </a:bodyPr>
          <a:lstStyle/>
          <a:p>
            <a:r>
              <a:rPr kumimoji="1" lang="ja-JP" altLang="en-US" sz="2800" dirty="0" smtClean="0"/>
              <a:t>誰もがアクセシビリティを必要としている</a:t>
            </a:r>
            <a:endParaRPr kumimoji="1" lang="ja-JP" altLang="en-US" sz="2800" dirty="0"/>
          </a:p>
        </p:txBody>
      </p:sp>
      <p:sp>
        <p:nvSpPr>
          <p:cNvPr id="20" name="テキスト ボックス 19"/>
          <p:cNvSpPr txBox="1"/>
          <p:nvPr/>
        </p:nvSpPr>
        <p:spPr>
          <a:xfrm>
            <a:off x="431106" y="3278907"/>
            <a:ext cx="8544902" cy="369332"/>
          </a:xfrm>
          <a:prstGeom prst="rect">
            <a:avLst/>
          </a:prstGeom>
          <a:noFill/>
        </p:spPr>
        <p:txBody>
          <a:bodyPr wrap="none" rtlCol="0">
            <a:spAutoFit/>
          </a:bodyPr>
          <a:lstStyle/>
          <a:p>
            <a:r>
              <a:rPr kumimoji="1" lang="ja-JP" altLang="en-US" dirty="0" smtClean="0"/>
              <a:t>いつでも、どこでも、どんなデバイスでも、</a:t>
            </a:r>
            <a:r>
              <a:rPr lang="ja-JP" altLang="en-US" dirty="0" smtClean="0"/>
              <a:t>自分の好みの設定で</a:t>
            </a:r>
            <a:r>
              <a:rPr lang="en-US" altLang="ja-JP" dirty="0" smtClean="0"/>
              <a:t>WEB</a:t>
            </a:r>
            <a:r>
              <a:rPr lang="ja-JP" altLang="en-US" dirty="0" smtClean="0"/>
              <a:t>を使いたい</a:t>
            </a:r>
            <a:endParaRPr kumimoji="1" lang="ja-JP" altLang="en-US" dirty="0"/>
          </a:p>
        </p:txBody>
      </p:sp>
      <p:sp>
        <p:nvSpPr>
          <p:cNvPr id="23" name="テキスト ボックス 22"/>
          <p:cNvSpPr txBox="1"/>
          <p:nvPr/>
        </p:nvSpPr>
        <p:spPr>
          <a:xfrm>
            <a:off x="1250116" y="3837462"/>
            <a:ext cx="7107384" cy="2585323"/>
          </a:xfrm>
          <a:prstGeom prst="rect">
            <a:avLst/>
          </a:prstGeom>
          <a:noFill/>
        </p:spPr>
        <p:txBody>
          <a:bodyPr wrap="none" rtlCol="0">
            <a:spAutoFit/>
          </a:bodyPr>
          <a:lstStyle/>
          <a:p>
            <a:r>
              <a:rPr kumimoji="1" lang="ja-JP" altLang="en-US" dirty="0" smtClean="0"/>
              <a:t>・誰もが</a:t>
            </a:r>
            <a:r>
              <a:rPr kumimoji="1" lang="ja-JP" altLang="en-US" b="1" dirty="0" smtClean="0">
                <a:solidFill>
                  <a:srgbClr val="FF6600"/>
                </a:solidFill>
              </a:rPr>
              <a:t>一時的な障害者</a:t>
            </a:r>
            <a:r>
              <a:rPr kumimoji="1" lang="ja-JP" altLang="en-US" dirty="0" smtClean="0"/>
              <a:t>になり得る</a:t>
            </a:r>
            <a:endParaRPr kumimoji="1" lang="en-US" altLang="ja-JP" dirty="0" smtClean="0"/>
          </a:p>
          <a:p>
            <a:endParaRPr kumimoji="1" lang="en-US" altLang="ja-JP" dirty="0" smtClean="0"/>
          </a:p>
          <a:p>
            <a:r>
              <a:rPr lang="ja-JP" altLang="en-US" dirty="0" smtClean="0"/>
              <a:t>・誰もが</a:t>
            </a:r>
            <a:r>
              <a:rPr lang="ja-JP" altLang="en-US" b="1" dirty="0" smtClean="0">
                <a:solidFill>
                  <a:srgbClr val="FF6600"/>
                </a:solidFill>
              </a:rPr>
              <a:t>いずれは高齢者</a:t>
            </a:r>
            <a:r>
              <a:rPr lang="ja-JP" altLang="en-US" dirty="0" smtClean="0"/>
              <a:t>になる</a:t>
            </a:r>
            <a:endParaRPr lang="en-US" altLang="ja-JP" dirty="0" smtClean="0"/>
          </a:p>
          <a:p>
            <a:endParaRPr kumimoji="1" lang="en-US" altLang="ja-JP" dirty="0"/>
          </a:p>
          <a:p>
            <a:r>
              <a:rPr lang="ja-JP" altLang="en-US" dirty="0"/>
              <a:t>・障害者・高齢者を含め、皆が自由自在に使える</a:t>
            </a:r>
            <a:r>
              <a:rPr lang="en-US" altLang="ja-JP" dirty="0"/>
              <a:t>Web</a:t>
            </a:r>
            <a:r>
              <a:rPr lang="ja-JP" altLang="en-US" dirty="0"/>
              <a:t>であるために</a:t>
            </a:r>
            <a:endParaRPr lang="en-US" altLang="ja-JP" dirty="0"/>
          </a:p>
          <a:p>
            <a:r>
              <a:rPr lang="ja-JP" altLang="en-US" b="1" dirty="0">
                <a:solidFill>
                  <a:srgbClr val="FF6600"/>
                </a:solidFill>
              </a:rPr>
              <a:t>必要不可欠な品質がアクセシビリテ</a:t>
            </a:r>
            <a:r>
              <a:rPr lang="ja-JP" altLang="en-US" b="1" dirty="0" smtClean="0">
                <a:solidFill>
                  <a:srgbClr val="FF6600"/>
                </a:solidFill>
              </a:rPr>
              <a:t>ィ</a:t>
            </a:r>
            <a:endParaRPr lang="en-US" altLang="ja-JP" b="1" dirty="0" smtClean="0">
              <a:solidFill>
                <a:srgbClr val="FF6600"/>
              </a:solidFill>
            </a:endParaRPr>
          </a:p>
          <a:p>
            <a:endParaRPr lang="en-US" altLang="ja-JP" b="1" dirty="0">
              <a:solidFill>
                <a:srgbClr val="FF6600"/>
              </a:solidFill>
            </a:endParaRPr>
          </a:p>
          <a:p>
            <a:r>
              <a:rPr lang="ja-JP" altLang="en-US" dirty="0" smtClean="0">
                <a:solidFill>
                  <a:srgbClr val="000000"/>
                </a:solidFill>
              </a:rPr>
              <a:t>・</a:t>
            </a:r>
            <a:r>
              <a:rPr lang="ja-JP" altLang="en-US" b="1" dirty="0" smtClean="0">
                <a:solidFill>
                  <a:srgbClr val="FF6600"/>
                </a:solidFill>
              </a:rPr>
              <a:t>マルチデバイス対応</a:t>
            </a:r>
            <a:r>
              <a:rPr lang="ja-JP" altLang="en-US" dirty="0" smtClean="0"/>
              <a:t>における基礎、土台</a:t>
            </a:r>
            <a:endParaRPr lang="ja-JP" altLang="en-US" dirty="0"/>
          </a:p>
          <a:p>
            <a:endParaRPr kumimoji="1" lang="ja-JP" altLang="en-US" dirty="0"/>
          </a:p>
        </p:txBody>
      </p:sp>
    </p:spTree>
    <p:extLst>
      <p:ext uri="{BB962C8B-B14F-4D97-AF65-F5344CB8AC3E}">
        <p14:creationId xmlns:p14="http://schemas.microsoft.com/office/powerpoint/2010/main" val="24390821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wd">
                                    <p:tmPct val="10000"/>
                                  </p:iterate>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wd">
                                    <p:tmPct val="10000"/>
                                  </p:iterate>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wd">
                                    <p:tmPct val="10000"/>
                                  </p:iterate>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P spid="20" grpId="0"/>
      <p:bldP spid="2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13" name="正方形/長方形 12"/>
          <p:cNvSpPr/>
          <p:nvPr/>
        </p:nvSpPr>
        <p:spPr>
          <a:xfrm>
            <a:off x="1" y="1046110"/>
            <a:ext cx="7594064" cy="461665"/>
          </a:xfrm>
          <a:prstGeom prst="rect">
            <a:avLst/>
          </a:prstGeom>
          <a:solidFill>
            <a:schemeClr val="accent6"/>
          </a:solidFill>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a:latin typeface="+mj-ea"/>
              </a:rPr>
              <a:t>　</a:t>
            </a:r>
            <a:r>
              <a:rPr lang="en-US" altLang="ja-JP" sz="2400" dirty="0">
                <a:latin typeface="+mj-ea"/>
              </a:rPr>
              <a:t>Web </a:t>
            </a:r>
            <a:r>
              <a:rPr lang="ja-JP" altLang="en-US" sz="2400" dirty="0">
                <a:latin typeface="+mj-ea"/>
              </a:rPr>
              <a:t>アクセシビリティについて</a:t>
            </a:r>
          </a:p>
        </p:txBody>
      </p:sp>
      <p:sp>
        <p:nvSpPr>
          <p:cNvPr id="12" name="テキスト ボックス 11"/>
          <p:cNvSpPr txBox="1"/>
          <p:nvPr/>
        </p:nvSpPr>
        <p:spPr>
          <a:xfrm>
            <a:off x="602032" y="2978727"/>
            <a:ext cx="184666" cy="646331"/>
          </a:xfrm>
          <a:prstGeom prst="rect">
            <a:avLst/>
          </a:prstGeom>
          <a:noFill/>
        </p:spPr>
        <p:txBody>
          <a:bodyPr wrap="none" rtlCol="0">
            <a:spAutoFit/>
          </a:bodyPr>
          <a:lstStyle/>
          <a:p>
            <a:endParaRPr lang="ja-JP" altLang="en-US" dirty="0"/>
          </a:p>
          <a:p>
            <a:endParaRPr kumimoji="1" lang="ja-JP" altLang="en-US" dirty="0"/>
          </a:p>
        </p:txBody>
      </p:sp>
      <p:sp>
        <p:nvSpPr>
          <p:cNvPr id="2" name="正方形/長方形 1"/>
          <p:cNvSpPr/>
          <p:nvPr/>
        </p:nvSpPr>
        <p:spPr>
          <a:xfrm>
            <a:off x="1058226" y="1776010"/>
            <a:ext cx="5929828" cy="584776"/>
          </a:xfrm>
          <a:prstGeom prst="rect">
            <a:avLst/>
          </a:prstGeom>
        </p:spPr>
        <p:txBody>
          <a:bodyPr wrap="none">
            <a:spAutoFit/>
          </a:bodyPr>
          <a:lstStyle/>
          <a:p>
            <a:pPr algn="ctr"/>
            <a:r>
              <a:rPr lang="ja-JP" altLang="en-US" sz="3200" dirty="0" smtClean="0"/>
              <a:t>実現できるところから着手する</a:t>
            </a:r>
            <a:endParaRPr lang="ja-JP" altLang="en-US" sz="3200" dirty="0"/>
          </a:p>
        </p:txBody>
      </p:sp>
      <p:sp>
        <p:nvSpPr>
          <p:cNvPr id="3" name="テキスト ボックス 2"/>
          <p:cNvSpPr txBox="1"/>
          <p:nvPr/>
        </p:nvSpPr>
        <p:spPr>
          <a:xfrm>
            <a:off x="1680526" y="2654300"/>
            <a:ext cx="4683644" cy="2585323"/>
          </a:xfrm>
          <a:prstGeom prst="rect">
            <a:avLst/>
          </a:prstGeom>
          <a:noFill/>
        </p:spPr>
        <p:txBody>
          <a:bodyPr wrap="none" rtlCol="0">
            <a:spAutoFit/>
          </a:bodyPr>
          <a:lstStyle/>
          <a:p>
            <a:r>
              <a:rPr kumimoji="1" lang="en-US" altLang="ja-JP" dirty="0" smtClean="0"/>
              <a:t>Web</a:t>
            </a:r>
            <a:r>
              <a:rPr kumimoji="1" lang="ja-JP" altLang="en-US" dirty="0" smtClean="0"/>
              <a:t>アクセシビリティに</a:t>
            </a:r>
            <a:r>
              <a:rPr kumimoji="1" lang="en-US" altLang="ja-JP" b="1" dirty="0" smtClean="0">
                <a:solidFill>
                  <a:srgbClr val="FF6600"/>
                </a:solidFill>
              </a:rPr>
              <a:t>0</a:t>
            </a:r>
            <a:r>
              <a:rPr lang="ja-JP" altLang="en-US" b="1" dirty="0" smtClean="0">
                <a:solidFill>
                  <a:srgbClr val="FF6600"/>
                </a:solidFill>
              </a:rPr>
              <a:t>点</a:t>
            </a:r>
            <a:r>
              <a:rPr kumimoji="1" lang="ja-JP" altLang="en-US" b="1" dirty="0" smtClean="0">
                <a:solidFill>
                  <a:srgbClr val="FF6600"/>
                </a:solidFill>
              </a:rPr>
              <a:t>も</a:t>
            </a:r>
            <a:r>
              <a:rPr kumimoji="1" lang="en-US" altLang="ja-JP" b="1" dirty="0" smtClean="0">
                <a:solidFill>
                  <a:srgbClr val="FF6600"/>
                </a:solidFill>
              </a:rPr>
              <a:t>100</a:t>
            </a:r>
            <a:r>
              <a:rPr lang="ja-JP" altLang="en-US" b="1" dirty="0" smtClean="0">
                <a:solidFill>
                  <a:srgbClr val="FF6600"/>
                </a:solidFill>
              </a:rPr>
              <a:t>点</a:t>
            </a:r>
            <a:r>
              <a:rPr kumimoji="1" lang="ja-JP" altLang="en-US" b="1" dirty="0" smtClean="0">
                <a:solidFill>
                  <a:srgbClr val="FF6600"/>
                </a:solidFill>
              </a:rPr>
              <a:t>もない</a:t>
            </a:r>
            <a:endParaRPr kumimoji="1" lang="en-US" altLang="ja-JP" b="1" dirty="0" smtClean="0">
              <a:solidFill>
                <a:srgbClr val="FF6600"/>
              </a:solidFill>
            </a:endParaRPr>
          </a:p>
          <a:p>
            <a:endParaRPr lang="en-US" altLang="ja-JP" b="1" dirty="0">
              <a:solidFill>
                <a:srgbClr val="FF6600"/>
              </a:solidFill>
            </a:endParaRPr>
          </a:p>
          <a:p>
            <a:r>
              <a:rPr kumimoji="1" lang="ja-JP" altLang="en-US" sz="1400" dirty="0" smtClean="0"/>
              <a:t>・画像に適切な</a:t>
            </a:r>
            <a:r>
              <a:rPr kumimoji="1" lang="ja-JP" altLang="en-US" sz="1400" b="1" dirty="0" smtClean="0">
                <a:solidFill>
                  <a:srgbClr val="FF6600"/>
                </a:solidFill>
              </a:rPr>
              <a:t>代替テキスト</a:t>
            </a:r>
            <a:r>
              <a:rPr kumimoji="1" lang="ja-JP" altLang="en-US" sz="1400" dirty="0" smtClean="0"/>
              <a:t>を付与する</a:t>
            </a:r>
            <a:endParaRPr kumimoji="1" lang="en-US" altLang="ja-JP" sz="1400" dirty="0" smtClean="0"/>
          </a:p>
          <a:p>
            <a:endParaRPr kumimoji="1" lang="en-US" altLang="ja-JP" sz="1400" dirty="0" smtClean="0"/>
          </a:p>
          <a:p>
            <a:r>
              <a:rPr lang="ja-JP" altLang="en-US" sz="1400" dirty="0" smtClean="0"/>
              <a:t>・</a:t>
            </a:r>
            <a:r>
              <a:rPr lang="ja-JP" altLang="en-US" sz="1400" b="1" dirty="0" smtClean="0">
                <a:solidFill>
                  <a:srgbClr val="FF6600"/>
                </a:solidFill>
              </a:rPr>
              <a:t>アウトライン</a:t>
            </a:r>
            <a:r>
              <a:rPr lang="ja-JP" altLang="en-US" sz="1400" dirty="0" smtClean="0"/>
              <a:t>を意識してマークアップする</a:t>
            </a:r>
            <a:endParaRPr lang="en-US" altLang="ja-JP" sz="1400" dirty="0" smtClean="0"/>
          </a:p>
          <a:p>
            <a:endParaRPr kumimoji="1" lang="en-US" altLang="ja-JP" sz="1400" dirty="0"/>
          </a:p>
          <a:p>
            <a:r>
              <a:rPr lang="ja-JP" altLang="en-US" sz="1400" dirty="0" smtClean="0"/>
              <a:t>・</a:t>
            </a:r>
            <a:r>
              <a:rPr lang="ja-JP" altLang="en-US" sz="1400" b="1" dirty="0" smtClean="0">
                <a:solidFill>
                  <a:srgbClr val="FF6600"/>
                </a:solidFill>
              </a:rPr>
              <a:t>マークアップの妥当性</a:t>
            </a:r>
            <a:r>
              <a:rPr lang="ja-JP" altLang="en-US" sz="1400" dirty="0" smtClean="0"/>
              <a:t>を確認する</a:t>
            </a:r>
            <a:endParaRPr lang="en-US" altLang="ja-JP" sz="1400" dirty="0" smtClean="0"/>
          </a:p>
          <a:p>
            <a:endParaRPr kumimoji="1" lang="en-US" altLang="ja-JP" sz="1400" dirty="0"/>
          </a:p>
          <a:p>
            <a:r>
              <a:rPr lang="ja-JP" altLang="en-US" sz="1400" dirty="0" smtClean="0"/>
              <a:t>・主要な色使いの</a:t>
            </a:r>
            <a:r>
              <a:rPr lang="ja-JP" altLang="en-US" sz="1400" b="1" dirty="0" smtClean="0">
                <a:solidFill>
                  <a:srgbClr val="FF6600"/>
                </a:solidFill>
              </a:rPr>
              <a:t>コントラスト</a:t>
            </a:r>
            <a:r>
              <a:rPr lang="ja-JP" altLang="en-US" sz="1400" dirty="0" smtClean="0"/>
              <a:t>を確認する</a:t>
            </a:r>
            <a:endParaRPr lang="en-US" altLang="ja-JP" sz="1400" dirty="0" smtClean="0"/>
          </a:p>
          <a:p>
            <a:endParaRPr kumimoji="1" lang="en-US" altLang="ja-JP" sz="1400" dirty="0"/>
          </a:p>
          <a:p>
            <a:r>
              <a:rPr lang="ja-JP" altLang="en-US" sz="1400" dirty="0" smtClean="0"/>
              <a:t>・</a:t>
            </a:r>
            <a:r>
              <a:rPr lang="ja-JP" altLang="en-US" sz="1400" b="1" dirty="0" smtClean="0">
                <a:solidFill>
                  <a:srgbClr val="FF6600"/>
                </a:solidFill>
              </a:rPr>
              <a:t>キーボードだけで操作</a:t>
            </a:r>
            <a:r>
              <a:rPr lang="ja-JP" altLang="en-US" sz="1400" dirty="0" smtClean="0"/>
              <a:t>できるか確認する</a:t>
            </a:r>
            <a:endParaRPr kumimoji="1" lang="ja-JP" altLang="en-US" sz="1400" dirty="0"/>
          </a:p>
        </p:txBody>
      </p:sp>
      <p:sp>
        <p:nvSpPr>
          <p:cNvPr id="18" name="正方形/長方形 17"/>
          <p:cNvSpPr/>
          <p:nvPr/>
        </p:nvSpPr>
        <p:spPr>
          <a:xfrm>
            <a:off x="1058226" y="5673519"/>
            <a:ext cx="7212231" cy="461665"/>
          </a:xfrm>
          <a:prstGeom prst="rect">
            <a:avLst/>
          </a:prstGeom>
        </p:spPr>
        <p:txBody>
          <a:bodyPr wrap="none">
            <a:spAutoFit/>
          </a:bodyPr>
          <a:lstStyle/>
          <a:p>
            <a:pPr algn="ctr"/>
            <a:r>
              <a:rPr lang="en-US" altLang="ja-JP" sz="2400" b="1" dirty="0" smtClean="0">
                <a:solidFill>
                  <a:srgbClr val="FF6600"/>
                </a:solidFill>
              </a:rPr>
              <a:t>HTML</a:t>
            </a:r>
            <a:r>
              <a:rPr lang="ja-JP" altLang="en-US" sz="2400" b="1" dirty="0" smtClean="0">
                <a:solidFill>
                  <a:srgbClr val="FF6600"/>
                </a:solidFill>
              </a:rPr>
              <a:t>の仕様に従うだけ</a:t>
            </a:r>
            <a:r>
              <a:rPr lang="ja-JP" altLang="en-US" sz="2400" dirty="0" smtClean="0"/>
              <a:t>で「かなり」アクセシブル</a:t>
            </a:r>
            <a:endParaRPr lang="ja-JP" altLang="en-US" sz="2400" dirty="0"/>
          </a:p>
        </p:txBody>
      </p:sp>
    </p:spTree>
    <p:extLst>
      <p:ext uri="{BB962C8B-B14F-4D97-AF65-F5344CB8AC3E}">
        <p14:creationId xmlns:p14="http://schemas.microsoft.com/office/powerpoint/2010/main" val="333878059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21179" y="5461675"/>
            <a:ext cx="394549" cy="345145"/>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 name="角丸四角形 6"/>
          <p:cNvSpPr/>
          <p:nvPr/>
        </p:nvSpPr>
        <p:spPr>
          <a:xfrm>
            <a:off x="121179" y="5905552"/>
            <a:ext cx="394549" cy="345145"/>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 name="角丸四角形 7"/>
          <p:cNvSpPr/>
          <p:nvPr/>
        </p:nvSpPr>
        <p:spPr>
          <a:xfrm>
            <a:off x="121179" y="6349429"/>
            <a:ext cx="394549" cy="345145"/>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9" name="角丸四角形 8"/>
          <p:cNvSpPr/>
          <p:nvPr/>
        </p:nvSpPr>
        <p:spPr>
          <a:xfrm>
            <a:off x="602032" y="5905552"/>
            <a:ext cx="394549" cy="345145"/>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10" name="角丸四角形 9"/>
          <p:cNvSpPr/>
          <p:nvPr/>
        </p:nvSpPr>
        <p:spPr>
          <a:xfrm>
            <a:off x="602032" y="6349429"/>
            <a:ext cx="394549" cy="345145"/>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11" name="角丸四角形 10"/>
          <p:cNvSpPr/>
          <p:nvPr/>
        </p:nvSpPr>
        <p:spPr>
          <a:xfrm>
            <a:off x="1058226" y="6349429"/>
            <a:ext cx="394549" cy="345145"/>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2"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9361" y="51868"/>
            <a:ext cx="2416647" cy="5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図 32"/>
          <p:cNvPicPr>
            <a:picLocks noChangeAspect="1"/>
          </p:cNvPicPr>
          <p:nvPr/>
        </p:nvPicPr>
        <p:blipFill>
          <a:blip r:embed="rId3"/>
          <a:stretch>
            <a:fillRect/>
          </a:stretch>
        </p:blipFill>
        <p:spPr>
          <a:xfrm>
            <a:off x="7783498" y="517816"/>
            <a:ext cx="1099534" cy="1084951"/>
          </a:xfrm>
          <a:prstGeom prst="rect">
            <a:avLst/>
          </a:prstGeom>
        </p:spPr>
      </p:pic>
      <p:sp>
        <p:nvSpPr>
          <p:cNvPr id="2" name="正方形/長方形 1"/>
          <p:cNvSpPr/>
          <p:nvPr/>
        </p:nvSpPr>
        <p:spPr>
          <a:xfrm>
            <a:off x="311793" y="1807874"/>
            <a:ext cx="6383027" cy="461665"/>
          </a:xfrm>
          <a:prstGeom prst="rect">
            <a:avLst/>
          </a:prstGeom>
        </p:spPr>
        <p:txBody>
          <a:bodyPr wrap="none">
            <a:spAutoFit/>
          </a:bodyPr>
          <a:lstStyle/>
          <a:p>
            <a:r>
              <a:rPr lang="en-US" altLang="ja-JP" sz="2400" dirty="0">
                <a:latin typeface="+mj-ea"/>
                <a:ea typeface="+mj-ea"/>
              </a:rPr>
              <a:t>Web</a:t>
            </a:r>
            <a:r>
              <a:rPr lang="ja-JP" altLang="en-US" sz="2400" dirty="0">
                <a:latin typeface="+mj-ea"/>
                <a:ea typeface="+mj-ea"/>
              </a:rPr>
              <a:t>の創始者</a:t>
            </a:r>
            <a:r>
              <a:rPr lang="ja-JP" altLang="en-US" sz="2400" dirty="0" smtClean="0">
                <a:latin typeface="+mj-ea"/>
                <a:ea typeface="+mj-ea"/>
              </a:rPr>
              <a:t>、ティム・バーナーズ・リー卿</a:t>
            </a:r>
            <a:endParaRPr lang="ja-JP" altLang="en-US" sz="2400" dirty="0">
              <a:latin typeface="+mj-ea"/>
              <a:ea typeface="+mj-ea"/>
            </a:endParaRPr>
          </a:p>
        </p:txBody>
      </p:sp>
      <p:sp>
        <p:nvSpPr>
          <p:cNvPr id="12" name="正方形/長方形 11"/>
          <p:cNvSpPr/>
          <p:nvPr/>
        </p:nvSpPr>
        <p:spPr>
          <a:xfrm>
            <a:off x="602032" y="2710010"/>
            <a:ext cx="7695387" cy="1995418"/>
          </a:xfrm>
          <a:prstGeom prst="rect">
            <a:avLst/>
          </a:prstGeom>
        </p:spPr>
        <p:txBody>
          <a:bodyPr wrap="square">
            <a:spAutoFit/>
          </a:bodyPr>
          <a:lstStyle/>
          <a:p>
            <a:pPr algn="ctr">
              <a:lnSpc>
                <a:spcPct val="150000"/>
              </a:lnSpc>
            </a:pPr>
            <a:r>
              <a:rPr lang="en-US" altLang="ja-JP" sz="2800" dirty="0" smtClean="0">
                <a:latin typeface="+mj-ea"/>
              </a:rPr>
              <a:t>Web</a:t>
            </a:r>
            <a:r>
              <a:rPr lang="ja-JP" altLang="en-US" sz="2800" dirty="0">
                <a:latin typeface="+mj-ea"/>
              </a:rPr>
              <a:t>のもつ力とはその普遍性にあり、</a:t>
            </a:r>
            <a:endParaRPr lang="en-US" altLang="ja-JP" sz="2800" dirty="0">
              <a:latin typeface="+mj-ea"/>
            </a:endParaRPr>
          </a:p>
          <a:p>
            <a:pPr algn="ctr">
              <a:lnSpc>
                <a:spcPct val="150000"/>
              </a:lnSpc>
            </a:pPr>
            <a:r>
              <a:rPr lang="ja-JP" altLang="en-US" sz="2800" dirty="0">
                <a:latin typeface="+mj-ea"/>
              </a:rPr>
              <a:t>障害の有無にかかわらずアクセスできることは、</a:t>
            </a:r>
            <a:endParaRPr lang="en-US" altLang="ja-JP" sz="2800" dirty="0">
              <a:latin typeface="+mj-ea"/>
            </a:endParaRPr>
          </a:p>
          <a:p>
            <a:pPr algn="ctr">
              <a:lnSpc>
                <a:spcPct val="150000"/>
              </a:lnSpc>
            </a:pPr>
            <a:r>
              <a:rPr lang="en-US" altLang="ja-JP" sz="2800" dirty="0">
                <a:latin typeface="+mj-ea"/>
              </a:rPr>
              <a:t>Web</a:t>
            </a:r>
            <a:r>
              <a:rPr lang="ja-JP" altLang="en-US" sz="2800" dirty="0">
                <a:latin typeface="+mj-ea"/>
              </a:rPr>
              <a:t>の本質的な側面のひとつであ</a:t>
            </a:r>
            <a:r>
              <a:rPr lang="ja-JP" altLang="en-US" sz="2800" dirty="0" smtClean="0">
                <a:latin typeface="+mj-ea"/>
              </a:rPr>
              <a:t>る</a:t>
            </a:r>
            <a:endParaRPr lang="ja-JP" altLang="en-US" sz="2800" dirty="0">
              <a:latin typeface="+mj-ea"/>
            </a:endParaRPr>
          </a:p>
        </p:txBody>
      </p:sp>
      <p:sp>
        <p:nvSpPr>
          <p:cNvPr id="14" name="正方形/長方形 13"/>
          <p:cNvSpPr/>
          <p:nvPr/>
        </p:nvSpPr>
        <p:spPr>
          <a:xfrm>
            <a:off x="1" y="1046110"/>
            <a:ext cx="7594064" cy="461665"/>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wrap="square">
            <a:spAutoFit/>
          </a:bodyPr>
          <a:lstStyle/>
          <a:p>
            <a:r>
              <a:rPr lang="ja-JP" altLang="en-US" sz="2400" dirty="0" smtClean="0">
                <a:latin typeface="+mj-ea"/>
                <a:ea typeface="+mj-ea"/>
              </a:rPr>
              <a:t>　</a:t>
            </a:r>
            <a:r>
              <a:rPr lang="en-US" altLang="ja-JP" sz="2400" dirty="0">
                <a:latin typeface="+mj-ea"/>
                <a:ea typeface="+mj-ea"/>
              </a:rPr>
              <a:t>Web</a:t>
            </a:r>
            <a:r>
              <a:rPr lang="ja-JP" altLang="en-US" sz="2400" dirty="0">
                <a:latin typeface="+mj-ea"/>
                <a:ea typeface="+mj-ea"/>
              </a:rPr>
              <a:t>が</a:t>
            </a:r>
            <a:r>
              <a:rPr lang="en-US" altLang="ja-JP" sz="2400" dirty="0">
                <a:latin typeface="+mj-ea"/>
                <a:ea typeface="+mj-ea"/>
              </a:rPr>
              <a:t>Web</a:t>
            </a:r>
            <a:r>
              <a:rPr lang="ja-JP" altLang="en-US" sz="2400" dirty="0">
                <a:latin typeface="+mj-ea"/>
                <a:ea typeface="+mj-ea"/>
              </a:rPr>
              <a:t>であるために必要なこと</a:t>
            </a:r>
          </a:p>
        </p:txBody>
      </p:sp>
    </p:spTree>
    <p:extLst>
      <p:ext uri="{BB962C8B-B14F-4D97-AF65-F5344CB8AC3E}">
        <p14:creationId xmlns:p14="http://schemas.microsoft.com/office/powerpoint/2010/main" val="3671510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インスピレーション">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3698</TotalTime>
  <Words>4938</Words>
  <Application>Microsoft Macintosh PowerPoint</Application>
  <PresentationFormat>画面に合わせる (4:3)</PresentationFormat>
  <Paragraphs>282</Paragraphs>
  <Slides>41</Slides>
  <Notes>0</Notes>
  <HiddenSlides>0</HiddenSlides>
  <MMClips>0</MMClips>
  <ScaleCrop>false</ScaleCrop>
  <HeadingPairs>
    <vt:vector size="4" baseType="variant">
      <vt:variant>
        <vt:lpstr>テーマ</vt:lpstr>
      </vt:variant>
      <vt:variant>
        <vt:i4>1</vt:i4>
      </vt:variant>
      <vt:variant>
        <vt:lpstr>スライド タイトル</vt:lpstr>
      </vt:variant>
      <vt:variant>
        <vt:i4>41</vt:i4>
      </vt:variant>
    </vt:vector>
  </HeadingPairs>
  <TitlesOfParts>
    <vt:vector size="42" baseType="lpstr">
      <vt:lpstr>ホワイト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INTERLOGIC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Harada Mitsuharu</dc:creator>
  <cp:lastModifiedBy>うちだ</cp:lastModifiedBy>
  <cp:revision>201</cp:revision>
  <cp:lastPrinted>2016-01-08T05:28:47Z</cp:lastPrinted>
  <dcterms:created xsi:type="dcterms:W3CDTF">2011-12-29T06:03:00Z</dcterms:created>
  <dcterms:modified xsi:type="dcterms:W3CDTF">2016-01-08T05:28:49Z</dcterms:modified>
</cp:coreProperties>
</file>