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0" r:id="rId2"/>
    <p:sldId id="261" r:id="rId3"/>
    <p:sldId id="264" r:id="rId4"/>
    <p:sldId id="262" r:id="rId5"/>
    <p:sldId id="263" r:id="rId6"/>
  </p:sldIdLst>
  <p:sldSz cx="9144000" cy="6858000" type="screen4x3"/>
  <p:notesSz cx="6858000" cy="9144000"/>
  <p:defaultTextStyle>
    <a:defPPr>
      <a:defRPr lang="ja-JP"/>
    </a:defPPr>
    <a:lvl1pPr marL="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100" d="100"/>
          <a:sy n="100" d="100"/>
        </p:scale>
        <p:origin x="-160" y="3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printerSettings" Target="printerSettings/printerSettings1.bin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1C420-5331-4645-B92A-38512971C7D7}" type="datetimeFigureOut">
              <a:rPr kumimoji="1" lang="ja-JP" altLang="en-US" smtClean="0"/>
              <a:t>16/01/07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8CF54-3630-F94F-B933-E70FD46345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07461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1C420-5331-4645-B92A-38512971C7D7}" type="datetimeFigureOut">
              <a:rPr kumimoji="1" lang="ja-JP" altLang="en-US" smtClean="0"/>
              <a:t>16/01/07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8CF54-3630-F94F-B933-E70FD46345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80940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1C420-5331-4645-B92A-38512971C7D7}" type="datetimeFigureOut">
              <a:rPr kumimoji="1" lang="ja-JP" altLang="en-US" smtClean="0"/>
              <a:t>16/01/07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8CF54-3630-F94F-B933-E70FD46345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712629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1C420-5331-4645-B92A-38512971C7D7}" type="datetimeFigureOut">
              <a:rPr kumimoji="1" lang="ja-JP" altLang="en-US" smtClean="0"/>
              <a:t>16/01/07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8CF54-3630-F94F-B933-E70FD46345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62847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1C420-5331-4645-B92A-38512971C7D7}" type="datetimeFigureOut">
              <a:rPr kumimoji="1" lang="ja-JP" altLang="en-US" smtClean="0"/>
              <a:t>16/01/07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8CF54-3630-F94F-B933-E70FD46345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71839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1C420-5331-4645-B92A-38512971C7D7}" type="datetimeFigureOut">
              <a:rPr kumimoji="1" lang="ja-JP" altLang="en-US" smtClean="0"/>
              <a:t>16/01/07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8CF54-3630-F94F-B933-E70FD46345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69308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1C420-5331-4645-B92A-38512971C7D7}" type="datetimeFigureOut">
              <a:rPr kumimoji="1" lang="ja-JP" altLang="en-US" smtClean="0"/>
              <a:t>16/01/07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8CF54-3630-F94F-B933-E70FD46345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89450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1C420-5331-4645-B92A-38512971C7D7}" type="datetimeFigureOut">
              <a:rPr kumimoji="1" lang="ja-JP" altLang="en-US" smtClean="0"/>
              <a:t>16/01/07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8CF54-3630-F94F-B933-E70FD46345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96003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1C420-5331-4645-B92A-38512971C7D7}" type="datetimeFigureOut">
              <a:rPr kumimoji="1" lang="ja-JP" altLang="en-US" smtClean="0"/>
              <a:t>16/01/07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8CF54-3630-F94F-B933-E70FD46345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83841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1C420-5331-4645-B92A-38512971C7D7}" type="datetimeFigureOut">
              <a:rPr kumimoji="1" lang="ja-JP" altLang="en-US" smtClean="0"/>
              <a:t>16/01/07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8CF54-3630-F94F-B933-E70FD46345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3427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1C420-5331-4645-B92A-38512971C7D7}" type="datetimeFigureOut">
              <a:rPr kumimoji="1" lang="ja-JP" altLang="en-US" smtClean="0"/>
              <a:t>16/01/07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8CF54-3630-F94F-B933-E70FD46345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890423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61C420-5331-4645-B92A-38512971C7D7}" type="datetimeFigureOut">
              <a:rPr kumimoji="1" lang="ja-JP" altLang="en-US" smtClean="0"/>
              <a:t>16/01/07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E8CF54-3630-F94F-B933-E70FD46345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35419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hyperlink" Target="http://goo.gl/cqpYzn" TargetMode="External"/><Relationship Id="rId5" Type="http://schemas.openxmlformats.org/officeDocument/2006/relationships/hyperlink" Target="http://goo.gl/Ny2ZI8" TargetMode="External"/><Relationship Id="rId6" Type="http://schemas.openxmlformats.org/officeDocument/2006/relationships/hyperlink" Target="http://goo.gl/AzRr5G" TargetMode="External"/><Relationship Id="rId7" Type="http://schemas.openxmlformats.org/officeDocument/2006/relationships/hyperlink" Target="http://goo.gl/a79rGc" TargetMode="External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hyperlink" Target="http://goo.gl/lQ3Lv0" TargetMode="External"/><Relationship Id="rId5" Type="http://schemas.openxmlformats.org/officeDocument/2006/relationships/hyperlink" Target="http://goo.gl/kN4dj9" TargetMode="External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角丸四角形 5"/>
          <p:cNvSpPr/>
          <p:nvPr/>
        </p:nvSpPr>
        <p:spPr>
          <a:xfrm>
            <a:off x="121179" y="5461675"/>
            <a:ext cx="394549" cy="345145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角丸四角形 6"/>
          <p:cNvSpPr/>
          <p:nvPr/>
        </p:nvSpPr>
        <p:spPr>
          <a:xfrm>
            <a:off x="121179" y="5905552"/>
            <a:ext cx="394549" cy="345145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角丸四角形 7"/>
          <p:cNvSpPr/>
          <p:nvPr/>
        </p:nvSpPr>
        <p:spPr>
          <a:xfrm>
            <a:off x="121179" y="6349429"/>
            <a:ext cx="394549" cy="345145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角丸四角形 8"/>
          <p:cNvSpPr/>
          <p:nvPr/>
        </p:nvSpPr>
        <p:spPr>
          <a:xfrm>
            <a:off x="602032" y="5905552"/>
            <a:ext cx="394549" cy="345145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角丸四角形 9"/>
          <p:cNvSpPr/>
          <p:nvPr/>
        </p:nvSpPr>
        <p:spPr>
          <a:xfrm>
            <a:off x="602032" y="6349429"/>
            <a:ext cx="394549" cy="345145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角丸四角形 10"/>
          <p:cNvSpPr/>
          <p:nvPr/>
        </p:nvSpPr>
        <p:spPr>
          <a:xfrm>
            <a:off x="1058226" y="6349429"/>
            <a:ext cx="394549" cy="345145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2" name="図 9" descr="クラウドマネージメント協会ロゴ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9361" y="51868"/>
            <a:ext cx="2416647" cy="576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図 3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3498" y="517816"/>
            <a:ext cx="1099534" cy="1084951"/>
          </a:xfrm>
          <a:prstGeom prst="rect">
            <a:avLst/>
          </a:prstGeom>
        </p:spPr>
      </p:pic>
      <p:sp>
        <p:nvSpPr>
          <p:cNvPr id="2" name="正方形/長方形 1"/>
          <p:cNvSpPr/>
          <p:nvPr/>
        </p:nvSpPr>
        <p:spPr>
          <a:xfrm>
            <a:off x="2227475" y="2598388"/>
            <a:ext cx="4345460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3200" dirty="0" smtClean="0">
                <a:latin typeface="+mj-ea"/>
                <a:ea typeface="+mj-ea"/>
              </a:rPr>
              <a:t>Web</a:t>
            </a:r>
            <a:r>
              <a:rPr lang="ja-JP" altLang="en-US" sz="3200" dirty="0" smtClean="0">
                <a:latin typeface="+mj-ea"/>
                <a:ea typeface="+mj-ea"/>
              </a:rPr>
              <a:t>最</a:t>
            </a:r>
            <a:r>
              <a:rPr lang="ja-JP" altLang="en-US" sz="3200" dirty="0">
                <a:latin typeface="+mj-ea"/>
                <a:ea typeface="+mj-ea"/>
              </a:rPr>
              <a:t>新動</a:t>
            </a:r>
            <a:r>
              <a:rPr lang="ja-JP" altLang="en-US" sz="3200" dirty="0" smtClean="0">
                <a:latin typeface="+mj-ea"/>
                <a:ea typeface="+mj-ea"/>
              </a:rPr>
              <a:t>向について</a:t>
            </a:r>
            <a:endParaRPr lang="ja-JP" altLang="en-US" sz="32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2394580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角丸四角形 5"/>
          <p:cNvSpPr/>
          <p:nvPr/>
        </p:nvSpPr>
        <p:spPr>
          <a:xfrm>
            <a:off x="121179" y="5461675"/>
            <a:ext cx="394549" cy="345145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角丸四角形 6"/>
          <p:cNvSpPr/>
          <p:nvPr/>
        </p:nvSpPr>
        <p:spPr>
          <a:xfrm>
            <a:off x="121179" y="5905552"/>
            <a:ext cx="394549" cy="345145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角丸四角形 7"/>
          <p:cNvSpPr/>
          <p:nvPr/>
        </p:nvSpPr>
        <p:spPr>
          <a:xfrm>
            <a:off x="121179" y="6349429"/>
            <a:ext cx="394549" cy="345145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角丸四角形 8"/>
          <p:cNvSpPr/>
          <p:nvPr/>
        </p:nvSpPr>
        <p:spPr>
          <a:xfrm>
            <a:off x="602032" y="5905552"/>
            <a:ext cx="394549" cy="345145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角丸四角形 9"/>
          <p:cNvSpPr/>
          <p:nvPr/>
        </p:nvSpPr>
        <p:spPr>
          <a:xfrm>
            <a:off x="602032" y="6349429"/>
            <a:ext cx="394549" cy="345145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角丸四角形 10"/>
          <p:cNvSpPr/>
          <p:nvPr/>
        </p:nvSpPr>
        <p:spPr>
          <a:xfrm>
            <a:off x="1058226" y="6349429"/>
            <a:ext cx="394549" cy="345145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2" name="図 9" descr="クラウドマネージメント協会ロゴ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9361" y="51868"/>
            <a:ext cx="2416647" cy="576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図 3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3498" y="517816"/>
            <a:ext cx="1099534" cy="1084951"/>
          </a:xfrm>
          <a:prstGeom prst="rect">
            <a:avLst/>
          </a:prstGeom>
        </p:spPr>
      </p:pic>
      <p:sp>
        <p:nvSpPr>
          <p:cNvPr id="2" name="正方形/長方形 1"/>
          <p:cNvSpPr/>
          <p:nvPr/>
        </p:nvSpPr>
        <p:spPr>
          <a:xfrm>
            <a:off x="1" y="1046110"/>
            <a:ext cx="7594064" cy="461665"/>
          </a:xfrm>
          <a:prstGeom prst="rect">
            <a:avLst/>
          </a:prstGeom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ja-JP" altLang="en-US" sz="2400" dirty="0" smtClean="0">
                <a:latin typeface="+mj-ea"/>
                <a:ea typeface="+mj-ea"/>
              </a:rPr>
              <a:t>　</a:t>
            </a:r>
            <a:r>
              <a:rPr lang="en-US" altLang="ja-JP" sz="2400" dirty="0" smtClean="0">
                <a:latin typeface="+mj-ea"/>
                <a:ea typeface="+mj-ea"/>
              </a:rPr>
              <a:t>2015</a:t>
            </a:r>
            <a:r>
              <a:rPr lang="ja-JP" altLang="en-US" sz="2400" dirty="0" smtClean="0">
                <a:latin typeface="+mj-ea"/>
                <a:ea typeface="+mj-ea"/>
              </a:rPr>
              <a:t>年の</a:t>
            </a:r>
            <a:r>
              <a:rPr lang="en-US" altLang="ja-JP" sz="2400" dirty="0" smtClean="0">
                <a:latin typeface="+mj-ea"/>
                <a:ea typeface="+mj-ea"/>
              </a:rPr>
              <a:t>WEP</a:t>
            </a:r>
            <a:r>
              <a:rPr lang="ja-JP" altLang="en-US" sz="2400" dirty="0" smtClean="0">
                <a:latin typeface="+mj-ea"/>
                <a:ea typeface="+mj-ea"/>
              </a:rPr>
              <a:t>界隈の動き</a:t>
            </a:r>
            <a:endParaRPr lang="ja-JP" altLang="en-US" sz="2400" dirty="0">
              <a:latin typeface="+mj-ea"/>
              <a:ea typeface="+mj-ea"/>
            </a:endParaRPr>
          </a:p>
        </p:txBody>
      </p:sp>
      <p:sp>
        <p:nvSpPr>
          <p:cNvPr id="12" name="正方形/長方形 11"/>
          <p:cNvSpPr/>
          <p:nvPr/>
        </p:nvSpPr>
        <p:spPr>
          <a:xfrm>
            <a:off x="731186" y="1673625"/>
            <a:ext cx="5828175" cy="3400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ja-JP" sz="1200" dirty="0" smtClean="0">
                <a:latin typeface="+mj-ea"/>
                <a:ea typeface="+mj-ea"/>
              </a:rPr>
              <a:t>4</a:t>
            </a:r>
            <a:r>
              <a:rPr lang="ja-JP" altLang="en-US" sz="1200" dirty="0" smtClean="0">
                <a:latin typeface="+mj-ea"/>
                <a:ea typeface="+mj-ea"/>
              </a:rPr>
              <a:t>月</a:t>
            </a:r>
            <a:r>
              <a:rPr lang="en-US" altLang="ja-JP" sz="1200" dirty="0" smtClean="0">
                <a:latin typeface="+mj-ea"/>
                <a:ea typeface="+mj-ea"/>
              </a:rPr>
              <a:t>21</a:t>
            </a:r>
            <a:r>
              <a:rPr lang="ja-JP" altLang="en-US" sz="1200" dirty="0" smtClean="0">
                <a:latin typeface="+mj-ea"/>
                <a:ea typeface="+mj-ea"/>
              </a:rPr>
              <a:t>日</a:t>
            </a:r>
            <a:r>
              <a:rPr lang="ja-JP" altLang="ja-JP" sz="1200" dirty="0">
                <a:latin typeface="+mj-ea"/>
                <a:ea typeface="+mj-ea"/>
              </a:rPr>
              <a:t>　</a:t>
            </a:r>
            <a:r>
              <a:rPr lang="ja-JP" altLang="en-US" sz="1200" dirty="0" smtClean="0">
                <a:latin typeface="+mj-ea"/>
                <a:ea typeface="+mj-ea"/>
              </a:rPr>
              <a:t>モバイルフレンドリー開始</a:t>
            </a:r>
            <a:endParaRPr lang="en-US" altLang="ja-JP" sz="1200" dirty="0" smtClean="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endParaRPr lang="en-US" altLang="ja-JP" sz="1200" dirty="0" smtClean="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en-US" altLang="ja-JP" sz="1200" dirty="0" smtClean="0">
                <a:latin typeface="+mj-ea"/>
                <a:ea typeface="+mj-ea"/>
              </a:rPr>
              <a:t>4</a:t>
            </a:r>
            <a:r>
              <a:rPr lang="ja-JP" altLang="en-US" sz="1200" dirty="0" smtClean="0">
                <a:latin typeface="+mj-ea"/>
                <a:ea typeface="+mj-ea"/>
              </a:rPr>
              <a:t>月</a:t>
            </a:r>
            <a:r>
              <a:rPr lang="en-US" altLang="ja-JP" sz="1200" dirty="0" smtClean="0">
                <a:latin typeface="+mj-ea"/>
                <a:ea typeface="+mj-ea"/>
              </a:rPr>
              <a:t>25</a:t>
            </a:r>
            <a:r>
              <a:rPr lang="ja-JP" altLang="en-US" sz="1200" dirty="0" smtClean="0">
                <a:latin typeface="+mj-ea"/>
                <a:ea typeface="+mj-ea"/>
              </a:rPr>
              <a:t>日 </a:t>
            </a:r>
            <a:r>
              <a:rPr lang="en-US" altLang="ja-JP" sz="1200" dirty="0" smtClean="0">
                <a:latin typeface="+mj-ea"/>
                <a:ea typeface="+mj-ea"/>
              </a:rPr>
              <a:t>Apple</a:t>
            </a:r>
            <a:r>
              <a:rPr lang="ja-JP" altLang="en-US" sz="1200" dirty="0" smtClean="0">
                <a:latin typeface="+mj-ea"/>
                <a:ea typeface="+mj-ea"/>
              </a:rPr>
              <a:t> </a:t>
            </a:r>
            <a:r>
              <a:rPr lang="en-US" altLang="ja-JP" sz="1200" dirty="0" smtClean="0">
                <a:latin typeface="+mj-ea"/>
                <a:ea typeface="+mj-ea"/>
              </a:rPr>
              <a:t>Watch</a:t>
            </a:r>
            <a:r>
              <a:rPr lang="ja-JP" altLang="en-US" sz="1200" dirty="0" smtClean="0">
                <a:latin typeface="+mj-ea"/>
                <a:ea typeface="+mj-ea"/>
              </a:rPr>
              <a:t>発売開始</a:t>
            </a:r>
            <a:endParaRPr lang="en-US" altLang="ja-JP" sz="1200" dirty="0" smtClean="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endParaRPr lang="en-US" altLang="ja-JP" sz="1200" dirty="0" smtClean="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en-US" altLang="ja-JP" sz="1200" dirty="0" smtClean="0">
                <a:latin typeface="+mj-ea"/>
              </a:rPr>
              <a:t>5</a:t>
            </a:r>
            <a:r>
              <a:rPr lang="ja-JP" altLang="en-US" sz="1200" dirty="0" smtClean="0">
                <a:latin typeface="+mj-ea"/>
              </a:rPr>
              <a:t>月末日 </a:t>
            </a:r>
            <a:r>
              <a:rPr lang="ja-JP" altLang="en-US" sz="1200" dirty="0" smtClean="0">
                <a:latin typeface="+mj-ea"/>
                <a:ea typeface="+mj-ea"/>
              </a:rPr>
              <a:t>ウ</a:t>
            </a:r>
            <a:r>
              <a:rPr lang="ja-JP" altLang="en-US" sz="1200" dirty="0">
                <a:latin typeface="+mj-ea"/>
                <a:ea typeface="+mj-ea"/>
              </a:rPr>
              <a:t>ェブマスター ツー</a:t>
            </a:r>
            <a:r>
              <a:rPr lang="ja-JP" altLang="en-US" sz="1200" dirty="0" smtClean="0">
                <a:latin typeface="+mj-ea"/>
                <a:ea typeface="+mj-ea"/>
              </a:rPr>
              <a:t>ル刷新</a:t>
            </a:r>
            <a:r>
              <a:rPr lang="ja-JP" altLang="ja-JP" sz="1200" dirty="0">
                <a:latin typeface="+mj-ea"/>
                <a:ea typeface="+mj-ea"/>
              </a:rPr>
              <a:t>　</a:t>
            </a:r>
            <a:endParaRPr lang="en-US" altLang="ja-JP" sz="1200" dirty="0" smtClean="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en-US" altLang="ja-JP" sz="1200" dirty="0" smtClean="0">
                <a:latin typeface="+mj-ea"/>
                <a:ea typeface="+mj-ea"/>
              </a:rPr>
              <a:t>→</a:t>
            </a:r>
            <a:r>
              <a:rPr lang="en-US" altLang="ja-JP" sz="1200" dirty="0">
                <a:latin typeface="+mj-ea"/>
                <a:ea typeface="+mj-ea"/>
              </a:rPr>
              <a:t>Google Search Console </a:t>
            </a:r>
            <a:r>
              <a:rPr lang="ja-JP" altLang="en-US" sz="1200" dirty="0" smtClean="0">
                <a:latin typeface="+mj-ea"/>
                <a:ea typeface="+mj-ea"/>
              </a:rPr>
              <a:t>に</a:t>
            </a:r>
            <a:endParaRPr lang="en-US" altLang="ja-JP" sz="1200" dirty="0" smtClean="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en-US" altLang="ja-JP" sz="1200" dirty="0">
                <a:latin typeface="+mj-ea"/>
                <a:ea typeface="+mj-ea"/>
              </a:rPr>
              <a:t>http://goo.gl/</a:t>
            </a:r>
            <a:r>
              <a:rPr lang="en-US" altLang="ja-JP" sz="1200" dirty="0" smtClean="0">
                <a:latin typeface="+mj-ea"/>
                <a:ea typeface="+mj-ea"/>
              </a:rPr>
              <a:t>tjQxT4</a:t>
            </a:r>
            <a:endParaRPr lang="en-US" altLang="ja-JP" sz="1200" dirty="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endParaRPr lang="en-US" altLang="ja-JP" sz="1200" dirty="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en-US" altLang="ja-JP" sz="1200" dirty="0" smtClean="0">
                <a:latin typeface="+mj-ea"/>
                <a:ea typeface="+mj-ea"/>
              </a:rPr>
              <a:t>7</a:t>
            </a:r>
            <a:r>
              <a:rPr lang="ja-JP" altLang="en-US" sz="1200" dirty="0" smtClean="0">
                <a:latin typeface="+mj-ea"/>
                <a:ea typeface="+mj-ea"/>
              </a:rPr>
              <a:t>月</a:t>
            </a:r>
            <a:r>
              <a:rPr lang="en-US" altLang="ja-JP" sz="1200" dirty="0" smtClean="0">
                <a:latin typeface="+mj-ea"/>
                <a:ea typeface="+mj-ea"/>
              </a:rPr>
              <a:t>29</a:t>
            </a:r>
            <a:r>
              <a:rPr lang="ja-JP" altLang="en-US" sz="1200" dirty="0" smtClean="0">
                <a:latin typeface="+mj-ea"/>
                <a:ea typeface="+mj-ea"/>
              </a:rPr>
              <a:t>日</a:t>
            </a:r>
            <a:r>
              <a:rPr lang="ja-JP" altLang="ja-JP" sz="1200" dirty="0">
                <a:latin typeface="+mj-ea"/>
                <a:ea typeface="+mj-ea"/>
              </a:rPr>
              <a:t>　</a:t>
            </a:r>
            <a:r>
              <a:rPr lang="en-US" altLang="ja-JP" sz="1200" dirty="0" smtClean="0">
                <a:latin typeface="+mj-ea"/>
                <a:ea typeface="+mj-ea"/>
              </a:rPr>
              <a:t>Windows10</a:t>
            </a:r>
            <a:r>
              <a:rPr lang="ja-JP" altLang="en-US" sz="1200" dirty="0" smtClean="0">
                <a:latin typeface="+mj-ea"/>
                <a:ea typeface="+mj-ea"/>
              </a:rPr>
              <a:t> 提供開始</a:t>
            </a:r>
            <a:endParaRPr lang="en-US" altLang="ja-JP" sz="1200" dirty="0" smtClean="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endParaRPr lang="en-US" altLang="ja-JP" sz="1200" dirty="0" smtClean="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en-US" altLang="ja-JP" sz="1200" dirty="0">
                <a:latin typeface="+mj-ea"/>
              </a:rPr>
              <a:t>8</a:t>
            </a:r>
            <a:r>
              <a:rPr lang="ja-JP" altLang="en-US" sz="1200" dirty="0" smtClean="0">
                <a:latin typeface="+mj-ea"/>
              </a:rPr>
              <a:t>月</a:t>
            </a:r>
            <a:r>
              <a:rPr lang="en-US" altLang="ja-JP" sz="1200" dirty="0" smtClean="0">
                <a:latin typeface="+mj-ea"/>
              </a:rPr>
              <a:t>18</a:t>
            </a:r>
            <a:r>
              <a:rPr lang="ja-JP" altLang="en-US" sz="1200" dirty="0" smtClean="0">
                <a:latin typeface="+mj-ea"/>
              </a:rPr>
              <a:t>日</a:t>
            </a:r>
            <a:r>
              <a:rPr lang="en-US" altLang="ja-JP" sz="1200" dirty="0">
                <a:latin typeface="+mj-ea"/>
                <a:ea typeface="+mj-ea"/>
              </a:rPr>
              <a:t> </a:t>
            </a:r>
            <a:r>
              <a:rPr lang="en-US" altLang="ja-JP" sz="1200" dirty="0" smtClean="0">
                <a:latin typeface="+mj-ea"/>
                <a:ea typeface="+mj-ea"/>
              </a:rPr>
              <a:t>Yahoo</a:t>
            </a:r>
            <a:r>
              <a:rPr lang="en-US" altLang="ja-JP" sz="1200" dirty="0">
                <a:latin typeface="+mj-ea"/>
                <a:ea typeface="+mj-ea"/>
              </a:rPr>
              <a:t>!</a:t>
            </a:r>
            <a:r>
              <a:rPr lang="ja-JP" altLang="en-US" sz="1200" dirty="0">
                <a:latin typeface="+mj-ea"/>
                <a:ea typeface="+mj-ea"/>
              </a:rPr>
              <a:t>検</a:t>
            </a:r>
            <a:r>
              <a:rPr lang="ja-JP" altLang="en-US" sz="1200" dirty="0" smtClean="0">
                <a:latin typeface="+mj-ea"/>
                <a:ea typeface="+mj-ea"/>
              </a:rPr>
              <a:t>索</a:t>
            </a:r>
            <a:r>
              <a:rPr lang="en-US" altLang="ja-JP" sz="1200" dirty="0">
                <a:latin typeface="+mj-ea"/>
                <a:ea typeface="+mj-ea"/>
              </a:rPr>
              <a:t> </a:t>
            </a:r>
            <a:r>
              <a:rPr lang="en-US" altLang="ja-JP" sz="1200" dirty="0" smtClean="0">
                <a:latin typeface="+mj-ea"/>
                <a:ea typeface="+mj-ea"/>
              </a:rPr>
              <a:t> SSL</a:t>
            </a:r>
            <a:r>
              <a:rPr lang="ja-JP" altLang="en-US" sz="1200" dirty="0" smtClean="0">
                <a:latin typeface="+mj-ea"/>
                <a:ea typeface="+mj-ea"/>
              </a:rPr>
              <a:t>化へ</a:t>
            </a:r>
            <a:endParaRPr lang="en-US" altLang="ja-JP" sz="1200" dirty="0" smtClean="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en-US" altLang="ja-JP" sz="1200" dirty="0">
                <a:latin typeface="+mj-ea"/>
                <a:ea typeface="+mj-ea"/>
              </a:rPr>
              <a:t>http://goo.gl/</a:t>
            </a:r>
            <a:r>
              <a:rPr lang="en-US" altLang="ja-JP" sz="1200" dirty="0" smtClean="0">
                <a:latin typeface="+mj-ea"/>
                <a:ea typeface="+mj-ea"/>
              </a:rPr>
              <a:t>onRaQc</a:t>
            </a:r>
          </a:p>
        </p:txBody>
      </p:sp>
      <p:sp>
        <p:nvSpPr>
          <p:cNvPr id="3" name="正方形/長方形 2"/>
          <p:cNvSpPr/>
          <p:nvPr/>
        </p:nvSpPr>
        <p:spPr>
          <a:xfrm>
            <a:off x="6160224" y="5806820"/>
            <a:ext cx="27228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dirty="0"/>
              <a:t>http://web.a11y1st.jp/</a:t>
            </a:r>
            <a:endParaRPr lang="ja-JP" altLang="en-US" dirty="0"/>
          </a:p>
        </p:txBody>
      </p:sp>
      <p:sp>
        <p:nvSpPr>
          <p:cNvPr id="4" name="正方形/長方形 3"/>
          <p:cNvSpPr/>
          <p:nvPr/>
        </p:nvSpPr>
        <p:spPr>
          <a:xfrm>
            <a:off x="4279248" y="6291423"/>
            <a:ext cx="45602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dirty="0"/>
              <a:t>http://commte.net/blog/archives/4169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71510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角丸四角形 5"/>
          <p:cNvSpPr/>
          <p:nvPr/>
        </p:nvSpPr>
        <p:spPr>
          <a:xfrm>
            <a:off x="121179" y="5461675"/>
            <a:ext cx="394549" cy="345145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角丸四角形 6"/>
          <p:cNvSpPr/>
          <p:nvPr/>
        </p:nvSpPr>
        <p:spPr>
          <a:xfrm>
            <a:off x="121179" y="5905552"/>
            <a:ext cx="394549" cy="345145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角丸四角形 7"/>
          <p:cNvSpPr/>
          <p:nvPr/>
        </p:nvSpPr>
        <p:spPr>
          <a:xfrm>
            <a:off x="121179" y="6349429"/>
            <a:ext cx="394549" cy="345145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角丸四角形 8"/>
          <p:cNvSpPr/>
          <p:nvPr/>
        </p:nvSpPr>
        <p:spPr>
          <a:xfrm>
            <a:off x="602032" y="5905552"/>
            <a:ext cx="394549" cy="345145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角丸四角形 9"/>
          <p:cNvSpPr/>
          <p:nvPr/>
        </p:nvSpPr>
        <p:spPr>
          <a:xfrm>
            <a:off x="602032" y="6349429"/>
            <a:ext cx="394549" cy="345145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角丸四角形 10"/>
          <p:cNvSpPr/>
          <p:nvPr/>
        </p:nvSpPr>
        <p:spPr>
          <a:xfrm>
            <a:off x="1058226" y="6349429"/>
            <a:ext cx="394549" cy="345145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2" name="図 9" descr="クラウドマネージメント協会ロゴ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9361" y="51868"/>
            <a:ext cx="2416647" cy="576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図 3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3498" y="517816"/>
            <a:ext cx="1099534" cy="1084951"/>
          </a:xfrm>
          <a:prstGeom prst="rect">
            <a:avLst/>
          </a:prstGeom>
        </p:spPr>
      </p:pic>
      <p:sp>
        <p:nvSpPr>
          <p:cNvPr id="2" name="正方形/長方形 1"/>
          <p:cNvSpPr/>
          <p:nvPr/>
        </p:nvSpPr>
        <p:spPr>
          <a:xfrm>
            <a:off x="1" y="1046110"/>
            <a:ext cx="7594064" cy="461665"/>
          </a:xfrm>
          <a:prstGeom prst="rect">
            <a:avLst/>
          </a:prstGeom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ja-JP" altLang="en-US" sz="2400" dirty="0" smtClean="0">
                <a:latin typeface="+mj-ea"/>
                <a:ea typeface="+mj-ea"/>
              </a:rPr>
              <a:t>　</a:t>
            </a:r>
            <a:r>
              <a:rPr lang="en-US" altLang="ja-JP" sz="2400" dirty="0" smtClean="0">
                <a:latin typeface="+mj-ea"/>
                <a:ea typeface="+mj-ea"/>
              </a:rPr>
              <a:t>2015</a:t>
            </a:r>
            <a:r>
              <a:rPr lang="ja-JP" altLang="en-US" sz="2400" dirty="0" smtClean="0">
                <a:latin typeface="+mj-ea"/>
                <a:ea typeface="+mj-ea"/>
              </a:rPr>
              <a:t>年の</a:t>
            </a:r>
            <a:r>
              <a:rPr lang="en-US" altLang="ja-JP" sz="2400" dirty="0" smtClean="0">
                <a:latin typeface="+mj-ea"/>
                <a:ea typeface="+mj-ea"/>
              </a:rPr>
              <a:t>WEP</a:t>
            </a:r>
            <a:r>
              <a:rPr lang="ja-JP" altLang="en-US" sz="2400" dirty="0" smtClean="0">
                <a:latin typeface="+mj-ea"/>
                <a:ea typeface="+mj-ea"/>
              </a:rPr>
              <a:t>界隈の動き</a:t>
            </a:r>
            <a:endParaRPr lang="ja-JP" altLang="en-US" sz="2400" dirty="0">
              <a:latin typeface="+mj-ea"/>
              <a:ea typeface="+mj-ea"/>
            </a:endParaRPr>
          </a:p>
        </p:txBody>
      </p:sp>
      <p:sp>
        <p:nvSpPr>
          <p:cNvPr id="12" name="正方形/長方形 11"/>
          <p:cNvSpPr/>
          <p:nvPr/>
        </p:nvSpPr>
        <p:spPr>
          <a:xfrm>
            <a:off x="731186" y="1830154"/>
            <a:ext cx="4561390" cy="47859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ja-JP" sz="1200" dirty="0" smtClean="0">
                <a:latin typeface="+mj-ea"/>
              </a:rPr>
              <a:t>9</a:t>
            </a:r>
            <a:r>
              <a:rPr lang="ja-JP" altLang="en-US" sz="1200" dirty="0" smtClean="0">
                <a:latin typeface="+mj-ea"/>
              </a:rPr>
              <a:t>月</a:t>
            </a:r>
            <a:r>
              <a:rPr lang="en-US" altLang="ja-JP" sz="1200" dirty="0" smtClean="0">
                <a:latin typeface="+mj-ea"/>
              </a:rPr>
              <a:t>2</a:t>
            </a:r>
            <a:r>
              <a:rPr lang="ja-JP" altLang="en-US" sz="1200" dirty="0" smtClean="0">
                <a:latin typeface="+mj-ea"/>
              </a:rPr>
              <a:t>日 </a:t>
            </a:r>
            <a:r>
              <a:rPr lang="en-US" altLang="ja-JP" sz="1200" dirty="0" smtClean="0">
                <a:latin typeface="+mj-ea"/>
              </a:rPr>
              <a:t>Netflix</a:t>
            </a:r>
            <a:r>
              <a:rPr lang="ja-JP" altLang="en-US" sz="1200" dirty="0" smtClean="0">
                <a:latin typeface="+mj-ea"/>
              </a:rPr>
              <a:t> 日本でサービス開始</a:t>
            </a:r>
            <a:endParaRPr lang="en-US" altLang="ja-JP" sz="1200" dirty="0" smtClean="0">
              <a:latin typeface="+mj-ea"/>
            </a:endParaRPr>
          </a:p>
          <a:p>
            <a:pPr>
              <a:lnSpc>
                <a:spcPct val="150000"/>
              </a:lnSpc>
            </a:pPr>
            <a:r>
              <a:rPr lang="en-US" altLang="ja-JP" sz="1200" dirty="0">
                <a:latin typeface="+mj-ea"/>
                <a:hlinkClick r:id="rId4"/>
              </a:rPr>
              <a:t>http://goo.gl/</a:t>
            </a:r>
            <a:r>
              <a:rPr lang="en-US" altLang="ja-JP" sz="1200" dirty="0" smtClean="0">
                <a:latin typeface="+mj-ea"/>
                <a:hlinkClick r:id="rId4"/>
              </a:rPr>
              <a:t>cqpYzn</a:t>
            </a:r>
            <a:endParaRPr lang="en-US" altLang="ja-JP" sz="1200" dirty="0" smtClean="0">
              <a:latin typeface="+mj-ea"/>
            </a:endParaRPr>
          </a:p>
          <a:p>
            <a:pPr>
              <a:lnSpc>
                <a:spcPct val="150000"/>
              </a:lnSpc>
            </a:pPr>
            <a:endParaRPr lang="en-US" altLang="ja-JP" sz="1200" dirty="0">
              <a:latin typeface="+mj-ea"/>
            </a:endParaRPr>
          </a:p>
          <a:p>
            <a:pPr>
              <a:lnSpc>
                <a:spcPct val="150000"/>
              </a:lnSpc>
            </a:pPr>
            <a:r>
              <a:rPr lang="en-US" altLang="ja-JP" sz="1200" dirty="0" smtClean="0">
                <a:latin typeface="+mj-ea"/>
              </a:rPr>
              <a:t>※</a:t>
            </a:r>
            <a:r>
              <a:rPr lang="ja-JP" altLang="en-US" sz="1200" dirty="0" smtClean="0">
                <a:latin typeface="+mj-ea"/>
              </a:rPr>
              <a:t> </a:t>
            </a:r>
            <a:r>
              <a:rPr lang="en-US" altLang="ja-JP" sz="1200" dirty="0" smtClean="0">
                <a:latin typeface="+mj-ea"/>
              </a:rPr>
              <a:t>Hulu</a:t>
            </a:r>
            <a:r>
              <a:rPr lang="ja-JP" altLang="en-US" sz="1200" dirty="0" smtClean="0">
                <a:latin typeface="+mj-ea"/>
              </a:rPr>
              <a:t>は</a:t>
            </a:r>
            <a:r>
              <a:rPr lang="en-US" altLang="ja-JP" sz="1200" dirty="0" smtClean="0">
                <a:latin typeface="+mj-ea"/>
              </a:rPr>
              <a:t>2011</a:t>
            </a:r>
            <a:r>
              <a:rPr lang="ja-JP" altLang="en-US" sz="1200" dirty="0" smtClean="0">
                <a:latin typeface="+mj-ea"/>
              </a:rPr>
              <a:t>年</a:t>
            </a:r>
            <a:r>
              <a:rPr lang="en-US" altLang="ja-JP" sz="1200" dirty="0" smtClean="0">
                <a:latin typeface="+mj-ea"/>
              </a:rPr>
              <a:t>〜</a:t>
            </a:r>
            <a:r>
              <a:rPr lang="ja-JP" altLang="en-US" sz="1200" dirty="0" smtClean="0">
                <a:latin typeface="+mj-ea"/>
              </a:rPr>
              <a:t>開始済み</a:t>
            </a:r>
            <a:endParaRPr lang="en-US" altLang="ja-JP" sz="1200" dirty="0" smtClean="0">
              <a:latin typeface="+mj-ea"/>
            </a:endParaRPr>
          </a:p>
          <a:p>
            <a:pPr>
              <a:lnSpc>
                <a:spcPct val="150000"/>
              </a:lnSpc>
            </a:pPr>
            <a:endParaRPr lang="en-US" altLang="ja-JP" sz="1200" dirty="0">
              <a:latin typeface="+mj-ea"/>
            </a:endParaRPr>
          </a:p>
          <a:p>
            <a:pPr>
              <a:lnSpc>
                <a:spcPct val="150000"/>
              </a:lnSpc>
            </a:pPr>
            <a:r>
              <a:rPr lang="en-US" altLang="ja-JP" sz="1200" dirty="0" smtClean="0">
                <a:latin typeface="+mj-ea"/>
              </a:rPr>
              <a:t>9</a:t>
            </a:r>
            <a:r>
              <a:rPr lang="ja-JP" altLang="en-US" sz="1200" dirty="0" smtClean="0">
                <a:latin typeface="+mj-ea"/>
              </a:rPr>
              <a:t>月</a:t>
            </a:r>
            <a:r>
              <a:rPr lang="en-US" altLang="ja-JP" sz="1200" dirty="0" smtClean="0">
                <a:latin typeface="+mj-ea"/>
              </a:rPr>
              <a:t>3</a:t>
            </a:r>
            <a:r>
              <a:rPr lang="ja-JP" altLang="en-US" sz="1200" dirty="0" smtClean="0">
                <a:latin typeface="+mj-ea"/>
              </a:rPr>
              <a:t>日 </a:t>
            </a:r>
            <a:r>
              <a:rPr lang="en-US" altLang="ja-JP" sz="1200" dirty="0">
                <a:latin typeface="+mj-ea"/>
              </a:rPr>
              <a:t>Google Play </a:t>
            </a:r>
            <a:r>
              <a:rPr lang="en-US" altLang="ja-JP" sz="1200" dirty="0" smtClean="0">
                <a:latin typeface="+mj-ea"/>
              </a:rPr>
              <a:t>Music</a:t>
            </a:r>
            <a:r>
              <a:rPr lang="ja-JP" altLang="en-US" sz="1200" dirty="0">
                <a:latin typeface="+mj-ea"/>
              </a:rPr>
              <a:t>日本でサービス開</a:t>
            </a:r>
            <a:r>
              <a:rPr lang="ja-JP" altLang="en-US" sz="1200" dirty="0" smtClean="0">
                <a:latin typeface="+mj-ea"/>
              </a:rPr>
              <a:t>始 </a:t>
            </a:r>
            <a:endParaRPr lang="en-US" altLang="ja-JP" sz="1200" dirty="0" smtClean="0">
              <a:latin typeface="+mj-ea"/>
            </a:endParaRPr>
          </a:p>
          <a:p>
            <a:pPr>
              <a:lnSpc>
                <a:spcPct val="150000"/>
              </a:lnSpc>
            </a:pPr>
            <a:r>
              <a:rPr lang="en-US" altLang="ja-JP" sz="1200" dirty="0">
                <a:latin typeface="+mj-ea"/>
                <a:hlinkClick r:id="rId5"/>
              </a:rPr>
              <a:t>http://goo.gl/</a:t>
            </a:r>
            <a:r>
              <a:rPr lang="en-US" altLang="ja-JP" sz="1200" dirty="0" smtClean="0">
                <a:latin typeface="+mj-ea"/>
                <a:hlinkClick r:id="rId5"/>
              </a:rPr>
              <a:t>Ny2ZI8</a:t>
            </a:r>
            <a:endParaRPr lang="en-US" altLang="ja-JP" sz="1200" dirty="0" smtClean="0">
              <a:latin typeface="+mj-ea"/>
            </a:endParaRPr>
          </a:p>
          <a:p>
            <a:pPr>
              <a:lnSpc>
                <a:spcPct val="150000"/>
              </a:lnSpc>
            </a:pPr>
            <a:endParaRPr lang="en-US" altLang="ja-JP" sz="1200" dirty="0" smtClean="0">
              <a:latin typeface="+mj-ea"/>
            </a:endParaRPr>
          </a:p>
          <a:p>
            <a:pPr>
              <a:lnSpc>
                <a:spcPct val="150000"/>
              </a:lnSpc>
            </a:pPr>
            <a:r>
              <a:rPr lang="en-US" altLang="ja-JP" sz="1200" dirty="0" smtClean="0">
                <a:latin typeface="+mj-ea"/>
              </a:rPr>
              <a:t>※</a:t>
            </a:r>
            <a:r>
              <a:rPr lang="ja-JP" altLang="en-US" sz="1200" dirty="0" smtClean="0">
                <a:latin typeface="+mj-ea"/>
              </a:rPr>
              <a:t> </a:t>
            </a:r>
            <a:r>
              <a:rPr lang="en-US" altLang="ja-JP" sz="1200" dirty="0" smtClean="0">
                <a:latin typeface="+mj-ea"/>
              </a:rPr>
              <a:t>5</a:t>
            </a:r>
            <a:r>
              <a:rPr lang="ja-JP" altLang="en-US" sz="1200" dirty="0" smtClean="0">
                <a:latin typeface="+mj-ea"/>
              </a:rPr>
              <a:t>月に</a:t>
            </a:r>
            <a:r>
              <a:rPr lang="en-US" altLang="ja-JP" sz="1200" dirty="0" smtClean="0">
                <a:latin typeface="+mj-ea"/>
              </a:rPr>
              <a:t>LINE</a:t>
            </a:r>
            <a:r>
              <a:rPr lang="ja-JP" altLang="en-US" sz="1200" dirty="0" smtClean="0">
                <a:latin typeface="+mj-ea"/>
              </a:rPr>
              <a:t>、</a:t>
            </a:r>
            <a:r>
              <a:rPr lang="en-US" altLang="ja-JP" sz="1200" dirty="0" smtClean="0">
                <a:latin typeface="+mj-ea"/>
              </a:rPr>
              <a:t>6</a:t>
            </a:r>
            <a:r>
              <a:rPr lang="ja-JP" altLang="en-US" sz="1200" dirty="0" smtClean="0">
                <a:latin typeface="+mj-ea"/>
              </a:rPr>
              <a:t>月に</a:t>
            </a:r>
            <a:r>
              <a:rPr lang="en-US" altLang="ja-JP" sz="1200" dirty="0" smtClean="0">
                <a:latin typeface="+mj-ea"/>
              </a:rPr>
              <a:t>AWA(</a:t>
            </a:r>
            <a:r>
              <a:rPr lang="ja-JP" altLang="en-US" sz="1200" dirty="0" smtClean="0">
                <a:latin typeface="+mj-ea"/>
              </a:rPr>
              <a:t>エイベックス）も開始済み</a:t>
            </a:r>
            <a:endParaRPr lang="en-US" altLang="ja-JP" sz="1200" dirty="0" smtClean="0">
              <a:latin typeface="+mj-ea"/>
            </a:endParaRPr>
          </a:p>
          <a:p>
            <a:pPr>
              <a:lnSpc>
                <a:spcPct val="150000"/>
              </a:lnSpc>
            </a:pPr>
            <a:endParaRPr lang="en-US" altLang="ja-JP" sz="1200" dirty="0">
              <a:latin typeface="+mj-ea"/>
            </a:endParaRPr>
          </a:p>
          <a:p>
            <a:pPr>
              <a:lnSpc>
                <a:spcPct val="150000"/>
              </a:lnSpc>
            </a:pPr>
            <a:r>
              <a:rPr lang="en-US" altLang="ja-JP" sz="1200" dirty="0" smtClean="0">
                <a:latin typeface="+mj-ea"/>
              </a:rPr>
              <a:t>9</a:t>
            </a:r>
            <a:r>
              <a:rPr lang="ja-JP" altLang="en-US" sz="1200" dirty="0">
                <a:latin typeface="+mj-ea"/>
              </a:rPr>
              <a:t>月</a:t>
            </a:r>
            <a:r>
              <a:rPr lang="en-US" altLang="ja-JP" sz="1200" dirty="0">
                <a:latin typeface="+mj-ea"/>
              </a:rPr>
              <a:t>16</a:t>
            </a:r>
            <a:r>
              <a:rPr lang="ja-JP" altLang="en-US" sz="1200" dirty="0" smtClean="0">
                <a:latin typeface="+mj-ea"/>
              </a:rPr>
              <a:t>日</a:t>
            </a:r>
            <a:r>
              <a:rPr lang="ja-JP" altLang="ja-JP" sz="1200" dirty="0">
                <a:latin typeface="+mj-ea"/>
              </a:rPr>
              <a:t>　</a:t>
            </a:r>
            <a:r>
              <a:rPr lang="en-US" altLang="ja-JP" sz="1200" dirty="0" smtClean="0">
                <a:latin typeface="+mj-ea"/>
              </a:rPr>
              <a:t>iOS </a:t>
            </a:r>
            <a:r>
              <a:rPr lang="en-US" altLang="ja-JP" sz="1200" dirty="0">
                <a:latin typeface="+mj-ea"/>
              </a:rPr>
              <a:t>9</a:t>
            </a:r>
            <a:r>
              <a:rPr lang="ja-JP" altLang="en-US" sz="1200" dirty="0">
                <a:latin typeface="+mj-ea"/>
              </a:rPr>
              <a:t>配信開</a:t>
            </a:r>
            <a:r>
              <a:rPr lang="ja-JP" altLang="en-US" sz="1200" dirty="0" smtClean="0">
                <a:latin typeface="+mj-ea"/>
              </a:rPr>
              <a:t>始</a:t>
            </a:r>
            <a:endParaRPr lang="en-US" altLang="ja-JP" sz="1200" dirty="0" smtClean="0">
              <a:latin typeface="+mj-ea"/>
            </a:endParaRPr>
          </a:p>
          <a:p>
            <a:pPr>
              <a:lnSpc>
                <a:spcPct val="150000"/>
              </a:lnSpc>
            </a:pPr>
            <a:endParaRPr lang="en-US" altLang="ja-JP" sz="1200" dirty="0">
              <a:latin typeface="+mj-ea"/>
            </a:endParaRPr>
          </a:p>
          <a:p>
            <a:pPr>
              <a:lnSpc>
                <a:spcPct val="150000"/>
              </a:lnSpc>
            </a:pPr>
            <a:r>
              <a:rPr lang="en-US" altLang="ja-JP" sz="1200" dirty="0" smtClean="0">
                <a:latin typeface="+mj-ea"/>
              </a:rPr>
              <a:t>12</a:t>
            </a:r>
            <a:r>
              <a:rPr lang="ja-JP" altLang="en-US" sz="1200" dirty="0">
                <a:latin typeface="+mj-ea"/>
              </a:rPr>
              <a:t>月</a:t>
            </a:r>
            <a:r>
              <a:rPr lang="en-US" altLang="ja-JP" sz="1200" dirty="0">
                <a:latin typeface="+mj-ea"/>
              </a:rPr>
              <a:t>18</a:t>
            </a:r>
            <a:r>
              <a:rPr lang="ja-JP" altLang="en-US" sz="1200" dirty="0" smtClean="0">
                <a:latin typeface="+mj-ea"/>
              </a:rPr>
              <a:t>日</a:t>
            </a:r>
            <a:r>
              <a:rPr lang="ja-JP" altLang="ja-JP" sz="1200" dirty="0">
                <a:latin typeface="+mj-ea"/>
              </a:rPr>
              <a:t>　</a:t>
            </a:r>
            <a:r>
              <a:rPr lang="en-US" altLang="ja-JP" sz="1200" dirty="0" smtClean="0">
                <a:latin typeface="+mj-ea"/>
              </a:rPr>
              <a:t>Google</a:t>
            </a:r>
            <a:r>
              <a:rPr lang="ja-JP" altLang="en-US" sz="1200" dirty="0" smtClean="0">
                <a:latin typeface="+mj-ea"/>
              </a:rPr>
              <a:t> </a:t>
            </a:r>
            <a:r>
              <a:rPr lang="en-US" altLang="ja-JP" sz="1200" dirty="0">
                <a:latin typeface="+mj-ea"/>
              </a:rPr>
              <a:t>HTTPS</a:t>
            </a:r>
            <a:r>
              <a:rPr lang="ja-JP" altLang="en-US" sz="1200" dirty="0">
                <a:latin typeface="+mj-ea"/>
              </a:rPr>
              <a:t>ページの優先的インデックスを明言</a:t>
            </a:r>
            <a:endParaRPr lang="en-US" altLang="ja-JP" sz="1200" dirty="0">
              <a:latin typeface="+mj-ea"/>
            </a:endParaRPr>
          </a:p>
          <a:p>
            <a:pPr>
              <a:lnSpc>
                <a:spcPct val="150000"/>
              </a:lnSpc>
            </a:pPr>
            <a:r>
              <a:rPr lang="en-US" altLang="ja-JP" sz="1200" dirty="0">
                <a:latin typeface="+mj-ea"/>
                <a:hlinkClick r:id="rId6"/>
              </a:rPr>
              <a:t>http://goo.gl/AzRr5G</a:t>
            </a:r>
            <a:endParaRPr lang="en-US" altLang="ja-JP" sz="1200" dirty="0">
              <a:latin typeface="+mj-ea"/>
            </a:endParaRPr>
          </a:p>
          <a:p>
            <a:pPr>
              <a:lnSpc>
                <a:spcPct val="150000"/>
              </a:lnSpc>
            </a:pPr>
            <a:endParaRPr lang="en-US" altLang="ja-JP" sz="1200" dirty="0">
              <a:latin typeface="+mj-ea"/>
            </a:endParaRPr>
          </a:p>
          <a:p>
            <a:pPr>
              <a:lnSpc>
                <a:spcPct val="150000"/>
              </a:lnSpc>
            </a:pPr>
            <a:r>
              <a:rPr lang="ja-JP" altLang="en-US" sz="1200" dirty="0">
                <a:latin typeface="+mj-ea"/>
              </a:rPr>
              <a:t>・国内</a:t>
            </a:r>
            <a:r>
              <a:rPr lang="en-US" altLang="ja-JP" sz="1200" dirty="0">
                <a:latin typeface="+mj-ea"/>
              </a:rPr>
              <a:t>PC</a:t>
            </a:r>
            <a:r>
              <a:rPr lang="ja-JP" altLang="en-US" sz="1200" dirty="0">
                <a:latin typeface="+mj-ea"/>
              </a:rPr>
              <a:t>出荷、</a:t>
            </a:r>
            <a:r>
              <a:rPr lang="en-US" altLang="ja-JP" sz="1200" dirty="0">
                <a:latin typeface="+mj-ea"/>
              </a:rPr>
              <a:t>1998</a:t>
            </a:r>
            <a:r>
              <a:rPr lang="ja-JP" altLang="en-US" sz="1200" dirty="0">
                <a:latin typeface="+mj-ea"/>
              </a:rPr>
              <a:t>年度以来の</a:t>
            </a:r>
            <a:r>
              <a:rPr lang="en-US" altLang="ja-JP" sz="1200" dirty="0">
                <a:latin typeface="+mj-ea"/>
              </a:rPr>
              <a:t>1000</a:t>
            </a:r>
            <a:r>
              <a:rPr lang="ja-JP" altLang="en-US" sz="1200" dirty="0">
                <a:latin typeface="+mj-ea"/>
              </a:rPr>
              <a:t>万台割れ</a:t>
            </a:r>
            <a:endParaRPr lang="en-US" altLang="ja-JP" sz="1200" dirty="0">
              <a:latin typeface="+mj-ea"/>
            </a:endParaRPr>
          </a:p>
          <a:p>
            <a:pPr>
              <a:lnSpc>
                <a:spcPct val="150000"/>
              </a:lnSpc>
            </a:pPr>
            <a:r>
              <a:rPr lang="en-US" altLang="ja-JP" sz="1200" dirty="0">
                <a:latin typeface="+mj-ea"/>
                <a:hlinkClick r:id="rId7"/>
              </a:rPr>
              <a:t>http://goo.gl/a79rGc</a:t>
            </a:r>
            <a:endParaRPr lang="en-US" altLang="ja-JP" sz="1200" dirty="0">
              <a:latin typeface="+mj-ea"/>
            </a:endParaRPr>
          </a:p>
        </p:txBody>
      </p:sp>
      <p:sp>
        <p:nvSpPr>
          <p:cNvPr id="3" name="正方形/長方形 2"/>
          <p:cNvSpPr/>
          <p:nvPr/>
        </p:nvSpPr>
        <p:spPr>
          <a:xfrm>
            <a:off x="6160224" y="5806820"/>
            <a:ext cx="27228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dirty="0"/>
              <a:t>http://web.a11y1st.jp/</a:t>
            </a:r>
            <a:endParaRPr lang="ja-JP" altLang="en-US" dirty="0"/>
          </a:p>
        </p:txBody>
      </p:sp>
      <p:sp>
        <p:nvSpPr>
          <p:cNvPr id="4" name="正方形/長方形 3"/>
          <p:cNvSpPr/>
          <p:nvPr/>
        </p:nvSpPr>
        <p:spPr>
          <a:xfrm>
            <a:off x="4279248" y="6291423"/>
            <a:ext cx="45602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dirty="0"/>
              <a:t>http://commte.net/blog/archives/4169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102451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角丸四角形 5"/>
          <p:cNvSpPr/>
          <p:nvPr/>
        </p:nvSpPr>
        <p:spPr>
          <a:xfrm>
            <a:off x="121179" y="5461675"/>
            <a:ext cx="394549" cy="345145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角丸四角形 6"/>
          <p:cNvSpPr/>
          <p:nvPr/>
        </p:nvSpPr>
        <p:spPr>
          <a:xfrm>
            <a:off x="121179" y="5905552"/>
            <a:ext cx="394549" cy="345145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角丸四角形 7"/>
          <p:cNvSpPr/>
          <p:nvPr/>
        </p:nvSpPr>
        <p:spPr>
          <a:xfrm>
            <a:off x="121179" y="6349429"/>
            <a:ext cx="394549" cy="345145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角丸四角形 8"/>
          <p:cNvSpPr/>
          <p:nvPr/>
        </p:nvSpPr>
        <p:spPr>
          <a:xfrm>
            <a:off x="602032" y="5905552"/>
            <a:ext cx="394549" cy="345145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角丸四角形 9"/>
          <p:cNvSpPr/>
          <p:nvPr/>
        </p:nvSpPr>
        <p:spPr>
          <a:xfrm>
            <a:off x="602032" y="6349429"/>
            <a:ext cx="394549" cy="345145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角丸四角形 10"/>
          <p:cNvSpPr/>
          <p:nvPr/>
        </p:nvSpPr>
        <p:spPr>
          <a:xfrm>
            <a:off x="1058226" y="6349429"/>
            <a:ext cx="394549" cy="345145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2" name="図 9" descr="クラウドマネージメント協会ロゴ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9361" y="51868"/>
            <a:ext cx="2416647" cy="576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図 3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3498" y="517816"/>
            <a:ext cx="1099534" cy="1084951"/>
          </a:xfrm>
          <a:prstGeom prst="rect">
            <a:avLst/>
          </a:prstGeom>
        </p:spPr>
      </p:pic>
      <p:pic>
        <p:nvPicPr>
          <p:cNvPr id="3" name="図 2" descr="supportPolicies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9300" y="2443987"/>
            <a:ext cx="3701861" cy="3356353"/>
          </a:xfrm>
          <a:prstGeom prst="rect">
            <a:avLst/>
          </a:prstGeom>
        </p:spPr>
      </p:pic>
      <p:sp>
        <p:nvSpPr>
          <p:cNvPr id="4" name="正方形/長方形 3"/>
          <p:cNvSpPr/>
          <p:nvPr/>
        </p:nvSpPr>
        <p:spPr>
          <a:xfrm>
            <a:off x="515728" y="1746066"/>
            <a:ext cx="65548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dirty="0">
                <a:latin typeface="+mj-ea"/>
                <a:ea typeface="+mj-ea"/>
              </a:rPr>
              <a:t> </a:t>
            </a:r>
            <a:r>
              <a:rPr lang="en-US" altLang="ja-JP" dirty="0">
                <a:latin typeface="+mj-ea"/>
                <a:ea typeface="+mj-ea"/>
              </a:rPr>
              <a:t>Internet Explorer (</a:t>
            </a:r>
            <a:r>
              <a:rPr lang="ja-JP" altLang="en-US" dirty="0">
                <a:latin typeface="+mj-ea"/>
                <a:ea typeface="+mj-ea"/>
              </a:rPr>
              <a:t>以下 </a:t>
            </a:r>
            <a:r>
              <a:rPr lang="en-US" altLang="ja-JP" dirty="0">
                <a:latin typeface="+mj-ea"/>
                <a:ea typeface="+mj-ea"/>
              </a:rPr>
              <a:t>IE) </a:t>
            </a:r>
            <a:r>
              <a:rPr lang="ja-JP" altLang="en-US" dirty="0">
                <a:latin typeface="+mj-ea"/>
                <a:ea typeface="+mj-ea"/>
              </a:rPr>
              <a:t>のサポー</a:t>
            </a:r>
            <a:r>
              <a:rPr lang="ja-JP" altLang="en-US" dirty="0" smtClean="0">
                <a:latin typeface="+mj-ea"/>
                <a:ea typeface="+mj-ea"/>
              </a:rPr>
              <a:t>トが変更になります。</a:t>
            </a:r>
            <a:endParaRPr lang="ja-JP" altLang="en-US" dirty="0">
              <a:latin typeface="+mj-ea"/>
              <a:ea typeface="+mj-ea"/>
            </a:endParaRPr>
          </a:p>
        </p:txBody>
      </p:sp>
      <p:sp>
        <p:nvSpPr>
          <p:cNvPr id="5" name="正方形/長方形 4"/>
          <p:cNvSpPr/>
          <p:nvPr/>
        </p:nvSpPr>
        <p:spPr>
          <a:xfrm>
            <a:off x="1329206" y="5923918"/>
            <a:ext cx="60621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dirty="0"/>
              <a:t>http://docs.yahoo.co.jp/info/msiesp/index.html</a:t>
            </a:r>
            <a:endParaRPr lang="ja-JP" altLang="en-US" dirty="0"/>
          </a:p>
        </p:txBody>
      </p:sp>
      <p:sp>
        <p:nvSpPr>
          <p:cNvPr id="13" name="正方形/長方形 12"/>
          <p:cNvSpPr/>
          <p:nvPr/>
        </p:nvSpPr>
        <p:spPr>
          <a:xfrm>
            <a:off x="1" y="1046110"/>
            <a:ext cx="7594064" cy="461665"/>
          </a:xfrm>
          <a:prstGeom prst="rect">
            <a:avLst/>
          </a:prstGeom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ja-JP" altLang="en-US" sz="2400" dirty="0" smtClean="0">
                <a:latin typeface="+mj-ea"/>
                <a:ea typeface="+mj-ea"/>
              </a:rPr>
              <a:t>　</a:t>
            </a:r>
            <a:r>
              <a:rPr lang="en-US" altLang="ja-JP" sz="2400" dirty="0" smtClean="0">
                <a:latin typeface="+mj-ea"/>
                <a:ea typeface="+mj-ea"/>
              </a:rPr>
              <a:t>2016</a:t>
            </a:r>
            <a:r>
              <a:rPr lang="ja-JP" altLang="en-US" sz="2400" dirty="0" smtClean="0">
                <a:latin typeface="+mj-ea"/>
                <a:ea typeface="+mj-ea"/>
              </a:rPr>
              <a:t>年</a:t>
            </a:r>
            <a:r>
              <a:rPr lang="en-US" altLang="ja-JP" sz="2400" dirty="0" smtClean="0">
                <a:latin typeface="+mj-ea"/>
                <a:ea typeface="+mj-ea"/>
              </a:rPr>
              <a:t>1</a:t>
            </a:r>
            <a:r>
              <a:rPr lang="ja-JP" altLang="en-US" sz="2400" dirty="0" smtClean="0">
                <a:latin typeface="+mj-ea"/>
                <a:ea typeface="+mj-ea"/>
              </a:rPr>
              <a:t>月</a:t>
            </a:r>
            <a:r>
              <a:rPr lang="en-US" altLang="ja-JP" sz="2400" dirty="0" smtClean="0">
                <a:latin typeface="+mj-ea"/>
                <a:ea typeface="+mj-ea"/>
              </a:rPr>
              <a:t>12</a:t>
            </a:r>
            <a:r>
              <a:rPr lang="ja-JP" altLang="en-US" sz="2400" dirty="0" smtClean="0">
                <a:latin typeface="+mj-ea"/>
                <a:ea typeface="+mj-ea"/>
              </a:rPr>
              <a:t>日</a:t>
            </a:r>
            <a:r>
              <a:rPr lang="en-US" altLang="ja-JP" sz="2400" dirty="0" smtClean="0">
                <a:latin typeface="+mj-ea"/>
                <a:ea typeface="+mj-ea"/>
              </a:rPr>
              <a:t>〜</a:t>
            </a:r>
            <a:endParaRPr lang="ja-JP" altLang="en-US" sz="24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671510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角丸四角形 5"/>
          <p:cNvSpPr/>
          <p:nvPr/>
        </p:nvSpPr>
        <p:spPr>
          <a:xfrm>
            <a:off x="121179" y="5461675"/>
            <a:ext cx="394549" cy="345145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角丸四角形 6"/>
          <p:cNvSpPr/>
          <p:nvPr/>
        </p:nvSpPr>
        <p:spPr>
          <a:xfrm>
            <a:off x="121179" y="5905552"/>
            <a:ext cx="394549" cy="345145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角丸四角形 7"/>
          <p:cNvSpPr/>
          <p:nvPr/>
        </p:nvSpPr>
        <p:spPr>
          <a:xfrm>
            <a:off x="121179" y="6349429"/>
            <a:ext cx="394549" cy="345145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角丸四角形 8"/>
          <p:cNvSpPr/>
          <p:nvPr/>
        </p:nvSpPr>
        <p:spPr>
          <a:xfrm>
            <a:off x="602032" y="5905552"/>
            <a:ext cx="394549" cy="345145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角丸四角形 9"/>
          <p:cNvSpPr/>
          <p:nvPr/>
        </p:nvSpPr>
        <p:spPr>
          <a:xfrm>
            <a:off x="602032" y="6349429"/>
            <a:ext cx="394549" cy="345145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角丸四角形 10"/>
          <p:cNvSpPr/>
          <p:nvPr/>
        </p:nvSpPr>
        <p:spPr>
          <a:xfrm>
            <a:off x="1058226" y="6349429"/>
            <a:ext cx="394549" cy="345145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2" name="図 9" descr="クラウドマネージメント協会ロゴ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9361" y="51868"/>
            <a:ext cx="2416647" cy="576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図 3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3498" y="517816"/>
            <a:ext cx="1099534" cy="1084951"/>
          </a:xfrm>
          <a:prstGeom prst="rect">
            <a:avLst/>
          </a:prstGeom>
        </p:spPr>
      </p:pic>
      <p:sp>
        <p:nvSpPr>
          <p:cNvPr id="12" name="正方形/長方形 11"/>
          <p:cNvSpPr/>
          <p:nvPr/>
        </p:nvSpPr>
        <p:spPr>
          <a:xfrm>
            <a:off x="2118087" y="2830839"/>
            <a:ext cx="3830446" cy="7027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ja-JP" sz="2800" dirty="0">
                <a:latin typeface="+mj-ea"/>
                <a:ea typeface="+mj-ea"/>
                <a:hlinkClick r:id="rId4"/>
              </a:rPr>
              <a:t>http://goo.gl/</a:t>
            </a:r>
            <a:r>
              <a:rPr lang="en-US" altLang="ja-JP" sz="2800" dirty="0" smtClean="0">
                <a:latin typeface="+mj-ea"/>
                <a:ea typeface="+mj-ea"/>
                <a:hlinkClick r:id="rId4"/>
              </a:rPr>
              <a:t>lQ3Lv0</a:t>
            </a:r>
            <a:endParaRPr lang="en-US" altLang="ja-JP" sz="2800" dirty="0" smtClean="0">
              <a:latin typeface="+mj-ea"/>
              <a:ea typeface="+mj-ea"/>
            </a:endParaRPr>
          </a:p>
        </p:txBody>
      </p:sp>
      <p:sp>
        <p:nvSpPr>
          <p:cNvPr id="4" name="正方形/長方形 3"/>
          <p:cNvSpPr/>
          <p:nvPr/>
        </p:nvSpPr>
        <p:spPr>
          <a:xfrm>
            <a:off x="4279248" y="6291423"/>
            <a:ext cx="45602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dirty="0"/>
              <a:t>http://commte.net/blog/archives/4169</a:t>
            </a:r>
            <a:endParaRPr lang="ja-JP" altLang="en-US" dirty="0"/>
          </a:p>
        </p:txBody>
      </p:sp>
      <p:sp>
        <p:nvSpPr>
          <p:cNvPr id="14" name="正方形/長方形 13"/>
          <p:cNvSpPr/>
          <p:nvPr/>
        </p:nvSpPr>
        <p:spPr>
          <a:xfrm>
            <a:off x="515728" y="2123409"/>
            <a:ext cx="664797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2400" dirty="0">
                <a:latin typeface="+mj-ea"/>
                <a:ea typeface="+mj-ea"/>
              </a:rPr>
              <a:t>音</a:t>
            </a:r>
            <a:r>
              <a:rPr lang="ja-JP" altLang="en-US" sz="2400" dirty="0" smtClean="0">
                <a:latin typeface="+mj-ea"/>
                <a:ea typeface="+mj-ea"/>
              </a:rPr>
              <a:t>声</a:t>
            </a:r>
            <a:r>
              <a:rPr lang="ja-JP" altLang="en-US" sz="2400" dirty="0">
                <a:latin typeface="+mj-ea"/>
                <a:ea typeface="+mj-ea"/>
              </a:rPr>
              <a:t>／コンテキスト／ロケーション／個人情報</a:t>
            </a:r>
          </a:p>
        </p:txBody>
      </p:sp>
      <p:sp>
        <p:nvSpPr>
          <p:cNvPr id="16" name="正方形/長方形 15"/>
          <p:cNvSpPr/>
          <p:nvPr/>
        </p:nvSpPr>
        <p:spPr>
          <a:xfrm>
            <a:off x="1" y="1046110"/>
            <a:ext cx="7594064" cy="461665"/>
          </a:xfrm>
          <a:prstGeom prst="rect">
            <a:avLst/>
          </a:prstGeom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ja-JP" altLang="en-US" sz="2400" dirty="0" smtClean="0">
                <a:latin typeface="+mj-ea"/>
                <a:ea typeface="+mj-ea"/>
              </a:rPr>
              <a:t>　</a:t>
            </a:r>
            <a:r>
              <a:rPr lang="en-US" altLang="ja-JP" sz="2400" dirty="0"/>
              <a:t>Google</a:t>
            </a:r>
            <a:r>
              <a:rPr lang="ja-JP" altLang="en-US" sz="2400" dirty="0"/>
              <a:t>が描く「検索の未来」</a:t>
            </a:r>
          </a:p>
        </p:txBody>
      </p:sp>
      <p:sp>
        <p:nvSpPr>
          <p:cNvPr id="5" name="正方形/長方形 4"/>
          <p:cNvSpPr/>
          <p:nvPr/>
        </p:nvSpPr>
        <p:spPr>
          <a:xfrm>
            <a:off x="1058226" y="3923268"/>
            <a:ext cx="5329253" cy="175432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dirty="0" smtClean="0"/>
              <a:t>・音声認識の事例</a:t>
            </a:r>
            <a:r>
              <a:rPr lang="en-US" altLang="ja-JP" dirty="0" smtClean="0"/>
              <a:t>	</a:t>
            </a:r>
            <a:r>
              <a:rPr lang="en-US" altLang="ja-JP" dirty="0"/>
              <a:t>	http://goo.gl/eP8ZvL</a:t>
            </a:r>
            <a:endParaRPr lang="en-US" altLang="ja-JP" dirty="0" smtClean="0"/>
          </a:p>
          <a:p>
            <a:endParaRPr lang="en-US" altLang="ja-JP" dirty="0" smtClean="0"/>
          </a:p>
          <a:p>
            <a:r>
              <a:rPr lang="ja-JP" altLang="en-US" dirty="0" smtClean="0"/>
              <a:t>・ロケーションの事例</a:t>
            </a:r>
            <a:r>
              <a:rPr lang="en-US" altLang="ja-JP" dirty="0" smtClean="0"/>
              <a:t>	</a:t>
            </a:r>
            <a:r>
              <a:rPr lang="en-US" altLang="ja-JP" dirty="0" smtClean="0">
                <a:latin typeface="+mj-ea"/>
                <a:hlinkClick r:id="rId5"/>
              </a:rPr>
              <a:t>http</a:t>
            </a:r>
            <a:r>
              <a:rPr lang="en-US" altLang="ja-JP" dirty="0">
                <a:latin typeface="+mj-ea"/>
                <a:hlinkClick r:id="rId5"/>
              </a:rPr>
              <a:t>://goo.gl/</a:t>
            </a:r>
            <a:r>
              <a:rPr lang="en-US" altLang="ja-JP" dirty="0" smtClean="0">
                <a:latin typeface="+mj-ea"/>
                <a:hlinkClick r:id="rId5"/>
              </a:rPr>
              <a:t>kN4dj9</a:t>
            </a:r>
            <a:endParaRPr lang="en-US" altLang="ja-JP" dirty="0" smtClean="0">
              <a:latin typeface="+mj-ea"/>
            </a:endParaRPr>
          </a:p>
          <a:p>
            <a:endParaRPr lang="en-US" altLang="ja-JP" dirty="0">
              <a:latin typeface="+mj-ea"/>
            </a:endParaRPr>
          </a:p>
          <a:p>
            <a:r>
              <a:rPr lang="ja-JP" altLang="en-US" dirty="0" smtClean="0">
                <a:latin typeface="+mj-ea"/>
              </a:rPr>
              <a:t>・個人情報の事例</a:t>
            </a:r>
            <a:r>
              <a:rPr lang="en-US" altLang="ja-JP" dirty="0" smtClean="0">
                <a:latin typeface="+mj-ea"/>
              </a:rPr>
              <a:t>					</a:t>
            </a:r>
            <a:r>
              <a:rPr lang="ja-JP" altLang="en-US" dirty="0" smtClean="0">
                <a:latin typeface="+mj-ea"/>
              </a:rPr>
              <a:t>　</a:t>
            </a:r>
            <a:r>
              <a:rPr lang="en-US" altLang="ja-JP" dirty="0" smtClean="0">
                <a:latin typeface="+mj-ea"/>
              </a:rPr>
              <a:t>			</a:t>
            </a:r>
            <a:r>
              <a:rPr lang="ja-JP" altLang="en-US" dirty="0" smtClean="0">
                <a:latin typeface="+mj-ea"/>
              </a:rPr>
              <a:t>　　</a:t>
            </a:r>
            <a:r>
              <a:rPr lang="en-US" altLang="ja-JP" dirty="0">
                <a:latin typeface="+mj-ea"/>
              </a:rPr>
              <a:t>http://goo.gl/1FngfU</a:t>
            </a:r>
            <a:endParaRPr lang="ja-JP" altLang="en-US" dirty="0">
              <a:latin typeface="+mj-ea"/>
            </a:endParaRPr>
          </a:p>
          <a:p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629374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インスピレーション">
      <a:majorFont>
        <a:latin typeface="News Gothic MT"/>
        <a:ea typeface=""/>
        <a:cs typeface=""/>
        <a:font script="Jpan" typeface="メイリオ"/>
        <a:font script="Hans" typeface="宋体"/>
        <a:font script="Hant" typeface="新細明體"/>
      </a:majorFont>
      <a:minorFont>
        <a:latin typeface="News Gothic MT"/>
        <a:ea typeface=""/>
        <a:cs typeface=""/>
        <a:font script="Jpan" typeface="メイリオ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5067</TotalTime>
  <Words>208</Words>
  <Application>Microsoft Macintosh PowerPoint</Application>
  <PresentationFormat>画面に合わせる (4:3)</PresentationFormat>
  <Paragraphs>48</Paragraphs>
  <Slides>5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5</vt:i4>
      </vt:variant>
    </vt:vector>
  </HeadingPairs>
  <TitlesOfParts>
    <vt:vector size="6" baseType="lpstr">
      <vt:lpstr>ホワイト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>INTERLOGIC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Harada Mitsuharu</dc:creator>
  <cp:lastModifiedBy>うちだ</cp:lastModifiedBy>
  <cp:revision>123</cp:revision>
  <dcterms:created xsi:type="dcterms:W3CDTF">2011-12-29T06:03:00Z</dcterms:created>
  <dcterms:modified xsi:type="dcterms:W3CDTF">2016-01-08T00:28:44Z</dcterms:modified>
</cp:coreProperties>
</file>