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3" r:id="rId1"/>
  </p:sldMasterIdLst>
  <p:notesMasterIdLst>
    <p:notesMasterId r:id="rId6"/>
  </p:notesMasterIdLst>
  <p:handoutMasterIdLst>
    <p:handoutMasterId r:id="rId7"/>
  </p:handoutMasterIdLst>
  <p:sldIdLst>
    <p:sldId id="266" r:id="rId2"/>
    <p:sldId id="293" r:id="rId3"/>
    <p:sldId id="294" r:id="rId4"/>
    <p:sldId id="295" r:id="rId5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タイトルなしのセクション" id="{FB850B80-EEFB-4749-81F0-E080EEDCBDC0}">
          <p14:sldIdLst>
            <p14:sldId id="266"/>
            <p14:sldId id="293"/>
            <p14:sldId id="294"/>
            <p14:sldId id="29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1" autoAdjust="0"/>
    <p:restoredTop sz="94721" autoAdjust="0"/>
  </p:normalViewPr>
  <p:slideViewPr>
    <p:cSldViewPr>
      <p:cViewPr>
        <p:scale>
          <a:sx n="100" d="100"/>
          <a:sy n="100" d="100"/>
        </p:scale>
        <p:origin x="-944" y="-4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2" d="100"/>
          <a:sy n="82" d="100"/>
        </p:scale>
        <p:origin x="-3688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handoutMaster" Target="handoutMasters/handout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3642D6-3FF0-6846-9021-4826DD5BBE0F}" type="datetime1">
              <a:rPr kumimoji="1" lang="ja-JP" altLang="en-US" smtClean="0"/>
              <a:t>2015/04/23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A8DBC5-C170-3341-A668-EB7841D1ED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207317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13E99B-5108-834F-9B32-DCA73E1A3BC1}" type="datetime1">
              <a:rPr kumimoji="1" lang="ja-JP" altLang="en-US" smtClean="0"/>
              <a:t>2015/04/23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3BFB7E-B7BA-D540-8DE3-574BE517B4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28692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3BFB7E-B7BA-D540-8DE3-574BE517B4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3474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39AD-8B81-9846-B744-DB9406C3911D}" type="datetime1">
              <a:rPr kumimoji="1" lang="ja-JP" altLang="en-US" smtClean="0"/>
              <a:t>2015/04/23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ver. 120622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482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4A2E-3AEB-AA45-B9ED-339EABF9F366}" type="datetime1">
              <a:rPr kumimoji="1" lang="ja-JP" altLang="en-US" smtClean="0"/>
              <a:t>2015/04/23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ver. 120622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ED52-C462-4993-B5BF-8384D31B31B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5555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DAC19-5CEE-6E40-86FF-7AEE62D3F353}" type="datetime1">
              <a:rPr kumimoji="1" lang="ja-JP" altLang="en-US" smtClean="0"/>
              <a:t>2015/04/23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ver. 120622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ED52-C462-4993-B5BF-8384D31B31B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247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2B888-4599-4040-97B8-8E71CDBCFD10}" type="datetime1">
              <a:rPr kumimoji="1" lang="ja-JP" altLang="en-US" smtClean="0"/>
              <a:t>2015/04/23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ver. 120622</a:t>
            </a:r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ED52-C462-4993-B5BF-8384D31B31B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7019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D0057-2626-B942-A032-C86D4E7F6D27}" type="datetime1">
              <a:rPr kumimoji="1" lang="ja-JP" altLang="en-US" smtClean="0"/>
              <a:t>2015/04/23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ver. 120622</a:t>
            </a:r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ED52-C462-4993-B5BF-8384D31B31B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8431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7517C-E719-8E40-B5F9-3E123A045546}" type="datetime1">
              <a:rPr kumimoji="1" lang="ja-JP" altLang="en-US" smtClean="0"/>
              <a:t>2015/04/23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ver. 120622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ED52-C462-4993-B5BF-8384D31B31B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5554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A284D-0029-3147-9E1A-19BFE17491C7}" type="datetime1">
              <a:rPr kumimoji="1" lang="ja-JP" altLang="en-US" smtClean="0"/>
              <a:t>2015/04/23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ver. 120622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ED52-C462-4993-B5BF-8384D31B31B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7557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47DFB-7672-7546-B83C-5922D416A499}" type="datetime1">
              <a:rPr kumimoji="1" lang="ja-JP" altLang="en-US" smtClean="0"/>
              <a:t>2015/04/23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ver. 120622</a:t>
            </a:r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620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4CC59-D66C-0C4F-B872-F5DBD9D4DABB}" type="datetime1">
              <a:rPr kumimoji="1" lang="ja-JP" altLang="en-US" smtClean="0"/>
              <a:t>2015/04/23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ver. 120622</a:t>
            </a:r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ED52-C462-4993-B5BF-8384D31B31B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7483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1BD84-B1BE-FD42-8409-F8E6796D65E8}" type="datetime1">
              <a:rPr kumimoji="1" lang="ja-JP" altLang="en-US" smtClean="0"/>
              <a:t>2015/04/23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ver. 120622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ED52-C462-4993-B5BF-8384D31B31B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335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50E43-B574-8242-A357-E01496A84279}" type="datetime1">
              <a:rPr kumimoji="1" lang="ja-JP" altLang="en-US" smtClean="0"/>
              <a:t>2015/04/23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ver. 120622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ED52-C462-4993-B5BF-8384D31B31B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6672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2D397-1EB3-CD4A-8CFF-DE010E688A87}" type="datetime1">
              <a:rPr kumimoji="1" lang="ja-JP" altLang="en-US" smtClean="0"/>
              <a:t>2015/04/23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 smtClean="0"/>
              <a:t>ver. 120622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FED52-C462-4993-B5BF-8384D31B31B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pic>
        <p:nvPicPr>
          <p:cNvPr id="8" name="図 7" descr="site_img1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332656"/>
            <a:ext cx="1755082" cy="38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200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google.com/webmasters/tools/mobile-friendly/?hl=ja" TargetMode="Externa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/>
          <p:cNvSpPr/>
          <p:nvPr/>
        </p:nvSpPr>
        <p:spPr>
          <a:xfrm>
            <a:off x="0" y="0"/>
            <a:ext cx="1643063" cy="142875"/>
          </a:xfrm>
          <a:prstGeom prst="rect">
            <a:avLst/>
          </a:prstGeom>
          <a:solidFill>
            <a:srgbClr val="1F497D"/>
          </a:solidFill>
          <a:ln>
            <a:solidFill>
              <a:srgbClr val="1F49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1643063" y="0"/>
            <a:ext cx="7500937" cy="1428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0" y="2348880"/>
            <a:ext cx="9144000" cy="25202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dirty="0">
              <a:solidFill>
                <a:schemeClr val="tx1"/>
              </a:solidFill>
              <a:latin typeface="メイリオ" pitchFamily="50" charset="-128"/>
              <a:ea typeface="メイリオ" pitchFamily="50" charset="-128"/>
            </a:endParaRPr>
          </a:p>
        </p:txBody>
      </p:sp>
      <p:cxnSp>
        <p:nvCxnSpPr>
          <p:cNvPr id="20" name="直線コネクタ 19"/>
          <p:cNvCxnSpPr/>
          <p:nvPr/>
        </p:nvCxnSpPr>
        <p:spPr>
          <a:xfrm>
            <a:off x="179512" y="3861048"/>
            <a:ext cx="871296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3"/>
          <p:cNvSpPr txBox="1">
            <a:spLocks noChangeArrowheads="1"/>
          </p:cNvSpPr>
          <p:nvPr/>
        </p:nvSpPr>
        <p:spPr bwMode="auto">
          <a:xfrm>
            <a:off x="-36637" y="3284984"/>
            <a:ext cx="9001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ja-JP" altLang="en-US" sz="2400" dirty="0" smtClean="0">
                <a:latin typeface="メイリオ" pitchFamily="50" charset="-128"/>
                <a:ea typeface="メイリオ" pitchFamily="50" charset="-128"/>
              </a:rPr>
              <a:t>　　　</a:t>
            </a:r>
            <a:r>
              <a:rPr lang="en-US" altLang="ja-JP" sz="2400" dirty="0" smtClean="0">
                <a:latin typeface="メイリオ" pitchFamily="50" charset="-128"/>
                <a:ea typeface="メイリオ" pitchFamily="50" charset="-128"/>
              </a:rPr>
              <a:t>Google </a:t>
            </a:r>
            <a:r>
              <a:rPr lang="ja-JP" altLang="en-US" sz="2400" dirty="0" smtClean="0">
                <a:latin typeface="メイリオ" pitchFamily="50" charset="-128"/>
                <a:ea typeface="メイリオ" pitchFamily="50" charset="-128"/>
              </a:rPr>
              <a:t>モバイル検索のアルゴリズム変更に伴って</a:t>
            </a:r>
            <a:endParaRPr lang="en-US" altLang="ja-JP" sz="2400" dirty="0" smtClean="0">
              <a:latin typeface="メイリオ" pitchFamily="50" charset="-128"/>
              <a:ea typeface="メイリオ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403648" y="4149080"/>
            <a:ext cx="6340197" cy="461665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>
                <a:latin typeface="メイリオ"/>
                <a:ea typeface="メイリオ"/>
                <a:cs typeface="メイリオ"/>
              </a:rPr>
              <a:t>モバイルフレンドリー提案＆見積マニュアル</a:t>
            </a:r>
            <a:endParaRPr kumimoji="1" lang="ja-JP" altLang="en-US" sz="2400" dirty="0">
              <a:latin typeface="メイリオ"/>
              <a:ea typeface="メイリオ"/>
              <a:cs typeface="メイリオ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7668344" y="6021288"/>
            <a:ext cx="877163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dirty="0" smtClean="0"/>
              <a:t>社内用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/>
          <p:cNvSpPr/>
          <p:nvPr/>
        </p:nvSpPr>
        <p:spPr>
          <a:xfrm>
            <a:off x="0" y="0"/>
            <a:ext cx="1643063" cy="142875"/>
          </a:xfrm>
          <a:prstGeom prst="rect">
            <a:avLst/>
          </a:prstGeom>
          <a:solidFill>
            <a:srgbClr val="1F497D"/>
          </a:solidFill>
          <a:ln>
            <a:solidFill>
              <a:srgbClr val="1F49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1643063" y="0"/>
            <a:ext cx="7500937" cy="1428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cxnSp>
        <p:nvCxnSpPr>
          <p:cNvPr id="21" name="直線コネクタ 20"/>
          <p:cNvCxnSpPr/>
          <p:nvPr/>
        </p:nvCxnSpPr>
        <p:spPr>
          <a:xfrm>
            <a:off x="251520" y="908720"/>
            <a:ext cx="8712968" cy="0"/>
          </a:xfrm>
          <a:prstGeom prst="line">
            <a:avLst/>
          </a:prstGeom>
          <a:ln>
            <a:solidFill>
              <a:srgbClr val="1F49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/>
          <p:cNvSpPr txBox="1"/>
          <p:nvPr/>
        </p:nvSpPr>
        <p:spPr>
          <a:xfrm>
            <a:off x="467544" y="1196752"/>
            <a:ext cx="4503081" cy="369332"/>
          </a:xfrm>
          <a:prstGeom prst="rect">
            <a:avLst/>
          </a:prstGeom>
          <a:solidFill>
            <a:srgbClr val="1F497D"/>
          </a:solidFill>
          <a:ln>
            <a:solidFill>
              <a:srgbClr val="1F497D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Google</a:t>
            </a:r>
            <a:r>
              <a:rPr lang="en-US" altLang="ja-JP" dirty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 </a:t>
            </a:r>
            <a:r>
              <a:rPr kumimoji="1" lang="en-US" altLang="ja-JP" dirty="0" smtClean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SEO</a:t>
            </a:r>
            <a:r>
              <a:rPr kumimoji="1" lang="ja-JP" altLang="en-US" dirty="0" smtClean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順位を決定づける要因</a:t>
            </a:r>
            <a:r>
              <a:rPr lang="ja-JP" altLang="en-US" dirty="0" smtClean="0">
                <a:solidFill>
                  <a:srgbClr val="FFFFFF"/>
                </a:solidFill>
                <a:latin typeface="メイリオ"/>
                <a:ea typeface="メイリオ"/>
                <a:cs typeface="メイリオ"/>
              </a:rPr>
              <a:t>が変化</a:t>
            </a:r>
            <a:endParaRPr kumimoji="1" lang="ja-JP" altLang="en-US" dirty="0">
              <a:solidFill>
                <a:srgbClr val="FFFFFF"/>
              </a:solidFill>
              <a:latin typeface="メイリオ"/>
              <a:ea typeface="メイリオ"/>
              <a:cs typeface="メイリオ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79512" y="310590"/>
            <a:ext cx="53142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>
                <a:latin typeface="メイリオ"/>
                <a:ea typeface="メイリオ"/>
                <a:cs typeface="メイリオ"/>
              </a:rPr>
              <a:t>アルゴリズム変更に伴う影響とチェック方法</a:t>
            </a:r>
            <a:endParaRPr kumimoji="1" lang="ja-JP" altLang="en-US" sz="2000" dirty="0">
              <a:latin typeface="メイリオ"/>
              <a:ea typeface="メイリオ"/>
              <a:cs typeface="メイリオ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39552" y="1628800"/>
            <a:ext cx="396044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メイリオ"/>
                <a:ea typeface="メイリオ"/>
                <a:cs typeface="メイリオ"/>
              </a:rPr>
              <a:t>・サイト内キーワード</a:t>
            </a:r>
            <a:endParaRPr kumimoji="1" lang="en-US" altLang="ja-JP" sz="1400" dirty="0" smtClean="0">
              <a:latin typeface="メイリオ"/>
              <a:ea typeface="メイリオ"/>
              <a:cs typeface="メイリオ"/>
            </a:endParaRPr>
          </a:p>
          <a:p>
            <a:r>
              <a:rPr lang="ja-JP" altLang="en-US" sz="1400" dirty="0" smtClean="0">
                <a:latin typeface="メイリオ"/>
                <a:ea typeface="メイリオ"/>
                <a:cs typeface="メイリオ"/>
              </a:rPr>
              <a:t>・コンテンツの質</a:t>
            </a:r>
            <a:endParaRPr lang="en-US" altLang="ja-JP" sz="1400" dirty="0" smtClean="0">
              <a:latin typeface="メイリオ"/>
              <a:ea typeface="メイリオ"/>
              <a:cs typeface="メイリオ"/>
            </a:endParaRPr>
          </a:p>
          <a:p>
            <a:r>
              <a:rPr lang="ja-JP" altLang="en-US" sz="1400" dirty="0" smtClean="0">
                <a:latin typeface="メイリオ"/>
                <a:ea typeface="メイリオ"/>
                <a:cs typeface="メイリオ"/>
              </a:rPr>
              <a:t>・キーワードの埋め込み比率</a:t>
            </a:r>
            <a:endParaRPr lang="en-US" altLang="ja-JP" sz="1400" dirty="0" smtClean="0">
              <a:latin typeface="メイリオ"/>
              <a:ea typeface="メイリオ"/>
              <a:cs typeface="メイリオ"/>
            </a:endParaRPr>
          </a:p>
          <a:p>
            <a:r>
              <a:rPr lang="ja-JP" altLang="en-US" sz="1400" dirty="0" smtClean="0">
                <a:latin typeface="メイリオ"/>
                <a:ea typeface="メイリオ"/>
                <a:cs typeface="メイリオ"/>
              </a:rPr>
              <a:t>・メタディスクリプション</a:t>
            </a:r>
            <a:endParaRPr lang="en-US" altLang="ja-JP" sz="1400" dirty="0" smtClean="0">
              <a:latin typeface="メイリオ"/>
              <a:ea typeface="メイリオ"/>
              <a:cs typeface="メイリオ"/>
            </a:endParaRPr>
          </a:p>
          <a:p>
            <a:r>
              <a:rPr lang="ja-JP" altLang="en-US" sz="1400" dirty="0" smtClean="0">
                <a:latin typeface="メイリオ"/>
                <a:ea typeface="メイリオ"/>
                <a:cs typeface="メイリオ"/>
              </a:rPr>
              <a:t>・リンク数</a:t>
            </a:r>
            <a:endParaRPr lang="en-US" altLang="ja-JP" sz="1400" dirty="0" smtClean="0">
              <a:latin typeface="メイリオ"/>
              <a:ea typeface="メイリオ"/>
              <a:cs typeface="メイリオ"/>
            </a:endParaRPr>
          </a:p>
          <a:p>
            <a:r>
              <a:rPr lang="ja-JP" altLang="en-US" sz="1400" dirty="0" smtClean="0">
                <a:latin typeface="メイリオ"/>
                <a:ea typeface="メイリオ"/>
                <a:cs typeface="メイリオ"/>
              </a:rPr>
              <a:t>・リンクの質</a:t>
            </a:r>
            <a:endParaRPr lang="en-US" altLang="ja-JP" sz="1400" dirty="0" smtClean="0">
              <a:latin typeface="メイリオ"/>
              <a:ea typeface="メイリオ"/>
              <a:cs typeface="メイリオ"/>
            </a:endParaRPr>
          </a:p>
          <a:p>
            <a:r>
              <a:rPr lang="ja-JP" altLang="en-US" sz="1400" dirty="0" smtClean="0">
                <a:latin typeface="メイリオ"/>
                <a:ea typeface="メイリオ"/>
                <a:cs typeface="メイリオ"/>
              </a:rPr>
              <a:t>・</a:t>
            </a:r>
            <a:r>
              <a:rPr lang="ja-JP" altLang="en-US" sz="1400" b="1" dirty="0" smtClean="0">
                <a:solidFill>
                  <a:srgbClr val="FF0000"/>
                </a:solidFill>
                <a:latin typeface="メイリオ"/>
                <a:ea typeface="メイリオ"/>
                <a:cs typeface="メイリオ"/>
              </a:rPr>
              <a:t>モバイルフレンドリー</a:t>
            </a:r>
            <a:r>
              <a:rPr lang="en-US" altLang="ja-JP" sz="1400" dirty="0" smtClean="0">
                <a:latin typeface="メイリオ"/>
                <a:ea typeface="メイリオ"/>
                <a:cs typeface="メイリオ"/>
              </a:rPr>
              <a:t>  </a:t>
            </a:r>
            <a:r>
              <a:rPr lang="en-US" altLang="ja-JP" sz="1400" dirty="0" smtClean="0">
                <a:solidFill>
                  <a:srgbClr val="FF0000"/>
                </a:solidFill>
                <a:latin typeface="メイリオ"/>
                <a:ea typeface="メイリオ"/>
                <a:cs typeface="メイリオ"/>
              </a:rPr>
              <a:t>←NEW!!</a:t>
            </a:r>
            <a:endParaRPr lang="en-US" altLang="ja-JP" sz="1400" dirty="0">
              <a:solidFill>
                <a:srgbClr val="FF0000"/>
              </a:solidFill>
              <a:latin typeface="メイリオ"/>
              <a:ea typeface="メイリオ"/>
              <a:cs typeface="メイリオ"/>
            </a:endParaRPr>
          </a:p>
        </p:txBody>
      </p:sp>
      <p:sp>
        <p:nvSpPr>
          <p:cNvPr id="14" name="円/楕円 13"/>
          <p:cNvSpPr/>
          <p:nvPr/>
        </p:nvSpPr>
        <p:spPr>
          <a:xfrm>
            <a:off x="5940152" y="1196752"/>
            <a:ext cx="2376264" cy="216024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220072" y="1482528"/>
            <a:ext cx="3564904" cy="16312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20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4</a:t>
            </a:r>
            <a:r>
              <a:rPr kumimoji="1" lang="ja-JP" altLang="en-US" sz="20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月</a:t>
            </a:r>
            <a:r>
              <a:rPr kumimoji="1" lang="en-US" altLang="ja-JP" sz="20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21</a:t>
            </a:r>
            <a:r>
              <a:rPr kumimoji="1" lang="ja-JP" altLang="en-US" sz="20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日から、</a:t>
            </a:r>
            <a:endParaRPr kumimoji="1" lang="en-US" altLang="ja-JP" sz="2000" dirty="0" smtClean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  <a:p>
            <a:pPr algn="ctr"/>
            <a:r>
              <a:rPr kumimoji="1" lang="ja-JP" altLang="en-US" sz="20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モバイル非対応サイト</a:t>
            </a:r>
            <a:r>
              <a:rPr lang="ja-JP" altLang="en-US" sz="20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は</a:t>
            </a:r>
            <a:endParaRPr lang="en-US" altLang="ja-JP" sz="2000" dirty="0" smtClean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  <a:p>
            <a:pPr algn="ctr"/>
            <a:r>
              <a:rPr lang="ja-JP" altLang="en-US" sz="20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大幅に</a:t>
            </a:r>
            <a:r>
              <a:rPr lang="ja-JP" altLang="en-US" sz="2000" b="1" dirty="0" smtClean="0">
                <a:solidFill>
                  <a:srgbClr val="FF0000"/>
                </a:solidFill>
                <a:latin typeface="メイリオ"/>
                <a:ea typeface="メイリオ"/>
                <a:cs typeface="メイリオ"/>
              </a:rPr>
              <a:t>モバイル検索の</a:t>
            </a:r>
            <a:r>
              <a:rPr lang="en-US" altLang="ja-JP" sz="2000" b="1" dirty="0" smtClean="0">
                <a:solidFill>
                  <a:srgbClr val="FF0000"/>
                </a:solidFill>
                <a:latin typeface="メイリオ"/>
                <a:ea typeface="メイリオ"/>
                <a:cs typeface="メイリオ"/>
              </a:rPr>
              <a:t>SEO</a:t>
            </a:r>
            <a:r>
              <a:rPr lang="ja-JP" altLang="en-US" sz="2000" b="1" dirty="0" smtClean="0">
                <a:solidFill>
                  <a:srgbClr val="FF0000"/>
                </a:solidFill>
                <a:latin typeface="メイリオ"/>
                <a:ea typeface="メイリオ"/>
                <a:cs typeface="メイリオ"/>
              </a:rPr>
              <a:t>順位が下落する</a:t>
            </a:r>
            <a:r>
              <a:rPr lang="ja-JP" altLang="en-US" sz="20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可能性が高い。</a:t>
            </a:r>
            <a:endParaRPr lang="en-US" altLang="ja-JP" sz="2000" dirty="0" smtClean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  <a:p>
            <a:pPr algn="ctr"/>
            <a:endParaRPr kumimoji="1" lang="ja-JP" altLang="en-US" sz="2000" dirty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</p:txBody>
      </p:sp>
      <p:sp>
        <p:nvSpPr>
          <p:cNvPr id="19" name="二等辺三角形 18"/>
          <p:cNvSpPr/>
          <p:nvPr/>
        </p:nvSpPr>
        <p:spPr>
          <a:xfrm rot="5400000">
            <a:off x="3779912" y="2204864"/>
            <a:ext cx="1296144" cy="288032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11560" y="5877272"/>
            <a:ext cx="6517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hlinkClick r:id="rId2"/>
              </a:rPr>
              <a:t>https://www.google.com/webmasters/tools/mobile-friendly/?hl=</a:t>
            </a:r>
            <a:r>
              <a:rPr lang="en-US" altLang="ja-JP" dirty="0" smtClean="0">
                <a:hlinkClick r:id="rId2"/>
              </a:rPr>
              <a:t>ja</a:t>
            </a:r>
          </a:p>
          <a:p>
            <a:endParaRPr lang="en-US" altLang="ja-JP" dirty="0" smtClean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67544" y="5085184"/>
            <a:ext cx="4801314" cy="369332"/>
          </a:xfrm>
          <a:prstGeom prst="rect">
            <a:avLst/>
          </a:prstGeom>
          <a:solidFill>
            <a:srgbClr val="1F497D"/>
          </a:solidFill>
          <a:ln>
            <a:solidFill>
              <a:srgbClr val="1F497D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solidFill>
                  <a:schemeClr val="bg1"/>
                </a:solidFill>
                <a:latin typeface="メイリオ"/>
                <a:ea typeface="メイリオ"/>
                <a:cs typeface="メイリオ"/>
              </a:rPr>
              <a:t>モバイルフレンドリー</a:t>
            </a:r>
            <a:r>
              <a:rPr lang="ja-JP" altLang="en-US" dirty="0" smtClean="0">
                <a:solidFill>
                  <a:schemeClr val="bg1"/>
                </a:solidFill>
                <a:latin typeface="メイリオ"/>
                <a:ea typeface="メイリオ"/>
                <a:cs typeface="メイリオ"/>
              </a:rPr>
              <a:t>の対応・非対応を調査</a:t>
            </a:r>
            <a:endParaRPr kumimoji="1" lang="ja-JP" altLang="en-US" dirty="0">
              <a:solidFill>
                <a:schemeClr val="bg1"/>
              </a:solidFill>
              <a:latin typeface="メイリオ"/>
              <a:ea typeface="メイリオ"/>
              <a:cs typeface="メイリオ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35708" y="3861048"/>
            <a:ext cx="8640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１．</a:t>
            </a:r>
            <a:r>
              <a:rPr lang="en-US" altLang="ja-JP" sz="14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Flash</a:t>
            </a:r>
            <a:r>
              <a:rPr lang="ja-JP" altLang="en-US" sz="14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を使っていない</a:t>
            </a:r>
            <a:endParaRPr lang="en-US" altLang="ja-JP" sz="1400" dirty="0" smtClean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  <a:p>
            <a:r>
              <a:rPr lang="ja-JP" altLang="en-US" sz="14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２．横スクロール・スワイプを行なわくても全コンテンツが閲覧可能</a:t>
            </a:r>
            <a:endParaRPr lang="en-US" altLang="ja-JP" sz="1400" dirty="0" smtClean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  <a:p>
            <a:r>
              <a:rPr lang="ja-JP" altLang="en-US" sz="14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３．サイトの</a:t>
            </a:r>
            <a:r>
              <a:rPr lang="ja-JP" altLang="en-US" sz="1400" dirty="0" smtClean="0">
                <a:solidFill>
                  <a:srgbClr val="FF0000"/>
                </a:solidFill>
                <a:latin typeface="メイリオ"/>
                <a:ea typeface="メイリオ"/>
                <a:cs typeface="メイリオ"/>
              </a:rPr>
              <a:t>大部分の</a:t>
            </a:r>
            <a:r>
              <a:rPr lang="ja-JP" altLang="en-US" sz="14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テキストサイズが</a:t>
            </a:r>
            <a:r>
              <a:rPr lang="en-US" altLang="ja-JP" sz="14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10px</a:t>
            </a:r>
            <a:r>
              <a:rPr lang="ja-JP" altLang="en-US" sz="14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以上</a:t>
            </a:r>
            <a:endParaRPr lang="en-US" altLang="ja-JP" sz="1400" dirty="0" smtClean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  <a:p>
            <a:r>
              <a:rPr lang="ja-JP" altLang="en-US" sz="1400" dirty="0" smtClean="0">
                <a:solidFill>
                  <a:srgbClr val="000000"/>
                </a:solidFill>
                <a:latin typeface="メイリオ"/>
                <a:ea typeface="メイリオ"/>
                <a:cs typeface="メイリオ"/>
              </a:rPr>
              <a:t>４．リンクボタン同士の距離が近すぎない</a:t>
            </a:r>
            <a:endParaRPr lang="en-US" altLang="ja-JP" sz="1400" dirty="0" smtClean="0">
              <a:solidFill>
                <a:srgbClr val="000000"/>
              </a:solidFill>
              <a:latin typeface="メイリオ"/>
              <a:ea typeface="メイリオ"/>
              <a:cs typeface="メイリオ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467544" y="3397736"/>
            <a:ext cx="3185487" cy="369332"/>
          </a:xfrm>
          <a:prstGeom prst="rect">
            <a:avLst/>
          </a:prstGeom>
          <a:solidFill>
            <a:schemeClr val="tx2"/>
          </a:solidFill>
          <a:ln>
            <a:solidFill>
              <a:srgbClr val="1F497D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solidFill>
                  <a:schemeClr val="bg1"/>
                </a:solidFill>
                <a:latin typeface="メイリオ"/>
                <a:ea typeface="メイリオ"/>
                <a:cs typeface="メイリオ"/>
              </a:rPr>
              <a:t>モバイルフレンドリーの定義</a:t>
            </a:r>
            <a:endParaRPr kumimoji="1" lang="ja-JP" altLang="en-US" dirty="0">
              <a:solidFill>
                <a:schemeClr val="bg1"/>
              </a:solidFill>
              <a:latin typeface="メイリオ"/>
              <a:ea typeface="メイリオ"/>
              <a:cs typeface="メイリオ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39552" y="5589240"/>
            <a:ext cx="8905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 smtClean="0">
                <a:solidFill>
                  <a:srgbClr val="FF0000"/>
                </a:solidFill>
              </a:rPr>
              <a:t>モバイルフレンドリーテスト</a:t>
            </a:r>
            <a:r>
              <a:rPr kumimoji="1" lang="ja-JP" altLang="en-US" b="1" dirty="0" smtClean="0">
                <a:solidFill>
                  <a:srgbClr val="000000"/>
                </a:solidFill>
              </a:rPr>
              <a:t>を実施</a:t>
            </a:r>
            <a:r>
              <a:rPr kumimoji="1" lang="ja-JP" altLang="en-US" sz="1400" b="1" dirty="0" smtClean="0">
                <a:solidFill>
                  <a:srgbClr val="000000"/>
                </a:solidFill>
              </a:rPr>
              <a:t>　</a:t>
            </a:r>
            <a:r>
              <a:rPr kumimoji="1" lang="ja-JP" altLang="en-US" sz="1400" dirty="0" smtClean="0"/>
              <a:t>（検索エンジンで「モバイルフレンドリーテスト」と検索）</a:t>
            </a:r>
            <a:endParaRPr kumimoji="1" lang="ja-JP" altLang="en-US" sz="1400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611560" y="6309320"/>
            <a:ext cx="65838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※</a:t>
            </a:r>
            <a:r>
              <a:rPr kumimoji="1" lang="ja-JP" altLang="en-US" sz="1400" dirty="0" smtClean="0"/>
              <a:t>ウェブサイトの</a:t>
            </a:r>
            <a:r>
              <a:rPr kumimoji="1" lang="en-US" altLang="ja-JP" sz="1400" dirty="0" smtClean="0"/>
              <a:t>URL</a:t>
            </a:r>
            <a:r>
              <a:rPr kumimoji="1" lang="ja-JP" altLang="en-US" sz="1400" dirty="0" smtClean="0"/>
              <a:t>を</a:t>
            </a:r>
            <a:r>
              <a:rPr kumimoji="1" lang="en-US" altLang="ja-JP" sz="1400" dirty="0" smtClean="0"/>
              <a:t>1</a:t>
            </a:r>
            <a:r>
              <a:rPr kumimoji="1" lang="ja-JP" altLang="en-US" sz="1400" dirty="0" smtClean="0"/>
              <a:t>ページずつ、モバイルフレンドリー対応できているか</a:t>
            </a:r>
            <a:endParaRPr kumimoji="1" lang="en-US" altLang="ja-JP" sz="1400" dirty="0" smtClean="0"/>
          </a:p>
          <a:p>
            <a:r>
              <a:rPr lang="ja-JP" altLang="ja-JP" sz="1400" dirty="0"/>
              <a:t>　</a:t>
            </a:r>
            <a:r>
              <a:rPr kumimoji="1" lang="ja-JP" altLang="en-US" sz="1400" dirty="0" smtClean="0"/>
              <a:t>調査することができる</a:t>
            </a:r>
            <a:r>
              <a:rPr lang="en-US" altLang="ja-JP" sz="1400" dirty="0" smtClean="0"/>
              <a:t>Google</a:t>
            </a:r>
            <a:r>
              <a:rPr lang="ja-JP" altLang="en-US" sz="1400" dirty="0" smtClean="0"/>
              <a:t>の公式無料ツールです。</a:t>
            </a:r>
            <a:endParaRPr kumimoji="1" lang="ja-JP" altLang="en-US" sz="1400" dirty="0"/>
          </a:p>
        </p:txBody>
      </p:sp>
      <p:pic>
        <p:nvPicPr>
          <p:cNvPr id="26" name="図 25" descr="スクリーンショット 2015-04-22 11.06.4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3501008"/>
            <a:ext cx="2262251" cy="208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859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/>
          <p:cNvSpPr/>
          <p:nvPr/>
        </p:nvSpPr>
        <p:spPr>
          <a:xfrm>
            <a:off x="0" y="0"/>
            <a:ext cx="1643063" cy="142875"/>
          </a:xfrm>
          <a:prstGeom prst="rect">
            <a:avLst/>
          </a:prstGeom>
          <a:solidFill>
            <a:srgbClr val="1F497D"/>
          </a:solidFill>
          <a:ln>
            <a:solidFill>
              <a:srgbClr val="1F49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1643063" y="0"/>
            <a:ext cx="7500937" cy="1428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79512" y="303039"/>
            <a:ext cx="55707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/>
              <a:t>モバイルフレンドリー</a:t>
            </a:r>
            <a:r>
              <a:rPr lang="ja-JP" altLang="en-US" sz="2000" dirty="0" smtClean="0"/>
              <a:t>の</a:t>
            </a:r>
            <a:r>
              <a:rPr lang="ja-JP" altLang="en-US" sz="2000" dirty="0" smtClean="0"/>
              <a:t>提案</a:t>
            </a:r>
            <a:r>
              <a:rPr kumimoji="1" lang="ja-JP" altLang="en-US" sz="2000" dirty="0" smtClean="0"/>
              <a:t>＆</a:t>
            </a:r>
            <a:r>
              <a:rPr lang="ja-JP" altLang="en-US" sz="2000" dirty="0" smtClean="0"/>
              <a:t>見積りステップ</a:t>
            </a:r>
            <a:endParaRPr kumimoji="1" lang="ja-JP" altLang="en-US" sz="2000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2232248"/>
            <a:ext cx="1210881" cy="2230884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1872" y="2304256"/>
            <a:ext cx="1152128" cy="2244867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1763688" y="1008112"/>
            <a:ext cx="23775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 smtClean="0"/>
              <a:t>１カラムの</a:t>
            </a:r>
            <a:r>
              <a:rPr lang="en-US" altLang="ja-JP" sz="1400" b="1" dirty="0" smtClean="0"/>
              <a:t>PC</a:t>
            </a:r>
            <a:r>
              <a:rPr lang="ja-JP" altLang="en-US" sz="1400" b="1" dirty="0" smtClean="0"/>
              <a:t>サイト</a:t>
            </a:r>
            <a:endParaRPr lang="en-US" altLang="ja-JP" sz="1400" b="1" dirty="0" smtClean="0"/>
          </a:p>
          <a:p>
            <a:r>
              <a:rPr kumimoji="1" lang="en-US" altLang="ja-JP" sz="900" dirty="0" smtClean="0"/>
              <a:t>※</a:t>
            </a:r>
            <a:r>
              <a:rPr kumimoji="1" lang="ja-JP" altLang="en-US" sz="900" dirty="0" smtClean="0"/>
              <a:t>１</a:t>
            </a:r>
            <a:r>
              <a:rPr kumimoji="1" lang="en-US" altLang="ja-JP" sz="900" dirty="0" smtClean="0"/>
              <a:t>〜</a:t>
            </a:r>
            <a:r>
              <a:rPr kumimoji="1" lang="ja-JP" altLang="en-US" sz="900" dirty="0" smtClean="0"/>
              <a:t>２年以内に作成した</a:t>
            </a:r>
            <a:r>
              <a:rPr lang="ja-JP" altLang="en-US" sz="900" dirty="0" smtClean="0"/>
              <a:t>スクロール型</a:t>
            </a:r>
            <a:endParaRPr lang="en-US" altLang="ja-JP" sz="900" dirty="0" smtClean="0"/>
          </a:p>
          <a:p>
            <a:r>
              <a:rPr lang="ja-JP" altLang="en-US" sz="900" dirty="0" smtClean="0"/>
              <a:t>（クロスデバイスフィックスレイアウト）</a:t>
            </a:r>
            <a:endParaRPr lang="en-US" altLang="ja-JP" sz="900" dirty="0" smtClean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763688" y="3816424"/>
            <a:ext cx="2521356" cy="7925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 smtClean="0"/>
              <a:t>２カラム以上の</a:t>
            </a:r>
            <a:r>
              <a:rPr lang="en-US" altLang="ja-JP" sz="1400" b="1" dirty="0" smtClean="0"/>
              <a:t>PC</a:t>
            </a:r>
            <a:r>
              <a:rPr lang="ja-JP" altLang="en-US" sz="1400" b="1" dirty="0" smtClean="0"/>
              <a:t>サイト</a:t>
            </a:r>
            <a:endParaRPr lang="en-US" altLang="ja-JP" sz="1400" b="1" dirty="0" smtClean="0"/>
          </a:p>
          <a:p>
            <a:r>
              <a:rPr kumimoji="1" lang="en-US" altLang="ja-JP" sz="1050" dirty="0" smtClean="0"/>
              <a:t>※</a:t>
            </a:r>
            <a:r>
              <a:rPr kumimoji="1" lang="ja-JP" altLang="en-US" sz="1050" dirty="0" smtClean="0"/>
              <a:t>２年前まではこれが一般的。</a:t>
            </a:r>
            <a:endParaRPr kumimoji="1" lang="en-US" altLang="ja-JP" sz="1050" dirty="0" smtClean="0"/>
          </a:p>
          <a:p>
            <a:r>
              <a:rPr kumimoji="1" lang="ja-JP" altLang="en-US" sz="1050" dirty="0" smtClean="0"/>
              <a:t>左右にナビゲーションやリンク</a:t>
            </a:r>
            <a:endParaRPr kumimoji="1" lang="en-US" altLang="ja-JP" sz="1050" dirty="0" smtClean="0"/>
          </a:p>
          <a:p>
            <a:r>
              <a:rPr kumimoji="1" lang="ja-JP" altLang="en-US" sz="1050" dirty="0" smtClean="0"/>
              <a:t>ボタンが</a:t>
            </a:r>
            <a:r>
              <a:rPr lang="ja-JP" altLang="en-US" sz="1050" dirty="0" smtClean="0"/>
              <a:t>並んでいるいわゆる</a:t>
            </a:r>
            <a:r>
              <a:rPr lang="en-US" altLang="ja-JP" sz="1050" dirty="0" smtClean="0"/>
              <a:t>PC</a:t>
            </a:r>
            <a:r>
              <a:rPr lang="ja-JP" altLang="en-US" sz="1050" dirty="0" smtClean="0"/>
              <a:t>サイト</a:t>
            </a:r>
            <a:endParaRPr kumimoji="1" lang="ja-JP" altLang="en-US" sz="1050" dirty="0"/>
          </a:p>
        </p:txBody>
      </p:sp>
      <p:cxnSp>
        <p:nvCxnSpPr>
          <p:cNvPr id="22" name="直線コネクタ 21"/>
          <p:cNvCxnSpPr/>
          <p:nvPr/>
        </p:nvCxnSpPr>
        <p:spPr>
          <a:xfrm>
            <a:off x="251520" y="755650"/>
            <a:ext cx="8712968" cy="0"/>
          </a:xfrm>
          <a:prstGeom prst="line">
            <a:avLst/>
          </a:prstGeom>
          <a:ln>
            <a:solidFill>
              <a:srgbClr val="1F49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4860032" y="1115690"/>
            <a:ext cx="4628190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 smtClean="0"/>
              <a:t>A:</a:t>
            </a:r>
            <a:r>
              <a:rPr kumimoji="1" lang="ja-JP" altLang="en-US" sz="1400" b="1" dirty="0" smtClean="0"/>
              <a:t>基本は</a:t>
            </a:r>
            <a:r>
              <a:rPr kumimoji="1" lang="en-US" altLang="ja-JP" sz="1400" b="1" dirty="0" smtClean="0"/>
              <a:t>CSS</a:t>
            </a:r>
            <a:r>
              <a:rPr kumimoji="1" lang="ja-JP" altLang="en-US" sz="1400" b="1" dirty="0" smtClean="0"/>
              <a:t>の書換えでレスポンシブ対応</a:t>
            </a:r>
            <a:endParaRPr kumimoji="1" lang="en-US" altLang="ja-JP" sz="1400" b="1" dirty="0" smtClean="0"/>
          </a:p>
          <a:p>
            <a:r>
              <a:rPr kumimoji="1" lang="ja-JP" altLang="en-US" sz="1050" dirty="0" smtClean="0"/>
              <a:t>デザイン</a:t>
            </a:r>
            <a:r>
              <a:rPr kumimoji="1" lang="en-US" altLang="ja-JP" sz="1050" dirty="0" smtClean="0"/>
              <a:t>CSS</a:t>
            </a:r>
            <a:r>
              <a:rPr lang="ja-JP" altLang="en-US" sz="1050" dirty="0" smtClean="0"/>
              <a:t>を変えて、１ソースでスマホ用レイアウトも</a:t>
            </a:r>
            <a:endParaRPr lang="en-US" altLang="ja-JP" sz="1050" dirty="0" smtClean="0"/>
          </a:p>
          <a:p>
            <a:r>
              <a:rPr lang="ja-JP" altLang="en-US" sz="1050" dirty="0" smtClean="0"/>
              <a:t>作成。その後、小さくて見えづらい・バランスが悪い</a:t>
            </a:r>
            <a:r>
              <a:rPr kumimoji="1" lang="ja-JP" altLang="en-US" sz="1050" dirty="0" smtClean="0"/>
              <a:t>パーツのみ</a:t>
            </a:r>
            <a:endParaRPr kumimoji="1" lang="en-US" altLang="ja-JP" sz="1050" dirty="0" smtClean="0"/>
          </a:p>
          <a:p>
            <a:r>
              <a:rPr kumimoji="1" lang="ja-JP" altLang="en-US" sz="1050" dirty="0" smtClean="0"/>
              <a:t>スマホ用に追加で作る方法（推奨はしないが必要ページのみ抽出も</a:t>
            </a:r>
            <a:r>
              <a:rPr lang="ja-JP" altLang="en-US" sz="1050" dirty="0" smtClean="0"/>
              <a:t>可</a:t>
            </a:r>
            <a:r>
              <a:rPr kumimoji="1" lang="ja-JP" altLang="en-US" sz="1050" dirty="0" smtClean="0"/>
              <a:t>）</a:t>
            </a:r>
            <a:endParaRPr kumimoji="1" lang="en-US" altLang="ja-JP" sz="1050" dirty="0" smtClean="0"/>
          </a:p>
          <a:p>
            <a:r>
              <a:rPr lang="ja-JP" altLang="en-US" sz="1050" dirty="0" smtClean="0"/>
              <a:t>　</a:t>
            </a:r>
            <a:r>
              <a:rPr lang="en-US" altLang="ja-JP" sz="1050" b="1" dirty="0" smtClean="0">
                <a:solidFill>
                  <a:srgbClr val="FF0000"/>
                </a:solidFill>
              </a:rPr>
              <a:t>TOP</a:t>
            </a:r>
            <a:r>
              <a:rPr lang="ja-JP" altLang="en-US" sz="1050" b="1" dirty="0" smtClean="0">
                <a:solidFill>
                  <a:srgbClr val="FF0000"/>
                </a:solidFill>
              </a:rPr>
              <a:t>ページ　</a:t>
            </a:r>
            <a:r>
              <a:rPr lang="en-US" altLang="ja-JP" sz="1050" b="1" dirty="0" smtClean="0">
                <a:solidFill>
                  <a:srgbClr val="FF0000"/>
                </a:solidFill>
              </a:rPr>
              <a:t>20,000</a:t>
            </a:r>
            <a:r>
              <a:rPr lang="ja-JP" altLang="en-US" sz="1050" b="1" dirty="0" smtClean="0">
                <a:solidFill>
                  <a:srgbClr val="FF0000"/>
                </a:solidFill>
              </a:rPr>
              <a:t>円</a:t>
            </a:r>
            <a:r>
              <a:rPr lang="en-US" altLang="ja-JP" sz="1050" b="1" dirty="0" smtClean="0">
                <a:solidFill>
                  <a:srgbClr val="FF0000"/>
                </a:solidFill>
              </a:rPr>
              <a:t>〜</a:t>
            </a:r>
            <a:endParaRPr lang="en-US" altLang="ja-JP" sz="1050" b="1" dirty="0">
              <a:solidFill>
                <a:srgbClr val="FF0000"/>
              </a:solidFill>
            </a:endParaRPr>
          </a:p>
          <a:p>
            <a:r>
              <a:rPr lang="ja-JP" altLang="en-US" sz="1050" b="1" dirty="0" smtClean="0">
                <a:solidFill>
                  <a:srgbClr val="FF0000"/>
                </a:solidFill>
              </a:rPr>
              <a:t>　下層ページ　１ページ当たり</a:t>
            </a:r>
            <a:r>
              <a:rPr lang="en-US" altLang="ja-JP" sz="1050" b="1" dirty="0">
                <a:solidFill>
                  <a:srgbClr val="FF0000"/>
                </a:solidFill>
              </a:rPr>
              <a:t>8</a:t>
            </a:r>
            <a:r>
              <a:rPr lang="en-US" altLang="ja-JP" sz="1050" b="1" dirty="0" smtClean="0">
                <a:solidFill>
                  <a:srgbClr val="FF0000"/>
                </a:solidFill>
              </a:rPr>
              <a:t>,000</a:t>
            </a:r>
            <a:r>
              <a:rPr lang="ja-JP" altLang="en-US" sz="1050" b="1" dirty="0" smtClean="0">
                <a:solidFill>
                  <a:srgbClr val="FF0000"/>
                </a:solidFill>
              </a:rPr>
              <a:t>円</a:t>
            </a:r>
            <a:r>
              <a:rPr lang="en-US" altLang="ja-JP" sz="1050" b="1" dirty="0" smtClean="0">
                <a:solidFill>
                  <a:srgbClr val="FF0000"/>
                </a:solidFill>
              </a:rPr>
              <a:t>〜</a:t>
            </a:r>
            <a:endParaRPr lang="en-US" altLang="ja-JP" sz="1050" b="1" dirty="0">
              <a:solidFill>
                <a:srgbClr val="FF0000"/>
              </a:solidFill>
            </a:endParaRPr>
          </a:p>
          <a:p>
            <a:r>
              <a:rPr kumimoji="1" lang="ja-JP" altLang="ja-JP" sz="1050" b="1" dirty="0" smtClean="0">
                <a:solidFill>
                  <a:srgbClr val="FF0000"/>
                </a:solidFill>
              </a:rPr>
              <a:t>　</a:t>
            </a:r>
            <a:r>
              <a:rPr kumimoji="1" lang="ja-JP" altLang="en-US" sz="1050" b="1" dirty="0" smtClean="0">
                <a:solidFill>
                  <a:srgbClr val="FF0000"/>
                </a:solidFill>
              </a:rPr>
              <a:t>各種フォーム　</a:t>
            </a:r>
            <a:r>
              <a:rPr kumimoji="1" lang="en-US" altLang="ja-JP" sz="1050" b="1" dirty="0" smtClean="0">
                <a:solidFill>
                  <a:srgbClr val="FF0000"/>
                </a:solidFill>
              </a:rPr>
              <a:t>1</a:t>
            </a:r>
            <a:r>
              <a:rPr kumimoji="1" lang="ja-JP" altLang="en-US" sz="1050" b="1" dirty="0" smtClean="0">
                <a:solidFill>
                  <a:srgbClr val="FF0000"/>
                </a:solidFill>
              </a:rPr>
              <a:t>フォーム当たり</a:t>
            </a:r>
            <a:r>
              <a:rPr lang="en-US" altLang="ja-JP" sz="1050" b="1" dirty="0">
                <a:solidFill>
                  <a:srgbClr val="FF0000"/>
                </a:solidFill>
              </a:rPr>
              <a:t>5</a:t>
            </a:r>
            <a:r>
              <a:rPr kumimoji="1" lang="en-US" altLang="ja-JP" sz="1050" b="1" dirty="0" smtClean="0">
                <a:solidFill>
                  <a:srgbClr val="FF0000"/>
                </a:solidFill>
              </a:rPr>
              <a:t>,000</a:t>
            </a:r>
            <a:r>
              <a:rPr kumimoji="1" lang="ja-JP" altLang="en-US" sz="1050" b="1" dirty="0" smtClean="0">
                <a:solidFill>
                  <a:srgbClr val="FF0000"/>
                </a:solidFill>
              </a:rPr>
              <a:t>円</a:t>
            </a:r>
            <a:r>
              <a:rPr kumimoji="1" lang="en-US" altLang="ja-JP" sz="1050" b="1" dirty="0" smtClean="0">
                <a:solidFill>
                  <a:srgbClr val="FF0000"/>
                </a:solidFill>
              </a:rPr>
              <a:t>〜</a:t>
            </a:r>
          </a:p>
          <a:p>
            <a:r>
              <a:rPr lang="ja-JP" altLang="ja-JP" sz="1050" b="1" dirty="0">
                <a:solidFill>
                  <a:srgbClr val="FF0000"/>
                </a:solidFill>
              </a:rPr>
              <a:t>　</a:t>
            </a:r>
            <a:r>
              <a:rPr lang="ja-JP" altLang="en-US" sz="1050" b="1" dirty="0" smtClean="0">
                <a:solidFill>
                  <a:srgbClr val="FF0000"/>
                </a:solidFill>
              </a:rPr>
              <a:t>パーツ作り変え　</a:t>
            </a:r>
            <a:r>
              <a:rPr lang="en-US" altLang="ja-JP" sz="1050" b="1" dirty="0" smtClean="0">
                <a:solidFill>
                  <a:srgbClr val="FF0000"/>
                </a:solidFill>
              </a:rPr>
              <a:t>〜10</a:t>
            </a:r>
            <a:r>
              <a:rPr lang="ja-JP" altLang="en-US" sz="1050" b="1" dirty="0" smtClean="0">
                <a:solidFill>
                  <a:srgbClr val="FF0000"/>
                </a:solidFill>
              </a:rPr>
              <a:t>個　</a:t>
            </a:r>
            <a:r>
              <a:rPr lang="en-US" altLang="ja-JP" sz="1050" b="1" dirty="0" smtClean="0">
                <a:solidFill>
                  <a:srgbClr val="FF0000"/>
                </a:solidFill>
              </a:rPr>
              <a:t>20,000</a:t>
            </a:r>
            <a:r>
              <a:rPr lang="ja-JP" altLang="en-US" sz="1050" b="1" dirty="0" smtClean="0">
                <a:solidFill>
                  <a:srgbClr val="FF0000"/>
                </a:solidFill>
              </a:rPr>
              <a:t>円</a:t>
            </a:r>
            <a:endParaRPr lang="en-US" altLang="ja-JP" sz="1050" b="1" dirty="0" smtClean="0">
              <a:solidFill>
                <a:srgbClr val="FF0000"/>
              </a:solidFill>
            </a:endParaRPr>
          </a:p>
          <a:p>
            <a:r>
              <a:rPr kumimoji="1" lang="ja-JP" altLang="ja-JP" sz="1050" b="1" dirty="0">
                <a:solidFill>
                  <a:srgbClr val="FF0000"/>
                </a:solidFill>
              </a:rPr>
              <a:t>　</a:t>
            </a:r>
            <a:r>
              <a:rPr kumimoji="1" lang="ja-JP" altLang="en-US" sz="1050" b="1" dirty="0" smtClean="0">
                <a:solidFill>
                  <a:srgbClr val="FF0000"/>
                </a:solidFill>
              </a:rPr>
              <a:t>　　　　　　　　</a:t>
            </a:r>
            <a:r>
              <a:rPr kumimoji="1" lang="en-US" altLang="ja-JP" sz="1050" b="1" dirty="0" smtClean="0">
                <a:solidFill>
                  <a:srgbClr val="FF0000"/>
                </a:solidFill>
              </a:rPr>
              <a:t>11</a:t>
            </a:r>
            <a:r>
              <a:rPr kumimoji="1" lang="ja-JP" altLang="en-US" sz="1050" b="1" dirty="0" smtClean="0">
                <a:solidFill>
                  <a:srgbClr val="FF0000"/>
                </a:solidFill>
              </a:rPr>
              <a:t>個</a:t>
            </a:r>
            <a:r>
              <a:rPr lang="en-US" altLang="ja-JP" sz="1050" b="1" dirty="0" smtClean="0">
                <a:solidFill>
                  <a:srgbClr val="FF0000"/>
                </a:solidFill>
              </a:rPr>
              <a:t>〜</a:t>
            </a:r>
            <a:r>
              <a:rPr kumimoji="1" lang="ja-JP" altLang="en-US" sz="1050" b="1" dirty="0" smtClean="0">
                <a:solidFill>
                  <a:srgbClr val="FF0000"/>
                </a:solidFill>
              </a:rPr>
              <a:t>　</a:t>
            </a:r>
            <a:r>
              <a:rPr kumimoji="1" lang="en-US" altLang="ja-JP" sz="1050" b="1" dirty="0" smtClean="0">
                <a:solidFill>
                  <a:srgbClr val="FF0000"/>
                </a:solidFill>
              </a:rPr>
              <a:t>30,000</a:t>
            </a:r>
            <a:r>
              <a:rPr kumimoji="1" lang="ja-JP" altLang="en-US" sz="1050" b="1" dirty="0" smtClean="0">
                <a:solidFill>
                  <a:srgbClr val="FF0000"/>
                </a:solidFill>
              </a:rPr>
              <a:t>円</a:t>
            </a:r>
            <a:r>
              <a:rPr kumimoji="1" lang="en-US" altLang="ja-JP" sz="1050" b="1" dirty="0" smtClean="0">
                <a:solidFill>
                  <a:srgbClr val="FF0000"/>
                </a:solidFill>
              </a:rPr>
              <a:t>〜</a:t>
            </a:r>
            <a:endParaRPr kumimoji="1" lang="ja-JP" altLang="en-US" sz="1050" b="1" dirty="0">
              <a:solidFill>
                <a:srgbClr val="FF0000"/>
              </a:solidFill>
            </a:endParaRPr>
          </a:p>
        </p:txBody>
      </p:sp>
      <p:grpSp>
        <p:nvGrpSpPr>
          <p:cNvPr id="46" name="図形グループ 45"/>
          <p:cNvGrpSpPr/>
          <p:nvPr/>
        </p:nvGrpSpPr>
        <p:grpSpPr>
          <a:xfrm>
            <a:off x="1115616" y="1296144"/>
            <a:ext cx="648072" cy="2952328"/>
            <a:chOff x="1115616" y="1340768"/>
            <a:chExt cx="648072" cy="2664296"/>
          </a:xfrm>
        </p:grpSpPr>
        <p:cxnSp>
          <p:nvCxnSpPr>
            <p:cNvPr id="38" name="直線コネクタ 37"/>
            <p:cNvCxnSpPr/>
            <p:nvPr/>
          </p:nvCxnSpPr>
          <p:spPr>
            <a:xfrm>
              <a:off x="1115616" y="3068960"/>
              <a:ext cx="144016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コネクタ 39"/>
            <p:cNvCxnSpPr/>
            <p:nvPr/>
          </p:nvCxnSpPr>
          <p:spPr>
            <a:xfrm>
              <a:off x="1259632" y="1340768"/>
              <a:ext cx="0" cy="266429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線矢印コネクタ 41"/>
            <p:cNvCxnSpPr/>
            <p:nvPr/>
          </p:nvCxnSpPr>
          <p:spPr>
            <a:xfrm>
              <a:off x="1259632" y="1340768"/>
              <a:ext cx="50405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矢印コネクタ 43"/>
            <p:cNvCxnSpPr/>
            <p:nvPr/>
          </p:nvCxnSpPr>
          <p:spPr>
            <a:xfrm>
              <a:off x="1259632" y="4005064"/>
              <a:ext cx="50405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図形グループ 46"/>
          <p:cNvGrpSpPr/>
          <p:nvPr/>
        </p:nvGrpSpPr>
        <p:grpSpPr>
          <a:xfrm>
            <a:off x="4536504" y="3275930"/>
            <a:ext cx="395536" cy="3393430"/>
            <a:chOff x="1259632" y="1340768"/>
            <a:chExt cx="504056" cy="2664296"/>
          </a:xfrm>
        </p:grpSpPr>
        <p:cxnSp>
          <p:nvCxnSpPr>
            <p:cNvPr id="49" name="直線コネクタ 48"/>
            <p:cNvCxnSpPr/>
            <p:nvPr/>
          </p:nvCxnSpPr>
          <p:spPr>
            <a:xfrm>
              <a:off x="1259632" y="1340768"/>
              <a:ext cx="0" cy="266429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線矢印コネクタ 49"/>
            <p:cNvCxnSpPr/>
            <p:nvPr/>
          </p:nvCxnSpPr>
          <p:spPr>
            <a:xfrm>
              <a:off x="1259632" y="1340768"/>
              <a:ext cx="50405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線矢印コネクタ 50"/>
            <p:cNvCxnSpPr/>
            <p:nvPr/>
          </p:nvCxnSpPr>
          <p:spPr>
            <a:xfrm>
              <a:off x="1259632" y="4005064"/>
              <a:ext cx="50405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4" name="直線コネクタ 63"/>
          <p:cNvCxnSpPr/>
          <p:nvPr/>
        </p:nvCxnSpPr>
        <p:spPr>
          <a:xfrm>
            <a:off x="3995936" y="4248472"/>
            <a:ext cx="5405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テキスト ボックス 64"/>
          <p:cNvSpPr txBox="1"/>
          <p:nvPr/>
        </p:nvSpPr>
        <p:spPr>
          <a:xfrm>
            <a:off x="4842029" y="864096"/>
            <a:ext cx="954107" cy="27699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>
                <a:solidFill>
                  <a:schemeClr val="bg1"/>
                </a:solidFill>
              </a:rPr>
              <a:t>予算（中）</a:t>
            </a:r>
            <a:endParaRPr kumimoji="1" lang="ja-JP" altLang="en-US" sz="1200" dirty="0">
              <a:solidFill>
                <a:schemeClr val="bg1"/>
              </a:solidFill>
            </a:endParaRPr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4860032" y="3023468"/>
            <a:ext cx="3147015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 smtClean="0"/>
              <a:t>B</a:t>
            </a:r>
            <a:r>
              <a:rPr kumimoji="1" lang="ja-JP" altLang="en-US" sz="1400" b="1" dirty="0" smtClean="0"/>
              <a:t>：</a:t>
            </a:r>
            <a:r>
              <a:rPr kumimoji="1" lang="en-US" altLang="ja-JP" sz="1400" b="1" dirty="0" smtClean="0"/>
              <a:t>TOP</a:t>
            </a:r>
            <a:r>
              <a:rPr kumimoji="1" lang="ja-JP" altLang="en-US" sz="1400" b="1" dirty="0" smtClean="0"/>
              <a:t>ページだけ対応する</a:t>
            </a:r>
            <a:endParaRPr kumimoji="1" lang="en-US" altLang="ja-JP" sz="1400" b="1" dirty="0" smtClean="0"/>
          </a:p>
          <a:p>
            <a:r>
              <a:rPr lang="en-US" altLang="ja-JP" sz="1050" dirty="0" smtClean="0"/>
              <a:t>SEO</a:t>
            </a:r>
            <a:r>
              <a:rPr lang="ja-JP" altLang="en-US" sz="1050" dirty="0" smtClean="0"/>
              <a:t>の変化で最も集客に影響を受けやすい</a:t>
            </a:r>
            <a:endParaRPr lang="en-US" altLang="ja-JP" sz="1050" dirty="0" smtClean="0"/>
          </a:p>
          <a:p>
            <a:r>
              <a:rPr kumimoji="1" lang="ja-JP" altLang="en-US" sz="1050" dirty="0" smtClean="0"/>
              <a:t>トップページのみを対応させる方法。</a:t>
            </a:r>
            <a:endParaRPr kumimoji="1" lang="en-US" altLang="ja-JP" sz="1050" dirty="0" smtClean="0"/>
          </a:p>
          <a:p>
            <a:r>
              <a:rPr lang="ja-JP" altLang="en-US" sz="1050" dirty="0" smtClean="0"/>
              <a:t>（</a:t>
            </a:r>
            <a:r>
              <a:rPr lang="en-US" altLang="ja-JP" sz="1050" dirty="0" smtClean="0"/>
              <a:t>SEO</a:t>
            </a:r>
            <a:r>
              <a:rPr lang="ja-JP" altLang="en-US" sz="1050" dirty="0" smtClean="0"/>
              <a:t>重視ページをいくつかセレクトも可能）</a:t>
            </a:r>
            <a:endParaRPr lang="en-US" altLang="ja-JP" sz="1050" dirty="0" smtClean="0"/>
          </a:p>
          <a:p>
            <a:r>
              <a:rPr lang="en-US" altLang="ja-JP" sz="1050" dirty="0" smtClean="0"/>
              <a:t>CSS</a:t>
            </a:r>
            <a:r>
              <a:rPr lang="ja-JP" altLang="en-US" sz="1050" dirty="0" smtClean="0"/>
              <a:t>の変更で対応できる場合と、ディレクトリや</a:t>
            </a:r>
            <a:endParaRPr lang="en-US" altLang="ja-JP" sz="1050" dirty="0" smtClean="0"/>
          </a:p>
          <a:p>
            <a:r>
              <a:rPr lang="ja-JP" altLang="en-US" sz="1050" dirty="0" smtClean="0"/>
              <a:t>サブドメインで別にする方法がある。</a:t>
            </a:r>
            <a:endParaRPr lang="en-US" altLang="ja-JP" sz="1050" dirty="0" smtClean="0"/>
          </a:p>
          <a:p>
            <a:r>
              <a:rPr lang="ja-JP" altLang="en-US" sz="1050" dirty="0" smtClean="0"/>
              <a:t>下層ページは、</a:t>
            </a:r>
            <a:r>
              <a:rPr lang="en-US" altLang="ja-JP" sz="1050" dirty="0" smtClean="0"/>
              <a:t>PC</a:t>
            </a:r>
            <a:r>
              <a:rPr lang="ja-JP" altLang="en-US" sz="1050" dirty="0" smtClean="0"/>
              <a:t>版のままなのでユーザーの</a:t>
            </a:r>
            <a:endParaRPr lang="en-US" altLang="ja-JP" sz="1050" dirty="0" smtClean="0"/>
          </a:p>
          <a:p>
            <a:r>
              <a:rPr lang="ja-JP" altLang="en-US" sz="1050" dirty="0" smtClean="0"/>
              <a:t>操作性は良くない。応急処置的なもの。</a:t>
            </a:r>
            <a:endParaRPr lang="en-US" altLang="ja-JP" sz="1050" dirty="0" smtClean="0"/>
          </a:p>
          <a:p>
            <a:r>
              <a:rPr lang="ja-JP" altLang="en-US" sz="1050" b="1" dirty="0">
                <a:solidFill>
                  <a:srgbClr val="FF0000"/>
                </a:solidFill>
              </a:rPr>
              <a:t>　</a:t>
            </a:r>
            <a:r>
              <a:rPr lang="en-US" altLang="ja-JP" sz="1050" b="1" dirty="0" smtClean="0">
                <a:solidFill>
                  <a:srgbClr val="FF0000"/>
                </a:solidFill>
              </a:rPr>
              <a:t>69,800</a:t>
            </a:r>
            <a:r>
              <a:rPr lang="ja-JP" altLang="en-US" sz="1050" b="1" dirty="0" smtClean="0">
                <a:solidFill>
                  <a:srgbClr val="FF0000"/>
                </a:solidFill>
              </a:rPr>
              <a:t>円</a:t>
            </a:r>
            <a:r>
              <a:rPr lang="en-US" altLang="ja-JP" sz="1050" b="1" dirty="0" smtClean="0">
                <a:solidFill>
                  <a:srgbClr val="FF0000"/>
                </a:solidFill>
              </a:rPr>
              <a:t>〜</a:t>
            </a:r>
          </a:p>
        </p:txBody>
      </p:sp>
      <p:pic>
        <p:nvPicPr>
          <p:cNvPr id="67" name="図 66" descr="スクリーンショット 2015-04-22 12.22.5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304256"/>
            <a:ext cx="925406" cy="99008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68" name="図 67" descr="スクリーンショット 2015-04-22 12.23.37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584176"/>
            <a:ext cx="871335" cy="112474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70" name="テキスト ボックス 69"/>
          <p:cNvSpPr txBox="1"/>
          <p:nvPr/>
        </p:nvSpPr>
        <p:spPr>
          <a:xfrm>
            <a:off x="4932040" y="4967684"/>
            <a:ext cx="4224233" cy="11156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 smtClean="0"/>
              <a:t>C</a:t>
            </a:r>
            <a:r>
              <a:rPr lang="ja-JP" altLang="en-US" sz="1400" b="1" dirty="0" smtClean="0"/>
              <a:t>：レスポンシブレイアウトでリニューアル</a:t>
            </a:r>
            <a:endParaRPr lang="en-US" altLang="ja-JP" sz="1400" b="1" dirty="0" smtClean="0"/>
          </a:p>
          <a:p>
            <a:r>
              <a:rPr lang="ja-JP" altLang="en-US" sz="1050" dirty="0" smtClean="0"/>
              <a:t>テンプレート利用もしくはオリジナルで１ソースの</a:t>
            </a:r>
            <a:endParaRPr lang="en-US" altLang="ja-JP" sz="1050" dirty="0" smtClean="0"/>
          </a:p>
          <a:p>
            <a:r>
              <a:rPr kumimoji="1" lang="ja-JP" altLang="en-US" sz="1050" dirty="0" smtClean="0"/>
              <a:t>レスポンシブサイトに作り変える。</a:t>
            </a:r>
            <a:endParaRPr kumimoji="1" lang="en-US" altLang="ja-JP" sz="1050" dirty="0" smtClean="0"/>
          </a:p>
          <a:p>
            <a:r>
              <a:rPr kumimoji="1" lang="ja-JP" altLang="en-US" sz="1050" dirty="0" smtClean="0"/>
              <a:t>既存クライアントのサイトの場合、デザインのテイストをそのまま</a:t>
            </a:r>
            <a:endParaRPr kumimoji="1" lang="en-US" altLang="ja-JP" sz="1050" dirty="0" smtClean="0"/>
          </a:p>
          <a:p>
            <a:r>
              <a:rPr kumimoji="1" lang="ja-JP" altLang="en-US" sz="1050" dirty="0" smtClean="0"/>
              <a:t>引き継ぐため、</a:t>
            </a:r>
            <a:r>
              <a:rPr lang="ja-JP" altLang="en-US" sz="1050" dirty="0" smtClean="0"/>
              <a:t>新規クライアントより制作コストは低めにできる。</a:t>
            </a:r>
            <a:endParaRPr lang="en-US" altLang="ja-JP" sz="1050" dirty="0" smtClean="0"/>
          </a:p>
          <a:p>
            <a:r>
              <a:rPr lang="ja-JP" altLang="en-US" sz="1050" b="1" dirty="0">
                <a:solidFill>
                  <a:srgbClr val="FF0000"/>
                </a:solidFill>
              </a:rPr>
              <a:t>　</a:t>
            </a:r>
            <a:r>
              <a:rPr kumimoji="1" lang="en-US" altLang="ja-JP" sz="1050" b="1" dirty="0" smtClean="0">
                <a:solidFill>
                  <a:srgbClr val="FF0000"/>
                </a:solidFill>
              </a:rPr>
              <a:t>5</a:t>
            </a:r>
            <a:r>
              <a:rPr kumimoji="1" lang="ja-JP" altLang="en-US" sz="1050" b="1" dirty="0" smtClean="0">
                <a:solidFill>
                  <a:srgbClr val="FF0000"/>
                </a:solidFill>
              </a:rPr>
              <a:t>ナビゲーションで</a:t>
            </a:r>
            <a:r>
              <a:rPr kumimoji="1" lang="en-US" altLang="ja-JP" sz="1050" b="1" dirty="0" smtClean="0">
                <a:solidFill>
                  <a:srgbClr val="FF0000"/>
                </a:solidFill>
              </a:rPr>
              <a:t>298,000</a:t>
            </a:r>
            <a:r>
              <a:rPr kumimoji="1" lang="ja-JP" altLang="en-US" sz="1050" b="1" dirty="0" smtClean="0">
                <a:solidFill>
                  <a:srgbClr val="FF0000"/>
                </a:solidFill>
              </a:rPr>
              <a:t>円</a:t>
            </a:r>
            <a:r>
              <a:rPr kumimoji="1" lang="en-US" altLang="ja-JP" sz="1050" b="1" dirty="0" smtClean="0">
                <a:solidFill>
                  <a:srgbClr val="FF0000"/>
                </a:solidFill>
              </a:rPr>
              <a:t>〜</a:t>
            </a:r>
          </a:p>
        </p:txBody>
      </p:sp>
      <p:sp>
        <p:nvSpPr>
          <p:cNvPr id="86" name="テキスト ボックス 85"/>
          <p:cNvSpPr txBox="1"/>
          <p:nvPr/>
        </p:nvSpPr>
        <p:spPr>
          <a:xfrm>
            <a:off x="4860032" y="2791961"/>
            <a:ext cx="1261884" cy="27699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>
                <a:solidFill>
                  <a:schemeClr val="bg1"/>
                </a:solidFill>
              </a:rPr>
              <a:t>予算（小</a:t>
            </a:r>
            <a:r>
              <a:rPr kumimoji="1" lang="en-US" altLang="ja-JP" sz="1200" dirty="0" smtClean="0">
                <a:solidFill>
                  <a:schemeClr val="bg1"/>
                </a:solidFill>
              </a:rPr>
              <a:t>〜</a:t>
            </a:r>
            <a:r>
              <a:rPr kumimoji="1" lang="ja-JP" altLang="en-US" sz="1200" dirty="0" smtClean="0">
                <a:solidFill>
                  <a:schemeClr val="bg1"/>
                </a:solidFill>
              </a:rPr>
              <a:t>中）</a:t>
            </a:r>
            <a:endParaRPr kumimoji="1" lang="ja-JP" altLang="en-US" sz="1200" dirty="0">
              <a:solidFill>
                <a:schemeClr val="bg1"/>
              </a:solidFill>
            </a:endParaRPr>
          </a:p>
        </p:txBody>
      </p:sp>
      <p:sp>
        <p:nvSpPr>
          <p:cNvPr id="95" name="テキスト ボックス 94"/>
          <p:cNvSpPr txBox="1"/>
          <p:nvPr/>
        </p:nvSpPr>
        <p:spPr>
          <a:xfrm>
            <a:off x="4842029" y="4679652"/>
            <a:ext cx="954107" cy="27699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>
                <a:solidFill>
                  <a:schemeClr val="bg1"/>
                </a:solidFill>
              </a:rPr>
              <a:t>予算（中）</a:t>
            </a:r>
            <a:endParaRPr kumimoji="1" lang="ja-JP" altLang="en-US" sz="1200" dirty="0">
              <a:solidFill>
                <a:schemeClr val="bg1"/>
              </a:solidFill>
            </a:endParaRPr>
          </a:p>
        </p:txBody>
      </p:sp>
      <p:pic>
        <p:nvPicPr>
          <p:cNvPr id="103" name="図 102" descr="スクリーンショット 2015-04-22 12.58.4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752528"/>
            <a:ext cx="1570270" cy="1155328"/>
          </a:xfrm>
          <a:prstGeom prst="rect">
            <a:avLst/>
          </a:prstGeom>
        </p:spPr>
      </p:pic>
      <p:pic>
        <p:nvPicPr>
          <p:cNvPr id="104" name="図 103" descr="スクリーンショット 2015-04-22 12.59.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656184"/>
            <a:ext cx="1008112" cy="1124432"/>
          </a:xfrm>
          <a:prstGeom prst="rect">
            <a:avLst/>
          </a:prstGeom>
        </p:spPr>
      </p:pic>
      <p:pic>
        <p:nvPicPr>
          <p:cNvPr id="105" name="図 104" descr="スクリーンショット 2015-04-22 12.57.41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5013176"/>
            <a:ext cx="817411" cy="980728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71" name="図 70" descr="スクリーンショット 2015-04-22 12.40.55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4608512"/>
            <a:ext cx="923628" cy="885683"/>
          </a:xfrm>
          <a:prstGeom prst="rect">
            <a:avLst/>
          </a:prstGeom>
          <a:ln>
            <a:solidFill>
              <a:srgbClr val="A6A6A6"/>
            </a:solidFill>
          </a:ln>
        </p:spPr>
      </p:pic>
      <p:cxnSp>
        <p:nvCxnSpPr>
          <p:cNvPr id="111" name="直線矢印コネクタ 110"/>
          <p:cNvCxnSpPr/>
          <p:nvPr/>
        </p:nvCxnSpPr>
        <p:spPr>
          <a:xfrm>
            <a:off x="4211960" y="1259706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直線矢印コネクタ 2"/>
          <p:cNvCxnSpPr/>
          <p:nvPr/>
        </p:nvCxnSpPr>
        <p:spPr>
          <a:xfrm>
            <a:off x="4572000" y="5157192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38"/>
          <p:cNvSpPr txBox="1"/>
          <p:nvPr/>
        </p:nvSpPr>
        <p:spPr>
          <a:xfrm>
            <a:off x="4860032" y="6093296"/>
            <a:ext cx="1261884" cy="27699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>
                <a:solidFill>
                  <a:schemeClr val="bg1"/>
                </a:solidFill>
              </a:rPr>
              <a:t>予算（中</a:t>
            </a:r>
            <a:r>
              <a:rPr kumimoji="1" lang="en-US" altLang="ja-JP" sz="1200" dirty="0" smtClean="0">
                <a:solidFill>
                  <a:schemeClr val="bg1"/>
                </a:solidFill>
              </a:rPr>
              <a:t>〜</a:t>
            </a:r>
            <a:r>
              <a:rPr lang="ja-JP" altLang="en-US" sz="1200" dirty="0" smtClean="0">
                <a:solidFill>
                  <a:schemeClr val="bg1"/>
                </a:solidFill>
              </a:rPr>
              <a:t>大</a:t>
            </a:r>
            <a:r>
              <a:rPr kumimoji="1" lang="ja-JP" altLang="en-US" sz="1200" dirty="0" smtClean="0">
                <a:solidFill>
                  <a:schemeClr val="bg1"/>
                </a:solidFill>
              </a:rPr>
              <a:t>）</a:t>
            </a:r>
            <a:endParaRPr kumimoji="1" lang="ja-JP" altLang="en-US" sz="1200" dirty="0">
              <a:solidFill>
                <a:schemeClr val="bg1"/>
              </a:solidFill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4932040" y="6388641"/>
            <a:ext cx="3867878" cy="469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 smtClean="0"/>
              <a:t>D</a:t>
            </a:r>
            <a:r>
              <a:rPr lang="ja-JP" altLang="en-US" sz="1400" b="1" dirty="0" smtClean="0"/>
              <a:t>：スマホサイト制作</a:t>
            </a:r>
            <a:endParaRPr lang="en-US" altLang="ja-JP" sz="1400" b="1" dirty="0" smtClean="0"/>
          </a:p>
          <a:p>
            <a:r>
              <a:rPr lang="en-US" altLang="ja-JP" sz="1050" dirty="0" smtClean="0"/>
              <a:t>PC</a:t>
            </a:r>
            <a:r>
              <a:rPr lang="ja-JP" altLang="en-US" sz="1050" dirty="0" smtClean="0"/>
              <a:t>サイトとは別にスマホサイトを独自で制作</a:t>
            </a:r>
            <a:r>
              <a:rPr lang="ja-JP" altLang="en-US" sz="1050" b="1" dirty="0">
                <a:solidFill>
                  <a:srgbClr val="FF0000"/>
                </a:solidFill>
              </a:rPr>
              <a:t>　</a:t>
            </a:r>
            <a:r>
              <a:rPr lang="ja-JP" altLang="en-US" sz="1050" b="1" dirty="0" smtClean="0">
                <a:solidFill>
                  <a:srgbClr val="FF0000"/>
                </a:solidFill>
              </a:rPr>
              <a:t>新規お見積り</a:t>
            </a:r>
            <a:endParaRPr kumimoji="1" lang="en-US" altLang="ja-JP" sz="105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589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/>
          <p:cNvSpPr/>
          <p:nvPr/>
        </p:nvSpPr>
        <p:spPr>
          <a:xfrm>
            <a:off x="0" y="0"/>
            <a:ext cx="1643063" cy="142875"/>
          </a:xfrm>
          <a:prstGeom prst="rect">
            <a:avLst/>
          </a:prstGeom>
          <a:solidFill>
            <a:srgbClr val="1F497D"/>
          </a:solidFill>
          <a:ln>
            <a:solidFill>
              <a:srgbClr val="1F49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1643063" y="0"/>
            <a:ext cx="7500937" cy="1428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66068" y="1556792"/>
            <a:ext cx="8964488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 smtClean="0">
                <a:solidFill>
                  <a:srgbClr val="FF0000"/>
                </a:solidFill>
              </a:rPr>
              <a:t>【</a:t>
            </a:r>
            <a:r>
              <a:rPr kumimoji="1" lang="ja-JP" altLang="en-US" b="1" dirty="0" smtClean="0">
                <a:solidFill>
                  <a:srgbClr val="FF0000"/>
                </a:solidFill>
              </a:rPr>
              <a:t>注意事項</a:t>
            </a:r>
            <a:r>
              <a:rPr kumimoji="1" lang="en-US" altLang="ja-JP" b="1" dirty="0" smtClean="0">
                <a:solidFill>
                  <a:srgbClr val="FF0000"/>
                </a:solidFill>
              </a:rPr>
              <a:t>】</a:t>
            </a:r>
          </a:p>
          <a:p>
            <a:endParaRPr lang="en-US" altLang="ja-JP" sz="1600" dirty="0" smtClean="0"/>
          </a:p>
          <a:p>
            <a:r>
              <a:rPr lang="en-US" altLang="ja-JP" sz="1600" dirty="0" smtClean="0"/>
              <a:t>①</a:t>
            </a:r>
            <a:r>
              <a:rPr lang="ja-JP" altLang="en-US" sz="1600" dirty="0" smtClean="0"/>
              <a:t>「</a:t>
            </a:r>
            <a:r>
              <a:rPr lang="en-US" altLang="ja-JP" sz="1600" dirty="0" smtClean="0"/>
              <a:t>A</a:t>
            </a:r>
            <a:r>
              <a:rPr lang="ja-JP" altLang="en-US" sz="1600" dirty="0" smtClean="0"/>
              <a:t>」の</a:t>
            </a:r>
            <a:r>
              <a:rPr lang="en-US" altLang="ja-JP" sz="1600" dirty="0" smtClean="0"/>
              <a:t>1</a:t>
            </a:r>
            <a:r>
              <a:rPr lang="ja-JP" altLang="en-US" sz="1600" dirty="0" smtClean="0"/>
              <a:t>カラムサイトを</a:t>
            </a:r>
            <a:r>
              <a:rPr lang="en-US" altLang="ja-JP" sz="1600" dirty="0" smtClean="0"/>
              <a:t>CSS</a:t>
            </a:r>
            <a:r>
              <a:rPr lang="ja-JP" altLang="en-US" sz="1600" dirty="0" smtClean="0"/>
              <a:t>で対応させる方法は、</a:t>
            </a:r>
            <a:endParaRPr lang="en-US" altLang="ja-JP" sz="1600" dirty="0" smtClean="0"/>
          </a:p>
          <a:p>
            <a:r>
              <a:rPr lang="ja-JP" altLang="ja-JP" sz="1600" dirty="0"/>
              <a:t>　</a:t>
            </a:r>
            <a:r>
              <a:rPr lang="en-US" altLang="ja-JP" sz="1600" dirty="0" smtClean="0"/>
              <a:t> </a:t>
            </a:r>
            <a:r>
              <a:rPr lang="ja-JP" altLang="en-US" sz="1600" dirty="0" smtClean="0"/>
              <a:t>自社が制作したスクロール型の既存クライアントサイトへの対応に原則限られます。</a:t>
            </a:r>
            <a:endParaRPr lang="en-US" altLang="ja-JP" sz="1600" dirty="0" smtClean="0"/>
          </a:p>
          <a:p>
            <a:r>
              <a:rPr lang="ja-JP" altLang="ja-JP" sz="1600" dirty="0"/>
              <a:t>　</a:t>
            </a:r>
            <a:r>
              <a:rPr lang="ja-JP" altLang="en-US" sz="1600" dirty="0" smtClean="0"/>
              <a:t>　</a:t>
            </a:r>
            <a:r>
              <a:rPr lang="en-US" altLang="ja-JP" sz="1600" dirty="0" smtClean="0">
                <a:solidFill>
                  <a:srgbClr val="FF0000"/>
                </a:solidFill>
              </a:rPr>
              <a:t>※</a:t>
            </a:r>
            <a:r>
              <a:rPr lang="ja-JP" altLang="en-US" sz="1600" dirty="0" smtClean="0"/>
              <a:t>レアケースなので「モバイルフレンドリー対策はお済みですか？」のチラシに</a:t>
            </a:r>
            <a:endParaRPr lang="en-US" altLang="ja-JP" sz="1600" dirty="0" smtClean="0"/>
          </a:p>
          <a:p>
            <a:r>
              <a:rPr lang="ja-JP" altLang="ja-JP" sz="1600" dirty="0"/>
              <a:t>　</a:t>
            </a:r>
            <a:r>
              <a:rPr lang="ja-JP" altLang="en-US" sz="1600" dirty="0" smtClean="0"/>
              <a:t>　　この料金設定はありません。</a:t>
            </a:r>
            <a:endParaRPr lang="en-US" altLang="ja-JP" sz="1600" dirty="0" smtClean="0"/>
          </a:p>
          <a:p>
            <a:endParaRPr lang="en-US" altLang="ja-JP" sz="1600" dirty="0" smtClean="0"/>
          </a:p>
          <a:p>
            <a:endParaRPr lang="en-US" altLang="ja-JP" sz="1600" dirty="0" smtClean="0"/>
          </a:p>
          <a:p>
            <a:r>
              <a:rPr lang="en-US" altLang="ja-JP" sz="1600" dirty="0" smtClean="0"/>
              <a:t>②</a:t>
            </a:r>
            <a:r>
              <a:rPr lang="ja-JP" altLang="en-US" sz="1600" dirty="0" smtClean="0"/>
              <a:t>「</a:t>
            </a:r>
            <a:r>
              <a:rPr lang="en-US" altLang="ja-JP" sz="1600" dirty="0" smtClean="0"/>
              <a:t>B</a:t>
            </a:r>
            <a:r>
              <a:rPr lang="ja-JP" altLang="en-US" sz="1600" dirty="0" smtClean="0"/>
              <a:t>」</a:t>
            </a:r>
            <a:r>
              <a:rPr lang="en-US" altLang="ja-JP" sz="1600" dirty="0" smtClean="0"/>
              <a:t>TOP</a:t>
            </a:r>
            <a:r>
              <a:rPr lang="ja-JP" altLang="en-US" sz="1600" dirty="0" smtClean="0"/>
              <a:t>ページだけの対応は応急処置です。</a:t>
            </a:r>
            <a:endParaRPr lang="en-US" altLang="ja-JP" sz="1600" dirty="0" smtClean="0"/>
          </a:p>
          <a:p>
            <a:endParaRPr lang="en-US" altLang="ja-JP" sz="1600" dirty="0" smtClean="0"/>
          </a:p>
          <a:p>
            <a:endParaRPr lang="en-US" altLang="ja-JP" sz="1600" dirty="0" smtClean="0"/>
          </a:p>
          <a:p>
            <a:r>
              <a:rPr lang="en-US" altLang="ja-JP" sz="1600" dirty="0" smtClean="0"/>
              <a:t>③</a:t>
            </a:r>
            <a:r>
              <a:rPr lang="ja-JP" altLang="en-US" sz="1600" dirty="0" smtClean="0"/>
              <a:t>「</a:t>
            </a:r>
            <a:r>
              <a:rPr lang="en-US" altLang="ja-JP" sz="1600" dirty="0" smtClean="0"/>
              <a:t>D</a:t>
            </a:r>
            <a:r>
              <a:rPr lang="ja-JP" altLang="en-US" sz="1600" dirty="0" smtClean="0"/>
              <a:t>」</a:t>
            </a:r>
            <a:r>
              <a:rPr kumimoji="1" lang="ja-JP" altLang="en-US" sz="1600" dirty="0" smtClean="0"/>
              <a:t>スマホサイトを別個で制作すると、</a:t>
            </a:r>
            <a:r>
              <a:rPr kumimoji="1" lang="en-US" altLang="ja-JP" sz="1600" dirty="0" smtClean="0"/>
              <a:t>2</a:t>
            </a:r>
            <a:r>
              <a:rPr kumimoji="1" lang="ja-JP" altLang="en-US" sz="1600" dirty="0" smtClean="0"/>
              <a:t>サイト分の運用工数があるので、</a:t>
            </a:r>
            <a:endParaRPr kumimoji="1" lang="en-US" altLang="ja-JP" sz="1600" dirty="0" smtClean="0"/>
          </a:p>
          <a:p>
            <a:r>
              <a:rPr lang="ja-JP" altLang="ja-JP" sz="1600" dirty="0"/>
              <a:t>　</a:t>
            </a:r>
            <a:r>
              <a:rPr lang="ja-JP" altLang="en-US" sz="1600" dirty="0" smtClean="0"/>
              <a:t>「</a:t>
            </a:r>
            <a:r>
              <a:rPr lang="en-US" altLang="ja-JP" sz="1600" dirty="0" smtClean="0"/>
              <a:t>C</a:t>
            </a:r>
            <a:r>
              <a:rPr lang="ja-JP" altLang="en-US" sz="1600" dirty="0" smtClean="0"/>
              <a:t>」の</a:t>
            </a:r>
            <a:r>
              <a:rPr kumimoji="1" lang="en-US" altLang="ja-JP" sz="1600" dirty="0" smtClean="0"/>
              <a:t>1</a:t>
            </a:r>
            <a:r>
              <a:rPr kumimoji="1" lang="ja-JP" altLang="en-US" sz="1600" dirty="0" smtClean="0"/>
              <a:t>ソースによるレスポンシブレイアウトが推奨です。</a:t>
            </a:r>
            <a:endParaRPr kumimoji="1" lang="en-US" altLang="ja-JP" sz="1600" dirty="0" smtClean="0"/>
          </a:p>
          <a:p>
            <a:endParaRPr kumimoji="1" lang="en-US" altLang="ja-JP" sz="1600" dirty="0" smtClean="0"/>
          </a:p>
          <a:p>
            <a:endParaRPr kumimoji="1" lang="en-US" altLang="ja-JP" sz="1600" dirty="0" smtClean="0"/>
          </a:p>
          <a:p>
            <a:r>
              <a:rPr lang="en-US" altLang="ja-JP" sz="1600" dirty="0" smtClean="0"/>
              <a:t>④ </a:t>
            </a:r>
            <a:r>
              <a:rPr lang="ja-JP" altLang="en-US" sz="1600" dirty="0" smtClean="0"/>
              <a:t>他社で制作した</a:t>
            </a:r>
            <a:r>
              <a:rPr lang="en-US" altLang="ja-JP" sz="1600" dirty="0" smtClean="0"/>
              <a:t>PC</a:t>
            </a:r>
            <a:r>
              <a:rPr lang="ja-JP" altLang="en-US" sz="1600" dirty="0" smtClean="0"/>
              <a:t>サイトの対応を依頼された場合、</a:t>
            </a:r>
            <a:endParaRPr lang="en-US" altLang="ja-JP" sz="1600" dirty="0" smtClean="0"/>
          </a:p>
          <a:p>
            <a:r>
              <a:rPr lang="ja-JP" altLang="ja-JP" sz="1600" dirty="0"/>
              <a:t>　</a:t>
            </a:r>
            <a:r>
              <a:rPr lang="en-US" altLang="ja-JP" sz="1600" dirty="0" smtClean="0"/>
              <a:t> </a:t>
            </a:r>
            <a:r>
              <a:rPr lang="ja-JP" altLang="en-US" sz="1600" dirty="0" smtClean="0"/>
              <a:t>リソースの受渡しの手間やデザインも１から行うのでよく考慮して見積ります。</a:t>
            </a:r>
            <a:endParaRPr kumimoji="1" lang="ja-JP" altLang="en-US" sz="16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79512" y="303039"/>
            <a:ext cx="55707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/>
              <a:t>モバイルフレンドリー</a:t>
            </a:r>
            <a:r>
              <a:rPr lang="ja-JP" altLang="en-US" sz="2000" dirty="0" smtClean="0"/>
              <a:t>の</a:t>
            </a:r>
            <a:r>
              <a:rPr lang="ja-JP" altLang="en-US" sz="2000" dirty="0" smtClean="0"/>
              <a:t>提案</a:t>
            </a:r>
            <a:r>
              <a:rPr kumimoji="1" lang="ja-JP" altLang="en-US" sz="2000" dirty="0" smtClean="0"/>
              <a:t>＆</a:t>
            </a:r>
            <a:r>
              <a:rPr lang="ja-JP" altLang="en-US" sz="2000" dirty="0" smtClean="0"/>
              <a:t>見積りステップ</a:t>
            </a:r>
            <a:endParaRPr kumimoji="1" lang="ja-JP" altLang="en-US" sz="2000" dirty="0"/>
          </a:p>
        </p:txBody>
      </p:sp>
      <p:cxnSp>
        <p:nvCxnSpPr>
          <p:cNvPr id="34" name="直線コネクタ 33"/>
          <p:cNvCxnSpPr/>
          <p:nvPr/>
        </p:nvCxnSpPr>
        <p:spPr>
          <a:xfrm>
            <a:off x="251520" y="755650"/>
            <a:ext cx="8712968" cy="0"/>
          </a:xfrm>
          <a:prstGeom prst="line">
            <a:avLst/>
          </a:prstGeom>
          <a:ln>
            <a:solidFill>
              <a:srgbClr val="1F49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320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インスピレーション">
      <a:majorFont>
        <a:latin typeface="News Gothic MT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6680</TotalTime>
  <Words>435</Words>
  <Application>Microsoft Macintosh PowerPoint</Application>
  <PresentationFormat>画面に合わせる (4:3)</PresentationFormat>
  <Paragraphs>82</Paragraphs>
  <Slides>4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5" baseType="lpstr">
      <vt:lpstr>ホワイト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FJ-USER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ino</dc:creator>
  <cp:lastModifiedBy>Microsoft Office ユーザー</cp:lastModifiedBy>
  <cp:revision>381</cp:revision>
  <cp:lastPrinted>2015-04-22T04:03:11Z</cp:lastPrinted>
  <dcterms:created xsi:type="dcterms:W3CDTF">2012-04-26T01:23:13Z</dcterms:created>
  <dcterms:modified xsi:type="dcterms:W3CDTF">2015-04-23T07:42:11Z</dcterms:modified>
</cp:coreProperties>
</file>