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81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6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9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4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8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5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9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55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7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2F7F-F369-A649-BAD3-433C3823AE7E}" type="datetimeFigureOut">
              <a:rPr kumimoji="1" lang="ja-JP" altLang="en-US" smtClean="0"/>
              <a:t>16/05/17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46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://liginc.co.jp/web/useful/135228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579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FACE1</a:t>
            </a:r>
            <a:r>
              <a:rPr lang="ja-JP" altLang="en-US" dirty="0" smtClean="0"/>
              <a:t>　インターネット活用の最適化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86019" y="730687"/>
            <a:ext cx="744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◆</a:t>
            </a:r>
            <a:r>
              <a:rPr kumimoji="1" lang="ja-JP" altLang="en-US" dirty="0" smtClean="0"/>
              <a:t>インターネットを活用した新たな集客ポイント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23305" y="1098424"/>
            <a:ext cx="66013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これまでのオールドメディアと比較した際にインターネットによる集客が</a:t>
            </a:r>
            <a:endParaRPr kumimoji="1" lang="en-US" altLang="ja-JP" sz="1400" dirty="0" smtClean="0"/>
          </a:p>
          <a:p>
            <a:r>
              <a:rPr kumimoji="1" lang="ja-JP" altLang="en-US" sz="1400" dirty="0" smtClean="0"/>
              <a:t>大きくことなるポイントを以下列挙します。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１，プロセスごとの反響を数値化することができる＝効果の見える化</a:t>
            </a:r>
            <a:endParaRPr lang="en-US" altLang="ja-JP" sz="1400" dirty="0" smtClean="0"/>
          </a:p>
          <a:p>
            <a:r>
              <a:rPr kumimoji="1" lang="ja-JP" altLang="en-US" sz="1400" dirty="0" smtClean="0"/>
              <a:t>２，ターゲットを絞り込んでアプローチすることが可能＝セグメント化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３，</a:t>
            </a:r>
            <a:r>
              <a:rPr lang="ja-JP" altLang="en-US" sz="1400" dirty="0" smtClean="0">
                <a:solidFill>
                  <a:srgbClr val="FF0000"/>
                </a:solidFill>
              </a:rPr>
              <a:t>テストアタック</a:t>
            </a:r>
            <a:r>
              <a:rPr lang="ja-JP" altLang="en-US" sz="1400" dirty="0" smtClean="0"/>
              <a:t>に費用が殆どかからない＝成果報酬型広告</a:t>
            </a:r>
            <a:endParaRPr lang="en-US" altLang="ja-JP" sz="1400" dirty="0" smtClean="0"/>
          </a:p>
          <a:p>
            <a:r>
              <a:rPr kumimoji="1" lang="ja-JP" altLang="en-US" sz="1400" dirty="0" smtClean="0"/>
              <a:t>４，顧客一括管理が可能、代理集客を行うことができる＝集中コントロール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５，商品を直接販売、海外販売することが可能＝販路の多様化</a:t>
            </a:r>
            <a:endParaRPr kumimoji="1" lang="ja-JP" alt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86019" y="3266639"/>
            <a:ext cx="744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◆</a:t>
            </a:r>
            <a:r>
              <a:rPr lang="ja-JP" altLang="en-US" dirty="0" smtClean="0"/>
              <a:t>一番の特筆ポイントはテストアタックが安価にできること</a:t>
            </a:r>
            <a:endParaRPr kumimoji="1" lang="ja-JP" altLang="en-US" dirty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587" y="1205719"/>
            <a:ext cx="2233654" cy="1311503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4567708" y="4202180"/>
            <a:ext cx="45762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調査対象者を分割（スプリット）し、反応の違いから広告表現の効果を把握する調査方法のこと。具体的には、２種類以上の広告原稿を作成し</a:t>
            </a:r>
            <a:r>
              <a:rPr lang="ja-JP" altLang="en-US" sz="1400" dirty="0" smtClean="0"/>
              <a:t>、ネットに公開、その後ネット広告により調査を行います。配信エリアは</a:t>
            </a:r>
            <a:r>
              <a:rPr lang="ja-JP" altLang="en-US" sz="1400" dirty="0"/>
              <a:t>ランダムに分割されるので、純粋に表現の違いによる広告効果を把握することが</a:t>
            </a:r>
            <a:r>
              <a:rPr lang="ja-JP" altLang="en-US" sz="1400" dirty="0" smtClean="0"/>
              <a:t>できます。</a:t>
            </a:r>
            <a:endParaRPr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23305" y="3635971"/>
            <a:ext cx="525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スプリットランテストの実践　</a:t>
            </a:r>
            <a:r>
              <a:rPr kumimoji="1" lang="en-US" altLang="ja-JP" dirty="0" smtClean="0"/>
              <a:t>Split</a:t>
            </a:r>
            <a:r>
              <a:rPr lang="en-US" altLang="ja-JP" dirty="0" smtClean="0"/>
              <a:t> run test</a:t>
            </a:r>
            <a:endParaRPr kumimoji="1" lang="ja-JP" altLang="en-US" dirty="0"/>
          </a:p>
        </p:txBody>
      </p:sp>
      <p:pic>
        <p:nvPicPr>
          <p:cNvPr id="3" name="図 2" descr="スクリーンショット 2016-05-17 8.37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19" y="4083735"/>
            <a:ext cx="3987022" cy="17762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81960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579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FACE2</a:t>
            </a:r>
            <a:r>
              <a:rPr lang="ja-JP" altLang="en-US" dirty="0" smtClean="0"/>
              <a:t>　ネット広告の特性と最適活用ポイント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594917" y="1230709"/>
            <a:ext cx="81572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インターネット上では様々な情報がデジタルで保存されるため、それらの情報を基にユーザーに対して非常に精度の高いターゲティングを行うことができます。</a:t>
            </a:r>
          </a:p>
          <a:p>
            <a:r>
              <a:rPr lang="ja-JP" altLang="en-US" sz="1400" dirty="0"/>
              <a:t>各サイトでは、ユーザーに会員登録を行ってもらうことで、属性情報や趣味嗜好などの情報を得ることができます</a:t>
            </a:r>
            <a:r>
              <a:rPr lang="ja-JP" altLang="en-US" sz="1400" dirty="0" smtClean="0"/>
              <a:t>。インターネット</a:t>
            </a:r>
            <a:r>
              <a:rPr lang="ja-JP" altLang="en-US" sz="1400" dirty="0"/>
              <a:t>に接続する際に使用している</a:t>
            </a:r>
            <a:r>
              <a:rPr lang="en-US" altLang="ja-JP" sz="1400" dirty="0"/>
              <a:t>IP</a:t>
            </a:r>
            <a:r>
              <a:rPr lang="ja-JP" altLang="en-US" sz="1400" dirty="0"/>
              <a:t>アドレスからは、アクセスしている地域を特定することができます</a:t>
            </a:r>
            <a:r>
              <a:rPr lang="ja-JP" altLang="en-US" sz="1400" dirty="0" smtClean="0"/>
              <a:t>。</a:t>
            </a:r>
            <a:r>
              <a:rPr lang="en-US" altLang="ja-JP" sz="1400" dirty="0" smtClean="0"/>
              <a:t>Cookie</a:t>
            </a:r>
            <a:r>
              <a:rPr lang="ja-JP" altLang="en-US" sz="1400" dirty="0"/>
              <a:t>などの技術を利用して、そのユーザー（厳密にはブラウザ）が過去にどのようなサイトを閲覧したり、検索エンジンでどのようなキーワードを検索して調べたのか、といった行動履歴を蓄積することもできます。</a:t>
            </a:r>
          </a:p>
          <a:p>
            <a:r>
              <a:rPr lang="ja-JP" altLang="en-US" sz="1400" dirty="0"/>
              <a:t>以上のようなユーザー情報から、そのユーザーのニーズにマッチした詳細なターゲティングと広告配信を行うことが可能となります。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17" y="3386809"/>
            <a:ext cx="3912723" cy="297489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943" y="3386809"/>
            <a:ext cx="4163211" cy="228729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77544" y="846702"/>
            <a:ext cx="523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◆</a:t>
            </a:r>
            <a:r>
              <a:rPr kumimoji="1" lang="ja-JP" altLang="en-US" dirty="0" smtClean="0"/>
              <a:t>ネット広告の最大の特性は「セグメント」です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1650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704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FACE3</a:t>
            </a:r>
            <a:r>
              <a:rPr lang="ja-JP" altLang="en-US" dirty="0" smtClean="0"/>
              <a:t>　スプリットランを前提とした企画書作成ポイント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519545" y="865909"/>
            <a:ext cx="802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企画の前提として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00545" y="1408545"/>
            <a:ext cx="77354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１，調査目的の明確化（課題をヒアリング）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２，調査だけではない集客を同時に行なうことへの説明＆理解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３，おおまかな予算概要を説明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４，コンバージョンの設定（消費者利点により結果が大きく異る）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５，調査サイトのケースの明示（バナーなのか</a:t>
            </a:r>
            <a:r>
              <a:rPr kumimoji="1" lang="en-US" altLang="ja-JP" dirty="0" smtClean="0"/>
              <a:t>LPO</a:t>
            </a:r>
            <a:r>
              <a:rPr kumimoji="1" lang="ja-JP" altLang="en-US" dirty="0" smtClean="0"/>
              <a:t>なのかサイトなのか）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６，現サイトへのリンクを貼る場合の</a:t>
            </a:r>
            <a:r>
              <a:rPr kumimoji="1" lang="en-US" altLang="ja-JP" dirty="0" smtClean="0"/>
              <a:t>Analytics</a:t>
            </a:r>
            <a:r>
              <a:rPr kumimoji="1" lang="ja-JP" altLang="en-US" dirty="0" smtClean="0"/>
              <a:t>などの確認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７，</a:t>
            </a:r>
            <a:r>
              <a:rPr lang="ja-JP" altLang="en-US" dirty="0" smtClean="0"/>
              <a:t>現制作会社の協力が不可欠であることを説明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70776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704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FACE4</a:t>
            </a:r>
            <a:r>
              <a:rPr lang="ja-JP" altLang="en-US" dirty="0" smtClean="0"/>
              <a:t>　スプリットランを前提とした企画書作成フォーマット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30918" y="762005"/>
            <a:ext cx="419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キャンペーンタイトル（調査目的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22636" y="785091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期間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0918" y="2182168"/>
            <a:ext cx="357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キャンペーン内容（調査内容）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0918" y="1593283"/>
            <a:ext cx="346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ターゲット</a:t>
            </a:r>
            <a:endParaRPr kumimoji="1" lang="ja-JP" altLang="en-US" dirty="0"/>
          </a:p>
        </p:txBody>
      </p:sp>
      <p:cxnSp>
        <p:nvCxnSpPr>
          <p:cNvPr id="11" name="直線コネクタ 10"/>
          <p:cNvCxnSpPr/>
          <p:nvPr/>
        </p:nvCxnSpPr>
        <p:spPr>
          <a:xfrm>
            <a:off x="230918" y="1535543"/>
            <a:ext cx="5264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726545" y="1154423"/>
            <a:ext cx="30249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230918" y="2066645"/>
            <a:ext cx="5264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5622635" y="1674157"/>
            <a:ext cx="2874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コンバージョン対策</a:t>
            </a:r>
            <a:endParaRPr kumimoji="1" lang="ja-JP" altLang="en-US" dirty="0"/>
          </a:p>
        </p:txBody>
      </p:sp>
      <p:sp>
        <p:nvSpPr>
          <p:cNvPr id="19" name="角丸四角形 18"/>
          <p:cNvSpPr/>
          <p:nvPr/>
        </p:nvSpPr>
        <p:spPr>
          <a:xfrm>
            <a:off x="5726545" y="2159006"/>
            <a:ext cx="3160621" cy="3232742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/>
          <p:cNvSpPr/>
          <p:nvPr/>
        </p:nvSpPr>
        <p:spPr>
          <a:xfrm>
            <a:off x="230918" y="2551500"/>
            <a:ext cx="5264727" cy="1385516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230918" y="4006231"/>
            <a:ext cx="5264727" cy="1385516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30918" y="5391747"/>
            <a:ext cx="357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広告予算と</a:t>
            </a:r>
            <a:r>
              <a:rPr lang="en-US" altLang="ja-JP" dirty="0" smtClean="0"/>
              <a:t>CPA</a:t>
            </a:r>
            <a:r>
              <a:rPr lang="ja-JP" altLang="en-US" dirty="0" smtClean="0"/>
              <a:t>目標</a:t>
            </a:r>
            <a:endParaRPr kumimoji="1" lang="ja-JP" altLang="en-US" dirty="0"/>
          </a:p>
        </p:txBody>
      </p:sp>
      <p:cxnSp>
        <p:nvCxnSpPr>
          <p:cNvPr id="23" name="直線コネクタ 22"/>
          <p:cNvCxnSpPr/>
          <p:nvPr/>
        </p:nvCxnSpPr>
        <p:spPr>
          <a:xfrm>
            <a:off x="230918" y="6107554"/>
            <a:ext cx="5264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230918" y="6638645"/>
            <a:ext cx="5264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8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704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FACE5</a:t>
            </a:r>
            <a:r>
              <a:rPr lang="ja-JP" altLang="en-US" dirty="0" smtClean="0"/>
              <a:t>　スプリットランを前提としたオンライン広告提案例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69" y="842439"/>
            <a:ext cx="8771152" cy="589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9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60169" y="271415"/>
            <a:ext cx="704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FACE6</a:t>
            </a:r>
            <a:r>
              <a:rPr lang="ja-JP" altLang="en-US" dirty="0" smtClean="0"/>
              <a:t>　スプリットラン事例について</a:t>
            </a:r>
            <a:endParaRPr lang="en-US" altLang="ja-JP" dirty="0" smtClean="0"/>
          </a:p>
        </p:txBody>
      </p:sp>
      <p:cxnSp>
        <p:nvCxnSpPr>
          <p:cNvPr id="10" name="直線コネクタ 9"/>
          <p:cNvCxnSpPr/>
          <p:nvPr/>
        </p:nvCxnSpPr>
        <p:spPr>
          <a:xfrm flipV="1">
            <a:off x="160169" y="675073"/>
            <a:ext cx="8726997" cy="14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315" y="3428106"/>
            <a:ext cx="4837685" cy="337082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69" y="828765"/>
            <a:ext cx="4816057" cy="3368285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5207597" y="828765"/>
            <a:ext cx="2558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dirty="0">
                <a:hlinkClick r:id="rId4"/>
              </a:rPr>
              <a:t>http://liginc.co.jp/web/useful/</a:t>
            </a:r>
            <a:r>
              <a:rPr lang="en-US" altLang="ja-JP" sz="1000" dirty="0" smtClean="0">
                <a:hlinkClick r:id="rId4"/>
              </a:rPr>
              <a:t>135228</a:t>
            </a:r>
            <a:endParaRPr lang="en-US" altLang="ja-JP" sz="1000" dirty="0" smtClean="0"/>
          </a:p>
          <a:p>
            <a:r>
              <a:rPr lang="ja-JP" altLang="en-US" sz="1000" dirty="0" smtClean="0"/>
              <a:t>参照</a:t>
            </a:r>
            <a:endParaRPr lang="ja-JP" altLang="en-US" sz="1000" dirty="0"/>
          </a:p>
        </p:txBody>
      </p:sp>
      <p:sp>
        <p:nvSpPr>
          <p:cNvPr id="8" name="正方形/長方形 7"/>
          <p:cNvSpPr/>
          <p:nvPr/>
        </p:nvSpPr>
        <p:spPr>
          <a:xfrm>
            <a:off x="5207597" y="1317483"/>
            <a:ext cx="3483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リニューアルした商品についてもっと知ってもらうことで、購入率への良い影響があるのではないかと考えていましたが、それよりもすぐに目当ての商品にアクセスすることがユーザにとっては使いやすいということがわかりました。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60169" y="5221291"/>
            <a:ext cx="4033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テストパターンの「バナーを排除し、コンテンツの露出を強化したナビゲーション」の方が、直帰率が低く、</a:t>
            </a:r>
            <a:r>
              <a:rPr lang="en-US" altLang="ja-JP" dirty="0"/>
              <a:t>CV</a:t>
            </a:r>
            <a:r>
              <a:rPr lang="ja-JP" altLang="en-US" dirty="0"/>
              <a:t>率が高いという結果になりました。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2306505357"/>
      </p:ext>
    </p:extLst>
  </p:cSld>
  <p:clrMapOvr>
    <a:masterClrMapping/>
  </p:clrMapOvr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262</TotalTime>
  <Words>608</Words>
  <Application>Microsoft Macintosh PowerPoint</Application>
  <PresentationFormat>画面に合わせる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既定のテーマ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INTERLOGIC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/>
  <cp:revision>33</cp:revision>
  <dcterms:created xsi:type="dcterms:W3CDTF">2015-07-20T01:06:19Z</dcterms:created>
  <dcterms:modified xsi:type="dcterms:W3CDTF">2016-05-17T06:34:25Z</dcterms:modified>
</cp:coreProperties>
</file>