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765" r:id="rId1"/>
    <p:sldMasterId id="2147483774" r:id="rId2"/>
    <p:sldMasterId id="2147483804" r:id="rId3"/>
    <p:sldMasterId id="2147483827" r:id="rId4"/>
  </p:sldMasterIdLst>
  <p:notesMasterIdLst>
    <p:notesMasterId r:id="rId36"/>
  </p:notesMasterIdLst>
  <p:sldIdLst>
    <p:sldId id="264" r:id="rId5"/>
    <p:sldId id="2076137111" r:id="rId6"/>
    <p:sldId id="2076137108" r:id="rId7"/>
    <p:sldId id="1989" r:id="rId8"/>
    <p:sldId id="2076137114" r:id="rId9"/>
    <p:sldId id="2076137115" r:id="rId10"/>
    <p:sldId id="2076137094" r:id="rId11"/>
    <p:sldId id="2076137110" r:id="rId12"/>
    <p:sldId id="2076137096" r:id="rId13"/>
    <p:sldId id="2076137106" r:id="rId14"/>
    <p:sldId id="2076137095" r:id="rId15"/>
    <p:sldId id="2076137098" r:id="rId16"/>
    <p:sldId id="2076137097" r:id="rId17"/>
    <p:sldId id="2076137101" r:id="rId18"/>
    <p:sldId id="2076137102" r:id="rId19"/>
    <p:sldId id="2076137104" r:id="rId20"/>
    <p:sldId id="2076137105" r:id="rId21"/>
    <p:sldId id="2076137112" r:id="rId22"/>
    <p:sldId id="1997" r:id="rId23"/>
    <p:sldId id="2076137100" r:id="rId24"/>
    <p:sldId id="1995" r:id="rId25"/>
    <p:sldId id="2015" r:id="rId26"/>
    <p:sldId id="2030" r:id="rId27"/>
    <p:sldId id="2076137113" r:id="rId28"/>
    <p:sldId id="2035" r:id="rId29"/>
    <p:sldId id="2076137091" r:id="rId30"/>
    <p:sldId id="2524" r:id="rId31"/>
    <p:sldId id="2526" r:id="rId32"/>
    <p:sldId id="2076137090" r:id="rId33"/>
    <p:sldId id="2076137092" r:id="rId34"/>
    <p:sldId id="2017" r:id="rId35"/>
  </p:sldIdLst>
  <p:sldSz cx="9906000" cy="6858000" type="A4"/>
  <p:notesSz cx="6797675" cy="9926638"/>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alesforce連携" id="{97BE0122-ECBC-3B49-ACA2-65CE23C4D1DD}">
          <p14:sldIdLst>
            <p14:sldId id="264"/>
            <p14:sldId id="2076137111"/>
            <p14:sldId id="2076137108"/>
            <p14:sldId id="1989"/>
            <p14:sldId id="2076137114"/>
            <p14:sldId id="2076137115"/>
            <p14:sldId id="2076137094"/>
            <p14:sldId id="2076137110"/>
            <p14:sldId id="2076137096"/>
            <p14:sldId id="2076137106"/>
            <p14:sldId id="2076137095"/>
            <p14:sldId id="2076137098"/>
            <p14:sldId id="2076137097"/>
            <p14:sldId id="2076137101"/>
            <p14:sldId id="2076137102"/>
            <p14:sldId id="2076137104"/>
            <p14:sldId id="2076137105"/>
            <p14:sldId id="2076137112"/>
            <p14:sldId id="1997"/>
            <p14:sldId id="2076137100"/>
            <p14:sldId id="1995"/>
            <p14:sldId id="2015"/>
            <p14:sldId id="2030"/>
            <p14:sldId id="2076137113"/>
            <p14:sldId id="2035"/>
            <p14:sldId id="2076137091"/>
            <p14:sldId id="2524"/>
            <p14:sldId id="2526"/>
            <p14:sldId id="2076137090"/>
            <p14:sldId id="2076137092"/>
            <p14:sldId id="2017"/>
          </p14:sldIdLst>
        </p14:section>
      </p14:sectionLst>
    </p:ext>
    <p:ext uri="{EFAFB233-063F-42B5-8137-9DF3F51BA10A}">
      <p15:sldGuideLst xmlns:p15="http://schemas.microsoft.com/office/powerpoint/2012/main">
        <p15:guide id="1" orient="horz" pos="2160" userDrawn="1">
          <p15:clr>
            <a:srgbClr val="A4A3A4"/>
          </p15:clr>
        </p15:guide>
        <p15:guide id="2" pos="3120" userDrawn="1">
          <p15:clr>
            <a:srgbClr val="A4A3A4"/>
          </p15:clr>
        </p15:guide>
        <p15:guide id="3" pos="466" userDrawn="1">
          <p15:clr>
            <a:srgbClr val="A4A3A4"/>
          </p15:clr>
        </p15:guide>
        <p15:guide id="4" orient="horz" pos="1162" userDrawn="1">
          <p15:clr>
            <a:srgbClr val="A4A3A4"/>
          </p15:clr>
        </p15:guide>
        <p15:guide id="5" pos="716"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ukusawa Marie" initials="FM" lastIdx="1" clrIdx="0">
    <p:extLst>
      <p:ext uri="{19B8F6BF-5375-455C-9EA6-DF929625EA0E}">
        <p15:presenceInfo xmlns:p15="http://schemas.microsoft.com/office/powerpoint/2012/main" userId="S-1-5-21-3621089478-213704039-3619494889-448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E98"/>
    <a:srgbClr val="2896FF"/>
    <a:srgbClr val="C8E9FF"/>
    <a:srgbClr val="FFFF00"/>
    <a:srgbClr val="DD0000"/>
    <a:srgbClr val="DEF3FF"/>
    <a:srgbClr val="0072BE"/>
    <a:srgbClr val="0080D6"/>
    <a:srgbClr val="FF7E79"/>
    <a:srgbClr val="0062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799B23B-EC83-4686-B30A-512413B5E67A}" styleName="淡色スタイル 3 - アクセント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E171933-4619-4E11-9A3F-F7608DF75F80}" styleName="中間スタイル 1 - アクセント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FECB4D8-DB02-4DC6-A0A2-4F2EBAE1DC90}" styleName="中間スタイル 1 - アクセント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中間スタイル 2 - アクセント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85BE263C-DBD7-4A20-BB59-AAB30ACAA65A}" styleName="中間スタイル 3 - アクセント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0E3FDE45-AF77-4B5C-9715-49D594BDF05E}" styleName="淡色スタイル 1 - アクセント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淡色スタイル 1 - アクセント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25" autoAdjust="0"/>
    <p:restoredTop sz="97049" autoAdjust="0"/>
  </p:normalViewPr>
  <p:slideViewPr>
    <p:cSldViewPr snapToGrid="0">
      <p:cViewPr varScale="1">
        <p:scale>
          <a:sx n="128" d="100"/>
          <a:sy n="128" d="100"/>
        </p:scale>
        <p:origin x="1376" y="176"/>
      </p:cViewPr>
      <p:guideLst>
        <p:guide orient="horz" pos="2160"/>
        <p:guide pos="3120"/>
        <p:guide pos="466"/>
        <p:guide orient="horz" pos="1162"/>
        <p:guide pos="716"/>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4" y="0"/>
            <a:ext cx="2945659" cy="498056"/>
          </a:xfrm>
          <a:prstGeom prst="rect">
            <a:avLst/>
          </a:prstGeom>
        </p:spPr>
        <p:txBody>
          <a:bodyPr vert="horz" lIns="91440" tIns="45720" rIns="91440" bIns="45720" rtlCol="0"/>
          <a:lstStyle>
            <a:lvl1pPr algn="r">
              <a:defRPr sz="1200"/>
            </a:lvl1pPr>
          </a:lstStyle>
          <a:p>
            <a:fld id="{09C25584-D144-49AD-B287-152F604CF7B3}" type="datetimeFigureOut">
              <a:rPr kumimoji="1" lang="ja-JP" altLang="en-US" smtClean="0"/>
              <a:t>2024/2/26</a:t>
            </a:fld>
            <a:endParaRPr kumimoji="1" lang="ja-JP" altLang="en-US"/>
          </a:p>
        </p:txBody>
      </p:sp>
      <p:sp>
        <p:nvSpPr>
          <p:cNvPr id="4" name="スライド イメージ プレースホルダー 3"/>
          <p:cNvSpPr>
            <a:spLocks noGrp="1" noRot="1" noChangeAspect="1"/>
          </p:cNvSpPr>
          <p:nvPr>
            <p:ph type="sldImg" idx="2"/>
          </p:nvPr>
        </p:nvSpPr>
        <p:spPr>
          <a:xfrm>
            <a:off x="981075" y="1241425"/>
            <a:ext cx="48355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5"/>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4" y="9428585"/>
            <a:ext cx="2945659" cy="498055"/>
          </a:xfrm>
          <a:prstGeom prst="rect">
            <a:avLst/>
          </a:prstGeom>
        </p:spPr>
        <p:txBody>
          <a:bodyPr vert="horz" lIns="91440" tIns="45720" rIns="91440" bIns="45720" rtlCol="0" anchor="b"/>
          <a:lstStyle>
            <a:lvl1pPr algn="r">
              <a:defRPr sz="1200"/>
            </a:lvl1pPr>
          </a:lstStyle>
          <a:p>
            <a:fld id="{93F0D6CE-88F5-41E5-A121-7557A26B9868}" type="slidenum">
              <a:rPr kumimoji="1" lang="ja-JP" altLang="en-US" smtClean="0"/>
              <a:t>‹#›</a:t>
            </a:fld>
            <a:endParaRPr kumimoji="1" lang="ja-JP" altLang="en-US"/>
          </a:p>
        </p:txBody>
      </p:sp>
    </p:spTree>
    <p:extLst>
      <p:ext uri="{BB962C8B-B14F-4D97-AF65-F5344CB8AC3E}">
        <p14:creationId xmlns:p14="http://schemas.microsoft.com/office/powerpoint/2010/main" val="3209291852"/>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a:t>
            </a:fld>
            <a:endParaRPr kumimoji="1" lang="ja-JP" altLang="en-US"/>
          </a:p>
        </p:txBody>
      </p:sp>
    </p:spTree>
    <p:extLst>
      <p:ext uri="{BB962C8B-B14F-4D97-AF65-F5344CB8AC3E}">
        <p14:creationId xmlns:p14="http://schemas.microsoft.com/office/powerpoint/2010/main" val="36054312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13</a:t>
            </a:fld>
            <a:endParaRPr kumimoji="1" lang="ja-JP" altLang="en-US"/>
          </a:p>
        </p:txBody>
      </p:sp>
    </p:spTree>
    <p:extLst>
      <p:ext uri="{BB962C8B-B14F-4D97-AF65-F5344CB8AC3E}">
        <p14:creationId xmlns:p14="http://schemas.microsoft.com/office/powerpoint/2010/main" val="2663819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15</a:t>
            </a:fld>
            <a:endParaRPr kumimoji="1" lang="ja-JP" altLang="en-US"/>
          </a:p>
        </p:txBody>
      </p:sp>
    </p:spTree>
    <p:extLst>
      <p:ext uri="{BB962C8B-B14F-4D97-AF65-F5344CB8AC3E}">
        <p14:creationId xmlns:p14="http://schemas.microsoft.com/office/powerpoint/2010/main" val="13210615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16</a:t>
            </a:fld>
            <a:endParaRPr kumimoji="1" lang="ja-JP" altLang="en-US"/>
          </a:p>
        </p:txBody>
      </p:sp>
    </p:spTree>
    <p:extLst>
      <p:ext uri="{BB962C8B-B14F-4D97-AF65-F5344CB8AC3E}">
        <p14:creationId xmlns:p14="http://schemas.microsoft.com/office/powerpoint/2010/main" val="121219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17</a:t>
            </a:fld>
            <a:endParaRPr kumimoji="1" lang="ja-JP" altLang="en-US"/>
          </a:p>
        </p:txBody>
      </p:sp>
    </p:spTree>
    <p:extLst>
      <p:ext uri="{BB962C8B-B14F-4D97-AF65-F5344CB8AC3E}">
        <p14:creationId xmlns:p14="http://schemas.microsoft.com/office/powerpoint/2010/main" val="366605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25</a:t>
            </a:fld>
            <a:endParaRPr kumimoji="1" lang="ja-JP" altLang="en-US"/>
          </a:p>
        </p:txBody>
      </p:sp>
    </p:spTree>
    <p:extLst>
      <p:ext uri="{BB962C8B-B14F-4D97-AF65-F5344CB8AC3E}">
        <p14:creationId xmlns:p14="http://schemas.microsoft.com/office/powerpoint/2010/main" val="28194867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26</a:t>
            </a:fld>
            <a:endParaRPr kumimoji="1" lang="ja-JP" altLang="en-US"/>
          </a:p>
        </p:txBody>
      </p:sp>
    </p:spTree>
    <p:extLst>
      <p:ext uri="{BB962C8B-B14F-4D97-AF65-F5344CB8AC3E}">
        <p14:creationId xmlns:p14="http://schemas.microsoft.com/office/powerpoint/2010/main" val="26602425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53B7FE98-A034-45B8-ABD5-71A640439107}" type="slidenum">
              <a:rPr kumimoji="1" lang="ja-JP" altLang="en-US" smtClean="0"/>
              <a:t>27</a:t>
            </a:fld>
            <a:endParaRPr kumimoji="1" lang="ja-JP" altLang="en-US"/>
          </a:p>
        </p:txBody>
      </p:sp>
    </p:spTree>
    <p:extLst>
      <p:ext uri="{BB962C8B-B14F-4D97-AF65-F5344CB8AC3E}">
        <p14:creationId xmlns:p14="http://schemas.microsoft.com/office/powerpoint/2010/main" val="1881350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28</a:t>
            </a:fld>
            <a:endParaRPr kumimoji="1" lang="ja-JP" altLang="en-US"/>
          </a:p>
        </p:txBody>
      </p:sp>
    </p:spTree>
    <p:extLst>
      <p:ext uri="{BB962C8B-B14F-4D97-AF65-F5344CB8AC3E}">
        <p14:creationId xmlns:p14="http://schemas.microsoft.com/office/powerpoint/2010/main" val="28365056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30</a:t>
            </a:fld>
            <a:endParaRPr kumimoji="1" lang="ja-JP" altLang="en-US"/>
          </a:p>
        </p:txBody>
      </p:sp>
    </p:spTree>
    <p:extLst>
      <p:ext uri="{BB962C8B-B14F-4D97-AF65-F5344CB8AC3E}">
        <p14:creationId xmlns:p14="http://schemas.microsoft.com/office/powerpoint/2010/main" val="41045839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3</a:t>
            </a:fld>
            <a:endParaRPr kumimoji="1" lang="ja-JP" altLang="en-US"/>
          </a:p>
        </p:txBody>
      </p:sp>
    </p:spTree>
    <p:extLst>
      <p:ext uri="{BB962C8B-B14F-4D97-AF65-F5344CB8AC3E}">
        <p14:creationId xmlns:p14="http://schemas.microsoft.com/office/powerpoint/2010/main" val="298229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4</a:t>
            </a:fld>
            <a:endParaRPr kumimoji="1" lang="ja-JP" altLang="en-US"/>
          </a:p>
        </p:txBody>
      </p:sp>
    </p:spTree>
    <p:extLst>
      <p:ext uri="{BB962C8B-B14F-4D97-AF65-F5344CB8AC3E}">
        <p14:creationId xmlns:p14="http://schemas.microsoft.com/office/powerpoint/2010/main" val="2269936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5</a:t>
            </a:fld>
            <a:endParaRPr kumimoji="1" lang="ja-JP" altLang="en-US"/>
          </a:p>
        </p:txBody>
      </p:sp>
    </p:spTree>
    <p:extLst>
      <p:ext uri="{BB962C8B-B14F-4D97-AF65-F5344CB8AC3E}">
        <p14:creationId xmlns:p14="http://schemas.microsoft.com/office/powerpoint/2010/main" val="30953919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6</a:t>
            </a:fld>
            <a:endParaRPr kumimoji="1" lang="ja-JP" altLang="en-US"/>
          </a:p>
        </p:txBody>
      </p:sp>
    </p:spTree>
    <p:extLst>
      <p:ext uri="{BB962C8B-B14F-4D97-AF65-F5344CB8AC3E}">
        <p14:creationId xmlns:p14="http://schemas.microsoft.com/office/powerpoint/2010/main" val="3820251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9</a:t>
            </a:fld>
            <a:endParaRPr kumimoji="1" lang="ja-JP" altLang="en-US"/>
          </a:p>
        </p:txBody>
      </p:sp>
    </p:spTree>
    <p:extLst>
      <p:ext uri="{BB962C8B-B14F-4D97-AF65-F5344CB8AC3E}">
        <p14:creationId xmlns:p14="http://schemas.microsoft.com/office/powerpoint/2010/main" val="18688403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10</a:t>
            </a:fld>
            <a:endParaRPr kumimoji="1" lang="ja-JP" altLang="en-US"/>
          </a:p>
        </p:txBody>
      </p:sp>
    </p:spTree>
    <p:extLst>
      <p:ext uri="{BB962C8B-B14F-4D97-AF65-F5344CB8AC3E}">
        <p14:creationId xmlns:p14="http://schemas.microsoft.com/office/powerpoint/2010/main" val="522772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11</a:t>
            </a:fld>
            <a:endParaRPr kumimoji="1" lang="ja-JP" altLang="en-US"/>
          </a:p>
        </p:txBody>
      </p:sp>
    </p:spTree>
    <p:extLst>
      <p:ext uri="{BB962C8B-B14F-4D97-AF65-F5344CB8AC3E}">
        <p14:creationId xmlns:p14="http://schemas.microsoft.com/office/powerpoint/2010/main" val="3383373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a:t>データが反映されるのにどの程度時間がかかるのかを説明します。</a:t>
            </a:r>
            <a:endParaRPr kumimoji="1" lang="en-US" altLang="ja-JP" dirty="0"/>
          </a:p>
          <a:p>
            <a:r>
              <a:rPr kumimoji="1" lang="ja-JP" altLang="en-US"/>
              <a:t>ポイント</a:t>
            </a:r>
            <a:endParaRPr kumimoji="1" lang="en-US" altLang="ja-JP" dirty="0"/>
          </a:p>
          <a:p>
            <a:r>
              <a:rPr kumimoji="1" lang="ja-JP" altLang="en-US"/>
              <a:t>・名刺はデータ化されたものが対象</a:t>
            </a:r>
            <a:endParaRPr kumimoji="1" lang="en-US" altLang="ja-JP" dirty="0"/>
          </a:p>
          <a:p>
            <a:r>
              <a:rPr kumimoji="1" lang="ja-JP" altLang="en-US"/>
              <a:t>・名刺取り込んでも即時反映されるのではないよ</a:t>
            </a:r>
          </a:p>
        </p:txBody>
      </p:sp>
      <p:sp>
        <p:nvSpPr>
          <p:cNvPr id="4" name="スライド番号プレースホルダー 3"/>
          <p:cNvSpPr>
            <a:spLocks noGrp="1"/>
          </p:cNvSpPr>
          <p:nvPr>
            <p:ph type="sldNum" sz="quarter" idx="5"/>
          </p:nvPr>
        </p:nvSpPr>
        <p:spPr/>
        <p:txBody>
          <a:bodyPr/>
          <a:lstStyle/>
          <a:p>
            <a:fld id="{93F0D6CE-88F5-41E5-A121-7557A26B9868}" type="slidenum">
              <a:rPr kumimoji="1" lang="ja-JP" altLang="en-US" smtClean="0"/>
              <a:t>12</a:t>
            </a:fld>
            <a:endParaRPr kumimoji="1" lang="ja-JP" altLang="en-US"/>
          </a:p>
        </p:txBody>
      </p:sp>
    </p:spTree>
    <p:extLst>
      <p:ext uri="{BB962C8B-B14F-4D97-AF65-F5344CB8AC3E}">
        <p14:creationId xmlns:p14="http://schemas.microsoft.com/office/powerpoint/2010/main" val="41838660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08920"/>
            <a:ext cx="9478053" cy="1008112"/>
          </a:xfrm>
        </p:spPr>
        <p:txBody>
          <a:bodyPr anchor="b"/>
          <a:lstStyle>
            <a:lvl1pPr marL="0" marR="0" indent="0" algn="ctr" defTabSz="91440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600" b="1" i="0" spc="30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72000" indent="0" algn="ctr">
              <a:lnSpc>
                <a:spcPct val="100000"/>
              </a:lnSpc>
              <a:buNone/>
              <a:defRPr sz="1400" b="1" i="0">
                <a:solidFill>
                  <a:schemeClr val="tx2"/>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276872"/>
            <a:ext cx="9478053" cy="648072"/>
          </a:xfrm>
        </p:spPr>
        <p:txBody>
          <a:bodyPr anchor="b">
            <a:normAutofit/>
          </a:bodyPr>
          <a:lstStyle>
            <a:lvl1pPr marL="72000" indent="0" algn="ctr">
              <a:buNone/>
              <a:defRPr sz="1800" b="1" i="0" spc="300">
                <a:solidFill>
                  <a:schemeClr val="tx2"/>
                </a:solidFill>
                <a:latin typeface="+mn-lt"/>
                <a:ea typeface="Yu Gothic" charset="-128"/>
                <a:cs typeface="Yu Gothic" charset="-128"/>
              </a:defRPr>
            </a:lvl1pPr>
            <a:lvl2pPr marL="380250" indent="0">
              <a:buNone/>
              <a:defRPr/>
            </a:lvl2pPr>
            <a:lvl3pPr marL="1027113" indent="0">
              <a:buNone/>
              <a:defRPr/>
            </a:lvl3pPr>
            <a:lvl4pPr marL="1296988" indent="0">
              <a:buNone/>
              <a:defRPr/>
            </a:lvl4pPr>
            <a:lvl5pPr marL="1566863" indent="0">
              <a:buNone/>
              <a:defRPr/>
            </a:lvl5pPr>
          </a:lstStyle>
          <a:p>
            <a:pPr lvl="0"/>
            <a:r>
              <a:rPr kumimoji="1" lang="ja-JP" altLang="en-US"/>
              <a:t>サブテキストを入力</a:t>
            </a:r>
          </a:p>
        </p:txBody>
      </p:sp>
      <p:sp>
        <p:nvSpPr>
          <p:cNvPr id="4" name="テキスト プレースホルダー 3">
            <a:extLst>
              <a:ext uri="{FF2B5EF4-FFF2-40B4-BE49-F238E27FC236}">
                <a16:creationId xmlns:a16="http://schemas.microsoft.com/office/drawing/2014/main" id="{C55DE130-98F6-8A42-8164-162A42AFCCDE}"/>
              </a:ext>
            </a:extLst>
          </p:cNvPr>
          <p:cNvSpPr>
            <a:spLocks noGrp="1"/>
          </p:cNvSpPr>
          <p:nvPr>
            <p:ph type="body" sz="quarter" idx="13" hasCustomPrompt="1"/>
          </p:nvPr>
        </p:nvSpPr>
        <p:spPr>
          <a:xfrm>
            <a:off x="6033120" y="548928"/>
            <a:ext cx="3658907" cy="431800"/>
          </a:xfrm>
        </p:spPr>
        <p:txBody>
          <a:bodyPr>
            <a:noAutofit/>
          </a:bodyPr>
          <a:lstStyle>
            <a:lvl1pPr marL="72000" indent="0" algn="r">
              <a:buNone/>
              <a:defRPr sz="1400" b="1" i="0">
                <a:latin typeface="Yu Gothic" panose="020B0400000000000000" pitchFamily="34" charset="-128"/>
                <a:ea typeface="Yu Gothic" panose="020B0400000000000000" pitchFamily="34" charset="-128"/>
              </a:defRPr>
            </a:lvl1pPr>
          </a:lstStyle>
          <a:p>
            <a:pPr lvl="0"/>
            <a:r>
              <a:rPr kumimoji="1" lang="ja-JP" altLang="en-US"/>
              <a:t>●●株式会社 御中</a:t>
            </a:r>
          </a:p>
        </p:txBody>
      </p:sp>
      <p:cxnSp>
        <p:nvCxnSpPr>
          <p:cNvPr id="7" name="直線コネクタ 6">
            <a:extLst>
              <a:ext uri="{FF2B5EF4-FFF2-40B4-BE49-F238E27FC236}">
                <a16:creationId xmlns:a16="http://schemas.microsoft.com/office/drawing/2014/main" id="{84CDFACD-0516-4047-A027-C278C53BE071}"/>
              </a:ext>
            </a:extLst>
          </p:cNvPr>
          <p:cNvCxnSpPr/>
          <p:nvPr/>
        </p:nvCxnSpPr>
        <p:spPr>
          <a:xfrm>
            <a:off x="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FA5607F8-88BB-9E4F-83FF-0932BEF7BF8B}"/>
              </a:ext>
            </a:extLst>
          </p:cNvPr>
          <p:cNvCxnSpPr/>
          <p:nvPr/>
        </p:nvCxnSpPr>
        <p:spPr>
          <a:xfrm>
            <a:off x="990600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CF73398-937D-C949-8A52-A82A2E670655}"/>
              </a:ext>
            </a:extLst>
          </p:cNvPr>
          <p:cNvCxnSpPr/>
          <p:nvPr/>
        </p:nvCxnSpPr>
        <p:spPr>
          <a:xfrm>
            <a:off x="0" y="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4B5D6A9-E2A9-E94C-B99A-5174D4EE0967}"/>
              </a:ext>
            </a:extLst>
          </p:cNvPr>
          <p:cNvCxnSpPr/>
          <p:nvPr/>
        </p:nvCxnSpPr>
        <p:spPr>
          <a:xfrm>
            <a:off x="0" y="685800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7B394604-F3D2-3743-93FA-57115EE6D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91" y="271109"/>
            <a:ext cx="1549582" cy="861568"/>
          </a:xfrm>
          <a:prstGeom prst="rect">
            <a:avLst/>
          </a:prstGeom>
        </p:spPr>
      </p:pic>
    </p:spTree>
    <p:extLst>
      <p:ext uri="{BB962C8B-B14F-4D97-AF65-F5344CB8AC3E}">
        <p14:creationId xmlns:p14="http://schemas.microsoft.com/office/powerpoint/2010/main" val="1643982059"/>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userDrawn="1">
  <p:cSld name="1_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492896"/>
            <a:ext cx="8892000" cy="1008768"/>
          </a:xfrm>
        </p:spPr>
        <p:txBody>
          <a:bodyPr anchor="b"/>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600" b="1" i="0">
                <a:solidFill>
                  <a:schemeClr val="accent1"/>
                </a:solidFill>
                <a:latin typeface="+mj-lt"/>
                <a:ea typeface="Yu Gothic" charset="-128"/>
                <a:cs typeface="Yu Gothic" charset="-128"/>
              </a:defRPr>
            </a:lvl1pPr>
          </a:lstStyle>
          <a:p>
            <a:endParaRPr kumimoji="1" lang="ja-JP" altLang="en-US" dirty="0"/>
          </a:p>
        </p:txBody>
      </p:sp>
      <p:sp>
        <p:nvSpPr>
          <p:cNvPr id="5" name="正方形/長方形 4"/>
          <p:cNvSpPr/>
          <p:nvPr userDrawn="1"/>
        </p:nvSpPr>
        <p:spPr>
          <a:xfrm>
            <a:off x="4593001" y="3724896"/>
            <a:ext cx="720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sp>
        <p:nvSpPr>
          <p:cNvPr id="7" name="スライド番号プレースホルダ 9"/>
          <p:cNvSpPr>
            <a:spLocks noGrp="1"/>
          </p:cNvSpPr>
          <p:nvPr>
            <p:ph type="sldNum" sz="quarter" idx="4"/>
          </p:nvPr>
        </p:nvSpPr>
        <p:spPr>
          <a:xfrm>
            <a:off x="7594600" y="6669362"/>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cxnSp>
        <p:nvCxnSpPr>
          <p:cNvPr id="8" name="直線コネクタ 7"/>
          <p:cNvCxnSpPr/>
          <p:nvPr userDrawn="1"/>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userDrawn="1"/>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userDrawn="1"/>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userDrawn="1"/>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2" name="Shape 5"/>
          <p:cNvSpPr/>
          <p:nvPr userDrawn="1"/>
        </p:nvSpPr>
        <p:spPr>
          <a:xfrm>
            <a:off x="88808" y="6597352"/>
            <a:ext cx="733274" cy="18466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Tree>
    <p:extLst>
      <p:ext uri="{BB962C8B-B14F-4D97-AF65-F5344CB8AC3E}">
        <p14:creationId xmlns:p14="http://schemas.microsoft.com/office/powerpoint/2010/main" val="34154833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600"/>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tx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tx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200"/>
            <a:ext cx="9478053" cy="648072"/>
          </a:xfrm>
        </p:spPr>
        <p:txBody>
          <a:bodyPr anchor="b"/>
          <a:lstStyle>
            <a:lvl1pPr marL="58500" indent="0" algn="ctr">
              <a:buNone/>
              <a:defRPr b="1" i="0" spc="244">
                <a:solidFill>
                  <a:schemeClr val="tx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サブテキストを入力</a:t>
            </a:r>
          </a:p>
        </p:txBody>
      </p:sp>
      <p:pic>
        <p:nvPicPr>
          <p:cNvPr id="6" name="図 5">
            <a:extLst>
              <a:ext uri="{FF2B5EF4-FFF2-40B4-BE49-F238E27FC236}">
                <a16:creationId xmlns:a16="http://schemas.microsoft.com/office/drawing/2014/main" id="{25A223B9-0944-CD41-AA78-01279FF06A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07" y="399664"/>
            <a:ext cx="1164810" cy="797088"/>
          </a:xfrm>
          <a:prstGeom prst="rect">
            <a:avLst/>
          </a:prstGeom>
        </p:spPr>
      </p:pic>
    </p:spTree>
    <p:extLst>
      <p:ext uri="{BB962C8B-B14F-4D97-AF65-F5344CB8AC3E}">
        <p14:creationId xmlns:p14="http://schemas.microsoft.com/office/powerpoint/2010/main" val="343425477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accent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364363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プレゼンスタイル">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129972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箇条書き">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294182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基本コンテンツ">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115963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4666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p:cSld name="自由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3009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p:cSld name="Sansan">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29"/>
            <a:ext cx="1755195" cy="1201094"/>
          </a:xfrm>
          <a:prstGeom prst="rect">
            <a:avLst/>
          </a:prstGeom>
        </p:spPr>
      </p:pic>
    </p:spTree>
    <p:extLst>
      <p:ext uri="{BB962C8B-B14F-4D97-AF65-F5344CB8AC3E}">
        <p14:creationId xmlns:p14="http://schemas.microsoft.com/office/powerpoint/2010/main" val="740389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p:cSld name="Eight">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47" y="3140969"/>
            <a:ext cx="2009106" cy="573014"/>
          </a:xfrm>
          <a:prstGeom prst="rect">
            <a:avLst/>
          </a:prstGeom>
        </p:spPr>
      </p:pic>
    </p:spTree>
    <p:extLst>
      <p:ext uri="{BB962C8B-B14F-4D97-AF65-F5344CB8AC3E}">
        <p14:creationId xmlns:p14="http://schemas.microsoft.com/office/powerpoint/2010/main" val="649411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492896"/>
            <a:ext cx="8892000" cy="1008768"/>
          </a:xfrm>
        </p:spPr>
        <p:txBody>
          <a:bodyPr anchor="b"/>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600" b="1" i="0">
                <a:solidFill>
                  <a:schemeClr val="accent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593000" y="3724896"/>
            <a:ext cx="720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cxnSp>
        <p:nvCxnSpPr>
          <p:cNvPr id="8" name="直線コネクタ 7"/>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直線コネクタ 8"/>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直線コネクタ 9"/>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スライド番号プレースホルダ 9"/>
          <p:cNvSpPr>
            <a:spLocks noGrp="1"/>
          </p:cNvSpPr>
          <p:nvPr>
            <p:ph type="sldNum" sz="quarter" idx="4"/>
          </p:nvPr>
        </p:nvSpPr>
        <p:spPr>
          <a:xfrm>
            <a:off x="7594600" y="6741368"/>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sp>
        <p:nvSpPr>
          <p:cNvPr id="14" name="Shape 5"/>
          <p:cNvSpPr/>
          <p:nvPr/>
        </p:nvSpPr>
        <p:spPr>
          <a:xfrm>
            <a:off x="88808" y="6669360"/>
            <a:ext cx="733274" cy="18466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Tree>
    <p:extLst>
      <p:ext uri="{BB962C8B-B14F-4D97-AF65-F5344CB8AC3E}">
        <p14:creationId xmlns:p14="http://schemas.microsoft.com/office/powerpoint/2010/main" val="108030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p:cSld name="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928"/>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bg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528"/>
            <a:ext cx="9478053" cy="648072"/>
          </a:xfrm>
        </p:spPr>
        <p:txBody>
          <a:bodyPr anchor="b"/>
          <a:lstStyle>
            <a:lvl1pPr marL="58500" indent="0" algn="ctr">
              <a:buNone/>
              <a:defRPr b="1" i="0" spc="244">
                <a:solidFill>
                  <a:schemeClr val="bg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テキストを入力</a:t>
            </a:r>
          </a:p>
        </p:txBody>
      </p:sp>
      <p:pic>
        <p:nvPicPr>
          <p:cNvPr id="6" name="図 5">
            <a:extLst>
              <a:ext uri="{FF2B5EF4-FFF2-40B4-BE49-F238E27FC236}">
                <a16:creationId xmlns:a16="http://schemas.microsoft.com/office/drawing/2014/main" id="{A27F9A43-4547-A744-B6C8-4453ACE07F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07" y="399664"/>
            <a:ext cx="1164809" cy="797088"/>
          </a:xfrm>
          <a:prstGeom prst="rect">
            <a:avLst/>
          </a:prstGeom>
        </p:spPr>
      </p:pic>
    </p:spTree>
    <p:extLst>
      <p:ext uri="{BB962C8B-B14F-4D97-AF65-F5344CB8AC3E}">
        <p14:creationId xmlns:p14="http://schemas.microsoft.com/office/powerpoint/2010/main" val="37844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p:cSld name="中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rgbClr val="D70C1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26972469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p:cSld name="プレゼンスタイル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50156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箇条書き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983591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基本コンテンツ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solidFill>
                  <a:schemeClr val="bg1"/>
                </a:solidFill>
              </a:defRPr>
            </a:lvl1pPr>
            <a:lvl2pPr marL="308953" indent="0">
              <a:buNone/>
              <a:defRPr>
                <a:solidFill>
                  <a:schemeClr val="bg1"/>
                </a:solidFill>
              </a:defRPr>
            </a:lvl2pPr>
            <a:lvl3pPr marL="834529" indent="0">
              <a:buNone/>
              <a:defRPr>
                <a:solidFill>
                  <a:schemeClr val="bg1"/>
                </a:solidFill>
              </a:defRPr>
            </a:lvl3pPr>
            <a:lvl4pPr marL="1053803" indent="0">
              <a:buNone/>
              <a:defRPr>
                <a:solidFill>
                  <a:schemeClr val="bg1"/>
                </a:solidFill>
              </a:defRPr>
            </a:lvl4pPr>
            <a:lvl5pPr marL="1273076" indent="0">
              <a:buNone/>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2651328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タイトルのみ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3811343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自由レイアウト_黒">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703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Sansan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30"/>
            <a:ext cx="1755195" cy="1201093"/>
          </a:xfrm>
          <a:prstGeom prst="rect">
            <a:avLst/>
          </a:prstGeom>
        </p:spPr>
      </p:pic>
    </p:spTree>
    <p:extLst>
      <p:ext uri="{BB962C8B-B14F-4D97-AF65-F5344CB8AC3E}">
        <p14:creationId xmlns:p14="http://schemas.microsoft.com/office/powerpoint/2010/main" val="906576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Eight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51" y="3140969"/>
            <a:ext cx="2009098" cy="573014"/>
          </a:xfrm>
          <a:prstGeom prst="rect">
            <a:avLst/>
          </a:prstGeom>
        </p:spPr>
      </p:pic>
    </p:spTree>
    <p:extLst>
      <p:ext uri="{BB962C8B-B14F-4D97-AF65-F5344CB8AC3E}">
        <p14:creationId xmlns:p14="http://schemas.microsoft.com/office/powerpoint/2010/main" val="2348788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4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6413728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37627970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cSld name="5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4690062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cSld name="6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156299351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cSld name="2_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08920"/>
            <a:ext cx="9478053" cy="1008112"/>
          </a:xfrm>
        </p:spPr>
        <p:txBody>
          <a:bodyPr anchor="b"/>
          <a:lstStyle>
            <a:lvl1pPr marL="0" marR="0" indent="0" algn="ctr" defTabSz="914217"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599" b="1" i="0" spc="30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3"/>
            <a:ext cx="9478055" cy="1204209"/>
          </a:xfrm>
        </p:spPr>
        <p:txBody>
          <a:bodyPr anchor="b">
            <a:noAutofit/>
          </a:bodyPr>
          <a:lstStyle>
            <a:lvl1pPr marL="71986" indent="0" algn="ctr">
              <a:lnSpc>
                <a:spcPct val="100000"/>
              </a:lnSpc>
              <a:buNone/>
              <a:defRPr sz="1400" b="1" i="0">
                <a:solidFill>
                  <a:schemeClr val="tx2"/>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276872"/>
            <a:ext cx="9478053" cy="648072"/>
          </a:xfrm>
        </p:spPr>
        <p:txBody>
          <a:bodyPr anchor="b">
            <a:normAutofit/>
          </a:bodyPr>
          <a:lstStyle>
            <a:lvl1pPr marL="71986" indent="0" algn="ctr">
              <a:buNone/>
              <a:defRPr sz="1800" b="1" i="0" spc="300">
                <a:solidFill>
                  <a:schemeClr val="tx2"/>
                </a:solidFill>
                <a:latin typeface="+mn-lt"/>
                <a:ea typeface="Yu Gothic" charset="-128"/>
                <a:cs typeface="Yu Gothic" charset="-128"/>
              </a:defRPr>
            </a:lvl1pPr>
            <a:lvl2pPr marL="380174" indent="0">
              <a:buNone/>
              <a:defRPr/>
            </a:lvl2pPr>
            <a:lvl3pPr marL="1026908" indent="0">
              <a:buNone/>
              <a:defRPr/>
            </a:lvl3pPr>
            <a:lvl4pPr marL="1296729" indent="0">
              <a:buNone/>
              <a:defRPr/>
            </a:lvl4pPr>
            <a:lvl5pPr marL="1566550" indent="0">
              <a:buNone/>
              <a:defRPr/>
            </a:lvl5pPr>
          </a:lstStyle>
          <a:p>
            <a:pPr lvl="0"/>
            <a:r>
              <a:rPr kumimoji="1" lang="ja-JP" altLang="en-US"/>
              <a:t>サブテキストを入力</a:t>
            </a:r>
          </a:p>
        </p:txBody>
      </p:sp>
      <p:sp>
        <p:nvSpPr>
          <p:cNvPr id="4" name="テキスト プレースホルダー 3">
            <a:extLst>
              <a:ext uri="{FF2B5EF4-FFF2-40B4-BE49-F238E27FC236}">
                <a16:creationId xmlns:a16="http://schemas.microsoft.com/office/drawing/2014/main" id="{C55DE130-98F6-8A42-8164-162A42AFCCDE}"/>
              </a:ext>
            </a:extLst>
          </p:cNvPr>
          <p:cNvSpPr>
            <a:spLocks noGrp="1"/>
          </p:cNvSpPr>
          <p:nvPr>
            <p:ph type="body" sz="quarter" idx="13" hasCustomPrompt="1"/>
          </p:nvPr>
        </p:nvSpPr>
        <p:spPr>
          <a:xfrm>
            <a:off x="6033120" y="548928"/>
            <a:ext cx="3658907" cy="431800"/>
          </a:xfrm>
        </p:spPr>
        <p:txBody>
          <a:bodyPr>
            <a:noAutofit/>
          </a:bodyPr>
          <a:lstStyle>
            <a:lvl1pPr marL="71986" indent="0" algn="r">
              <a:buNone/>
              <a:defRPr sz="1400" b="1" i="0">
                <a:latin typeface="Yu Gothic" panose="020B0400000000000000" pitchFamily="34" charset="-128"/>
                <a:ea typeface="Yu Gothic" panose="020B0400000000000000" pitchFamily="34" charset="-128"/>
              </a:defRPr>
            </a:lvl1pPr>
          </a:lstStyle>
          <a:p>
            <a:pPr lvl="0"/>
            <a:r>
              <a:rPr kumimoji="1" lang="ja-JP" altLang="en-US"/>
              <a:t>●●株式会社 御中</a:t>
            </a:r>
          </a:p>
        </p:txBody>
      </p:sp>
      <p:cxnSp>
        <p:nvCxnSpPr>
          <p:cNvPr id="7" name="直線コネクタ 6">
            <a:extLst>
              <a:ext uri="{FF2B5EF4-FFF2-40B4-BE49-F238E27FC236}">
                <a16:creationId xmlns:a16="http://schemas.microsoft.com/office/drawing/2014/main" id="{84CDFACD-0516-4047-A027-C278C53BE071}"/>
              </a:ext>
            </a:extLst>
          </p:cNvPr>
          <p:cNvCxnSpPr/>
          <p:nvPr/>
        </p:nvCxnSpPr>
        <p:spPr>
          <a:xfrm>
            <a:off x="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9" name="直線コネクタ 8">
            <a:extLst>
              <a:ext uri="{FF2B5EF4-FFF2-40B4-BE49-F238E27FC236}">
                <a16:creationId xmlns:a16="http://schemas.microsoft.com/office/drawing/2014/main" id="{FA5607F8-88BB-9E4F-83FF-0932BEF7BF8B}"/>
              </a:ext>
            </a:extLst>
          </p:cNvPr>
          <p:cNvCxnSpPr/>
          <p:nvPr/>
        </p:nvCxnSpPr>
        <p:spPr>
          <a:xfrm>
            <a:off x="9906000" y="0"/>
            <a:ext cx="0" cy="685800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直線コネクタ 10">
            <a:extLst>
              <a:ext uri="{FF2B5EF4-FFF2-40B4-BE49-F238E27FC236}">
                <a16:creationId xmlns:a16="http://schemas.microsoft.com/office/drawing/2014/main" id="{ACF73398-937D-C949-8A52-A82A2E670655}"/>
              </a:ext>
            </a:extLst>
          </p:cNvPr>
          <p:cNvCxnSpPr/>
          <p:nvPr/>
        </p:nvCxnSpPr>
        <p:spPr>
          <a:xfrm>
            <a:off x="0" y="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直線コネクタ 11">
            <a:extLst>
              <a:ext uri="{FF2B5EF4-FFF2-40B4-BE49-F238E27FC236}">
                <a16:creationId xmlns:a16="http://schemas.microsoft.com/office/drawing/2014/main" id="{A4B5D6A9-E2A9-E94C-B99A-5174D4EE0967}"/>
              </a:ext>
            </a:extLst>
          </p:cNvPr>
          <p:cNvCxnSpPr/>
          <p:nvPr/>
        </p:nvCxnSpPr>
        <p:spPr>
          <a:xfrm>
            <a:off x="0" y="6858000"/>
            <a:ext cx="9907200" cy="0"/>
          </a:xfrm>
          <a:prstGeom prst="line">
            <a:avLst/>
          </a:prstGeom>
          <a:ln w="952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3" name="図 12">
            <a:extLst>
              <a:ext uri="{FF2B5EF4-FFF2-40B4-BE49-F238E27FC236}">
                <a16:creationId xmlns:a16="http://schemas.microsoft.com/office/drawing/2014/main" id="{7B394604-F3D2-3743-93FA-57115EE6D96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491" y="271109"/>
            <a:ext cx="1549582" cy="861568"/>
          </a:xfrm>
          <a:prstGeom prst="rect">
            <a:avLst/>
          </a:prstGeom>
        </p:spPr>
      </p:pic>
    </p:spTree>
    <p:extLst>
      <p:ext uri="{BB962C8B-B14F-4D97-AF65-F5344CB8AC3E}">
        <p14:creationId xmlns:p14="http://schemas.microsoft.com/office/powerpoint/2010/main" val="2406912000"/>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928"/>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tx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tx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528"/>
            <a:ext cx="9478053" cy="648072"/>
          </a:xfrm>
        </p:spPr>
        <p:txBody>
          <a:bodyPr anchor="b"/>
          <a:lstStyle>
            <a:lvl1pPr marL="58500" indent="0" algn="ctr">
              <a:buNone/>
              <a:defRPr b="1" i="0" spc="244">
                <a:solidFill>
                  <a:schemeClr val="tx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テキストを入力</a:t>
            </a:r>
          </a:p>
        </p:txBody>
      </p:sp>
      <p:pic>
        <p:nvPicPr>
          <p:cNvPr id="6" name="図 5">
            <a:extLst>
              <a:ext uri="{FF2B5EF4-FFF2-40B4-BE49-F238E27FC236}">
                <a16:creationId xmlns:a16="http://schemas.microsoft.com/office/drawing/2014/main" id="{8EDCE843-481F-2146-8353-FB2FA7E867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000" y="548680"/>
            <a:ext cx="1355777" cy="384530"/>
          </a:xfrm>
          <a:prstGeom prst="rect">
            <a:avLst/>
          </a:prstGeom>
        </p:spPr>
      </p:pic>
    </p:spTree>
    <p:extLst>
      <p:ext uri="{BB962C8B-B14F-4D97-AF65-F5344CB8AC3E}">
        <p14:creationId xmlns:p14="http://schemas.microsoft.com/office/powerpoint/2010/main" val="3239702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中表紙">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tx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36547140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プレゼンスタイル">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583463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箇条書き">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578186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基本コンテンツ">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23137952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Tree>
    <p:extLst>
      <p:ext uri="{BB962C8B-B14F-4D97-AF65-F5344CB8AC3E}">
        <p14:creationId xmlns:p14="http://schemas.microsoft.com/office/powerpoint/2010/main" val="3642321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自由レイアウト">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021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箇条書き">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12" name="コンテンツ プレースホルダ 10"/>
          <p:cNvSpPr>
            <a:spLocks noGrp="1"/>
          </p:cNvSpPr>
          <p:nvPr>
            <p:ph sz="quarter" idx="10" hasCustomPrompt="1"/>
          </p:nvPr>
        </p:nvSpPr>
        <p:spPr>
          <a:xfrm>
            <a:off x="565500" y="1196752"/>
            <a:ext cx="9068020" cy="532859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Tree>
    <p:extLst>
      <p:ext uri="{BB962C8B-B14F-4D97-AF65-F5344CB8AC3E}">
        <p14:creationId xmlns:p14="http://schemas.microsoft.com/office/powerpoint/2010/main" val="20847730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p:cSld name="Sansan">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29"/>
            <a:ext cx="1755195" cy="1201094"/>
          </a:xfrm>
          <a:prstGeom prst="rect">
            <a:avLst/>
          </a:prstGeom>
        </p:spPr>
      </p:pic>
    </p:spTree>
    <p:extLst>
      <p:ext uri="{BB962C8B-B14F-4D97-AF65-F5344CB8AC3E}">
        <p14:creationId xmlns:p14="http://schemas.microsoft.com/office/powerpoint/2010/main" val="158897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Eight">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47" y="3140969"/>
            <a:ext cx="2009106" cy="573014"/>
          </a:xfrm>
          <a:prstGeom prst="rect">
            <a:avLst/>
          </a:prstGeom>
        </p:spPr>
      </p:pic>
    </p:spTree>
    <p:extLst>
      <p:ext uri="{BB962C8B-B14F-4D97-AF65-F5344CB8AC3E}">
        <p14:creationId xmlns:p14="http://schemas.microsoft.com/office/powerpoint/2010/main" val="3788691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80928"/>
            <a:ext cx="9478053" cy="1008112"/>
          </a:xfrm>
        </p:spPr>
        <p:txBody>
          <a:bodyPr anchor="b"/>
          <a:lstStyle>
            <a:lvl1pPr marL="0" marR="0" indent="0" algn="ctr" defTabSz="742950"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900" b="1" i="0" spc="244">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1"/>
            <a:ext cx="9478055" cy="1204209"/>
          </a:xfrm>
        </p:spPr>
        <p:txBody>
          <a:bodyPr anchor="b">
            <a:noAutofit/>
          </a:bodyPr>
          <a:lstStyle>
            <a:lvl1pPr marL="58500" indent="0" algn="ctr">
              <a:lnSpc>
                <a:spcPct val="100000"/>
              </a:lnSpc>
              <a:buNone/>
              <a:defRPr sz="1463" b="1" i="0">
                <a:solidFill>
                  <a:schemeClr val="bg1"/>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132528"/>
            <a:ext cx="9478053" cy="648072"/>
          </a:xfrm>
        </p:spPr>
        <p:txBody>
          <a:bodyPr anchor="b"/>
          <a:lstStyle>
            <a:lvl1pPr marL="58500" indent="0" algn="ctr">
              <a:buNone/>
              <a:defRPr b="1" i="0" spc="244">
                <a:solidFill>
                  <a:schemeClr val="bg1"/>
                </a:solidFill>
                <a:latin typeface="+mn-lt"/>
                <a:ea typeface="Yu Gothic" charset="-128"/>
                <a:cs typeface="Yu Gothic" charset="-128"/>
              </a:defRPr>
            </a:lvl1pPr>
            <a:lvl2pPr marL="308953" indent="0">
              <a:buNone/>
              <a:defRPr/>
            </a:lvl2pPr>
            <a:lvl3pPr marL="834529" indent="0">
              <a:buNone/>
              <a:defRPr/>
            </a:lvl3pPr>
            <a:lvl4pPr marL="1053803" indent="0">
              <a:buNone/>
              <a:defRPr/>
            </a:lvl4pPr>
            <a:lvl5pPr marL="1273076" indent="0">
              <a:buNone/>
              <a:defRPr/>
            </a:lvl5pPr>
          </a:lstStyle>
          <a:p>
            <a:pPr lvl="0"/>
            <a:r>
              <a:rPr kumimoji="1" lang="ja-JP" altLang="en-US"/>
              <a:t>テキストを入力</a:t>
            </a:r>
          </a:p>
        </p:txBody>
      </p:sp>
      <p:pic>
        <p:nvPicPr>
          <p:cNvPr id="9" name="図 8">
            <a:extLst>
              <a:ext uri="{FF2B5EF4-FFF2-40B4-BE49-F238E27FC236}">
                <a16:creationId xmlns:a16="http://schemas.microsoft.com/office/drawing/2014/main" id="{6796BEF0-9743-3A48-BEBA-6CDC8BE330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999" y="548680"/>
            <a:ext cx="1355777" cy="384530"/>
          </a:xfrm>
          <a:prstGeom prst="rect">
            <a:avLst/>
          </a:prstGeom>
        </p:spPr>
      </p:pic>
    </p:spTree>
    <p:extLst>
      <p:ext uri="{BB962C8B-B14F-4D97-AF65-F5344CB8AC3E}">
        <p14:creationId xmlns:p14="http://schemas.microsoft.com/office/powerpoint/2010/main" val="14226099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中表紙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348880"/>
            <a:ext cx="8892000" cy="1152784"/>
          </a:xfrm>
        </p:spPr>
        <p:txBody>
          <a:bodyPr anchor="b"/>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sp>
        <p:nvSpPr>
          <p:cNvPr id="5" name="正方形/長方形 4"/>
          <p:cNvSpPr/>
          <p:nvPr/>
        </p:nvSpPr>
        <p:spPr>
          <a:xfrm>
            <a:off x="4660500" y="3724896"/>
            <a:ext cx="585000" cy="648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2155720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30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プレゼンスタイル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477254" y="332656"/>
            <a:ext cx="8951494" cy="5904656"/>
          </a:xfrm>
        </p:spPr>
        <p:txBody>
          <a:bodyPr anchor="ctr"/>
          <a:lstStyle>
            <a:lvl1pPr marL="0" marR="0" indent="0" algn="ctr" defTabSz="74295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3575" b="1" i="0">
                <a:solidFill>
                  <a:schemeClr val="bg1"/>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Tree>
    <p:extLst>
      <p:ext uri="{BB962C8B-B14F-4D97-AF65-F5344CB8AC3E}">
        <p14:creationId xmlns:p14="http://schemas.microsoft.com/office/powerpoint/2010/main" val="3618688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箇条書き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2421972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基本コンテンツ_黒">
    <p:bg>
      <p:bgPr>
        <a:solidFill>
          <a:srgbClr val="000000"/>
        </a:solidFill>
        <a:effectLst/>
      </p:bgPr>
    </p:bg>
    <p:spTree>
      <p:nvGrpSpPr>
        <p:cNvPr id="1" name=""/>
        <p:cNvGrpSpPr/>
        <p:nvPr/>
      </p:nvGrpSpPr>
      <p:grpSpPr>
        <a:xfrm>
          <a:off x="0" y="0"/>
          <a:ext cx="0" cy="0"/>
          <a:chOff x="0" y="0"/>
          <a:chExt cx="0" cy="0"/>
        </a:xfrm>
      </p:grpSpPr>
      <p:sp>
        <p:nvSpPr>
          <p:cNvPr id="6" name="テキスト プレースホルダー 5"/>
          <p:cNvSpPr>
            <a:spLocks noGrp="1"/>
          </p:cNvSpPr>
          <p:nvPr>
            <p:ph type="body" sz="quarter" idx="11"/>
          </p:nvPr>
        </p:nvSpPr>
        <p:spPr>
          <a:xfrm>
            <a:off x="628020" y="1282750"/>
            <a:ext cx="8649961" cy="5041770"/>
          </a:xfrm>
        </p:spPr>
        <p:txBody>
          <a:bodyPr/>
          <a:lstStyle>
            <a:lvl1pPr marL="58500" indent="0">
              <a:buNone/>
              <a:defRPr>
                <a:solidFill>
                  <a:schemeClr val="bg1"/>
                </a:solidFill>
              </a:defRPr>
            </a:lvl1pPr>
            <a:lvl2pPr marL="308953" indent="0">
              <a:buNone/>
              <a:defRPr>
                <a:solidFill>
                  <a:schemeClr val="bg1"/>
                </a:solidFill>
              </a:defRPr>
            </a:lvl2pPr>
            <a:lvl3pPr marL="834529" indent="0">
              <a:buNone/>
              <a:defRPr>
                <a:solidFill>
                  <a:schemeClr val="bg1"/>
                </a:solidFill>
              </a:defRPr>
            </a:lvl3pPr>
            <a:lvl4pPr marL="1053803" indent="0">
              <a:buNone/>
              <a:defRPr>
                <a:solidFill>
                  <a:schemeClr val="bg1"/>
                </a:solidFill>
              </a:defRPr>
            </a:lvl4pPr>
            <a:lvl5pPr marL="1273076" indent="0">
              <a:buNone/>
              <a:defRPr>
                <a:solidFill>
                  <a:schemeClr val="bg1"/>
                </a:solidFill>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2926927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タイトルのみ_黒">
    <p:bg>
      <p:bgPr>
        <a:solidFill>
          <a:srgbClr val="000000"/>
        </a:solidFill>
        <a:effectLst/>
      </p:bgPr>
    </p:bg>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solidFill>
                  <a:schemeClr val="bg1"/>
                </a:solidFill>
              </a:defRPr>
            </a:lvl1pPr>
          </a:lstStyle>
          <a:p>
            <a:r>
              <a:rPr kumimoji="1" lang="ja-JP" altLang="en-US"/>
              <a:t>マスター タイトルの書式設定</a:t>
            </a:r>
          </a:p>
        </p:txBody>
      </p:sp>
    </p:spTree>
    <p:extLst>
      <p:ext uri="{BB962C8B-B14F-4D97-AF65-F5344CB8AC3E}">
        <p14:creationId xmlns:p14="http://schemas.microsoft.com/office/powerpoint/2010/main" val="12703089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自由レイアウト_黒">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3485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Sansan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75403" y="2826930"/>
            <a:ext cx="1755195" cy="1201093"/>
          </a:xfrm>
          <a:prstGeom prst="rect">
            <a:avLst/>
          </a:prstGeom>
        </p:spPr>
      </p:pic>
    </p:spTree>
    <p:extLst>
      <p:ext uri="{BB962C8B-B14F-4D97-AF65-F5344CB8AC3E}">
        <p14:creationId xmlns:p14="http://schemas.microsoft.com/office/powerpoint/2010/main" val="2265962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タイトルのみ">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0"/>
          </p:nvPr>
        </p:nvSpPr>
        <p:spPr/>
        <p:txBody>
          <a:bodyPr/>
          <a:lstStyle/>
          <a:p>
            <a:fld id="{BC97076A-FE38-4902-A3BD-70DA550777B1}" type="slidenum">
              <a:rPr kumimoji="1" lang="ja-JP" altLang="en-US" smtClean="0"/>
              <a:pPr/>
              <a:t>‹#›</a:t>
            </a:fld>
            <a:endParaRPr kumimoji="1" lang="ja-JP" altLang="en-US"/>
          </a:p>
        </p:txBody>
      </p:sp>
    </p:spTree>
    <p:extLst>
      <p:ext uri="{BB962C8B-B14F-4D97-AF65-F5344CB8AC3E}">
        <p14:creationId xmlns:p14="http://schemas.microsoft.com/office/powerpoint/2010/main" val="244548559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Eight_黒">
    <p:bg>
      <p:bgPr>
        <a:solidFill>
          <a:srgbClr val="000000"/>
        </a:solidFill>
        <a:effectLst/>
      </p:bgPr>
    </p:bg>
    <p:spTree>
      <p:nvGrpSpPr>
        <p:cNvPr id="1" name=""/>
        <p:cNvGrpSpPr/>
        <p:nvPr/>
      </p:nvGrpSpPr>
      <p:grpSpPr>
        <a:xfrm>
          <a:off x="0" y="0"/>
          <a:ext cx="0" cy="0"/>
          <a:chOff x="0" y="0"/>
          <a:chExt cx="0" cy="0"/>
        </a:xfrm>
      </p:grpSpPr>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48451" y="3140969"/>
            <a:ext cx="2009098" cy="573014"/>
          </a:xfrm>
          <a:prstGeom prst="rect">
            <a:avLst/>
          </a:prstGeom>
        </p:spPr>
      </p:pic>
    </p:spTree>
    <p:extLst>
      <p:ext uri="{BB962C8B-B14F-4D97-AF65-F5344CB8AC3E}">
        <p14:creationId xmlns:p14="http://schemas.microsoft.com/office/powerpoint/2010/main" val="23283173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8C55405-0BDF-E646-8447-3A8D733EE0CE}"/>
              </a:ext>
            </a:extLst>
          </p:cNvPr>
          <p:cNvSpPr>
            <a:spLocks noGrp="1"/>
          </p:cNvSpPr>
          <p:nvPr>
            <p:ph type="ctrTitle"/>
          </p:nvPr>
        </p:nvSpPr>
        <p:spPr>
          <a:xfrm>
            <a:off x="1238250" y="1122363"/>
            <a:ext cx="7429500" cy="2387600"/>
          </a:xfrm>
        </p:spPr>
        <p:txBody>
          <a:bodyPr anchor="b"/>
          <a:lstStyle>
            <a:lvl1pPr algn="ctr">
              <a:defRPr sz="4875"/>
            </a:lvl1pPr>
          </a:lstStyle>
          <a:p>
            <a:r>
              <a:rPr kumimoji="1" lang="ja-JP" altLang="en-US"/>
              <a:t>マスター タイトルの書式設定</a:t>
            </a:r>
          </a:p>
        </p:txBody>
      </p:sp>
      <p:sp>
        <p:nvSpPr>
          <p:cNvPr id="3" name="字幕 2">
            <a:extLst>
              <a:ext uri="{FF2B5EF4-FFF2-40B4-BE49-F238E27FC236}">
                <a16:creationId xmlns:a16="http://schemas.microsoft.com/office/drawing/2014/main" id="{7CCB1EA6-160D-4B46-83EB-986B186CADA8}"/>
              </a:ext>
            </a:extLst>
          </p:cNvPr>
          <p:cNvSpPr>
            <a:spLocks noGrp="1"/>
          </p:cNvSpPr>
          <p:nvPr>
            <p:ph type="subTitle" idx="1"/>
          </p:nvPr>
        </p:nvSpPr>
        <p:spPr>
          <a:xfrm>
            <a:off x="1238250" y="3602038"/>
            <a:ext cx="7429500" cy="1655762"/>
          </a:xfrm>
        </p:spPr>
        <p:txBody>
          <a:bodyPr/>
          <a:lstStyle>
            <a:lvl1pPr marL="0" indent="0" algn="ctr">
              <a:buNone/>
              <a:defRPr sz="1950"/>
            </a:lvl1pPr>
            <a:lvl2pPr marL="371475" indent="0" algn="ctr">
              <a:buNone/>
              <a:defRPr sz="1625"/>
            </a:lvl2pPr>
            <a:lvl3pPr marL="742950" indent="0" algn="ctr">
              <a:buNone/>
              <a:defRPr sz="1463"/>
            </a:lvl3pPr>
            <a:lvl4pPr marL="1114425" indent="0" algn="ctr">
              <a:buNone/>
              <a:defRPr sz="1300"/>
            </a:lvl4pPr>
            <a:lvl5pPr marL="1485900" indent="0" algn="ctr">
              <a:buNone/>
              <a:defRPr sz="1300"/>
            </a:lvl5pPr>
            <a:lvl6pPr marL="1857375" indent="0" algn="ctr">
              <a:buNone/>
              <a:defRPr sz="1300"/>
            </a:lvl6pPr>
            <a:lvl7pPr marL="2228850" indent="0" algn="ctr">
              <a:buNone/>
              <a:defRPr sz="1300"/>
            </a:lvl7pPr>
            <a:lvl8pPr marL="2600325" indent="0" algn="ctr">
              <a:buNone/>
              <a:defRPr sz="1300"/>
            </a:lvl8pPr>
            <a:lvl9pPr marL="2971800" indent="0" algn="ctr">
              <a:buNone/>
              <a:defRPr sz="13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872CE62C-40AF-3E44-A929-7A27EDE6E5F7}"/>
              </a:ext>
            </a:extLst>
          </p:cNvPr>
          <p:cNvSpPr>
            <a:spLocks noGrp="1"/>
          </p:cNvSpPr>
          <p:nvPr>
            <p:ph type="dt" sz="half" idx="10"/>
          </p:nvPr>
        </p:nvSpPr>
        <p:spPr/>
        <p:txBody>
          <a:bodyPr/>
          <a:lstStyle/>
          <a:p>
            <a:fld id="{165991BC-018D-E646-83B7-864311525937}" type="datetime1">
              <a:rPr kumimoji="1" lang="ja-JP" altLang="en-US" smtClean="0"/>
              <a:t>2024/2/26</a:t>
            </a:fld>
            <a:endParaRPr kumimoji="1" lang="ja-JP" altLang="en-US"/>
          </a:p>
        </p:txBody>
      </p:sp>
      <p:sp>
        <p:nvSpPr>
          <p:cNvPr id="5" name="フッター プレースホルダー 4">
            <a:extLst>
              <a:ext uri="{FF2B5EF4-FFF2-40B4-BE49-F238E27FC236}">
                <a16:creationId xmlns:a16="http://schemas.microsoft.com/office/drawing/2014/main" id="{3616D059-B912-444E-AF46-6283439A00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C3178EEF-43C1-FD4A-9F6F-6C932A744455}"/>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383896303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DFEF645-7E2F-384D-AFC0-553BAC98402E}"/>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FFA43491-5B8F-7846-B8CC-900B1FD8CFFF}"/>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DC201C8-E5BA-9C41-84CC-12A1562F558D}"/>
              </a:ext>
            </a:extLst>
          </p:cNvPr>
          <p:cNvSpPr>
            <a:spLocks noGrp="1"/>
          </p:cNvSpPr>
          <p:nvPr>
            <p:ph type="dt" sz="half" idx="10"/>
          </p:nvPr>
        </p:nvSpPr>
        <p:spPr/>
        <p:txBody>
          <a:bodyPr/>
          <a:lstStyle/>
          <a:p>
            <a:fld id="{FE710F8F-9789-0647-9EFE-FC8096B1D0AA}" type="datetime1">
              <a:rPr kumimoji="1" lang="ja-JP" altLang="en-US" smtClean="0"/>
              <a:t>2024/2/26</a:t>
            </a:fld>
            <a:endParaRPr kumimoji="1" lang="ja-JP" altLang="en-US"/>
          </a:p>
        </p:txBody>
      </p:sp>
      <p:sp>
        <p:nvSpPr>
          <p:cNvPr id="5" name="フッター プレースホルダー 4">
            <a:extLst>
              <a:ext uri="{FF2B5EF4-FFF2-40B4-BE49-F238E27FC236}">
                <a16:creationId xmlns:a16="http://schemas.microsoft.com/office/drawing/2014/main" id="{4327E633-5AB6-2C42-A9E4-1488A7290AB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5D7B990-8D4B-8148-B83F-ADEA96488856}"/>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19096936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C3F34E-A93C-3A49-862C-FC353E6A731F}"/>
              </a:ext>
            </a:extLst>
          </p:cNvPr>
          <p:cNvSpPr>
            <a:spLocks noGrp="1"/>
          </p:cNvSpPr>
          <p:nvPr>
            <p:ph type="title"/>
          </p:nvPr>
        </p:nvSpPr>
        <p:spPr>
          <a:xfrm>
            <a:off x="675878" y="1709739"/>
            <a:ext cx="8543925" cy="2852737"/>
          </a:xfrm>
        </p:spPr>
        <p:txBody>
          <a:bodyPr anchor="b"/>
          <a:lstStyle>
            <a:lvl1pPr>
              <a:defRPr sz="4875"/>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EFFBE8C4-0F3F-254A-B253-A6D3CE350D21}"/>
              </a:ext>
            </a:extLst>
          </p:cNvPr>
          <p:cNvSpPr>
            <a:spLocks noGrp="1"/>
          </p:cNvSpPr>
          <p:nvPr>
            <p:ph type="body" idx="1"/>
          </p:nvPr>
        </p:nvSpPr>
        <p:spPr>
          <a:xfrm>
            <a:off x="675878" y="4589464"/>
            <a:ext cx="8543925" cy="1500187"/>
          </a:xfrm>
        </p:spPr>
        <p:txBody>
          <a:bodyPr/>
          <a:lstStyle>
            <a:lvl1pPr marL="0" indent="0">
              <a:buNone/>
              <a:defRPr sz="195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3F8B1A39-4265-EA4F-B997-8BAAED8B4682}"/>
              </a:ext>
            </a:extLst>
          </p:cNvPr>
          <p:cNvSpPr>
            <a:spLocks noGrp="1"/>
          </p:cNvSpPr>
          <p:nvPr>
            <p:ph type="dt" sz="half" idx="10"/>
          </p:nvPr>
        </p:nvSpPr>
        <p:spPr/>
        <p:txBody>
          <a:bodyPr/>
          <a:lstStyle/>
          <a:p>
            <a:fld id="{8F46F618-E280-F844-A3D3-35CB3361C6D5}" type="datetime1">
              <a:rPr kumimoji="1" lang="ja-JP" altLang="en-US" smtClean="0"/>
              <a:t>2024/2/26</a:t>
            </a:fld>
            <a:endParaRPr kumimoji="1" lang="ja-JP" altLang="en-US"/>
          </a:p>
        </p:txBody>
      </p:sp>
      <p:sp>
        <p:nvSpPr>
          <p:cNvPr id="5" name="フッター プレースホルダー 4">
            <a:extLst>
              <a:ext uri="{FF2B5EF4-FFF2-40B4-BE49-F238E27FC236}">
                <a16:creationId xmlns:a16="http://schemas.microsoft.com/office/drawing/2014/main" id="{0AE4389B-196F-3A49-86A5-7C30B9B91FA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6A8910D-EB1C-8544-9781-8A1F03020DCA}"/>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6376343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B739B3-5E86-3249-A6F8-77B8713A09D8}"/>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3C3CED7-0468-F04D-9222-4FA5B9F7F38F}"/>
              </a:ext>
            </a:extLst>
          </p:cNvPr>
          <p:cNvSpPr>
            <a:spLocks noGrp="1"/>
          </p:cNvSpPr>
          <p:nvPr>
            <p:ph sz="half" idx="1"/>
          </p:nvPr>
        </p:nvSpPr>
        <p:spPr>
          <a:xfrm>
            <a:off x="681038"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DF071F59-EF9E-F547-AB62-388A397E72A3}"/>
              </a:ext>
            </a:extLst>
          </p:cNvPr>
          <p:cNvSpPr>
            <a:spLocks noGrp="1"/>
          </p:cNvSpPr>
          <p:nvPr>
            <p:ph sz="half" idx="2"/>
          </p:nvPr>
        </p:nvSpPr>
        <p:spPr>
          <a:xfrm>
            <a:off x="5014913" y="1825625"/>
            <a:ext cx="421005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4128B639-BE06-5A40-A1A1-8792B8DB83D0}"/>
              </a:ext>
            </a:extLst>
          </p:cNvPr>
          <p:cNvSpPr>
            <a:spLocks noGrp="1"/>
          </p:cNvSpPr>
          <p:nvPr>
            <p:ph type="dt" sz="half" idx="10"/>
          </p:nvPr>
        </p:nvSpPr>
        <p:spPr/>
        <p:txBody>
          <a:bodyPr/>
          <a:lstStyle/>
          <a:p>
            <a:fld id="{67AECB1E-53EA-974A-B290-ED2D237B1600}" type="datetime1">
              <a:rPr kumimoji="1" lang="ja-JP" altLang="en-US" smtClean="0"/>
              <a:t>2024/2/26</a:t>
            </a:fld>
            <a:endParaRPr kumimoji="1" lang="ja-JP" altLang="en-US"/>
          </a:p>
        </p:txBody>
      </p:sp>
      <p:sp>
        <p:nvSpPr>
          <p:cNvPr id="6" name="フッター プレースホルダー 5">
            <a:extLst>
              <a:ext uri="{FF2B5EF4-FFF2-40B4-BE49-F238E27FC236}">
                <a16:creationId xmlns:a16="http://schemas.microsoft.com/office/drawing/2014/main" id="{22D200AE-5EDF-554B-8623-92D3C5DBE28D}"/>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CB80A96E-F0E6-4D47-93B3-A0986C3965D7}"/>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6885474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9CC658E-7199-EE48-8F2D-8BD0A461C187}"/>
              </a:ext>
            </a:extLst>
          </p:cNvPr>
          <p:cNvSpPr>
            <a:spLocks noGrp="1"/>
          </p:cNvSpPr>
          <p:nvPr>
            <p:ph type="title"/>
          </p:nvPr>
        </p:nvSpPr>
        <p:spPr>
          <a:xfrm>
            <a:off x="682328" y="365126"/>
            <a:ext cx="8543925"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A4F6CC9D-032E-D04F-9D66-F2C675DB726F}"/>
              </a:ext>
            </a:extLst>
          </p:cNvPr>
          <p:cNvSpPr>
            <a:spLocks noGrp="1"/>
          </p:cNvSpPr>
          <p:nvPr>
            <p:ph type="body" idx="1"/>
          </p:nvPr>
        </p:nvSpPr>
        <p:spPr>
          <a:xfrm>
            <a:off x="682328" y="1681163"/>
            <a:ext cx="4190702"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7AF2250A-B5C3-AB4D-B580-5B3EB9FE6F9D}"/>
              </a:ext>
            </a:extLst>
          </p:cNvPr>
          <p:cNvSpPr>
            <a:spLocks noGrp="1"/>
          </p:cNvSpPr>
          <p:nvPr>
            <p:ph sz="half" idx="2"/>
          </p:nvPr>
        </p:nvSpPr>
        <p:spPr>
          <a:xfrm>
            <a:off x="682328" y="2505075"/>
            <a:ext cx="4190702"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B1B4C33A-63B1-DD49-A668-6179A517F0CB}"/>
              </a:ext>
            </a:extLst>
          </p:cNvPr>
          <p:cNvSpPr>
            <a:spLocks noGrp="1"/>
          </p:cNvSpPr>
          <p:nvPr>
            <p:ph type="body" sz="quarter" idx="3"/>
          </p:nvPr>
        </p:nvSpPr>
        <p:spPr>
          <a:xfrm>
            <a:off x="5014913" y="1681163"/>
            <a:ext cx="4211340" cy="823912"/>
          </a:xfrm>
        </p:spPr>
        <p:txBody>
          <a:bodyPr anchor="b"/>
          <a:lstStyle>
            <a:lvl1pPr marL="0" indent="0">
              <a:buNone/>
              <a:defRPr sz="1950" b="1"/>
            </a:lvl1pPr>
            <a:lvl2pPr marL="371475" indent="0">
              <a:buNone/>
              <a:defRPr sz="1625" b="1"/>
            </a:lvl2pPr>
            <a:lvl3pPr marL="742950" indent="0">
              <a:buNone/>
              <a:defRPr sz="1463" b="1"/>
            </a:lvl3pPr>
            <a:lvl4pPr marL="1114425" indent="0">
              <a:buNone/>
              <a:defRPr sz="1300" b="1"/>
            </a:lvl4pPr>
            <a:lvl5pPr marL="1485900" indent="0">
              <a:buNone/>
              <a:defRPr sz="1300" b="1"/>
            </a:lvl5pPr>
            <a:lvl6pPr marL="1857375" indent="0">
              <a:buNone/>
              <a:defRPr sz="1300" b="1"/>
            </a:lvl6pPr>
            <a:lvl7pPr marL="2228850" indent="0">
              <a:buNone/>
              <a:defRPr sz="1300" b="1"/>
            </a:lvl7pPr>
            <a:lvl8pPr marL="2600325" indent="0">
              <a:buNone/>
              <a:defRPr sz="1300" b="1"/>
            </a:lvl8pPr>
            <a:lvl9pPr marL="2971800" indent="0">
              <a:buNone/>
              <a:defRPr sz="13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945D6EB1-3828-9C44-B123-012FF99F09C2}"/>
              </a:ext>
            </a:extLst>
          </p:cNvPr>
          <p:cNvSpPr>
            <a:spLocks noGrp="1"/>
          </p:cNvSpPr>
          <p:nvPr>
            <p:ph sz="quarter" idx="4"/>
          </p:nvPr>
        </p:nvSpPr>
        <p:spPr>
          <a:xfrm>
            <a:off x="5014913" y="2505075"/>
            <a:ext cx="4211340"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F7A226AF-E506-064A-8FD9-5EB728DB8732}"/>
              </a:ext>
            </a:extLst>
          </p:cNvPr>
          <p:cNvSpPr>
            <a:spLocks noGrp="1"/>
          </p:cNvSpPr>
          <p:nvPr>
            <p:ph type="dt" sz="half" idx="10"/>
          </p:nvPr>
        </p:nvSpPr>
        <p:spPr/>
        <p:txBody>
          <a:bodyPr/>
          <a:lstStyle/>
          <a:p>
            <a:fld id="{18FDA87E-2052-014F-B5B7-BE7DA3A3547F}" type="datetime1">
              <a:rPr kumimoji="1" lang="ja-JP" altLang="en-US" smtClean="0"/>
              <a:t>2024/2/26</a:t>
            </a:fld>
            <a:endParaRPr kumimoji="1" lang="ja-JP" altLang="en-US"/>
          </a:p>
        </p:txBody>
      </p:sp>
      <p:sp>
        <p:nvSpPr>
          <p:cNvPr id="8" name="フッター プレースホルダー 7">
            <a:extLst>
              <a:ext uri="{FF2B5EF4-FFF2-40B4-BE49-F238E27FC236}">
                <a16:creationId xmlns:a16="http://schemas.microsoft.com/office/drawing/2014/main" id="{EA8CCC4D-4150-E945-9FEF-009E0199B986}"/>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613C8F5-F028-F242-8F48-A92F7D74744B}"/>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03413501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C637369-2157-744A-9F6F-AD64546E6EA0}"/>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AAE92CA2-8226-294B-9F7D-86C2298E5ECA}"/>
              </a:ext>
            </a:extLst>
          </p:cNvPr>
          <p:cNvSpPr>
            <a:spLocks noGrp="1"/>
          </p:cNvSpPr>
          <p:nvPr>
            <p:ph type="dt" sz="half" idx="10"/>
          </p:nvPr>
        </p:nvSpPr>
        <p:spPr/>
        <p:txBody>
          <a:bodyPr/>
          <a:lstStyle/>
          <a:p>
            <a:fld id="{4946DE24-7738-B54F-A771-035B3216F248}" type="datetime1">
              <a:rPr kumimoji="1" lang="ja-JP" altLang="en-US" smtClean="0"/>
              <a:t>2024/2/26</a:t>
            </a:fld>
            <a:endParaRPr kumimoji="1" lang="ja-JP" altLang="en-US"/>
          </a:p>
        </p:txBody>
      </p:sp>
      <p:sp>
        <p:nvSpPr>
          <p:cNvPr id="4" name="フッター プレースホルダー 3">
            <a:extLst>
              <a:ext uri="{FF2B5EF4-FFF2-40B4-BE49-F238E27FC236}">
                <a16:creationId xmlns:a16="http://schemas.microsoft.com/office/drawing/2014/main" id="{B5CCC9C4-FDA2-7042-98CC-41C35B496800}"/>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E67550BA-2427-9F41-A72A-22F4E73315B2}"/>
              </a:ext>
            </a:extLst>
          </p:cNvPr>
          <p:cNvSpPr>
            <a:spLocks noGrp="1"/>
          </p:cNvSpPr>
          <p:nvPr>
            <p:ph type="sldNum" sz="quarter" idx="12"/>
          </p:nvPr>
        </p:nvSpPr>
        <p:spPr/>
        <p:txBody>
          <a:bodyPr/>
          <a:lstStyle/>
          <a:p>
            <a:fld id="{080B9567-92A8-A942-B15D-7646BA3F0BCE}" type="slidenum">
              <a:rPr kumimoji="1" lang="ja-JP" altLang="en-US" smtClean="0"/>
              <a:t>‹#›</a:t>
            </a:fld>
            <a:endParaRPr kumimoji="1" lang="ja-JP" altLang="en-US"/>
          </a:p>
        </p:txBody>
      </p:sp>
    </p:spTree>
    <p:extLst>
      <p:ext uri="{BB962C8B-B14F-4D97-AF65-F5344CB8AC3E}">
        <p14:creationId xmlns:p14="http://schemas.microsoft.com/office/powerpoint/2010/main" val="1146956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4DC5643C-BB57-CD49-9457-6AF6B7D4CED9}"/>
              </a:ext>
            </a:extLst>
          </p:cNvPr>
          <p:cNvSpPr>
            <a:spLocks noGrp="1"/>
          </p:cNvSpPr>
          <p:nvPr>
            <p:ph type="dt" sz="half" idx="10"/>
          </p:nvPr>
        </p:nvSpPr>
        <p:spPr/>
        <p:txBody>
          <a:bodyPr/>
          <a:lstStyle/>
          <a:p>
            <a:fld id="{61FB3228-AC1C-8F43-A7EA-B115E1BC24D6}" type="datetime1">
              <a:rPr kumimoji="1" lang="ja-JP" altLang="en-US" smtClean="0"/>
              <a:t>2024/2/26</a:t>
            </a:fld>
            <a:endParaRPr kumimoji="1" lang="ja-JP" altLang="en-US"/>
          </a:p>
        </p:txBody>
      </p:sp>
      <p:sp>
        <p:nvSpPr>
          <p:cNvPr id="3" name="フッター プレースホルダー 2">
            <a:extLst>
              <a:ext uri="{FF2B5EF4-FFF2-40B4-BE49-F238E27FC236}">
                <a16:creationId xmlns:a16="http://schemas.microsoft.com/office/drawing/2014/main" id="{0833A9BC-BC3B-BC43-BC41-0D512A568F02}"/>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3F731662-47F8-494B-9770-6A15221C69D4}"/>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21438697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DB469E-95B3-0445-8E70-A396B8F7D9FF}"/>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74ECEFEC-DC86-8440-A9BA-DAB555AB6FA7}"/>
              </a:ext>
            </a:extLst>
          </p:cNvPr>
          <p:cNvSpPr>
            <a:spLocks noGrp="1"/>
          </p:cNvSpPr>
          <p:nvPr>
            <p:ph idx="1"/>
          </p:nvPr>
        </p:nvSpPr>
        <p:spPr>
          <a:xfrm>
            <a:off x="4211340" y="987426"/>
            <a:ext cx="5014913" cy="4873625"/>
          </a:xfrm>
        </p:spPr>
        <p:txBody>
          <a:bodyPr/>
          <a:lstStyle>
            <a:lvl1pPr>
              <a:defRPr sz="2600"/>
            </a:lvl1pPr>
            <a:lvl2pPr>
              <a:defRPr sz="2275"/>
            </a:lvl2pPr>
            <a:lvl3pPr>
              <a:defRPr sz="1950"/>
            </a:lvl3pPr>
            <a:lvl4pPr>
              <a:defRPr sz="1625"/>
            </a:lvl4pPr>
            <a:lvl5pPr>
              <a:defRPr sz="1625"/>
            </a:lvl5pPr>
            <a:lvl6pPr>
              <a:defRPr sz="1625"/>
            </a:lvl6pPr>
            <a:lvl7pPr>
              <a:defRPr sz="1625"/>
            </a:lvl7pPr>
            <a:lvl8pPr>
              <a:defRPr sz="1625"/>
            </a:lvl8pPr>
            <a:lvl9pPr>
              <a:defRPr sz="1625"/>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D297C55F-3321-1740-AAFD-72DD8D503AB7}"/>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C6C5CCEB-BF25-9443-9102-603512727877}"/>
              </a:ext>
            </a:extLst>
          </p:cNvPr>
          <p:cNvSpPr>
            <a:spLocks noGrp="1"/>
          </p:cNvSpPr>
          <p:nvPr>
            <p:ph type="dt" sz="half" idx="10"/>
          </p:nvPr>
        </p:nvSpPr>
        <p:spPr/>
        <p:txBody>
          <a:bodyPr/>
          <a:lstStyle/>
          <a:p>
            <a:fld id="{A29C332F-40E3-8A43-A38E-21033FFD1F43}" type="datetime1">
              <a:rPr kumimoji="1" lang="ja-JP" altLang="en-US" smtClean="0"/>
              <a:t>2024/2/26</a:t>
            </a:fld>
            <a:endParaRPr kumimoji="1" lang="ja-JP" altLang="en-US"/>
          </a:p>
        </p:txBody>
      </p:sp>
      <p:sp>
        <p:nvSpPr>
          <p:cNvPr id="6" name="フッター プレースホルダー 5">
            <a:extLst>
              <a:ext uri="{FF2B5EF4-FFF2-40B4-BE49-F238E27FC236}">
                <a16:creationId xmlns:a16="http://schemas.microsoft.com/office/drawing/2014/main" id="{39CB7E40-4BF6-6B45-B97B-123C41CA3E9E}"/>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F8E37357-E444-404F-B8FA-AEB88AA1D838}"/>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111824780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7F4DE6A-DC13-774C-ADC2-80D100B4C13C}"/>
              </a:ext>
            </a:extLst>
          </p:cNvPr>
          <p:cNvSpPr>
            <a:spLocks noGrp="1"/>
          </p:cNvSpPr>
          <p:nvPr>
            <p:ph type="title"/>
          </p:nvPr>
        </p:nvSpPr>
        <p:spPr>
          <a:xfrm>
            <a:off x="682328" y="457200"/>
            <a:ext cx="3194943" cy="1600200"/>
          </a:xfrm>
        </p:spPr>
        <p:txBody>
          <a:bodyPr anchor="b"/>
          <a:lstStyle>
            <a:lvl1pPr>
              <a:defRPr sz="26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D49333A6-4D3B-B842-9509-49A33B571235}"/>
              </a:ext>
            </a:extLst>
          </p:cNvPr>
          <p:cNvSpPr>
            <a:spLocks noGrp="1"/>
          </p:cNvSpPr>
          <p:nvPr>
            <p:ph type="pic" idx="1"/>
          </p:nvPr>
        </p:nvSpPr>
        <p:spPr>
          <a:xfrm>
            <a:off x="4211340" y="987426"/>
            <a:ext cx="5014913" cy="4873625"/>
          </a:xfrm>
        </p:spPr>
        <p:txBody>
          <a:bodyPr/>
          <a:lstStyle>
            <a:lvl1pPr marL="0" indent="0">
              <a:buNone/>
              <a:defRPr sz="2600"/>
            </a:lvl1pPr>
            <a:lvl2pPr marL="371475" indent="0">
              <a:buNone/>
              <a:defRPr sz="2275"/>
            </a:lvl2pPr>
            <a:lvl3pPr marL="742950" indent="0">
              <a:buNone/>
              <a:defRPr sz="1950"/>
            </a:lvl3pPr>
            <a:lvl4pPr marL="1114425" indent="0">
              <a:buNone/>
              <a:defRPr sz="1625"/>
            </a:lvl4pPr>
            <a:lvl5pPr marL="1485900" indent="0">
              <a:buNone/>
              <a:defRPr sz="1625"/>
            </a:lvl5pPr>
            <a:lvl6pPr marL="1857375" indent="0">
              <a:buNone/>
              <a:defRPr sz="1625"/>
            </a:lvl6pPr>
            <a:lvl7pPr marL="2228850" indent="0">
              <a:buNone/>
              <a:defRPr sz="1625"/>
            </a:lvl7pPr>
            <a:lvl8pPr marL="2600325" indent="0">
              <a:buNone/>
              <a:defRPr sz="1625"/>
            </a:lvl8pPr>
            <a:lvl9pPr marL="2971800" indent="0">
              <a:buNone/>
              <a:defRPr sz="1625"/>
            </a:lvl9pPr>
          </a:lstStyle>
          <a:p>
            <a:endParaRPr kumimoji="1" lang="ja-JP" altLang="en-US"/>
          </a:p>
        </p:txBody>
      </p:sp>
      <p:sp>
        <p:nvSpPr>
          <p:cNvPr id="4" name="テキスト プレースホルダー 3">
            <a:extLst>
              <a:ext uri="{FF2B5EF4-FFF2-40B4-BE49-F238E27FC236}">
                <a16:creationId xmlns:a16="http://schemas.microsoft.com/office/drawing/2014/main" id="{278B3E60-88A5-9F45-B5BA-EB9833901519}"/>
              </a:ext>
            </a:extLst>
          </p:cNvPr>
          <p:cNvSpPr>
            <a:spLocks noGrp="1"/>
          </p:cNvSpPr>
          <p:nvPr>
            <p:ph type="body" sz="half" idx="2"/>
          </p:nvPr>
        </p:nvSpPr>
        <p:spPr>
          <a:xfrm>
            <a:off x="682328" y="2057400"/>
            <a:ext cx="3194943" cy="3811588"/>
          </a:xfrm>
        </p:spPr>
        <p:txBody>
          <a:bodyPr/>
          <a:lstStyle>
            <a:lvl1pPr marL="0" indent="0">
              <a:buNone/>
              <a:defRPr sz="1300"/>
            </a:lvl1pPr>
            <a:lvl2pPr marL="371475" indent="0">
              <a:buNone/>
              <a:defRPr sz="1138"/>
            </a:lvl2pPr>
            <a:lvl3pPr marL="742950" indent="0">
              <a:buNone/>
              <a:defRPr sz="975"/>
            </a:lvl3pPr>
            <a:lvl4pPr marL="1114425" indent="0">
              <a:buNone/>
              <a:defRPr sz="813"/>
            </a:lvl4pPr>
            <a:lvl5pPr marL="1485900" indent="0">
              <a:buNone/>
              <a:defRPr sz="813"/>
            </a:lvl5pPr>
            <a:lvl6pPr marL="1857375" indent="0">
              <a:buNone/>
              <a:defRPr sz="813"/>
            </a:lvl6pPr>
            <a:lvl7pPr marL="2228850" indent="0">
              <a:buNone/>
              <a:defRPr sz="813"/>
            </a:lvl7pPr>
            <a:lvl8pPr marL="2600325" indent="0">
              <a:buNone/>
              <a:defRPr sz="813"/>
            </a:lvl8pPr>
            <a:lvl9pPr marL="2971800" indent="0">
              <a:buNone/>
              <a:defRPr sz="813"/>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78F24484-873D-1E49-BF44-110030608E5E}"/>
              </a:ext>
            </a:extLst>
          </p:cNvPr>
          <p:cNvSpPr>
            <a:spLocks noGrp="1"/>
          </p:cNvSpPr>
          <p:nvPr>
            <p:ph type="dt" sz="half" idx="10"/>
          </p:nvPr>
        </p:nvSpPr>
        <p:spPr/>
        <p:txBody>
          <a:bodyPr/>
          <a:lstStyle/>
          <a:p>
            <a:fld id="{CCF35027-E4D7-5946-8B14-8E78D3D0D572}" type="datetime1">
              <a:rPr kumimoji="1" lang="ja-JP" altLang="en-US" smtClean="0"/>
              <a:t>2024/2/26</a:t>
            </a:fld>
            <a:endParaRPr kumimoji="1" lang="ja-JP" altLang="en-US"/>
          </a:p>
        </p:txBody>
      </p:sp>
      <p:sp>
        <p:nvSpPr>
          <p:cNvPr id="6" name="フッター プレースホルダー 5">
            <a:extLst>
              <a:ext uri="{FF2B5EF4-FFF2-40B4-BE49-F238E27FC236}">
                <a16:creationId xmlns:a16="http://schemas.microsoft.com/office/drawing/2014/main" id="{ED67B37F-6A91-344C-A3C6-159D23DD1C0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06961555-A2C0-7748-AF05-7A1B36EC4442}"/>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104677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自由レイアウト">
    <p:spTree>
      <p:nvGrpSpPr>
        <p:cNvPr id="1" name=""/>
        <p:cNvGrpSpPr/>
        <p:nvPr/>
      </p:nvGrpSpPr>
      <p:grpSpPr>
        <a:xfrm>
          <a:off x="0" y="0"/>
          <a:ext cx="0" cy="0"/>
          <a:chOff x="0" y="0"/>
          <a:chExt cx="0" cy="0"/>
        </a:xfrm>
      </p:grpSpPr>
      <p:cxnSp>
        <p:nvCxnSpPr>
          <p:cNvPr id="5" name="直線コネクタ 4"/>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8" name="直線コネクタ 7"/>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9" name="Shape 5">
            <a:extLst>
              <a:ext uri="{FF2B5EF4-FFF2-40B4-BE49-F238E27FC236}">
                <a16:creationId xmlns:a16="http://schemas.microsoft.com/office/drawing/2014/main" id="{1E5E3159-809A-BB47-8D4F-3BEF65E5B967}"/>
              </a:ext>
            </a:extLst>
          </p:cNvPr>
          <p:cNvSpPr/>
          <p:nvPr/>
        </p:nvSpPr>
        <p:spPr>
          <a:xfrm>
            <a:off x="88808" y="6669360"/>
            <a:ext cx="733274" cy="18466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
        <p:nvSpPr>
          <p:cNvPr id="10" name="スライド番号プレースホルダ 9">
            <a:extLst>
              <a:ext uri="{FF2B5EF4-FFF2-40B4-BE49-F238E27FC236}">
                <a16:creationId xmlns:a16="http://schemas.microsoft.com/office/drawing/2014/main" id="{5E2E2BB0-2100-854F-A1AC-C73FE0AD344D}"/>
              </a:ext>
            </a:extLst>
          </p:cNvPr>
          <p:cNvSpPr>
            <a:spLocks noGrp="1"/>
          </p:cNvSpPr>
          <p:nvPr>
            <p:ph type="sldNum" sz="quarter" idx="4"/>
          </p:nvPr>
        </p:nvSpPr>
        <p:spPr>
          <a:xfrm>
            <a:off x="7594600" y="6741368"/>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14601156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214A00D-8F65-FB4E-ACB1-A5683D9F48FF}"/>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32870B97-5941-8847-8846-A92361A6F354}"/>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0F765C4-D062-2B43-B1F7-30744CA10F7B}"/>
              </a:ext>
            </a:extLst>
          </p:cNvPr>
          <p:cNvSpPr>
            <a:spLocks noGrp="1"/>
          </p:cNvSpPr>
          <p:nvPr>
            <p:ph type="dt" sz="half" idx="10"/>
          </p:nvPr>
        </p:nvSpPr>
        <p:spPr/>
        <p:txBody>
          <a:bodyPr/>
          <a:lstStyle/>
          <a:p>
            <a:fld id="{A949BD79-1A25-D049-8FAE-B2C548C8D2AC}" type="datetime1">
              <a:rPr kumimoji="1" lang="ja-JP" altLang="en-US" smtClean="0"/>
              <a:t>2024/2/26</a:t>
            </a:fld>
            <a:endParaRPr kumimoji="1" lang="ja-JP" altLang="en-US"/>
          </a:p>
        </p:txBody>
      </p:sp>
      <p:sp>
        <p:nvSpPr>
          <p:cNvPr id="5" name="フッター プレースホルダー 4">
            <a:extLst>
              <a:ext uri="{FF2B5EF4-FFF2-40B4-BE49-F238E27FC236}">
                <a16:creationId xmlns:a16="http://schemas.microsoft.com/office/drawing/2014/main" id="{B9C9782B-D614-F448-BA5E-E80B2BA5BAFF}"/>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489F12-12E0-A648-8DA7-B78873F0113F}"/>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197665590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253AD8A-DC13-814E-99B1-06A822A522FC}"/>
              </a:ext>
            </a:extLst>
          </p:cNvPr>
          <p:cNvSpPr>
            <a:spLocks noGrp="1"/>
          </p:cNvSpPr>
          <p:nvPr>
            <p:ph type="title" orient="vert"/>
          </p:nvPr>
        </p:nvSpPr>
        <p:spPr>
          <a:xfrm>
            <a:off x="7088981" y="365125"/>
            <a:ext cx="2135981"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A40E4647-2160-7C45-BF6C-8F7CA5E5339F}"/>
              </a:ext>
            </a:extLst>
          </p:cNvPr>
          <p:cNvSpPr>
            <a:spLocks noGrp="1"/>
          </p:cNvSpPr>
          <p:nvPr>
            <p:ph type="body" orient="vert" idx="1"/>
          </p:nvPr>
        </p:nvSpPr>
        <p:spPr>
          <a:xfrm>
            <a:off x="681037" y="365125"/>
            <a:ext cx="6284119"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2315D18-CCC6-4046-8591-99360CC288D5}"/>
              </a:ext>
            </a:extLst>
          </p:cNvPr>
          <p:cNvSpPr>
            <a:spLocks noGrp="1"/>
          </p:cNvSpPr>
          <p:nvPr>
            <p:ph type="dt" sz="half" idx="10"/>
          </p:nvPr>
        </p:nvSpPr>
        <p:spPr/>
        <p:txBody>
          <a:bodyPr/>
          <a:lstStyle/>
          <a:p>
            <a:fld id="{F477DD23-3A6D-C343-BCF2-94553067F444}" type="datetime1">
              <a:rPr kumimoji="1" lang="ja-JP" altLang="en-US" smtClean="0"/>
              <a:t>2024/2/26</a:t>
            </a:fld>
            <a:endParaRPr kumimoji="1" lang="ja-JP" altLang="en-US"/>
          </a:p>
        </p:txBody>
      </p:sp>
      <p:sp>
        <p:nvSpPr>
          <p:cNvPr id="5" name="フッター プレースホルダー 4">
            <a:extLst>
              <a:ext uri="{FF2B5EF4-FFF2-40B4-BE49-F238E27FC236}">
                <a16:creationId xmlns:a16="http://schemas.microsoft.com/office/drawing/2014/main" id="{6C7087B2-FF0B-494E-9D36-9B9009453A38}"/>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FCA9301-971B-2445-8E67-8F5D431726B4}"/>
              </a:ext>
            </a:extLst>
          </p:cNvPr>
          <p:cNvSpPr>
            <a:spLocks noGrp="1"/>
          </p:cNvSpPr>
          <p:nvPr>
            <p:ph type="sldNum" sz="quarter" idx="12"/>
          </p:nvPr>
        </p:nvSpPr>
        <p:spPr/>
        <p:txBody>
          <a:body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315932226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cSld name="2_表紙">
    <p:bg>
      <p:bgRef idx="1001">
        <a:schemeClr val="bg1"/>
      </p:bgRef>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213974" y="2708920"/>
            <a:ext cx="9478053" cy="1008112"/>
          </a:xfrm>
        </p:spPr>
        <p:txBody>
          <a:bodyPr anchor="b"/>
          <a:lstStyle>
            <a:lvl1pPr marL="0" marR="0" indent="0" algn="ctr" defTabSz="914217" rtl="0" eaLnBrk="1" fontAlgn="auto" latinLnBrk="0" hangingPunct="1">
              <a:lnSpc>
                <a:spcPct val="100000"/>
              </a:lnSpc>
              <a:spcBef>
                <a:spcPct val="0"/>
              </a:spcBef>
              <a:spcAft>
                <a:spcPts val="0"/>
              </a:spcAft>
              <a:buClrTx/>
              <a:buSzPct val="100000"/>
              <a:buFont typeface="HGPｺﾞｼｯｸE" panose="020B0900000000000000" pitchFamily="50" charset="-128"/>
              <a:buNone/>
              <a:tabLst/>
              <a:defRPr sz="3599" b="1" i="0" spc="300">
                <a:solidFill>
                  <a:schemeClr val="tx2"/>
                </a:solidFill>
                <a:latin typeface="+mn-lt"/>
                <a:ea typeface="Yu Gothic" charset="-128"/>
                <a:cs typeface="Yu Gothic" charset="-128"/>
              </a:defRPr>
            </a:lvl1pPr>
          </a:lstStyle>
          <a:p>
            <a:r>
              <a:rPr kumimoji="1" lang="ja-JP" altLang="en-US"/>
              <a:t>マスター タイトルの書式設定</a:t>
            </a:r>
            <a:endParaRPr kumimoji="1" lang="ja-JP" altLang="en-US" dirty="0"/>
          </a:p>
        </p:txBody>
      </p:sp>
      <p:sp>
        <p:nvSpPr>
          <p:cNvPr id="8" name="テキスト プレースホルダー 7"/>
          <p:cNvSpPr>
            <a:spLocks noGrp="1"/>
          </p:cNvSpPr>
          <p:nvPr>
            <p:ph type="body" sz="quarter" idx="11" hasCustomPrompt="1"/>
          </p:nvPr>
        </p:nvSpPr>
        <p:spPr>
          <a:xfrm>
            <a:off x="213973" y="5229203"/>
            <a:ext cx="9478055" cy="1204209"/>
          </a:xfrm>
        </p:spPr>
        <p:txBody>
          <a:bodyPr anchor="b">
            <a:noAutofit/>
          </a:bodyPr>
          <a:lstStyle>
            <a:lvl1pPr marL="71986" indent="0" algn="ctr">
              <a:lnSpc>
                <a:spcPct val="100000"/>
              </a:lnSpc>
              <a:buNone/>
              <a:defRPr sz="1400" b="1" i="0">
                <a:solidFill>
                  <a:schemeClr val="tx2"/>
                </a:solidFill>
                <a:latin typeface="+mn-lt"/>
                <a:ea typeface="Yu Gothic" charset="-128"/>
                <a:cs typeface="Yu Gothic" charset="-128"/>
              </a:defRPr>
            </a:lvl1pPr>
          </a:lstStyle>
          <a:p>
            <a:pPr lvl="0"/>
            <a:r>
              <a:rPr kumimoji="1" lang="ja-JP" altLang="en-US"/>
              <a:t>会社名・部署</a:t>
            </a:r>
            <a:br>
              <a:rPr kumimoji="1" lang="ja-JP" altLang="en-US"/>
            </a:br>
            <a:r>
              <a:rPr kumimoji="1" lang="ja-JP" altLang="en-US"/>
              <a:t>名前</a:t>
            </a:r>
          </a:p>
        </p:txBody>
      </p:sp>
      <p:sp>
        <p:nvSpPr>
          <p:cNvPr id="5" name="テキスト プレースホルダー 4"/>
          <p:cNvSpPr>
            <a:spLocks noGrp="1"/>
          </p:cNvSpPr>
          <p:nvPr>
            <p:ph type="body" sz="quarter" idx="12" hasCustomPrompt="1"/>
          </p:nvPr>
        </p:nvSpPr>
        <p:spPr>
          <a:xfrm>
            <a:off x="213974" y="2276872"/>
            <a:ext cx="9478053" cy="648072"/>
          </a:xfrm>
        </p:spPr>
        <p:txBody>
          <a:bodyPr anchor="b">
            <a:normAutofit/>
          </a:bodyPr>
          <a:lstStyle>
            <a:lvl1pPr marL="71986" indent="0" algn="ctr">
              <a:buNone/>
              <a:defRPr sz="1800" b="1" i="0" spc="300">
                <a:solidFill>
                  <a:schemeClr val="tx2"/>
                </a:solidFill>
                <a:latin typeface="+mn-lt"/>
                <a:ea typeface="Yu Gothic" charset="-128"/>
                <a:cs typeface="Yu Gothic" charset="-128"/>
              </a:defRPr>
            </a:lvl1pPr>
            <a:lvl2pPr marL="380174" indent="0">
              <a:buNone/>
              <a:defRPr/>
            </a:lvl2pPr>
            <a:lvl3pPr marL="1026908" indent="0">
              <a:buNone/>
              <a:defRPr/>
            </a:lvl3pPr>
            <a:lvl4pPr marL="1296729" indent="0">
              <a:buNone/>
              <a:defRPr/>
            </a:lvl4pPr>
            <a:lvl5pPr marL="1566550" indent="0">
              <a:buNone/>
              <a:defRPr/>
            </a:lvl5pPr>
          </a:lstStyle>
          <a:p>
            <a:pPr lvl="0"/>
            <a:r>
              <a:rPr kumimoji="1" lang="ja-JP" altLang="en-US"/>
              <a:t>サブテキストを入力</a:t>
            </a:r>
          </a:p>
        </p:txBody>
      </p:sp>
      <p:sp>
        <p:nvSpPr>
          <p:cNvPr id="4" name="テキスト プレースホルダー 3">
            <a:extLst>
              <a:ext uri="{FF2B5EF4-FFF2-40B4-BE49-F238E27FC236}">
                <a16:creationId xmlns:a16="http://schemas.microsoft.com/office/drawing/2014/main" id="{C55DE130-98F6-8A42-8164-162A42AFCCDE}"/>
              </a:ext>
            </a:extLst>
          </p:cNvPr>
          <p:cNvSpPr>
            <a:spLocks noGrp="1"/>
          </p:cNvSpPr>
          <p:nvPr>
            <p:ph type="body" sz="quarter" idx="13" hasCustomPrompt="1"/>
          </p:nvPr>
        </p:nvSpPr>
        <p:spPr>
          <a:xfrm>
            <a:off x="6033120" y="548928"/>
            <a:ext cx="3658907" cy="431800"/>
          </a:xfrm>
        </p:spPr>
        <p:txBody>
          <a:bodyPr>
            <a:noAutofit/>
          </a:bodyPr>
          <a:lstStyle>
            <a:lvl1pPr marL="71986" indent="0" algn="r">
              <a:buNone/>
              <a:defRPr sz="1400" b="1" i="0">
                <a:latin typeface="Yu Gothic" panose="020B0400000000000000" pitchFamily="34" charset="-128"/>
                <a:ea typeface="Yu Gothic" panose="020B0400000000000000" pitchFamily="34" charset="-128"/>
              </a:defRPr>
            </a:lvl1pPr>
          </a:lstStyle>
          <a:p>
            <a:pPr lvl="0"/>
            <a:r>
              <a:rPr kumimoji="1" lang="ja-JP" altLang="en-US"/>
              <a:t>●●株式会社 御中</a:t>
            </a:r>
          </a:p>
        </p:txBody>
      </p:sp>
    </p:spTree>
    <p:extLst>
      <p:ext uri="{BB962C8B-B14F-4D97-AF65-F5344CB8AC3E}">
        <p14:creationId xmlns:p14="http://schemas.microsoft.com/office/powerpoint/2010/main" val="1609469164"/>
      </p:ext>
    </p:extLst>
  </p:cSld>
  <p:clrMapOvr>
    <a:overrideClrMapping bg1="lt1" tx1="dk1" bg2="lt2" tx2="dk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cSld name="1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ja-JP" altLang="en-US" dirty="0"/>
          </a:p>
        </p:txBody>
      </p:sp>
    </p:spTree>
    <p:extLst>
      <p:ext uri="{BB962C8B-B14F-4D97-AF65-F5344CB8AC3E}">
        <p14:creationId xmlns:p14="http://schemas.microsoft.com/office/powerpoint/2010/main" val="27535280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9_箇条書き">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a:t>マスター タイトルの書式設定</a:t>
            </a:r>
            <a:endParaRPr kumimoji="1" lang="ja-JP" altLang="en-US" dirty="0"/>
          </a:p>
        </p:txBody>
      </p:sp>
      <p:sp>
        <p:nvSpPr>
          <p:cNvPr id="12" name="コンテンツ プレースホルダ 10"/>
          <p:cNvSpPr>
            <a:spLocks noGrp="1"/>
          </p:cNvSpPr>
          <p:nvPr>
            <p:ph sz="quarter" idx="10" hasCustomPrompt="1"/>
          </p:nvPr>
        </p:nvSpPr>
        <p:spPr>
          <a:xfrm>
            <a:off x="565500" y="1196752"/>
            <a:ext cx="9068020" cy="5328592"/>
          </a:xfrm>
        </p:spPr>
        <p:txBody>
          <a:bodyPr/>
          <a:lstStyle>
            <a:lvl1pPr>
              <a:defRPr>
                <a:latin typeface="+mj-lt"/>
              </a:defRPr>
            </a:lvl1pPr>
            <a:lvl2pPr>
              <a:defRPr>
                <a:latin typeface="+mj-lt"/>
              </a:defRPr>
            </a:lvl2pPr>
            <a:lvl3pPr>
              <a:defRPr>
                <a:latin typeface="+mj-lt"/>
              </a:defRPr>
            </a:lvl3pPr>
            <a:lvl4pPr>
              <a:defRPr>
                <a:latin typeface="+mj-lt"/>
              </a:defRPr>
            </a:lvl4pPr>
            <a:lvl5pPr>
              <a:defRPr>
                <a:latin typeface="+mj-lt"/>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Tree>
    <p:extLst>
      <p:ext uri="{BB962C8B-B14F-4D97-AF65-F5344CB8AC3E}">
        <p14:creationId xmlns:p14="http://schemas.microsoft.com/office/powerpoint/2010/main" val="16691080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裏表紙_ロゴ">
    <p:spTree>
      <p:nvGrpSpPr>
        <p:cNvPr id="1" name=""/>
        <p:cNvGrpSpPr/>
        <p:nvPr/>
      </p:nvGrpSpPr>
      <p:grpSpPr>
        <a:xfrm>
          <a:off x="0" y="0"/>
          <a:ext cx="0" cy="0"/>
          <a:chOff x="0" y="0"/>
          <a:chExt cx="0" cy="0"/>
        </a:xfrm>
      </p:grpSpPr>
      <p:cxnSp>
        <p:nvCxnSpPr>
          <p:cNvPr id="3" name="直線コネクタ 2"/>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 name="直線コネクタ 3"/>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5" name="直線コネクタ 4"/>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pic>
        <p:nvPicPr>
          <p:cNvPr id="7" name="図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88904" y="2893260"/>
            <a:ext cx="1728192" cy="960876"/>
          </a:xfrm>
          <a:prstGeom prst="rect">
            <a:avLst/>
          </a:prstGeom>
        </p:spPr>
      </p:pic>
    </p:spTree>
    <p:extLst>
      <p:ext uri="{BB962C8B-B14F-4D97-AF65-F5344CB8AC3E}">
        <p14:creationId xmlns:p14="http://schemas.microsoft.com/office/powerpoint/2010/main" val="7232285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プレゼンスタイル白">
    <p:spTree>
      <p:nvGrpSpPr>
        <p:cNvPr id="1" name=""/>
        <p:cNvGrpSpPr/>
        <p:nvPr/>
      </p:nvGrpSpPr>
      <p:grpSpPr>
        <a:xfrm>
          <a:off x="0" y="0"/>
          <a:ext cx="0" cy="0"/>
          <a:chOff x="0" y="0"/>
          <a:chExt cx="0" cy="0"/>
        </a:xfrm>
      </p:grpSpPr>
      <p:sp>
        <p:nvSpPr>
          <p:cNvPr id="2" name="タイトル 1"/>
          <p:cNvSpPr>
            <a:spLocks noGrp="1"/>
          </p:cNvSpPr>
          <p:nvPr>
            <p:ph type="ctrTitle"/>
          </p:nvPr>
        </p:nvSpPr>
        <p:spPr>
          <a:xfrm>
            <a:off x="507000" y="260648"/>
            <a:ext cx="8892000" cy="6120680"/>
          </a:xfrm>
        </p:spPr>
        <p:txBody>
          <a:bodyPr anchor="ctr"/>
          <a:lstStyle>
            <a:lvl1pPr marL="0" marR="0" indent="0" algn="ctr" defTabSz="914400" rtl="0" eaLnBrk="1" fontAlgn="auto" latinLnBrk="0" hangingPunct="1">
              <a:lnSpc>
                <a:spcPct val="150000"/>
              </a:lnSpc>
              <a:spcBef>
                <a:spcPct val="0"/>
              </a:spcBef>
              <a:spcAft>
                <a:spcPts val="0"/>
              </a:spcAft>
              <a:buClrTx/>
              <a:buSzPct val="100000"/>
              <a:buFont typeface="HGPｺﾞｼｯｸE" panose="020B0900000000000000" pitchFamily="50" charset="-128"/>
              <a:buNone/>
              <a:tabLst/>
              <a:defRPr sz="4400" b="1" i="0">
                <a:solidFill>
                  <a:schemeClr val="tx1"/>
                </a:solidFill>
                <a:latin typeface="+mj-lt"/>
                <a:ea typeface="Yu Gothic" charset="-128"/>
                <a:cs typeface="Yu Gothic" charset="-128"/>
              </a:defRPr>
            </a:lvl1pPr>
          </a:lstStyle>
          <a:p>
            <a:r>
              <a:rPr kumimoji="1" lang="ja-JP" altLang="en-US"/>
              <a:t>マスター タイトルの書式設定</a:t>
            </a:r>
            <a:endParaRPr kumimoji="1" lang="ja-JP" altLang="en-US" dirty="0"/>
          </a:p>
        </p:txBody>
      </p:sp>
      <p:cxnSp>
        <p:nvCxnSpPr>
          <p:cNvPr id="5" name="直線コネクタ 4"/>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 name="直線コネクタ 5"/>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1062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基本コンテンツ">
    <p:spTree>
      <p:nvGrpSpPr>
        <p:cNvPr id="1" name=""/>
        <p:cNvGrpSpPr/>
        <p:nvPr/>
      </p:nvGrpSpPr>
      <p:grpSpPr>
        <a:xfrm>
          <a:off x="0" y="0"/>
          <a:ext cx="0" cy="0"/>
          <a:chOff x="0" y="0"/>
          <a:chExt cx="0" cy="0"/>
        </a:xfrm>
      </p:grpSpPr>
      <p:sp>
        <p:nvSpPr>
          <p:cNvPr id="5" name="タイトル 4"/>
          <p:cNvSpPr>
            <a:spLocks noGrp="1"/>
          </p:cNvSpPr>
          <p:nvPr>
            <p:ph type="title"/>
          </p:nvPr>
        </p:nvSpPr>
        <p:spPr/>
        <p:txBody>
          <a:bodyPr/>
          <a:lstStyle>
            <a:lvl1pPr>
              <a:defRPr>
                <a:latin typeface="+mj-lt"/>
              </a:defRPr>
            </a:lvl1pPr>
          </a:lstStyle>
          <a:p>
            <a:r>
              <a:rPr kumimoji="1" lang="ja-JP" altLang="en-US" dirty="0"/>
              <a:t>マスタ タイトルの書式設定</a:t>
            </a:r>
          </a:p>
        </p:txBody>
      </p:sp>
      <p:sp>
        <p:nvSpPr>
          <p:cNvPr id="2" name="スライド番号プレースホルダー 1"/>
          <p:cNvSpPr>
            <a:spLocks noGrp="1"/>
          </p:cNvSpPr>
          <p:nvPr>
            <p:ph type="sldNum" sz="quarter" idx="11"/>
          </p:nvPr>
        </p:nvSpPr>
        <p:spPr/>
        <p:txBody>
          <a:bodyPr/>
          <a:lstStyle/>
          <a:p>
            <a:fld id="{BC97076A-FE38-4902-A3BD-70DA550777B1}" type="slidenum">
              <a:rPr kumimoji="1" lang="ja-JP" altLang="en-US" smtClean="0"/>
              <a:pPr/>
              <a:t>‹#›</a:t>
            </a:fld>
            <a:endParaRPr kumimoji="1" lang="ja-JP" altLang="en-US"/>
          </a:p>
        </p:txBody>
      </p:sp>
      <p:sp>
        <p:nvSpPr>
          <p:cNvPr id="6" name="コンテンツ プレースホルダ 10"/>
          <p:cNvSpPr>
            <a:spLocks noGrp="1"/>
          </p:cNvSpPr>
          <p:nvPr>
            <p:ph sz="quarter" idx="10"/>
          </p:nvPr>
        </p:nvSpPr>
        <p:spPr>
          <a:xfrm>
            <a:off x="565500" y="1196752"/>
            <a:ext cx="9068020" cy="5328592"/>
          </a:xfrm>
        </p:spPr>
        <p:txBody>
          <a:bodyPr/>
          <a:lstStyle>
            <a:lvl1pPr marL="72000" indent="0">
              <a:buNone/>
              <a:defRPr>
                <a:latin typeface="+mj-lt"/>
              </a:defRPr>
            </a:lvl1pPr>
            <a:lvl2pPr marL="380250" indent="0">
              <a:buNone/>
              <a:defRPr>
                <a:latin typeface="+mj-lt"/>
              </a:defRPr>
            </a:lvl2pPr>
            <a:lvl3pPr marL="689400" indent="0">
              <a:buNone/>
              <a:defRPr>
                <a:latin typeface="+mj-lt"/>
              </a:defRPr>
            </a:lvl3pPr>
            <a:lvl4pPr marL="923400" indent="0">
              <a:buNone/>
              <a:defRPr>
                <a:latin typeface="+mj-lt"/>
              </a:defRPr>
            </a:lvl4pPr>
            <a:lvl5pPr marL="1175400" indent="0">
              <a:buNone/>
              <a:defRPr>
                <a:latin typeface="+mj-lt"/>
              </a:defRPr>
            </a:lvl5p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Tree>
    <p:extLst>
      <p:ext uri="{BB962C8B-B14F-4D97-AF65-F5344CB8AC3E}">
        <p14:creationId xmlns:p14="http://schemas.microsoft.com/office/powerpoint/2010/main" val="30569988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slideLayout" Target="../slideLayouts/slideLayout23.xml"/><Relationship Id="rId18" Type="http://schemas.openxmlformats.org/officeDocument/2006/relationships/slideLayout" Target="../slideLayouts/slideLayout28.xml"/><Relationship Id="rId3" Type="http://schemas.openxmlformats.org/officeDocument/2006/relationships/slideLayout" Target="../slideLayouts/slideLayout13.xml"/><Relationship Id="rId21" Type="http://schemas.openxmlformats.org/officeDocument/2006/relationships/slideLayout" Target="../slideLayouts/slideLayout31.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17" Type="http://schemas.openxmlformats.org/officeDocument/2006/relationships/slideLayout" Target="../slideLayouts/slideLayout27.xml"/><Relationship Id="rId2" Type="http://schemas.openxmlformats.org/officeDocument/2006/relationships/slideLayout" Target="../slideLayouts/slideLayout12.xml"/><Relationship Id="rId16" Type="http://schemas.openxmlformats.org/officeDocument/2006/relationships/slideLayout" Target="../slideLayouts/slideLayout26.xml"/><Relationship Id="rId20" Type="http://schemas.openxmlformats.org/officeDocument/2006/relationships/slideLayout" Target="../slideLayouts/slideLayout30.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5" Type="http://schemas.openxmlformats.org/officeDocument/2006/relationships/slideLayout" Target="../slideLayouts/slideLayout25.xml"/><Relationship Id="rId23" Type="http://schemas.openxmlformats.org/officeDocument/2006/relationships/theme" Target="../theme/theme2.xml"/><Relationship Id="rId10" Type="http://schemas.openxmlformats.org/officeDocument/2006/relationships/slideLayout" Target="../slideLayouts/slideLayout20.xml"/><Relationship Id="rId19" Type="http://schemas.openxmlformats.org/officeDocument/2006/relationships/slideLayout" Target="../slideLayouts/slideLayout29.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slideLayout" Target="../slideLayouts/slideLayout24.xml"/><Relationship Id="rId22" Type="http://schemas.openxmlformats.org/officeDocument/2006/relationships/slideLayout" Target="../slideLayouts/slideLayout3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 Type="http://schemas.openxmlformats.org/officeDocument/2006/relationships/slideLayout" Target="../slideLayouts/slideLayout34.xml"/><Relationship Id="rId16" Type="http://schemas.openxmlformats.org/officeDocument/2006/relationships/slideLayout" Target="../slideLayouts/slideLayout48.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10" Type="http://schemas.openxmlformats.org/officeDocument/2006/relationships/slideLayout" Target="../slideLayouts/slideLayout42.xml"/><Relationship Id="rId19" Type="http://schemas.openxmlformats.org/officeDocument/2006/relationships/theme" Target="../theme/theme3.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theme" Target="../theme/theme4.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462027" y="332656"/>
            <a:ext cx="9289032" cy="634082"/>
          </a:xfrm>
          <a:prstGeom prst="rect">
            <a:avLst/>
          </a:prstGeom>
        </p:spPr>
        <p:txBody>
          <a:bodyPr vert="horz" lIns="91440" tIns="45720" rIns="91440" bIns="45720" rtlCol="0" anchor="ctr">
            <a:noAutofit/>
          </a:bodyPr>
          <a:lstStyle/>
          <a:p>
            <a:r>
              <a:rPr kumimoji="1" lang="ja-JP" altLang="en-US" dirty="0"/>
              <a:t>タイトル</a:t>
            </a:r>
          </a:p>
        </p:txBody>
      </p:sp>
      <p:sp>
        <p:nvSpPr>
          <p:cNvPr id="3" name="テキスト プレースホルダ 2"/>
          <p:cNvSpPr>
            <a:spLocks noGrp="1"/>
          </p:cNvSpPr>
          <p:nvPr>
            <p:ph type="body" idx="1"/>
          </p:nvPr>
        </p:nvSpPr>
        <p:spPr>
          <a:xfrm>
            <a:off x="565500" y="1196751"/>
            <a:ext cx="9068020" cy="5336083"/>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スライド番号プレースホルダ 9"/>
          <p:cNvSpPr>
            <a:spLocks noGrp="1"/>
          </p:cNvSpPr>
          <p:nvPr>
            <p:ph type="sldNum" sz="quarter" idx="4"/>
          </p:nvPr>
        </p:nvSpPr>
        <p:spPr>
          <a:xfrm>
            <a:off x="7594600" y="6741368"/>
            <a:ext cx="2311400" cy="124123"/>
          </a:xfrm>
          <a:prstGeom prst="rect">
            <a:avLst/>
          </a:prstGeom>
        </p:spPr>
        <p:txBody>
          <a:bodyPr vert="horz" lIns="91440" tIns="45720" rIns="91440" bIns="45720" rtlCol="0" anchor="ctr"/>
          <a:lstStyle>
            <a:lvl1pPr algn="r">
              <a:defRPr sz="600" b="0" i="0">
                <a:solidFill>
                  <a:schemeClr val="tx1"/>
                </a:solidFill>
                <a:latin typeface="+mn-lt"/>
                <a:ea typeface="Yu Gothic" charset="-128"/>
                <a:cs typeface="Yu Gothic" charset="-128"/>
              </a:defRPr>
            </a:lvl1pPr>
          </a:lstStyle>
          <a:p>
            <a:fld id="{BC97076A-FE38-4902-A3BD-70DA550777B1}" type="slidenum">
              <a:rPr lang="ja-JP" altLang="en-US" smtClean="0"/>
              <a:pPr/>
              <a:t>‹#›</a:t>
            </a:fld>
            <a:endParaRPr lang="ja-JP" altLang="en-US"/>
          </a:p>
        </p:txBody>
      </p:sp>
      <p:cxnSp>
        <p:nvCxnSpPr>
          <p:cNvPr id="8" name="直線コネクタ 7"/>
          <p:cNvCxnSpPr/>
          <p:nvPr/>
        </p:nvCxnSpPr>
        <p:spPr>
          <a:xfrm>
            <a:off x="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直線コネクタ 10"/>
          <p:cNvCxnSpPr/>
          <p:nvPr/>
        </p:nvCxnSpPr>
        <p:spPr>
          <a:xfrm>
            <a:off x="9906000" y="0"/>
            <a:ext cx="0" cy="6858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直線コネクタ 12"/>
          <p:cNvCxnSpPr/>
          <p:nvPr/>
        </p:nvCxnSpPr>
        <p:spPr>
          <a:xfrm>
            <a:off x="0" y="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
        <p:nvSpPr>
          <p:cNvPr id="14" name="Shape 5"/>
          <p:cNvSpPr/>
          <p:nvPr/>
        </p:nvSpPr>
        <p:spPr>
          <a:xfrm>
            <a:off x="88808" y="6669360"/>
            <a:ext cx="733274" cy="184666"/>
          </a:xfrm>
          <a:prstGeom prst="rect">
            <a:avLst/>
          </a:prstGeom>
          <a:extLst>
            <a:ext uri="{C572A759-6A51-4108-AA02-DFA0A04FC94B}">
              <ma14:wrappingTextBoxFlag xmlns="" xmlns:ma14="http://schemas.microsoft.com/office/mac/drawingml/2011/main" val="1"/>
            </a:ext>
          </a:extLst>
        </p:spPr>
        <p:txBody>
          <a:bodyPr vert="horz" lIns="91440" tIns="45720" rIns="91440" bIns="45720" rtlCol="0" anchor="ctr"/>
          <a:lstStyle/>
          <a:p>
            <a:pPr lvl="0" algn="dist"/>
            <a:r>
              <a:rPr sz="600" b="0" i="0">
                <a:ea typeface="Yu Gothic" charset="-128"/>
                <a:cs typeface="Yu Gothic" charset="-128"/>
              </a:rPr>
              <a:t>©</a:t>
            </a:r>
            <a:r>
              <a:rPr lang="en-US" sz="300" b="0" i="0">
                <a:ea typeface="Yu Gothic" charset="-128"/>
                <a:cs typeface="Yu Gothic" charset="-128"/>
              </a:rPr>
              <a:t> </a:t>
            </a:r>
            <a:r>
              <a:rPr lang="en-US" sz="600" b="0" i="0">
                <a:ea typeface="Yu Gothic" charset="-128"/>
                <a:cs typeface="Yu Gothic" charset="-128"/>
              </a:rPr>
              <a:t>S</a:t>
            </a:r>
            <a:r>
              <a:rPr sz="600" b="0" i="0">
                <a:ea typeface="Yu Gothic" charset="-128"/>
                <a:cs typeface="Yu Gothic" charset="-128"/>
              </a:rPr>
              <a:t>ansan</a:t>
            </a:r>
            <a:r>
              <a:rPr lang="en-US" sz="600" b="0" i="0">
                <a:ea typeface="Yu Gothic" charset="-128"/>
                <a:cs typeface="Yu Gothic" charset="-128"/>
              </a:rPr>
              <a:t>,</a:t>
            </a:r>
            <a:r>
              <a:rPr sz="600" b="0" i="0">
                <a:ea typeface="Yu Gothic" charset="-128"/>
                <a:cs typeface="Yu Gothic" charset="-128"/>
              </a:rPr>
              <a:t> </a:t>
            </a:r>
            <a:r>
              <a:rPr lang="en-US" sz="600" b="0" i="0">
                <a:ea typeface="Yu Gothic" charset="-128"/>
                <a:cs typeface="Yu Gothic" charset="-128"/>
              </a:rPr>
              <a:t>I</a:t>
            </a:r>
            <a:r>
              <a:rPr sz="600" b="0" i="0">
                <a:ea typeface="Yu Gothic" charset="-128"/>
                <a:cs typeface="Yu Gothic" charset="-128"/>
              </a:rPr>
              <a:t>nc.</a:t>
            </a:r>
          </a:p>
        </p:txBody>
      </p:sp>
      <p:sp>
        <p:nvSpPr>
          <p:cNvPr id="15" name="正方形/長方形 14"/>
          <p:cNvSpPr/>
          <p:nvPr/>
        </p:nvSpPr>
        <p:spPr>
          <a:xfrm>
            <a:off x="344488" y="440668"/>
            <a:ext cx="72008" cy="41805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2400" dirty="0"/>
          </a:p>
        </p:txBody>
      </p:sp>
      <p:cxnSp>
        <p:nvCxnSpPr>
          <p:cNvPr id="16" name="直線コネクタ 15"/>
          <p:cNvCxnSpPr/>
          <p:nvPr/>
        </p:nvCxnSpPr>
        <p:spPr>
          <a:xfrm>
            <a:off x="0" y="6858000"/>
            <a:ext cx="99072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864009"/>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47" r:id="rId9"/>
    <p:sldLayoutId id="2147483764" r:id="rId10"/>
  </p:sldLayoutIdLst>
  <p:hf hdr="0" ftr="0" dt="0"/>
  <p:txStyles>
    <p:titleStyle>
      <a:lvl1pPr marL="0" indent="0" algn="l" defTabSz="91440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1"/>
          </a:solidFill>
          <a:latin typeface="+mj-lt"/>
          <a:ea typeface="Yu Gothic" charset="-128"/>
          <a:cs typeface="Yu Gothic" charset="-128"/>
        </a:defRPr>
      </a:lvl1pPr>
    </p:titleStyle>
    <p:body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534190" y="404664"/>
            <a:ext cx="8837622" cy="634082"/>
          </a:xfrm>
          <a:prstGeom prst="rect">
            <a:avLst/>
          </a:prstGeom>
        </p:spPr>
        <p:txBody>
          <a:bodyPr vert="horz" lIns="91440" tIns="45720" rIns="91440" bIns="45720" rtlCol="0" anchor="ctr">
            <a:noAutofit/>
          </a:bodyPr>
          <a:lstStyle/>
          <a:p>
            <a:r>
              <a:rPr kumimoji="1" lang="ja-JP" altLang="en-US" dirty="0"/>
              <a:t>タイトル</a:t>
            </a:r>
          </a:p>
        </p:txBody>
      </p:sp>
      <p:sp>
        <p:nvSpPr>
          <p:cNvPr id="3" name="テキスト プレースホルダ 2"/>
          <p:cNvSpPr>
            <a:spLocks noGrp="1"/>
          </p:cNvSpPr>
          <p:nvPr>
            <p:ph type="body" idx="1"/>
          </p:nvPr>
        </p:nvSpPr>
        <p:spPr>
          <a:xfrm>
            <a:off x="628020" y="1124744"/>
            <a:ext cx="8649961" cy="5256584"/>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スライド番号プレースホルダ 9"/>
          <p:cNvSpPr>
            <a:spLocks noGrp="1"/>
          </p:cNvSpPr>
          <p:nvPr>
            <p:ph type="sldNum" sz="quarter" idx="4"/>
          </p:nvPr>
        </p:nvSpPr>
        <p:spPr>
          <a:xfrm>
            <a:off x="7545288" y="6699633"/>
            <a:ext cx="2311400" cy="124123"/>
          </a:xfrm>
          <a:prstGeom prst="rect">
            <a:avLst/>
          </a:prstGeom>
        </p:spPr>
        <p:txBody>
          <a:bodyPr vert="horz" lIns="91440" tIns="45720" rIns="91440" bIns="45720" rtlCol="0" anchor="ctr"/>
          <a:lstStyle>
            <a:lvl1pPr algn="r">
              <a:defRPr sz="488">
                <a:solidFill>
                  <a:schemeClr val="tx1"/>
                </a:solidFill>
                <a:latin typeface="+mn-ea"/>
                <a:ea typeface="+mn-ea"/>
              </a:defRPr>
            </a:lvl1pPr>
          </a:lstStyle>
          <a:p>
            <a:fld id="{BC97076A-FE38-4902-A3BD-70DA550777B1}" type="slidenum">
              <a:rPr lang="ja-JP" altLang="en-US" smtClean="0"/>
              <a:pPr/>
              <a:t>‹#›</a:t>
            </a:fld>
            <a:endParaRPr lang="ja-JP" altLang="en-US"/>
          </a:p>
        </p:txBody>
      </p:sp>
      <p:sp>
        <p:nvSpPr>
          <p:cNvPr id="6" name="正方形/長方形 5">
            <a:extLst>
              <a:ext uri="{FF2B5EF4-FFF2-40B4-BE49-F238E27FC236}">
                <a16:creationId xmlns:a16="http://schemas.microsoft.com/office/drawing/2014/main" id="{56ECADF8-F6A7-0D4D-8EB8-B9AEB2B62001}"/>
              </a:ext>
            </a:extLst>
          </p:cNvPr>
          <p:cNvSpPr/>
          <p:nvPr/>
        </p:nvSpPr>
        <p:spPr>
          <a:xfrm>
            <a:off x="389493" y="489735"/>
            <a:ext cx="58507" cy="43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464908574"/>
      </p:ext>
    </p:extLst>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 id="2147483792" r:id="rId18"/>
    <p:sldLayoutId id="2147483798" r:id="rId19"/>
    <p:sldLayoutId id="2147483799" r:id="rId20"/>
    <p:sldLayoutId id="2147483800" r:id="rId21"/>
    <p:sldLayoutId id="2147483826" r:id="rId2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74295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2"/>
          </a:solidFill>
          <a:latin typeface="+mn-lt"/>
          <a:ea typeface="Yu Gothic" charset="-128"/>
          <a:cs typeface="Yu Gothic" charset="-128"/>
        </a:defRPr>
      </a:lvl1pPr>
    </p:titleStyle>
    <p:bodyStyle>
      <a:lvl1pPr marL="292500" indent="-234000" algn="l" defTabSz="742950" rtl="0" eaLnBrk="1" latinLnBrk="0" hangingPunct="1">
        <a:lnSpc>
          <a:spcPct val="130000"/>
        </a:lnSpc>
        <a:spcBef>
          <a:spcPts val="1138"/>
        </a:spcBef>
        <a:buClr>
          <a:schemeClr val="accent6"/>
        </a:buClr>
        <a:buFont typeface="HGPｺﾞｼｯｸE" panose="020B0900000000000000" pitchFamily="50" charset="-128"/>
        <a:buChar char="-"/>
        <a:defRPr kumimoji="1" sz="1950" b="0" i="0" kern="1200">
          <a:solidFill>
            <a:schemeClr val="tx2"/>
          </a:solidFill>
          <a:latin typeface="+mn-lt"/>
          <a:ea typeface="+mn-ea"/>
          <a:cs typeface="Yu Gothic" charset="-128"/>
        </a:defRPr>
      </a:lvl1pPr>
      <a:lvl2pPr marL="541125" indent="-232172" algn="l" defTabSz="742950" rtl="0" eaLnBrk="1" latinLnBrk="0" hangingPunct="1">
        <a:lnSpc>
          <a:spcPct val="130000"/>
        </a:lnSpc>
        <a:spcBef>
          <a:spcPts val="650"/>
        </a:spcBef>
        <a:buClr>
          <a:schemeClr val="accent6"/>
        </a:buClr>
        <a:buFont typeface="HGPｺﾞｼｯｸE" panose="020B0900000000000000" pitchFamily="50" charset="-128"/>
        <a:buChar char="-"/>
        <a:defRPr kumimoji="1" sz="1788" b="0" i="0" kern="1200">
          <a:solidFill>
            <a:schemeClr val="tx2"/>
          </a:solidFill>
          <a:latin typeface="+mn-lt"/>
          <a:ea typeface="+mn-ea"/>
          <a:cs typeface="Yu Gothic" charset="-128"/>
        </a:defRPr>
      </a:lvl2pPr>
      <a:lvl3pPr marL="1020267" indent="-185738" algn="l" defTabSz="742950" rtl="0" eaLnBrk="1" latinLnBrk="0" hangingPunct="1">
        <a:lnSpc>
          <a:spcPct val="130000"/>
        </a:lnSpc>
        <a:spcBef>
          <a:spcPts val="488"/>
        </a:spcBef>
        <a:buClr>
          <a:schemeClr val="accent6"/>
        </a:buClr>
        <a:buFont typeface="HGPｺﾞｼｯｸE" panose="020B0900000000000000" pitchFamily="50" charset="-128"/>
        <a:buChar char="&gt;"/>
        <a:defRPr kumimoji="1" sz="1625" b="0" i="0" kern="1200">
          <a:solidFill>
            <a:schemeClr val="tx2"/>
          </a:solidFill>
          <a:latin typeface="+mn-lt"/>
          <a:ea typeface="+mn-ea"/>
          <a:cs typeface="Yu Gothic" charset="-128"/>
        </a:defRPr>
      </a:lvl3pPr>
      <a:lvl4pPr marL="1239540" indent="-185738" algn="l" defTabSz="742950" rtl="0" eaLnBrk="1" latinLnBrk="0" hangingPunct="1">
        <a:lnSpc>
          <a:spcPct val="130000"/>
        </a:lnSpc>
        <a:spcBef>
          <a:spcPts val="325"/>
        </a:spcBef>
        <a:buClr>
          <a:schemeClr val="accent6"/>
        </a:buClr>
        <a:buFont typeface="HGPｺﾞｼｯｸE" panose="020B0900000000000000" pitchFamily="50" charset="-128"/>
        <a:buChar char="-"/>
        <a:defRPr kumimoji="1" sz="1463" b="0" i="0" kern="1200">
          <a:solidFill>
            <a:schemeClr val="tx2"/>
          </a:solidFill>
          <a:latin typeface="+mn-lt"/>
          <a:ea typeface="+mn-ea"/>
          <a:cs typeface="Yu Gothic" charset="-128"/>
        </a:defRPr>
      </a:lvl4pPr>
      <a:lvl5pPr marL="1458814" indent="-185738" algn="l" defTabSz="742950" rtl="0" eaLnBrk="1" latinLnBrk="0" hangingPunct="1">
        <a:lnSpc>
          <a:spcPct val="130000"/>
        </a:lnSpc>
        <a:spcBef>
          <a:spcPts val="163"/>
        </a:spcBef>
        <a:buClr>
          <a:schemeClr val="accent6"/>
        </a:buClr>
        <a:buFont typeface="HGPｺﾞｼｯｸE" panose="020B0900000000000000" pitchFamily="50" charset="-128"/>
        <a:buChar char="&gt;"/>
        <a:defRPr kumimoji="1" sz="1300" b="0" i="0" kern="1200">
          <a:solidFill>
            <a:schemeClr val="tx2"/>
          </a:solidFill>
          <a:latin typeface="+mn-lt"/>
          <a:ea typeface="+mn-ea"/>
          <a:cs typeface="Yu Gothic" charset="-128"/>
        </a:defRPr>
      </a:lvl5pPr>
      <a:lvl6pPr marL="204311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 1"/>
          <p:cNvSpPr>
            <a:spLocks noGrp="1"/>
          </p:cNvSpPr>
          <p:nvPr>
            <p:ph type="title"/>
          </p:nvPr>
        </p:nvSpPr>
        <p:spPr>
          <a:xfrm>
            <a:off x="534190" y="404664"/>
            <a:ext cx="8837622" cy="634082"/>
          </a:xfrm>
          <a:prstGeom prst="rect">
            <a:avLst/>
          </a:prstGeom>
        </p:spPr>
        <p:txBody>
          <a:bodyPr vert="horz" lIns="91440" tIns="45720" rIns="91440" bIns="45720" rtlCol="0" anchor="ctr">
            <a:noAutofit/>
          </a:bodyPr>
          <a:lstStyle/>
          <a:p>
            <a:r>
              <a:rPr kumimoji="1" lang="ja-JP" altLang="en-US" dirty="0"/>
              <a:t>タイトル</a:t>
            </a:r>
          </a:p>
        </p:txBody>
      </p:sp>
      <p:sp>
        <p:nvSpPr>
          <p:cNvPr id="3" name="テキスト プレースホルダ 2"/>
          <p:cNvSpPr>
            <a:spLocks noGrp="1"/>
          </p:cNvSpPr>
          <p:nvPr>
            <p:ph type="body" idx="1"/>
          </p:nvPr>
        </p:nvSpPr>
        <p:spPr>
          <a:xfrm>
            <a:off x="628020" y="1124744"/>
            <a:ext cx="8649961" cy="5256584"/>
          </a:xfrm>
          <a:prstGeom prst="rect">
            <a:avLst/>
          </a:prstGeom>
        </p:spPr>
        <p:txBody>
          <a:bodyPr vert="horz" lIns="91440" tIns="45720" rIns="91440" bIns="45720" rtlCol="0">
            <a:normAutofit/>
          </a:bodyPr>
          <a:lstStyle/>
          <a:p>
            <a:pPr lvl="0"/>
            <a:r>
              <a:rPr kumimoji="1" lang="ja-JP" altLang="en-US" dirty="0"/>
              <a:t>マスタ テキストの書式設定</a:t>
            </a:r>
          </a:p>
          <a:p>
            <a:pPr lvl="1"/>
            <a:r>
              <a:rPr kumimoji="1" lang="ja-JP" altLang="en-US" dirty="0"/>
              <a:t>第 </a:t>
            </a:r>
            <a:r>
              <a:rPr kumimoji="1" lang="en-US" altLang="ja-JP" dirty="0"/>
              <a:t>2 </a:t>
            </a:r>
            <a:r>
              <a:rPr kumimoji="1" lang="ja-JP" altLang="en-US" dirty="0"/>
              <a:t>レベル</a:t>
            </a:r>
          </a:p>
          <a:p>
            <a:pPr lvl="2"/>
            <a:r>
              <a:rPr kumimoji="1" lang="ja-JP" altLang="en-US" dirty="0"/>
              <a:t>第 </a:t>
            </a:r>
            <a:r>
              <a:rPr kumimoji="1" lang="en-US" altLang="ja-JP" dirty="0"/>
              <a:t>3 </a:t>
            </a:r>
            <a:r>
              <a:rPr kumimoji="1" lang="ja-JP" altLang="en-US" dirty="0"/>
              <a:t>レベル</a:t>
            </a:r>
          </a:p>
          <a:p>
            <a:pPr lvl="3"/>
            <a:r>
              <a:rPr kumimoji="1" lang="ja-JP" altLang="en-US" dirty="0"/>
              <a:t>第 </a:t>
            </a:r>
            <a:r>
              <a:rPr kumimoji="1" lang="en-US" altLang="ja-JP" dirty="0"/>
              <a:t>4 </a:t>
            </a:r>
            <a:r>
              <a:rPr kumimoji="1" lang="ja-JP" altLang="en-US" dirty="0"/>
              <a:t>レベル</a:t>
            </a:r>
          </a:p>
          <a:p>
            <a:pPr lvl="4"/>
            <a:r>
              <a:rPr kumimoji="1" lang="ja-JP" altLang="en-US" dirty="0"/>
              <a:t>第 </a:t>
            </a:r>
            <a:r>
              <a:rPr kumimoji="1" lang="en-US" altLang="ja-JP" dirty="0"/>
              <a:t>5 </a:t>
            </a:r>
            <a:r>
              <a:rPr kumimoji="1" lang="ja-JP" altLang="en-US" dirty="0"/>
              <a:t>レベル</a:t>
            </a:r>
          </a:p>
        </p:txBody>
      </p:sp>
      <p:sp>
        <p:nvSpPr>
          <p:cNvPr id="10" name="スライド番号プレースホルダ 9"/>
          <p:cNvSpPr>
            <a:spLocks noGrp="1"/>
          </p:cNvSpPr>
          <p:nvPr>
            <p:ph type="sldNum" sz="quarter" idx="4"/>
          </p:nvPr>
        </p:nvSpPr>
        <p:spPr>
          <a:xfrm>
            <a:off x="7545288" y="6699633"/>
            <a:ext cx="2311400" cy="124123"/>
          </a:xfrm>
          <a:prstGeom prst="rect">
            <a:avLst/>
          </a:prstGeom>
        </p:spPr>
        <p:txBody>
          <a:bodyPr vert="horz" lIns="91440" tIns="45720" rIns="91440" bIns="45720" rtlCol="0" anchor="ctr"/>
          <a:lstStyle>
            <a:lvl1pPr algn="r">
              <a:defRPr sz="488">
                <a:solidFill>
                  <a:schemeClr val="tx1"/>
                </a:solidFill>
                <a:latin typeface="+mn-ea"/>
                <a:ea typeface="+mn-ea"/>
              </a:defRPr>
            </a:lvl1pPr>
          </a:lstStyle>
          <a:p>
            <a:fld id="{BC97076A-FE38-4902-A3BD-70DA550777B1}" type="slidenum">
              <a:rPr kumimoji="1" lang="ja-JP" altLang="en-US" smtClean="0"/>
              <a:pPr/>
              <a:t>‹#›</a:t>
            </a:fld>
            <a:endParaRPr kumimoji="1" lang="ja-JP" altLang="en-US"/>
          </a:p>
        </p:txBody>
      </p:sp>
      <p:sp>
        <p:nvSpPr>
          <p:cNvPr id="6" name="正方形/長方形 5">
            <a:extLst>
              <a:ext uri="{FF2B5EF4-FFF2-40B4-BE49-F238E27FC236}">
                <a16:creationId xmlns:a16="http://schemas.microsoft.com/office/drawing/2014/main" id="{2247A35D-82FE-7546-A4FF-EBFCBA2B7F4D}"/>
              </a:ext>
            </a:extLst>
          </p:cNvPr>
          <p:cNvSpPr/>
          <p:nvPr/>
        </p:nvSpPr>
        <p:spPr>
          <a:xfrm>
            <a:off x="389493" y="489735"/>
            <a:ext cx="58507" cy="43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950" dirty="0"/>
          </a:p>
        </p:txBody>
      </p:sp>
    </p:spTree>
    <p:extLst>
      <p:ext uri="{BB962C8B-B14F-4D97-AF65-F5344CB8AC3E}">
        <p14:creationId xmlns:p14="http://schemas.microsoft.com/office/powerpoint/2010/main" val="2698413218"/>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 id="2147483817" r:id="rId13"/>
    <p:sldLayoutId id="2147483818" r:id="rId14"/>
    <p:sldLayoutId id="2147483819" r:id="rId15"/>
    <p:sldLayoutId id="2147483820" r:id="rId16"/>
    <p:sldLayoutId id="2147483821" r:id="rId17"/>
    <p:sldLayoutId id="214748382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marL="0" indent="0" algn="l" defTabSz="742950" rtl="0" eaLnBrk="1" latinLnBrk="0" hangingPunct="1">
        <a:lnSpc>
          <a:spcPct val="100000"/>
        </a:lnSpc>
        <a:spcBef>
          <a:spcPct val="0"/>
        </a:spcBef>
        <a:buClrTx/>
        <a:buSzPct val="100000"/>
        <a:buFont typeface="HGPｺﾞｼｯｸE" panose="020B0900000000000000" pitchFamily="50" charset="-128"/>
        <a:buNone/>
        <a:defRPr kumimoji="1" lang="ja-JP" altLang="en-US" sz="2600" b="1" i="0" kern="1200" smtClean="0">
          <a:solidFill>
            <a:schemeClr val="tx2"/>
          </a:solidFill>
          <a:latin typeface="+mn-lt"/>
          <a:ea typeface="Yu Gothic" charset="-128"/>
          <a:cs typeface="Yu Gothic" charset="-128"/>
        </a:defRPr>
      </a:lvl1pPr>
    </p:titleStyle>
    <p:bodyStyle>
      <a:lvl1pPr marL="292500" indent="-234000" algn="l" defTabSz="742950" rtl="0" eaLnBrk="1" latinLnBrk="0" hangingPunct="1">
        <a:lnSpc>
          <a:spcPct val="130000"/>
        </a:lnSpc>
        <a:spcBef>
          <a:spcPts val="1138"/>
        </a:spcBef>
        <a:buClr>
          <a:schemeClr val="accent5"/>
        </a:buClr>
        <a:buFont typeface="HGPｺﾞｼｯｸE" panose="020B0900000000000000" pitchFamily="50" charset="-128"/>
        <a:buChar char="-"/>
        <a:defRPr kumimoji="1" sz="1950" b="0" i="0" kern="1200">
          <a:solidFill>
            <a:schemeClr val="tx2"/>
          </a:solidFill>
          <a:latin typeface="+mn-lt"/>
          <a:ea typeface="+mn-ea"/>
          <a:cs typeface="Yu Gothic" charset="-128"/>
        </a:defRPr>
      </a:lvl1pPr>
      <a:lvl2pPr marL="541125" indent="-232172" algn="l" defTabSz="742950" rtl="0" eaLnBrk="1" latinLnBrk="0" hangingPunct="1">
        <a:lnSpc>
          <a:spcPct val="130000"/>
        </a:lnSpc>
        <a:spcBef>
          <a:spcPts val="650"/>
        </a:spcBef>
        <a:buClr>
          <a:schemeClr val="accent5"/>
        </a:buClr>
        <a:buFont typeface="HGPｺﾞｼｯｸE" panose="020B0900000000000000" pitchFamily="50" charset="-128"/>
        <a:buChar char="-"/>
        <a:defRPr kumimoji="1" sz="1788" b="0" i="0" kern="1200">
          <a:solidFill>
            <a:schemeClr val="tx2"/>
          </a:solidFill>
          <a:latin typeface="+mn-lt"/>
          <a:ea typeface="+mn-ea"/>
          <a:cs typeface="Yu Gothic" charset="-128"/>
        </a:defRPr>
      </a:lvl2pPr>
      <a:lvl3pPr marL="1020267" indent="-185738" algn="l" defTabSz="742950" rtl="0" eaLnBrk="1" latinLnBrk="0" hangingPunct="1">
        <a:lnSpc>
          <a:spcPct val="130000"/>
        </a:lnSpc>
        <a:spcBef>
          <a:spcPts val="488"/>
        </a:spcBef>
        <a:buClr>
          <a:schemeClr val="accent5"/>
        </a:buClr>
        <a:buFont typeface="HGPｺﾞｼｯｸE" panose="020B0900000000000000" pitchFamily="50" charset="-128"/>
        <a:buChar char="&gt;"/>
        <a:defRPr kumimoji="1" sz="1625" b="0" i="0" kern="1200">
          <a:solidFill>
            <a:schemeClr val="tx2"/>
          </a:solidFill>
          <a:latin typeface="+mn-lt"/>
          <a:ea typeface="+mn-ea"/>
          <a:cs typeface="Yu Gothic" charset="-128"/>
        </a:defRPr>
      </a:lvl3pPr>
      <a:lvl4pPr marL="1239540" indent="-185738" algn="l" defTabSz="742950" rtl="0" eaLnBrk="1" latinLnBrk="0" hangingPunct="1">
        <a:lnSpc>
          <a:spcPct val="130000"/>
        </a:lnSpc>
        <a:spcBef>
          <a:spcPts val="325"/>
        </a:spcBef>
        <a:buClr>
          <a:schemeClr val="accent5"/>
        </a:buClr>
        <a:buFont typeface="HGPｺﾞｼｯｸE" panose="020B0900000000000000" pitchFamily="50" charset="-128"/>
        <a:buChar char="-"/>
        <a:defRPr kumimoji="1" sz="1463" b="0" i="0" kern="1200">
          <a:solidFill>
            <a:schemeClr val="tx2"/>
          </a:solidFill>
          <a:latin typeface="+mn-lt"/>
          <a:ea typeface="+mn-ea"/>
          <a:cs typeface="Yu Gothic" charset="-128"/>
        </a:defRPr>
      </a:lvl4pPr>
      <a:lvl5pPr marL="1458814" indent="-185738" algn="l" defTabSz="742950" rtl="0" eaLnBrk="1" latinLnBrk="0" hangingPunct="1">
        <a:lnSpc>
          <a:spcPct val="130000"/>
        </a:lnSpc>
        <a:spcBef>
          <a:spcPts val="163"/>
        </a:spcBef>
        <a:buClr>
          <a:schemeClr val="accent5"/>
        </a:buClr>
        <a:buFont typeface="HGPｺﾞｼｯｸE" panose="020B0900000000000000" pitchFamily="50" charset="-128"/>
        <a:buChar char="&gt;"/>
        <a:defRPr kumimoji="1" sz="1300" b="0" i="0" kern="1200">
          <a:solidFill>
            <a:schemeClr val="tx2"/>
          </a:solidFill>
          <a:latin typeface="+mn-lt"/>
          <a:ea typeface="+mn-ea"/>
          <a:cs typeface="Yu Gothic" charset="-128"/>
        </a:defRPr>
      </a:lvl5pPr>
      <a:lvl6pPr marL="204311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6pPr>
      <a:lvl7pPr marL="241458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7pPr>
      <a:lvl8pPr marL="2786063"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8pPr>
      <a:lvl9pPr marL="3157538" indent="-185738" algn="l" defTabSz="742950" rtl="0" eaLnBrk="1" latinLnBrk="0" hangingPunct="1">
        <a:spcBef>
          <a:spcPct val="20000"/>
        </a:spcBef>
        <a:buFont typeface="Arial" pitchFamily="34" charset="0"/>
        <a:buChar char="•"/>
        <a:defRPr kumimoji="1" sz="1625"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0661A49-BA08-8B42-A1AD-04C6B18A8908}"/>
              </a:ext>
            </a:extLst>
          </p:cNvPr>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B7C83A2-9D61-734E-B131-A04F9D886E2A}"/>
              </a:ext>
            </a:extLst>
          </p:cNvPr>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361037E4-5682-AF43-8E11-40D4B306C019}"/>
              </a:ext>
            </a:extLst>
          </p:cNvPr>
          <p:cNvSpPr>
            <a:spLocks noGrp="1"/>
          </p:cNvSpPr>
          <p:nvPr>
            <p:ph type="dt" sz="half" idx="2"/>
          </p:nvPr>
        </p:nvSpPr>
        <p:spPr>
          <a:xfrm>
            <a:off x="681038" y="6356351"/>
            <a:ext cx="2228850" cy="365125"/>
          </a:xfrm>
          <a:prstGeom prst="rect">
            <a:avLst/>
          </a:prstGeom>
        </p:spPr>
        <p:txBody>
          <a:bodyPr vert="horz" lIns="91440" tIns="45720" rIns="91440" bIns="45720" rtlCol="0" anchor="ctr"/>
          <a:lstStyle>
            <a:lvl1pPr algn="l">
              <a:defRPr sz="975">
                <a:solidFill>
                  <a:schemeClr val="tx1">
                    <a:tint val="75000"/>
                  </a:schemeClr>
                </a:solidFill>
              </a:defRPr>
            </a:lvl1pPr>
          </a:lstStyle>
          <a:p>
            <a:fld id="{FD7D095A-1CF8-344F-B910-5999964A8327}" type="datetime1">
              <a:rPr kumimoji="1" lang="ja-JP" altLang="en-US" smtClean="0"/>
              <a:t>2024/2/26</a:t>
            </a:fld>
            <a:endParaRPr kumimoji="1" lang="ja-JP" altLang="en-US"/>
          </a:p>
        </p:txBody>
      </p:sp>
      <p:sp>
        <p:nvSpPr>
          <p:cNvPr id="5" name="フッター プレースホルダー 4">
            <a:extLst>
              <a:ext uri="{FF2B5EF4-FFF2-40B4-BE49-F238E27FC236}">
                <a16:creationId xmlns:a16="http://schemas.microsoft.com/office/drawing/2014/main" id="{D3E4AA0F-76D6-F846-B208-B3E87BF43EB2}"/>
              </a:ext>
            </a:extLst>
          </p:cNvPr>
          <p:cNvSpPr>
            <a:spLocks noGrp="1"/>
          </p:cNvSpPr>
          <p:nvPr>
            <p:ph type="ftr" sz="quarter" idx="3"/>
          </p:nvPr>
        </p:nvSpPr>
        <p:spPr>
          <a:xfrm>
            <a:off x="3281363" y="6356351"/>
            <a:ext cx="3343275" cy="365125"/>
          </a:xfrm>
          <a:prstGeom prst="rect">
            <a:avLst/>
          </a:prstGeom>
        </p:spPr>
        <p:txBody>
          <a:bodyPr vert="horz" lIns="91440" tIns="45720" rIns="91440" bIns="45720" rtlCol="0" anchor="ctr"/>
          <a:lstStyle>
            <a:lvl1pPr algn="ctr">
              <a:defRPr sz="975">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7B7ACB0B-9955-7846-9769-FCEE89F4B830}"/>
              </a:ext>
            </a:extLst>
          </p:cNvPr>
          <p:cNvSpPr>
            <a:spLocks noGrp="1"/>
          </p:cNvSpPr>
          <p:nvPr>
            <p:ph type="sldNum" sz="quarter" idx="4"/>
          </p:nvPr>
        </p:nvSpPr>
        <p:spPr>
          <a:xfrm>
            <a:off x="6996113" y="6356351"/>
            <a:ext cx="2228850" cy="365125"/>
          </a:xfrm>
          <a:prstGeom prst="rect">
            <a:avLst/>
          </a:prstGeom>
        </p:spPr>
        <p:txBody>
          <a:bodyPr vert="horz" lIns="91440" tIns="45720" rIns="91440" bIns="45720" rtlCol="0" anchor="ctr"/>
          <a:lstStyle>
            <a:lvl1pPr algn="r">
              <a:defRPr sz="975">
                <a:solidFill>
                  <a:schemeClr val="tx1">
                    <a:tint val="75000"/>
                  </a:schemeClr>
                </a:solidFill>
              </a:defRPr>
            </a:lvl1pPr>
          </a:lstStyle>
          <a:p>
            <a:fld id="{BC97076A-FE38-4902-A3BD-70DA550777B1}" type="slidenum">
              <a:rPr lang="ja-JP" altLang="en-US" smtClean="0"/>
              <a:pPr/>
              <a:t>‹#›</a:t>
            </a:fld>
            <a:endParaRPr lang="ja-JP" altLang="en-US"/>
          </a:p>
        </p:txBody>
      </p:sp>
    </p:spTree>
    <p:extLst>
      <p:ext uri="{BB962C8B-B14F-4D97-AF65-F5344CB8AC3E}">
        <p14:creationId xmlns:p14="http://schemas.microsoft.com/office/powerpoint/2010/main" val="4069796622"/>
      </p:ext>
    </p:extLst>
  </p:cSld>
  <p:clrMap bg1="lt1" tx1="dk1" bg2="lt2" tx2="dk2" accent1="accent1" accent2="accent2" accent3="accent3" accent4="accent4" accent5="accent5" accent6="accent6" hlink="hlink" folHlink="folHlink"/>
  <p:sldLayoutIdLst>
    <p:sldLayoutId id="2147483828" r:id="rId1"/>
    <p:sldLayoutId id="2147483829" r:id="rId2"/>
    <p:sldLayoutId id="2147483830" r:id="rId3"/>
    <p:sldLayoutId id="2147483831" r:id="rId4"/>
    <p:sldLayoutId id="2147483832" r:id="rId5"/>
    <p:sldLayoutId id="2147483833" r:id="rId6"/>
    <p:sldLayoutId id="2147483834" r:id="rId7"/>
    <p:sldLayoutId id="2147483835" r:id="rId8"/>
    <p:sldLayoutId id="2147483836" r:id="rId9"/>
    <p:sldLayoutId id="2147483837" r:id="rId10"/>
    <p:sldLayoutId id="2147483838" r:id="rId11"/>
    <p:sldLayoutId id="2147483839" r:id="rId12"/>
    <p:sldLayoutId id="2147483840" r:id="rId13"/>
    <p:sldLayoutId id="2147483841" r:id="rId1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p:titleStyle>
    <p:bodyStyle>
      <a:lvl1pPr marL="185738" indent="-185738" algn="l" defTabSz="742950" rtl="0" eaLnBrk="1" latinLnBrk="0" hangingPunct="1">
        <a:lnSpc>
          <a:spcPct val="90000"/>
        </a:lnSpc>
        <a:spcBef>
          <a:spcPts val="813"/>
        </a:spcBef>
        <a:buFont typeface="Arial" panose="020B0604020202020204" pitchFamily="34" charset="0"/>
        <a:buChar char="•"/>
        <a:defRPr kumimoji="1" sz="2275" kern="1200">
          <a:solidFill>
            <a:schemeClr val="tx1"/>
          </a:solidFill>
          <a:latin typeface="+mn-lt"/>
          <a:ea typeface="+mn-ea"/>
          <a:cs typeface="+mn-cs"/>
        </a:defRPr>
      </a:lvl1pPr>
      <a:lvl2pPr marL="557213" indent="-185738" algn="l" defTabSz="742950" rtl="0" eaLnBrk="1" latinLnBrk="0" hangingPunct="1">
        <a:lnSpc>
          <a:spcPct val="90000"/>
        </a:lnSpc>
        <a:spcBef>
          <a:spcPts val="406"/>
        </a:spcBef>
        <a:buFont typeface="Arial" panose="020B0604020202020204" pitchFamily="34" charset="0"/>
        <a:buChar char="•"/>
        <a:defRPr kumimoji="1" sz="1950" kern="1200">
          <a:solidFill>
            <a:schemeClr val="tx1"/>
          </a:solidFill>
          <a:latin typeface="+mn-lt"/>
          <a:ea typeface="+mn-ea"/>
          <a:cs typeface="+mn-cs"/>
        </a:defRPr>
      </a:lvl2pPr>
      <a:lvl3pPr marL="928688" indent="-185738" algn="l" defTabSz="742950" rtl="0" eaLnBrk="1" latinLnBrk="0" hangingPunct="1">
        <a:lnSpc>
          <a:spcPct val="90000"/>
        </a:lnSpc>
        <a:spcBef>
          <a:spcPts val="406"/>
        </a:spcBef>
        <a:buFont typeface="Arial" panose="020B0604020202020204" pitchFamily="34" charset="0"/>
        <a:buChar char="•"/>
        <a:defRPr kumimoji="1" sz="1625" kern="1200">
          <a:solidFill>
            <a:schemeClr val="tx1"/>
          </a:solidFill>
          <a:latin typeface="+mn-lt"/>
          <a:ea typeface="+mn-ea"/>
          <a:cs typeface="+mn-cs"/>
        </a:defRPr>
      </a:lvl3pPr>
      <a:lvl4pPr marL="13001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4pPr>
      <a:lvl5pPr marL="16716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5pPr>
      <a:lvl6pPr marL="204311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6pPr>
      <a:lvl7pPr marL="241458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7pPr>
      <a:lvl8pPr marL="2786063"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8pPr>
      <a:lvl9pPr marL="3157538" indent="-185738" algn="l" defTabSz="742950" rtl="0" eaLnBrk="1" latinLnBrk="0" hangingPunct="1">
        <a:lnSpc>
          <a:spcPct val="90000"/>
        </a:lnSpc>
        <a:spcBef>
          <a:spcPts val="406"/>
        </a:spcBef>
        <a:buFont typeface="Arial" panose="020B0604020202020204" pitchFamily="34" charset="0"/>
        <a:buChar char="•"/>
        <a:defRPr kumimoji="1" sz="1463" kern="1200">
          <a:solidFill>
            <a:schemeClr val="tx1"/>
          </a:solidFill>
          <a:latin typeface="+mn-lt"/>
          <a:ea typeface="+mn-ea"/>
          <a:cs typeface="+mn-cs"/>
        </a:defRPr>
      </a:lvl9pPr>
    </p:bodyStyle>
    <p:otherStyle>
      <a:defPPr>
        <a:defRPr lang="ja-JP"/>
      </a:defPPr>
      <a:lvl1pPr marL="0" algn="l" defTabSz="742950" rtl="0" eaLnBrk="1" latinLnBrk="0" hangingPunct="1">
        <a:defRPr kumimoji="1" sz="1463" kern="1200">
          <a:solidFill>
            <a:schemeClr val="tx1"/>
          </a:solidFill>
          <a:latin typeface="+mn-lt"/>
          <a:ea typeface="+mn-ea"/>
          <a:cs typeface="+mn-cs"/>
        </a:defRPr>
      </a:lvl1pPr>
      <a:lvl2pPr marL="371475" algn="l" defTabSz="742950" rtl="0" eaLnBrk="1" latinLnBrk="0" hangingPunct="1">
        <a:defRPr kumimoji="1" sz="1463" kern="1200">
          <a:solidFill>
            <a:schemeClr val="tx1"/>
          </a:solidFill>
          <a:latin typeface="+mn-lt"/>
          <a:ea typeface="+mn-ea"/>
          <a:cs typeface="+mn-cs"/>
        </a:defRPr>
      </a:lvl2pPr>
      <a:lvl3pPr marL="742950" algn="l" defTabSz="742950" rtl="0" eaLnBrk="1" latinLnBrk="0" hangingPunct="1">
        <a:defRPr kumimoji="1" sz="1463" kern="1200">
          <a:solidFill>
            <a:schemeClr val="tx1"/>
          </a:solidFill>
          <a:latin typeface="+mn-lt"/>
          <a:ea typeface="+mn-ea"/>
          <a:cs typeface="+mn-cs"/>
        </a:defRPr>
      </a:lvl3pPr>
      <a:lvl4pPr marL="1114425" algn="l" defTabSz="742950" rtl="0" eaLnBrk="1" latinLnBrk="0" hangingPunct="1">
        <a:defRPr kumimoji="1" sz="1463" kern="1200">
          <a:solidFill>
            <a:schemeClr val="tx1"/>
          </a:solidFill>
          <a:latin typeface="+mn-lt"/>
          <a:ea typeface="+mn-ea"/>
          <a:cs typeface="+mn-cs"/>
        </a:defRPr>
      </a:lvl4pPr>
      <a:lvl5pPr marL="1485900" algn="l" defTabSz="742950" rtl="0" eaLnBrk="1" latinLnBrk="0" hangingPunct="1">
        <a:defRPr kumimoji="1" sz="1463" kern="1200">
          <a:solidFill>
            <a:schemeClr val="tx1"/>
          </a:solidFill>
          <a:latin typeface="+mn-lt"/>
          <a:ea typeface="+mn-ea"/>
          <a:cs typeface="+mn-cs"/>
        </a:defRPr>
      </a:lvl5pPr>
      <a:lvl6pPr marL="1857375" algn="l" defTabSz="742950" rtl="0" eaLnBrk="1" latinLnBrk="0" hangingPunct="1">
        <a:defRPr kumimoji="1" sz="1463" kern="1200">
          <a:solidFill>
            <a:schemeClr val="tx1"/>
          </a:solidFill>
          <a:latin typeface="+mn-lt"/>
          <a:ea typeface="+mn-ea"/>
          <a:cs typeface="+mn-cs"/>
        </a:defRPr>
      </a:lvl6pPr>
      <a:lvl7pPr marL="2228850" algn="l" defTabSz="742950" rtl="0" eaLnBrk="1" latinLnBrk="0" hangingPunct="1">
        <a:defRPr kumimoji="1" sz="1463" kern="1200">
          <a:solidFill>
            <a:schemeClr val="tx1"/>
          </a:solidFill>
          <a:latin typeface="+mn-lt"/>
          <a:ea typeface="+mn-ea"/>
          <a:cs typeface="+mn-cs"/>
        </a:defRPr>
      </a:lvl7pPr>
      <a:lvl8pPr marL="2600325" algn="l" defTabSz="742950" rtl="0" eaLnBrk="1" latinLnBrk="0" hangingPunct="1">
        <a:defRPr kumimoji="1" sz="1463" kern="1200">
          <a:solidFill>
            <a:schemeClr val="tx1"/>
          </a:solidFill>
          <a:latin typeface="+mn-lt"/>
          <a:ea typeface="+mn-ea"/>
          <a:cs typeface="+mn-cs"/>
        </a:defRPr>
      </a:lvl8pPr>
      <a:lvl9pPr marL="2971800" algn="l" defTabSz="742950" rtl="0" eaLnBrk="1" latinLnBrk="0" hangingPunct="1">
        <a:defRPr kumimoji="1" sz="146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svg"/></Relationships>
</file>

<file path=ppt/slides/_rels/slide10.xml.rels><?xml version="1.0" encoding="UTF-8" standalone="yes"?>
<Relationships xmlns="http://schemas.openxmlformats.org/package/2006/relationships"><Relationship Id="rId3" Type="http://schemas.openxmlformats.org/officeDocument/2006/relationships/slide" Target="slide18.xml"/><Relationship Id="rId2" Type="http://schemas.openxmlformats.org/officeDocument/2006/relationships/notesSlide" Target="../notesSlides/notesSlide7.xml"/><Relationship Id="rId1" Type="http://schemas.openxmlformats.org/officeDocument/2006/relationships/slideLayout" Target="../slideLayouts/slideLayout63.xml"/><Relationship Id="rId5" Type="http://schemas.openxmlformats.org/officeDocument/2006/relationships/image" Target="../media/image27.tiff"/><Relationship Id="rId4" Type="http://schemas.openxmlformats.org/officeDocument/2006/relationships/image" Target="../media/image26.tiff"/></Relationships>
</file>

<file path=ppt/slides/_rels/slide11.xml.rels><?xml version="1.0" encoding="UTF-8" standalone="yes"?>
<Relationships xmlns="http://schemas.openxmlformats.org/package/2006/relationships"><Relationship Id="rId3" Type="http://schemas.openxmlformats.org/officeDocument/2006/relationships/image" Target="../media/image28.tiff"/><Relationship Id="rId2" Type="http://schemas.openxmlformats.org/officeDocument/2006/relationships/notesSlide" Target="../notesSlides/notesSlide8.xml"/><Relationship Id="rId1" Type="http://schemas.openxmlformats.org/officeDocument/2006/relationships/slideLayout" Target="../slideLayouts/slideLayout63.xml"/></Relationships>
</file>

<file path=ppt/slides/_rels/slide12.xml.rels><?xml version="1.0" encoding="UTF-8" standalone="yes"?>
<Relationships xmlns="http://schemas.openxmlformats.org/package/2006/relationships"><Relationship Id="rId3" Type="http://schemas.openxmlformats.org/officeDocument/2006/relationships/image" Target="../media/image29.tiff"/><Relationship Id="rId2" Type="http://schemas.openxmlformats.org/officeDocument/2006/relationships/notesSlide" Target="../notesSlides/notesSlide9.xml"/><Relationship Id="rId1" Type="http://schemas.openxmlformats.org/officeDocument/2006/relationships/slideLayout" Target="../slideLayouts/slideLayout63.xml"/><Relationship Id="rId4" Type="http://schemas.openxmlformats.org/officeDocument/2006/relationships/slide" Target="slide22.xml"/></Relationships>
</file>

<file path=ppt/slides/_rels/slide13.xml.rels><?xml version="1.0" encoding="UTF-8" standalone="yes"?>
<Relationships xmlns="http://schemas.openxmlformats.org/package/2006/relationships"><Relationship Id="rId3" Type="http://schemas.openxmlformats.org/officeDocument/2006/relationships/image" Target="../media/image27.tiff"/><Relationship Id="rId2" Type="http://schemas.openxmlformats.org/officeDocument/2006/relationships/notesSlide" Target="../notesSlides/notesSlide10.xml"/><Relationship Id="rId1" Type="http://schemas.openxmlformats.org/officeDocument/2006/relationships/slideLayout" Target="../slideLayouts/slideLayout63.xml"/><Relationship Id="rId5" Type="http://schemas.openxmlformats.org/officeDocument/2006/relationships/image" Target="../media/image31.png"/><Relationship Id="rId4" Type="http://schemas.openxmlformats.org/officeDocument/2006/relationships/image" Target="../media/image30.tif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1.xml"/><Relationship Id="rId1" Type="http://schemas.openxmlformats.org/officeDocument/2006/relationships/slideLayout" Target="../slideLayouts/slideLayout63.xml"/><Relationship Id="rId4" Type="http://schemas.openxmlformats.org/officeDocument/2006/relationships/image" Target="../media/image24.tiff"/></Relationships>
</file>

<file path=ppt/slides/_rels/slide16.xml.rels><?xml version="1.0" encoding="UTF-8" standalone="yes"?>
<Relationships xmlns="http://schemas.openxmlformats.org/package/2006/relationships"><Relationship Id="rId3" Type="http://schemas.openxmlformats.org/officeDocument/2006/relationships/slide" Target="slide22.xml"/><Relationship Id="rId2" Type="http://schemas.openxmlformats.org/officeDocument/2006/relationships/notesSlide" Target="../notesSlides/notesSlide12.xml"/><Relationship Id="rId1" Type="http://schemas.openxmlformats.org/officeDocument/2006/relationships/slideLayout" Target="../slideLayouts/slideLayout63.xml"/></Relationships>
</file>

<file path=ppt/slides/_rels/slide17.xml.rels><?xml version="1.0" encoding="UTF-8" standalone="yes"?>
<Relationships xmlns="http://schemas.openxmlformats.org/package/2006/relationships"><Relationship Id="rId3" Type="http://schemas.openxmlformats.org/officeDocument/2006/relationships/hyperlink" Target="https://help.salesforce.com/articleView?id=sf.duplicate_rules_standard_rules.htm&amp;type=5" TargetMode="External"/><Relationship Id="rId2" Type="http://schemas.openxmlformats.org/officeDocument/2006/relationships/notesSlide" Target="../notesSlides/notesSlide13.xml"/><Relationship Id="rId1" Type="http://schemas.openxmlformats.org/officeDocument/2006/relationships/slideLayout" Target="../slideLayouts/slideLayout63.xml"/><Relationship Id="rId4" Type="http://schemas.openxmlformats.org/officeDocument/2006/relationships/slide" Target="slide2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hyperlink" Target="https://jp-help.sansan.com/hc/ja/articles/360033972333" TargetMode="External"/><Relationship Id="rId2" Type="http://schemas.openxmlformats.org/officeDocument/2006/relationships/image" Target="../media/image33.png"/><Relationship Id="rId1" Type="http://schemas.openxmlformats.org/officeDocument/2006/relationships/slideLayout" Target="../slideLayouts/slideLayout6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3.xml"/></Relationships>
</file>

<file path=ppt/slides/_rels/slide21.xml.rels><?xml version="1.0" encoding="UTF-8" standalone="yes"?>
<Relationships xmlns="http://schemas.openxmlformats.org/package/2006/relationships"><Relationship Id="rId2" Type="http://schemas.openxmlformats.org/officeDocument/2006/relationships/image" Target="../media/image35.tiff"/><Relationship Id="rId1" Type="http://schemas.openxmlformats.org/officeDocument/2006/relationships/slideLayout" Target="../slideLayouts/slideLayout63.xml"/></Relationships>
</file>

<file path=ppt/slides/_rels/slide22.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14.xml"/><Relationship Id="rId1" Type="http://schemas.openxmlformats.org/officeDocument/2006/relationships/slideLayout" Target="../slideLayouts/slideLayout56.xml"/><Relationship Id="rId6" Type="http://schemas.openxmlformats.org/officeDocument/2006/relationships/hyperlink" Target="https://jp-help.sansan.com/hc/ja/articles/4404280831257" TargetMode="External"/><Relationship Id="rId5" Type="http://schemas.openxmlformats.org/officeDocument/2006/relationships/image" Target="../media/image40.emf"/><Relationship Id="rId4" Type="http://schemas.openxmlformats.org/officeDocument/2006/relationships/image" Target="../media/image39.emf"/></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56.xml"/><Relationship Id="rId6" Type="http://schemas.openxmlformats.org/officeDocument/2006/relationships/image" Target="../media/image42.png"/><Relationship Id="rId5" Type="http://schemas.openxmlformats.org/officeDocument/2006/relationships/image" Target="../media/image41.emf"/><Relationship Id="rId4" Type="http://schemas.openxmlformats.org/officeDocument/2006/relationships/image" Target="../media/image18.emf"/></Relationships>
</file>

<file path=ppt/slides/_rels/slide27.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6.xml"/><Relationship Id="rId1" Type="http://schemas.openxmlformats.org/officeDocument/2006/relationships/slideLayout" Target="../slideLayouts/slideLayout56.xml"/></Relationships>
</file>

<file path=ppt/slides/_rels/slide2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3.emf"/><Relationship Id="rId7"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64.xml"/><Relationship Id="rId6" Type="http://schemas.openxmlformats.org/officeDocument/2006/relationships/image" Target="../media/image18.emf"/><Relationship Id="rId11" Type="http://schemas.openxmlformats.org/officeDocument/2006/relationships/image" Target="../media/image49.emf"/><Relationship Id="rId5" Type="http://schemas.openxmlformats.org/officeDocument/2006/relationships/image" Target="../media/image45.emf"/><Relationship Id="rId10" Type="http://schemas.openxmlformats.org/officeDocument/2006/relationships/image" Target="../media/image48.emf"/><Relationship Id="rId4" Type="http://schemas.openxmlformats.org/officeDocument/2006/relationships/image" Target="../media/image44.emf"/><Relationship Id="rId9" Type="http://schemas.openxmlformats.org/officeDocument/2006/relationships/image" Target="../media/image47.emf"/></Relationships>
</file>

<file path=ppt/slides/_rels/slide29.xml.rels><?xml version="1.0" encoding="UTF-8" standalone="yes"?>
<Relationships xmlns="http://schemas.openxmlformats.org/package/2006/relationships"><Relationship Id="rId2" Type="http://schemas.openxmlformats.org/officeDocument/2006/relationships/hyperlink" Target="https://jp-help.sansan.com/hc/ja/articles/360016527733" TargetMode="External"/><Relationship Id="rId1" Type="http://schemas.openxmlformats.org/officeDocument/2006/relationships/slideLayout" Target="../slideLayouts/slideLayout56.xml"/></Relationships>
</file>

<file path=ppt/slides/_rels/slide3.xml.rels><?xml version="1.0" encoding="UTF-8" standalone="yes"?>
<Relationships xmlns="http://schemas.openxmlformats.org/package/2006/relationships"><Relationship Id="rId8" Type="http://schemas.openxmlformats.org/officeDocument/2006/relationships/image" Target="../media/image19.emf"/><Relationship Id="rId3" Type="http://schemas.openxmlformats.org/officeDocument/2006/relationships/image" Target="../media/image14.emf"/><Relationship Id="rId7" Type="http://schemas.openxmlformats.org/officeDocument/2006/relationships/image" Target="../media/image18.emf"/><Relationship Id="rId2" Type="http://schemas.openxmlformats.org/officeDocument/2006/relationships/notesSlide" Target="../notesSlides/notesSlide2.xml"/><Relationship Id="rId1" Type="http://schemas.openxmlformats.org/officeDocument/2006/relationships/slideLayout" Target="../slideLayouts/slideLayout63.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hyperlink" Target="https://jp-help.sansan.com/hc/ja/articles/206511477" TargetMode="External"/><Relationship Id="rId4" Type="http://schemas.openxmlformats.org/officeDocument/2006/relationships/image" Target="../media/image15.emf"/><Relationship Id="rId9" Type="http://schemas.openxmlformats.org/officeDocument/2006/relationships/hyperlink" Target="https://jp-help.sansan.com/hc/ja/articles/900004356643" TargetMode="Externa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63.xml"/><Relationship Id="rId6" Type="http://schemas.openxmlformats.org/officeDocument/2006/relationships/hyperlink" Target="https://jp-help.sansan.com/hc/ja/articles/206511477" TargetMode="External"/><Relationship Id="rId5" Type="http://schemas.openxmlformats.org/officeDocument/2006/relationships/hyperlink" Target="https://jp-help.sansan.com/hc/ja/articles/900004356643" TargetMode="External"/><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4.xml"/><Relationship Id="rId1" Type="http://schemas.openxmlformats.org/officeDocument/2006/relationships/slideLayout" Target="../slideLayouts/slideLayout63.xml"/><Relationship Id="rId6" Type="http://schemas.openxmlformats.org/officeDocument/2006/relationships/image" Target="../media/image19.emf"/><Relationship Id="rId5" Type="http://schemas.openxmlformats.org/officeDocument/2006/relationships/image" Target="../media/image22.tiff"/><Relationship Id="rId4" Type="http://schemas.openxmlformats.org/officeDocument/2006/relationships/image" Target="../media/image21.tiff"/></Relationships>
</file>

<file path=ppt/slides/_rels/slide6.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5.xml"/><Relationship Id="rId1" Type="http://schemas.openxmlformats.org/officeDocument/2006/relationships/slideLayout" Target="../slideLayouts/slideLayout6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9.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6.xml"/><Relationship Id="rId1" Type="http://schemas.openxmlformats.org/officeDocument/2006/relationships/slideLayout" Target="../slideLayouts/slideLayout63.xml"/><Relationship Id="rId4" Type="http://schemas.openxmlformats.org/officeDocument/2006/relationships/image" Target="../media/image25.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1EB8CA0-3582-9D48-B9A6-066DAC37E9B6}"/>
              </a:ext>
            </a:extLst>
          </p:cNvPr>
          <p:cNvSpPr>
            <a:spLocks noGrp="1"/>
          </p:cNvSpPr>
          <p:nvPr>
            <p:ph type="ctrTitle"/>
          </p:nvPr>
        </p:nvSpPr>
        <p:spPr>
          <a:xfrm>
            <a:off x="313366" y="4545247"/>
            <a:ext cx="9478053" cy="1195170"/>
          </a:xfrm>
        </p:spPr>
        <p:txBody>
          <a:bodyPr>
            <a:normAutofit fontScale="90000"/>
          </a:bodyPr>
          <a:lstStyle/>
          <a:p>
            <a:r>
              <a:rPr lang="en-US" altLang="ja-JP" sz="4000" spc="12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Sansan Data Hub</a:t>
            </a:r>
            <a:br>
              <a:rPr lang="en-US" altLang="ja-JP" sz="4000" spc="12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4000" spc="12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ユーザガイド</a:t>
            </a:r>
          </a:p>
        </p:txBody>
      </p:sp>
      <p:grpSp>
        <p:nvGrpSpPr>
          <p:cNvPr id="3" name="グループ化 2">
            <a:extLst>
              <a:ext uri="{FF2B5EF4-FFF2-40B4-BE49-F238E27FC236}">
                <a16:creationId xmlns:a16="http://schemas.microsoft.com/office/drawing/2014/main" id="{D4AC5047-339F-0D49-B181-53537E56995C}"/>
              </a:ext>
            </a:extLst>
          </p:cNvPr>
          <p:cNvGrpSpPr/>
          <p:nvPr/>
        </p:nvGrpSpPr>
        <p:grpSpPr>
          <a:xfrm>
            <a:off x="3196478" y="876671"/>
            <a:ext cx="3513044" cy="2402732"/>
            <a:chOff x="664725" y="548680"/>
            <a:chExt cx="3513044" cy="2402732"/>
          </a:xfrm>
        </p:grpSpPr>
        <p:pic>
          <p:nvPicPr>
            <p:cNvPr id="4" name="グラフィックス 3">
              <a:extLst>
                <a:ext uri="{FF2B5EF4-FFF2-40B4-BE49-F238E27FC236}">
                  <a16:creationId xmlns:a16="http://schemas.microsoft.com/office/drawing/2014/main" id="{3CD8BF20-F6B0-0543-BBA0-89047CB5CA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64725" y="548680"/>
              <a:ext cx="1211595" cy="926005"/>
            </a:xfrm>
            <a:prstGeom prst="rect">
              <a:avLst/>
            </a:prstGeom>
          </p:spPr>
        </p:pic>
        <p:pic>
          <p:nvPicPr>
            <p:cNvPr id="5" name="グラフィックス 4">
              <a:extLst>
                <a:ext uri="{FF2B5EF4-FFF2-40B4-BE49-F238E27FC236}">
                  <a16:creationId xmlns:a16="http://schemas.microsoft.com/office/drawing/2014/main" id="{5BB5C224-C915-AD41-B780-D963AE0782D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496616" y="1351608"/>
              <a:ext cx="2681153" cy="1599804"/>
            </a:xfrm>
            <a:prstGeom prst="rect">
              <a:avLst/>
            </a:prstGeom>
          </p:spPr>
        </p:pic>
      </p:grpSp>
      <p:sp>
        <p:nvSpPr>
          <p:cNvPr id="6" name="テキスト ボックス 5">
            <a:extLst>
              <a:ext uri="{FF2B5EF4-FFF2-40B4-BE49-F238E27FC236}">
                <a16:creationId xmlns:a16="http://schemas.microsoft.com/office/drawing/2014/main" id="{D8354B62-3F37-1F4C-A5FD-05FE337D5C4B}"/>
              </a:ext>
            </a:extLst>
          </p:cNvPr>
          <p:cNvSpPr txBox="1"/>
          <p:nvPr/>
        </p:nvSpPr>
        <p:spPr>
          <a:xfrm>
            <a:off x="1269940" y="3606087"/>
            <a:ext cx="7366120" cy="612475"/>
          </a:xfrm>
          <a:prstGeom prst="rect">
            <a:avLst/>
          </a:prstGeom>
        </p:spPr>
        <p:txBody>
          <a:bodyPr vert="horz" wrap="none" lIns="91440" tIns="45720" rIns="91440" bIns="45720" rtlCol="0">
            <a:spAutoFit/>
          </a:bodyPr>
          <a:lstStyle/>
          <a:p>
            <a:pPr algn="ctr">
              <a:lnSpc>
                <a:spcPct val="130000"/>
              </a:lnSpc>
              <a:spcBef>
                <a:spcPts val="800"/>
              </a:spcBef>
            </a:pPr>
            <a:r>
              <a:rPr lang="ja-JP" altLang="en-US" sz="2800" b="1" dirty="0">
                <a:solidFill>
                  <a:srgbClr val="004E98"/>
                </a:solidFill>
                <a:ea typeface="Yu Gothic" charset="-128"/>
                <a:cs typeface="Yu Gothic" charset="-128"/>
              </a:rPr>
              <a:t>データ統合から</a:t>
            </a:r>
            <a:r>
              <a:rPr lang="ja-JP" altLang="en-US" sz="2800" b="1" kern="0" dirty="0">
                <a:solidFill>
                  <a:srgbClr val="004E98"/>
                </a:solidFill>
                <a:ea typeface="Yu Gothic" charset="-128"/>
                <a:cs typeface="Yu Gothic" charset="-128"/>
              </a:rPr>
              <a:t>、</a:t>
            </a:r>
            <a:r>
              <a:rPr lang="ja-JP" altLang="en-US" sz="2800" b="1" dirty="0">
                <a:solidFill>
                  <a:srgbClr val="004E98"/>
                </a:solidFill>
                <a:ea typeface="Yu Gothic" charset="-128"/>
                <a:cs typeface="Yu Gothic" charset="-128"/>
              </a:rPr>
              <a:t>マーケ</a:t>
            </a:r>
            <a:r>
              <a:rPr lang="ja-JP" altLang="en-US" sz="2800" b="1" kern="0" dirty="0">
                <a:solidFill>
                  <a:srgbClr val="004E98"/>
                </a:solidFill>
                <a:ea typeface="Yu Gothic" charset="-128"/>
                <a:cs typeface="Yu Gothic" charset="-128"/>
              </a:rPr>
              <a:t>ティン</a:t>
            </a:r>
            <a:r>
              <a:rPr lang="ja-JP" altLang="en-US" sz="2800" b="1" dirty="0">
                <a:solidFill>
                  <a:srgbClr val="004E98"/>
                </a:solidFill>
                <a:ea typeface="Yu Gothic" charset="-128"/>
                <a:cs typeface="Yu Gothic" charset="-128"/>
              </a:rPr>
              <a:t>グを加速する</a:t>
            </a:r>
            <a:endParaRPr kumimoji="1" lang="ja-JP" altLang="en-US" sz="2800" b="1" dirty="0">
              <a:solidFill>
                <a:srgbClr val="004E98"/>
              </a:solidFill>
              <a:ea typeface="Yu Gothic" charset="-128"/>
              <a:cs typeface="Yu Gothic" charset="-128"/>
            </a:endParaRPr>
          </a:p>
        </p:txBody>
      </p:sp>
      <p:cxnSp>
        <p:nvCxnSpPr>
          <p:cNvPr id="7" name="直線コネクタ 6">
            <a:extLst>
              <a:ext uri="{FF2B5EF4-FFF2-40B4-BE49-F238E27FC236}">
                <a16:creationId xmlns:a16="http://schemas.microsoft.com/office/drawing/2014/main" id="{0B39C86C-F76B-BB4A-AD2E-667F72569798}"/>
              </a:ext>
            </a:extLst>
          </p:cNvPr>
          <p:cNvCxnSpPr>
            <a:cxnSpLocks/>
          </p:cNvCxnSpPr>
          <p:nvPr/>
        </p:nvCxnSpPr>
        <p:spPr>
          <a:xfrm>
            <a:off x="4593000" y="4253380"/>
            <a:ext cx="720000" cy="0"/>
          </a:xfrm>
          <a:prstGeom prst="line">
            <a:avLst/>
          </a:prstGeom>
          <a:ln w="539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6842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cs typeface="メイリオ" panose="020B0604030504040204" pitchFamily="50" charset="-128"/>
              </a:rPr>
              <a:t>自動反映されない名刺に必要な「手動対応」について</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10</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正方形/長方形 10">
            <a:extLst>
              <a:ext uri="{FF2B5EF4-FFF2-40B4-BE49-F238E27FC236}">
                <a16:creationId xmlns:a16="http://schemas.microsoft.com/office/drawing/2014/main" id="{9BE5A0ED-AEE3-9F4E-898C-3CDE14D3A21C}"/>
              </a:ext>
            </a:extLst>
          </p:cNvPr>
          <p:cNvSpPr/>
          <p:nvPr/>
        </p:nvSpPr>
        <p:spPr>
          <a:xfrm>
            <a:off x="962175" y="1885466"/>
            <a:ext cx="5583004" cy="817632"/>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DA6B8DA-180E-2144-ADF2-07DD5D7B223F}"/>
              </a:ext>
            </a:extLst>
          </p:cNvPr>
          <p:cNvSpPr/>
          <p:nvPr/>
        </p:nvSpPr>
        <p:spPr>
          <a:xfrm>
            <a:off x="1287421" y="1700798"/>
            <a:ext cx="1309589" cy="369332"/>
          </a:xfrm>
          <a:prstGeom prst="rect">
            <a:avLst/>
          </a:prstGeom>
          <a:solidFill>
            <a:schemeClr val="bg1"/>
          </a:solidFill>
        </p:spPr>
        <p:txBody>
          <a:bodyPr wrap="square">
            <a:spAutoFit/>
          </a:bodyPr>
          <a:lstStyle/>
          <a:p>
            <a:pPr algn="ctr"/>
            <a:r>
              <a:rPr lang="en-US" altLang="ja-JP" b="1" dirty="0">
                <a:solidFill>
                  <a:srgbClr val="C00000"/>
                </a:solidFill>
                <a:latin typeface="Yu Gothic" panose="020B0400000000000000" pitchFamily="34" charset="-128"/>
                <a:ea typeface="Yu Gothic" panose="020B0400000000000000" pitchFamily="34" charset="-128"/>
                <a:cs typeface="Arial" panose="020B0604020202020204" pitchFamily="34" charset="0"/>
              </a:rPr>
              <a:t>Check</a:t>
            </a:r>
            <a:r>
              <a:rPr lang="ja-JP" altLang="en-US" b="1">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a:solidFill>
                <a:srgbClr val="C00000"/>
              </a:solidFill>
            </a:endParaRPr>
          </a:p>
        </p:txBody>
      </p:sp>
      <p:sp>
        <p:nvSpPr>
          <p:cNvPr id="5" name="正方形/長方形 4">
            <a:extLst>
              <a:ext uri="{FF2B5EF4-FFF2-40B4-BE49-F238E27FC236}">
                <a16:creationId xmlns:a16="http://schemas.microsoft.com/office/drawing/2014/main" id="{1555C0B5-48FF-AF4D-956E-90B0C6ED0C20}"/>
              </a:ext>
            </a:extLst>
          </p:cNvPr>
          <p:cNvSpPr/>
          <p:nvPr/>
        </p:nvSpPr>
        <p:spPr>
          <a:xfrm>
            <a:off x="1127695" y="2168579"/>
            <a:ext cx="4859219" cy="307777"/>
          </a:xfrm>
          <a:prstGeom prst="rect">
            <a:avLst/>
          </a:prstGeom>
        </p:spPr>
        <p:txBody>
          <a:bodyPr wrap="square">
            <a:spAutoFit/>
          </a:bodyPr>
          <a:lstStyle/>
          <a:p>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手動関連づけの方法は、</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hlinkClick r:id="rId3" action="ppaction://hlinksldjump">
                  <a:extLst>
                    <a:ext uri="{A12FA001-AC4F-418D-AE19-62706E023703}">
                      <ahyp:hlinkClr xmlns:ahyp="http://schemas.microsoft.com/office/drawing/2018/hyperlinkcolor" val="tx"/>
                    </a:ext>
                  </a:extLst>
                </a:hlinkClick>
              </a:rPr>
              <a:t>こちら</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をご参照ください。</a:t>
            </a:r>
            <a:endParaRPr lang="ja-JP" altLang="en-US" sz="1400">
              <a:solidFill>
                <a:srgbClr val="C00000"/>
              </a:solidFill>
            </a:endParaRPr>
          </a:p>
        </p:txBody>
      </p:sp>
      <p:sp>
        <p:nvSpPr>
          <p:cNvPr id="16" name="テキスト ボックス 15">
            <a:extLst>
              <a:ext uri="{FF2B5EF4-FFF2-40B4-BE49-F238E27FC236}">
                <a16:creationId xmlns:a16="http://schemas.microsoft.com/office/drawing/2014/main" id="{E889E769-1F44-7440-99CA-EACEDFCEF236}"/>
              </a:ext>
            </a:extLst>
          </p:cNvPr>
          <p:cNvSpPr txBox="1"/>
          <p:nvPr/>
        </p:nvSpPr>
        <p:spPr>
          <a:xfrm>
            <a:off x="510408" y="841333"/>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 altLang="ja-JP" sz="14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4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400" b="1">
                <a:latin typeface="Yu Gothic" panose="020B0400000000000000" pitchFamily="34" charset="-128"/>
                <a:ea typeface="Yu Gothic" panose="020B0400000000000000" pitchFamily="34" charset="-128"/>
                <a:cs typeface="Arial" panose="020B0604020202020204" pitchFamily="34" charset="0"/>
              </a:rPr>
              <a:t>が名刺自体を識別できなかった場合、</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該当名刺は自動で反映することができないため、手動関連づけが必要になります。</a:t>
            </a:r>
          </a:p>
        </p:txBody>
      </p:sp>
      <p:sp>
        <p:nvSpPr>
          <p:cNvPr id="12" name="テキスト ボックス 11">
            <a:extLst>
              <a:ext uri="{FF2B5EF4-FFF2-40B4-BE49-F238E27FC236}">
                <a16:creationId xmlns:a16="http://schemas.microsoft.com/office/drawing/2014/main" id="{E8ADDB3C-7E1C-9C4B-A9A5-4FD3C1D9E7D1}"/>
              </a:ext>
            </a:extLst>
          </p:cNvPr>
          <p:cNvSpPr txBox="1"/>
          <p:nvPr/>
        </p:nvSpPr>
        <p:spPr>
          <a:xfrm>
            <a:off x="510408" y="3002087"/>
            <a:ext cx="9046547" cy="872611"/>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自身が所有する名刺のうち、自動反映されていないものは</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名刺タブの「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02 </a:t>
            </a:r>
            <a:r>
              <a:rPr lang="ja-JP" altLang="en-US" sz="1400" b="1">
                <a:latin typeface="Yu Gothic" panose="020B0400000000000000" pitchFamily="34" charset="-128"/>
                <a:ea typeface="Yu Gothic" panose="020B0400000000000000" pitchFamily="34" charset="-128"/>
                <a:cs typeface="Arial" panose="020B0604020202020204" pitchFamily="34" charset="0"/>
              </a:rPr>
              <a:t>私の関連づけがない名刺」からご確認いただけます。</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endParaRPr lang="ja-JP" altLang="en-US" sz="1100">
              <a:latin typeface="Yu Gothic" panose="020B0400000000000000" pitchFamily="34" charset="-128"/>
              <a:ea typeface="Yu Gothic" panose="020B0400000000000000" pitchFamily="34" charset="-128"/>
              <a:cs typeface="Arial" panose="020B0604020202020204" pitchFamily="34" charset="0"/>
            </a:endParaRPr>
          </a:p>
        </p:txBody>
      </p:sp>
      <p:pic>
        <p:nvPicPr>
          <p:cNvPr id="3" name="図 2">
            <a:extLst>
              <a:ext uri="{FF2B5EF4-FFF2-40B4-BE49-F238E27FC236}">
                <a16:creationId xmlns:a16="http://schemas.microsoft.com/office/drawing/2014/main" id="{8AB0DD27-8997-754F-8ED8-A10508913528}"/>
              </a:ext>
            </a:extLst>
          </p:cNvPr>
          <p:cNvPicPr>
            <a:picLocks noChangeAspect="1"/>
          </p:cNvPicPr>
          <p:nvPr/>
        </p:nvPicPr>
        <p:blipFill>
          <a:blip r:embed="rId4"/>
          <a:stretch>
            <a:fillRect/>
          </a:stretch>
        </p:blipFill>
        <p:spPr>
          <a:xfrm>
            <a:off x="962175" y="4314653"/>
            <a:ext cx="3022684" cy="741412"/>
          </a:xfrm>
          <a:prstGeom prst="rect">
            <a:avLst/>
          </a:prstGeom>
          <a:effectLst>
            <a:outerShdw blurRad="63500" algn="ctr" rotWithShape="0">
              <a:prstClr val="black">
                <a:alpha val="40000"/>
              </a:prstClr>
            </a:outerShdw>
          </a:effectLst>
        </p:spPr>
      </p:pic>
      <p:pic>
        <p:nvPicPr>
          <p:cNvPr id="13" name="図 12">
            <a:extLst>
              <a:ext uri="{FF2B5EF4-FFF2-40B4-BE49-F238E27FC236}">
                <a16:creationId xmlns:a16="http://schemas.microsoft.com/office/drawing/2014/main" id="{E3A8E31B-EDF2-B046-B93C-0F047DD7180B}"/>
              </a:ext>
            </a:extLst>
          </p:cNvPr>
          <p:cNvPicPr>
            <a:picLocks noChangeAspect="1"/>
          </p:cNvPicPr>
          <p:nvPr/>
        </p:nvPicPr>
        <p:blipFill>
          <a:blip r:embed="rId5"/>
          <a:stretch>
            <a:fillRect/>
          </a:stretch>
        </p:blipFill>
        <p:spPr>
          <a:xfrm>
            <a:off x="4418469" y="4314652"/>
            <a:ext cx="2654325" cy="2343328"/>
          </a:xfrm>
          <a:prstGeom prst="rect">
            <a:avLst/>
          </a:prstGeom>
          <a:effectLst>
            <a:outerShdw blurRad="63500" algn="ctr" rotWithShape="0">
              <a:prstClr val="black">
                <a:alpha val="40000"/>
              </a:prstClr>
            </a:outerShdw>
          </a:effectLst>
        </p:spPr>
      </p:pic>
      <p:sp>
        <p:nvSpPr>
          <p:cNvPr id="2" name="正方形/長方形 1">
            <a:extLst>
              <a:ext uri="{FF2B5EF4-FFF2-40B4-BE49-F238E27FC236}">
                <a16:creationId xmlns:a16="http://schemas.microsoft.com/office/drawing/2014/main" id="{EE3FFADD-E348-5D47-A0C1-5B0A349A6DA4}"/>
              </a:ext>
            </a:extLst>
          </p:cNvPr>
          <p:cNvSpPr/>
          <p:nvPr/>
        </p:nvSpPr>
        <p:spPr>
          <a:xfrm>
            <a:off x="792631" y="3638759"/>
            <a:ext cx="8420302" cy="430887"/>
          </a:xfrm>
          <a:prstGeom prst="rect">
            <a:avLst/>
          </a:prstGeom>
        </p:spPr>
        <p:txBody>
          <a:bodyPr wrap="square">
            <a:spAutoFit/>
          </a:bodyPr>
          <a:lstStyle/>
          <a:p>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取引先</a:t>
            </a:r>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リードに反映させる必要のない名刺の場合は、「関連づけしない」項目にチェックをすることで</a:t>
            </a:r>
            <a:b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b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自動反映の対象外となります。また、「</a:t>
            </a:r>
            <a:r>
              <a:rPr lang="en-US" altLang="ja-JP" sz="1100" dirty="0">
                <a:solidFill>
                  <a:prstClr val="black"/>
                </a:solidFill>
                <a:latin typeface="Yu Gothic" panose="020B0400000000000000" pitchFamily="34" charset="-128"/>
                <a:ea typeface="Yu Gothic" panose="020B0400000000000000" pitchFamily="34" charset="-128"/>
                <a:cs typeface="Arial" panose="020B0604020202020204" pitchFamily="34" charset="0"/>
              </a:rPr>
              <a:t>02 </a:t>
            </a:r>
            <a:r>
              <a:rPr lang="ja-JP" altLang="en-US" sz="1100">
                <a:solidFill>
                  <a:prstClr val="black"/>
                </a:solidFill>
                <a:latin typeface="Yu Gothic" panose="020B0400000000000000" pitchFamily="34" charset="-128"/>
                <a:ea typeface="Yu Gothic" panose="020B0400000000000000" pitchFamily="34" charset="-128"/>
                <a:cs typeface="Arial" panose="020B0604020202020204" pitchFamily="34" charset="0"/>
              </a:rPr>
              <a:t>私の関連づけがない名刺」からも表示されなくなります。</a:t>
            </a:r>
            <a:endParaRPr lang="ja-JP" altLang="en-US"/>
          </a:p>
        </p:txBody>
      </p:sp>
    </p:spTree>
    <p:extLst>
      <p:ext uri="{BB962C8B-B14F-4D97-AF65-F5344CB8AC3E}">
        <p14:creationId xmlns:p14="http://schemas.microsoft.com/office/powerpoint/2010/main" val="1965932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参考</a:t>
            </a:r>
            <a:r>
              <a:rPr lang="en-US" altLang="ja-JP" sz="2000" b="1">
                <a:latin typeface="Yu Gothic" panose="020B0400000000000000" pitchFamily="34" charset="-128"/>
                <a:ea typeface="Yu Gothic" panose="020B0400000000000000" pitchFamily="34" charset="-128"/>
              </a:rPr>
              <a:t>】① </a:t>
            </a:r>
            <a:r>
              <a:rPr lang="ja-JP" altLang="en-US" sz="2000" b="1">
                <a:latin typeface="Yu Gothic" panose="020B0400000000000000" pitchFamily="34" charset="-128"/>
                <a:ea typeface="Yu Gothic" panose="020B0400000000000000" pitchFamily="34" charset="-128"/>
              </a:rPr>
              <a:t>すでに</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取引先責任者</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リードのいずれかに紐付いている</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11</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5" name="図 24">
            <a:extLst>
              <a:ext uri="{FF2B5EF4-FFF2-40B4-BE49-F238E27FC236}">
                <a16:creationId xmlns:a16="http://schemas.microsoft.com/office/drawing/2014/main" id="{98FE8781-C811-7344-9CC3-7037A00E6667}"/>
              </a:ext>
            </a:extLst>
          </p:cNvPr>
          <p:cNvPicPr>
            <a:picLocks noChangeAspect="1"/>
          </p:cNvPicPr>
          <p:nvPr/>
        </p:nvPicPr>
        <p:blipFill>
          <a:blip r:embed="rId3"/>
          <a:stretch>
            <a:fillRect/>
          </a:stretch>
        </p:blipFill>
        <p:spPr>
          <a:xfrm>
            <a:off x="1291968" y="1737958"/>
            <a:ext cx="6971566" cy="3674817"/>
          </a:xfrm>
          <a:prstGeom prst="rect">
            <a:avLst/>
          </a:prstGeom>
          <a:effectLst>
            <a:outerShdw blurRad="63500" algn="ctr" rotWithShape="0">
              <a:prstClr val="black">
                <a:alpha val="40000"/>
              </a:prstClr>
            </a:outerShdw>
          </a:effectLst>
        </p:spPr>
      </p:pic>
      <p:sp>
        <p:nvSpPr>
          <p:cNvPr id="26" name="正方形/長方形 25">
            <a:extLst>
              <a:ext uri="{FF2B5EF4-FFF2-40B4-BE49-F238E27FC236}">
                <a16:creationId xmlns:a16="http://schemas.microsoft.com/office/drawing/2014/main" id="{551C231D-0E1C-5C4F-BE7D-3AA060D3471C}"/>
              </a:ext>
            </a:extLst>
          </p:cNvPr>
          <p:cNvSpPr/>
          <p:nvPr/>
        </p:nvSpPr>
        <p:spPr>
          <a:xfrm>
            <a:off x="1223142" y="1428697"/>
            <a:ext cx="7263527" cy="276999"/>
          </a:xfrm>
          <a:prstGeom prst="rect">
            <a:avLst/>
          </a:prstGeom>
        </p:spPr>
        <p:txBody>
          <a:bodyPr wrap="none">
            <a:spAutoFit/>
          </a:bodyPr>
          <a:lstStyle/>
          <a:p>
            <a:r>
              <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a:t>
            </a:r>
            <a:r>
              <a:rPr lang="ja-JP" altLang="en-US" sz="1200" b="1">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すでに名刺が紐付いている場合は、名刺の詳細画面を開いた際に以下のメッセージが表示されます。</a:t>
            </a:r>
            <a:endParaRPr lang="ja-JP" altLang="en-US" sz="1200"/>
          </a:p>
        </p:txBody>
      </p:sp>
      <p:sp>
        <p:nvSpPr>
          <p:cNvPr id="38" name="テキスト ボックス 37">
            <a:extLst>
              <a:ext uri="{FF2B5EF4-FFF2-40B4-BE49-F238E27FC236}">
                <a16:creationId xmlns:a16="http://schemas.microsoft.com/office/drawing/2014/main" id="{41646AA0-664D-1A48-A2EA-02794A2E4DE2}"/>
              </a:ext>
            </a:extLst>
          </p:cNvPr>
          <p:cNvSpPr txBox="1"/>
          <p:nvPr/>
        </p:nvSpPr>
        <p:spPr>
          <a:xfrm>
            <a:off x="510408" y="841333"/>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名刺がすでに取引先責任者</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リードのいずれかに紐付いている場合、自動反映の対象にはなりません。</a:t>
            </a:r>
          </a:p>
        </p:txBody>
      </p:sp>
      <p:sp>
        <p:nvSpPr>
          <p:cNvPr id="42" name="正方形/長方形 41">
            <a:extLst>
              <a:ext uri="{FF2B5EF4-FFF2-40B4-BE49-F238E27FC236}">
                <a16:creationId xmlns:a16="http://schemas.microsoft.com/office/drawing/2014/main" id="{14AF0A73-82ED-EB4C-873B-0B76DF8F6C9B}"/>
              </a:ext>
            </a:extLst>
          </p:cNvPr>
          <p:cNvSpPr/>
          <p:nvPr/>
        </p:nvSpPr>
        <p:spPr>
          <a:xfrm>
            <a:off x="-7883" y="6264456"/>
            <a:ext cx="3243714" cy="608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a:solidFill>
                  <a:schemeClr val="bg1"/>
                </a:solidFill>
                <a:latin typeface="Yu Gothic" panose="020B0400000000000000" pitchFamily="34" charset="-128"/>
                <a:ea typeface="Yu Gothic" panose="020B0400000000000000" pitchFamily="34" charset="-128"/>
              </a:rPr>
              <a:t>自動関連づけ対象フラグにチェックが</a:t>
            </a:r>
            <a:endParaRPr kumimoji="1" lang="en-US" altLang="ja-JP" sz="1000" dirty="0">
              <a:solidFill>
                <a:schemeClr val="bg1"/>
              </a:solidFill>
              <a:latin typeface="Yu Gothic" panose="020B0400000000000000" pitchFamily="34" charset="-128"/>
              <a:ea typeface="Yu Gothic" panose="020B0400000000000000" pitchFamily="34" charset="-128"/>
            </a:endParaRPr>
          </a:p>
          <a:p>
            <a:pPr algn="ctr"/>
            <a:r>
              <a:rPr kumimoji="1" lang="ja-JP" altLang="en-US" sz="1000">
                <a:solidFill>
                  <a:schemeClr val="bg1"/>
                </a:solidFill>
                <a:latin typeface="Yu Gothic" panose="020B0400000000000000" pitchFamily="34" charset="-128"/>
                <a:ea typeface="Yu Gothic" panose="020B0400000000000000" pitchFamily="34" charset="-128"/>
              </a:rPr>
              <a:t>入らないケースの詳細をご案内する場合は</a:t>
            </a:r>
            <a:br>
              <a:rPr kumimoji="1" lang="en-US" altLang="ja-JP" sz="1000" dirty="0">
                <a:solidFill>
                  <a:schemeClr val="bg1"/>
                </a:solidFill>
                <a:latin typeface="Yu Gothic" panose="020B0400000000000000" pitchFamily="34" charset="-128"/>
                <a:ea typeface="Yu Gothic" panose="020B0400000000000000" pitchFamily="34" charset="-128"/>
              </a:rPr>
            </a:br>
            <a:r>
              <a:rPr lang="ja-JP" altLang="en-US" sz="1000">
                <a:solidFill>
                  <a:schemeClr val="bg1"/>
                </a:solidFill>
                <a:latin typeface="Yu Gothic" panose="020B0400000000000000" pitchFamily="34" charset="-128"/>
                <a:ea typeface="Yu Gothic" panose="020B0400000000000000" pitchFamily="34" charset="-128"/>
              </a:rPr>
              <a:t>本スライド</a:t>
            </a:r>
            <a:r>
              <a:rPr kumimoji="1" lang="ja-JP" altLang="en-US" sz="1000">
                <a:solidFill>
                  <a:schemeClr val="bg1"/>
                </a:solidFill>
                <a:latin typeface="Yu Gothic" panose="020B0400000000000000" pitchFamily="34" charset="-128"/>
                <a:ea typeface="Yu Gothic" panose="020B0400000000000000" pitchFamily="34" charset="-128"/>
              </a:rPr>
              <a:t>を使用してください</a:t>
            </a:r>
          </a:p>
        </p:txBody>
      </p:sp>
    </p:spTree>
    <p:extLst>
      <p:ext uri="{BB962C8B-B14F-4D97-AF65-F5344CB8AC3E}">
        <p14:creationId xmlns:p14="http://schemas.microsoft.com/office/powerpoint/2010/main" val="4111637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参考</a:t>
            </a:r>
            <a:r>
              <a:rPr lang="en-US" altLang="ja-JP" sz="2000" b="1" dirty="0">
                <a:latin typeface="Yu Gothic" panose="020B0400000000000000" pitchFamily="34" charset="-128"/>
                <a:ea typeface="Yu Gothic" panose="020B0400000000000000" pitchFamily="34" charset="-128"/>
              </a:rPr>
              <a:t>】②</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 SOC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CI</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人物</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ID ]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項目のいずれかに値が入っていない</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12</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2" name="図 1">
            <a:extLst>
              <a:ext uri="{FF2B5EF4-FFF2-40B4-BE49-F238E27FC236}">
                <a16:creationId xmlns:a16="http://schemas.microsoft.com/office/drawing/2014/main" id="{67173F32-35BC-A546-9AA1-A33A93F1B020}"/>
              </a:ext>
            </a:extLst>
          </p:cNvPr>
          <p:cNvPicPr>
            <a:picLocks noChangeAspect="1"/>
          </p:cNvPicPr>
          <p:nvPr/>
        </p:nvPicPr>
        <p:blipFill rotWithShape="1">
          <a:blip r:embed="rId3"/>
          <a:srcRect r="7739"/>
          <a:stretch/>
        </p:blipFill>
        <p:spPr>
          <a:xfrm>
            <a:off x="837071" y="1969704"/>
            <a:ext cx="5191465" cy="4114338"/>
          </a:xfrm>
          <a:prstGeom prst="rect">
            <a:avLst/>
          </a:prstGeom>
          <a:effectLst>
            <a:outerShdw blurRad="63500" algn="ctr" rotWithShape="0">
              <a:prstClr val="black">
                <a:alpha val="40000"/>
              </a:prstClr>
            </a:outerShdw>
          </a:effectLst>
        </p:spPr>
      </p:pic>
      <p:sp>
        <p:nvSpPr>
          <p:cNvPr id="11" name="正方形/長方形 10">
            <a:extLst>
              <a:ext uri="{FF2B5EF4-FFF2-40B4-BE49-F238E27FC236}">
                <a16:creationId xmlns:a16="http://schemas.microsoft.com/office/drawing/2014/main" id="{9BE5A0ED-AEE3-9F4E-898C-3CDE14D3A21C}"/>
              </a:ext>
            </a:extLst>
          </p:cNvPr>
          <p:cNvSpPr/>
          <p:nvPr/>
        </p:nvSpPr>
        <p:spPr>
          <a:xfrm>
            <a:off x="6361891" y="3078461"/>
            <a:ext cx="2707038" cy="1438471"/>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 name="正方形/長方形 3">
            <a:extLst>
              <a:ext uri="{FF2B5EF4-FFF2-40B4-BE49-F238E27FC236}">
                <a16:creationId xmlns:a16="http://schemas.microsoft.com/office/drawing/2014/main" id="{1DA6B8DA-180E-2144-ADF2-07DD5D7B223F}"/>
              </a:ext>
            </a:extLst>
          </p:cNvPr>
          <p:cNvSpPr/>
          <p:nvPr/>
        </p:nvSpPr>
        <p:spPr>
          <a:xfrm>
            <a:off x="6687137" y="2893794"/>
            <a:ext cx="1309589" cy="369332"/>
          </a:xfrm>
          <a:prstGeom prst="rect">
            <a:avLst/>
          </a:prstGeom>
          <a:solidFill>
            <a:schemeClr val="bg1"/>
          </a:solidFill>
        </p:spPr>
        <p:txBody>
          <a:bodyPr wrap="square">
            <a:spAutoFit/>
          </a:bodyPr>
          <a:lstStyle/>
          <a:p>
            <a:pPr algn="ctr"/>
            <a:r>
              <a:rPr lang="en-US" altLang="ja-JP" b="1" dirty="0">
                <a:solidFill>
                  <a:srgbClr val="C00000"/>
                </a:solidFill>
                <a:latin typeface="Yu Gothic" panose="020B0400000000000000" pitchFamily="34" charset="-128"/>
                <a:ea typeface="Yu Gothic" panose="020B0400000000000000" pitchFamily="34" charset="-128"/>
                <a:cs typeface="Arial" panose="020B0604020202020204" pitchFamily="34" charset="0"/>
              </a:rPr>
              <a:t>Check</a:t>
            </a:r>
            <a:r>
              <a:rPr lang="ja-JP" altLang="en-US" b="1">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a:solidFill>
                <a:srgbClr val="C00000"/>
              </a:solidFill>
            </a:endParaRPr>
          </a:p>
        </p:txBody>
      </p:sp>
      <p:sp>
        <p:nvSpPr>
          <p:cNvPr id="5" name="正方形/長方形 4">
            <a:extLst>
              <a:ext uri="{FF2B5EF4-FFF2-40B4-BE49-F238E27FC236}">
                <a16:creationId xmlns:a16="http://schemas.microsoft.com/office/drawing/2014/main" id="{1555C0B5-48FF-AF4D-956E-90B0C6ED0C20}"/>
              </a:ext>
            </a:extLst>
          </p:cNvPr>
          <p:cNvSpPr/>
          <p:nvPr/>
        </p:nvSpPr>
        <p:spPr>
          <a:xfrm>
            <a:off x="6527411" y="3536086"/>
            <a:ext cx="2236233" cy="523220"/>
          </a:xfrm>
          <a:prstGeom prst="rect">
            <a:avLst/>
          </a:prstGeom>
        </p:spPr>
        <p:txBody>
          <a:bodyPr wrap="square">
            <a:spAutoFit/>
          </a:bodyPr>
          <a:lstStyle/>
          <a:p>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手動関連づけの方法は、</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hlinkClick r:id="rId4" action="ppaction://hlinksldjump">
                  <a:extLst>
                    <a:ext uri="{A12FA001-AC4F-418D-AE19-62706E023703}">
                      <ahyp:hlinkClr xmlns:ahyp="http://schemas.microsoft.com/office/drawing/2018/hyperlinkcolor" val="tx"/>
                    </a:ext>
                  </a:extLst>
                </a:hlinkClick>
              </a:rPr>
              <a:t>こちら</a:t>
            </a:r>
            <a:r>
              <a:rPr lang="ja-JP" altLang="en-US" sz="1400" b="1">
                <a:solidFill>
                  <a:srgbClr val="C00000"/>
                </a:solidFill>
                <a:latin typeface="Yu Gothic" panose="020B0400000000000000" pitchFamily="34" charset="-128"/>
                <a:ea typeface="Yu Gothic" panose="020B0400000000000000" pitchFamily="34" charset="-128"/>
                <a:cs typeface="Arial" panose="020B0604020202020204" pitchFamily="34" charset="0"/>
              </a:rPr>
              <a:t>をご参照ください。</a:t>
            </a:r>
            <a:endParaRPr lang="ja-JP" altLang="en-US" sz="1400">
              <a:solidFill>
                <a:srgbClr val="C00000"/>
              </a:solidFill>
            </a:endParaRPr>
          </a:p>
        </p:txBody>
      </p:sp>
      <p:sp>
        <p:nvSpPr>
          <p:cNvPr id="16" name="テキスト ボックス 15">
            <a:extLst>
              <a:ext uri="{FF2B5EF4-FFF2-40B4-BE49-F238E27FC236}">
                <a16:creationId xmlns:a16="http://schemas.microsoft.com/office/drawing/2014/main" id="{E889E769-1F44-7440-99CA-EACEDFCEF236}"/>
              </a:ext>
            </a:extLst>
          </p:cNvPr>
          <p:cNvSpPr txBox="1"/>
          <p:nvPr/>
        </p:nvSpPr>
        <p:spPr>
          <a:xfrm>
            <a:off x="510408" y="841333"/>
            <a:ext cx="9046547" cy="88293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名刺データの詳細画面を開くと、</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システム情報</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の下に「</a:t>
            </a:r>
            <a:r>
              <a:rPr lang="en" altLang="ja-JP" sz="1400" b="1" dirty="0">
                <a:latin typeface="Yu Gothic" panose="020B0400000000000000" pitchFamily="34" charset="-128"/>
                <a:ea typeface="Yu Gothic" panose="020B0400000000000000" pitchFamily="34" charset="-128"/>
                <a:cs typeface="Arial" panose="020B0604020202020204" pitchFamily="34" charset="0"/>
              </a:rPr>
              <a:t>SOC</a:t>
            </a:r>
            <a:r>
              <a:rPr lang="ja-JP" altLang="en" sz="1400" b="1">
                <a:latin typeface="Yu Gothic" panose="020B0400000000000000" pitchFamily="34" charset="-128"/>
                <a:ea typeface="Yu Gothic" panose="020B0400000000000000" pitchFamily="34" charset="-128"/>
                <a:cs typeface="Arial" panose="020B0604020202020204" pitchFamily="34" charset="0"/>
              </a:rPr>
              <a:t>」・「</a:t>
            </a:r>
            <a:r>
              <a:rPr lang="en" altLang="ja-JP" sz="1400" b="1" dirty="0">
                <a:latin typeface="Yu Gothic" panose="020B0400000000000000" pitchFamily="34" charset="-128"/>
                <a:ea typeface="Yu Gothic" panose="020B0400000000000000" pitchFamily="34" charset="-128"/>
                <a:cs typeface="Arial" panose="020B0604020202020204" pitchFamily="34" charset="0"/>
              </a:rPr>
              <a:t>CI</a:t>
            </a:r>
            <a:r>
              <a:rPr lang="ja-JP" altLang="en-US" sz="1400" b="1">
                <a:latin typeface="Yu Gothic" panose="020B0400000000000000" pitchFamily="34" charset="-128"/>
                <a:ea typeface="Yu Gothic" panose="020B0400000000000000" pitchFamily="34" charset="-128"/>
                <a:cs typeface="Arial" panose="020B0604020202020204" pitchFamily="34" charset="0"/>
              </a:rPr>
              <a:t>人物</a:t>
            </a:r>
            <a:r>
              <a:rPr lang="en" altLang="ja-JP" sz="1400" b="1" dirty="0">
                <a:latin typeface="Yu Gothic" panose="020B0400000000000000" pitchFamily="34" charset="-128"/>
                <a:ea typeface="Yu Gothic" panose="020B0400000000000000" pitchFamily="34" charset="-128"/>
                <a:cs typeface="Arial" panose="020B0604020202020204" pitchFamily="34" charset="0"/>
              </a:rPr>
              <a:t>ID</a:t>
            </a:r>
            <a:r>
              <a:rPr lang="ja-JP" altLang="en" sz="1400" b="1">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の項目があります。</a:t>
            </a:r>
            <a:br>
              <a:rPr lang="ja-JP" altLang="en-US" sz="1400" b="1">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この項目のいずれかが空白だった（＝</a:t>
            </a:r>
            <a:r>
              <a:rPr lang="en" altLang="ja-JP" sz="14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4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400" b="1">
                <a:latin typeface="Yu Gothic" panose="020B0400000000000000" pitchFamily="34" charset="-128"/>
                <a:ea typeface="Yu Gothic" panose="020B0400000000000000" pitchFamily="34" charset="-128"/>
                <a:cs typeface="Arial" panose="020B0604020202020204" pitchFamily="34" charset="0"/>
              </a:rPr>
              <a:t>がその名刺を識別できなかった）場合、該当する名刺は自動反映の対象外となるため、手動関連づけが必要になります。</a:t>
            </a:r>
          </a:p>
        </p:txBody>
      </p:sp>
      <p:sp>
        <p:nvSpPr>
          <p:cNvPr id="21" name="正方形/長方形 20">
            <a:extLst>
              <a:ext uri="{FF2B5EF4-FFF2-40B4-BE49-F238E27FC236}">
                <a16:creationId xmlns:a16="http://schemas.microsoft.com/office/drawing/2014/main" id="{B7878F6D-C3E2-5F43-8B3D-1528EBD6017D}"/>
              </a:ext>
            </a:extLst>
          </p:cNvPr>
          <p:cNvSpPr/>
          <p:nvPr/>
        </p:nvSpPr>
        <p:spPr>
          <a:xfrm>
            <a:off x="-7883" y="6264456"/>
            <a:ext cx="3243714" cy="608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a:solidFill>
                  <a:schemeClr val="bg1"/>
                </a:solidFill>
                <a:latin typeface="Yu Gothic" panose="020B0400000000000000" pitchFamily="34" charset="-128"/>
                <a:ea typeface="Yu Gothic" panose="020B0400000000000000" pitchFamily="34" charset="-128"/>
              </a:rPr>
              <a:t>自動関連づけ対象フラグにチェックが</a:t>
            </a:r>
            <a:endParaRPr kumimoji="1" lang="en-US" altLang="ja-JP" sz="1000" dirty="0">
              <a:solidFill>
                <a:schemeClr val="bg1"/>
              </a:solidFill>
              <a:latin typeface="Yu Gothic" panose="020B0400000000000000" pitchFamily="34" charset="-128"/>
              <a:ea typeface="Yu Gothic" panose="020B0400000000000000" pitchFamily="34" charset="-128"/>
            </a:endParaRPr>
          </a:p>
          <a:p>
            <a:pPr algn="ctr"/>
            <a:r>
              <a:rPr kumimoji="1" lang="ja-JP" altLang="en-US" sz="1000">
                <a:solidFill>
                  <a:schemeClr val="bg1"/>
                </a:solidFill>
                <a:latin typeface="Yu Gothic" panose="020B0400000000000000" pitchFamily="34" charset="-128"/>
                <a:ea typeface="Yu Gothic" panose="020B0400000000000000" pitchFamily="34" charset="-128"/>
              </a:rPr>
              <a:t>入らないケースの詳細をご案内する場合は</a:t>
            </a:r>
            <a:br>
              <a:rPr kumimoji="1" lang="en-US" altLang="ja-JP" sz="1000" dirty="0">
                <a:solidFill>
                  <a:schemeClr val="bg1"/>
                </a:solidFill>
                <a:latin typeface="Yu Gothic" panose="020B0400000000000000" pitchFamily="34" charset="-128"/>
                <a:ea typeface="Yu Gothic" panose="020B0400000000000000" pitchFamily="34" charset="-128"/>
              </a:rPr>
            </a:br>
            <a:r>
              <a:rPr lang="ja-JP" altLang="en-US" sz="1000">
                <a:solidFill>
                  <a:schemeClr val="bg1"/>
                </a:solidFill>
                <a:latin typeface="Yu Gothic" panose="020B0400000000000000" pitchFamily="34" charset="-128"/>
                <a:ea typeface="Yu Gothic" panose="020B0400000000000000" pitchFamily="34" charset="-128"/>
              </a:rPr>
              <a:t>本スライド</a:t>
            </a:r>
            <a:r>
              <a:rPr kumimoji="1" lang="ja-JP" altLang="en-US" sz="1000">
                <a:solidFill>
                  <a:schemeClr val="bg1"/>
                </a:solidFill>
                <a:latin typeface="Yu Gothic" panose="020B0400000000000000" pitchFamily="34" charset="-128"/>
                <a:ea typeface="Yu Gothic" panose="020B0400000000000000" pitchFamily="34" charset="-128"/>
              </a:rPr>
              <a:t>を使用してください</a:t>
            </a:r>
          </a:p>
        </p:txBody>
      </p:sp>
    </p:spTree>
    <p:extLst>
      <p:ext uri="{BB962C8B-B14F-4D97-AF65-F5344CB8AC3E}">
        <p14:creationId xmlns:p14="http://schemas.microsoft.com/office/powerpoint/2010/main" val="337857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参考</a:t>
            </a:r>
            <a:r>
              <a:rPr lang="en-US" altLang="ja-JP" sz="2000" b="1" dirty="0">
                <a:latin typeface="Yu Gothic" panose="020B0400000000000000" pitchFamily="34" charset="-128"/>
                <a:ea typeface="Yu Gothic" panose="020B0400000000000000" pitchFamily="34" charset="-128"/>
              </a:rPr>
              <a:t>】③ </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関連づけしない</a:t>
            </a:r>
            <a:r>
              <a:rPr lang="en-US" altLang="ja-JP" sz="2000" b="1" dirty="0">
                <a:latin typeface="Yu Gothic" panose="020B0400000000000000" pitchFamily="34" charset="-128"/>
                <a:ea typeface="Yu Gothic" panose="020B0400000000000000" pitchFamily="34" charset="-128"/>
                <a:cs typeface="メイリオ" panose="020B0604030504040204" pitchFamily="50" charset="-128"/>
              </a:rPr>
              <a:t> ] </a:t>
            </a:r>
            <a:r>
              <a:rPr lang="ja-JP" altLang="en-US" sz="2000" b="1">
                <a:latin typeface="Yu Gothic" panose="020B0400000000000000" pitchFamily="34" charset="-128"/>
                <a:ea typeface="Yu Gothic" panose="020B0400000000000000" pitchFamily="34" charset="-128"/>
                <a:cs typeface="メイリオ" panose="020B0604030504040204" pitchFamily="50" charset="-128"/>
              </a:rPr>
              <a:t>項目にチェックが入っている</a:t>
            </a:r>
            <a:endParaRPr lang="ja-JP" altLang="en-US" sz="2000" b="1">
              <a:latin typeface="Yu Gothic" panose="020B0400000000000000" pitchFamily="34" charset="-128"/>
              <a:ea typeface="Yu Gothic" panose="020B0400000000000000" pitchFamily="34"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13</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角丸四角形 18">
            <a:extLst>
              <a:ext uri="{FF2B5EF4-FFF2-40B4-BE49-F238E27FC236}">
                <a16:creationId xmlns:a16="http://schemas.microsoft.com/office/drawing/2014/main" id="{DF3E96F4-7370-7141-857D-4A3843376360}"/>
              </a:ext>
            </a:extLst>
          </p:cNvPr>
          <p:cNvSpPr/>
          <p:nvPr/>
        </p:nvSpPr>
        <p:spPr>
          <a:xfrm>
            <a:off x="546517" y="1796452"/>
            <a:ext cx="3580005" cy="410739"/>
          </a:xfrm>
          <a:prstGeom prst="roundRect">
            <a:avLst>
              <a:gd name="adj" fmla="val 50000"/>
            </a:avLst>
          </a:prstGeom>
          <a:solidFill>
            <a:srgbClr val="004E98">
              <a:lumMod val="20000"/>
              <a:lumOff val="80000"/>
            </a:srgbClr>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ja-JP" altLang="en-US" sz="1300" b="1" kern="0">
                <a:solidFill>
                  <a:srgbClr val="004E98"/>
                </a:solidFill>
                <a:latin typeface="Arial"/>
                <a:ea typeface="游ゴシック Medium"/>
                <a:cs typeface="Yu Gothic" charset="-128"/>
              </a:rPr>
              <a:t>関連づけしないにチェックを入れる方法</a:t>
            </a:r>
            <a:endParaRPr kumimoji="0" lang="en-US" altLang="ja-JP" sz="1300" b="1" i="0" u="none" strike="noStrike" kern="0" cap="none" spc="0" normalizeH="0" baseline="0" noProof="0" dirty="0">
              <a:ln>
                <a:noFill/>
              </a:ln>
              <a:solidFill>
                <a:srgbClr val="004E98"/>
              </a:solidFill>
              <a:effectLst/>
              <a:uLnTx/>
              <a:uFillTx/>
              <a:latin typeface="Arial"/>
              <a:ea typeface="游ゴシック Medium"/>
              <a:cs typeface="Yu Gothic" charset="-128"/>
            </a:endParaRPr>
          </a:p>
        </p:txBody>
      </p:sp>
      <p:sp>
        <p:nvSpPr>
          <p:cNvPr id="21" name="コンテンツ プレースホルダー 2">
            <a:extLst>
              <a:ext uri="{FF2B5EF4-FFF2-40B4-BE49-F238E27FC236}">
                <a16:creationId xmlns:a16="http://schemas.microsoft.com/office/drawing/2014/main" id="{B2001C92-9BDF-B046-A35C-82B44C7E286D}"/>
              </a:ext>
            </a:extLst>
          </p:cNvPr>
          <p:cNvSpPr txBox="1">
            <a:spLocks/>
          </p:cNvSpPr>
          <p:nvPr/>
        </p:nvSpPr>
        <p:spPr>
          <a:xfrm>
            <a:off x="260350" y="2364258"/>
            <a:ext cx="9576761" cy="1434473"/>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0000" lvl="1" indent="0">
              <a:lnSpc>
                <a:spcPct val="150000"/>
              </a:lnSpc>
              <a:buClr>
                <a:srgbClr val="C00000"/>
              </a:buClr>
              <a:buNone/>
            </a:pPr>
            <a:r>
              <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① </a:t>
            </a:r>
            <a:r>
              <a:rPr lang="ja-JP" altLang="en-US" sz="1200" b="1">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個別にチェックを入れる場合</a:t>
            </a: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a:p>
            <a:pPr marL="450000" lvl="1" indent="0">
              <a:lnSpc>
                <a:spcPct val="150000"/>
              </a:lnSpc>
              <a:buClr>
                <a:srgbClr val="C00000"/>
              </a:buClr>
              <a:buNone/>
            </a:pP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名刺データの詳細画面を開き、</a:t>
            </a:r>
            <a: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【Salesforce </a:t>
            </a: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連携情報</a:t>
            </a:r>
            <a: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a:t>
            </a: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の下にある</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「関連づけしない」</a:t>
            </a:r>
            <a: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 </a:t>
            </a: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項目の編集（えんぴつ）ボタンをクリックして、</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チェックを入れる。</a:t>
            </a:r>
            <a:endPar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22" name="コンテンツ プレースホルダー 2">
            <a:extLst>
              <a:ext uri="{FF2B5EF4-FFF2-40B4-BE49-F238E27FC236}">
                <a16:creationId xmlns:a16="http://schemas.microsoft.com/office/drawing/2014/main" id="{60567CBA-C404-534C-8BE8-62DBF14B2801}"/>
              </a:ext>
            </a:extLst>
          </p:cNvPr>
          <p:cNvSpPr txBox="1">
            <a:spLocks/>
          </p:cNvSpPr>
          <p:nvPr/>
        </p:nvSpPr>
        <p:spPr>
          <a:xfrm>
            <a:off x="260350" y="4087847"/>
            <a:ext cx="9576761" cy="2035745"/>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450000" lvl="1" indent="0">
              <a:lnSpc>
                <a:spcPct val="150000"/>
              </a:lnSpc>
              <a:buClr>
                <a:srgbClr val="C00000"/>
              </a:buClr>
              <a:buNone/>
            </a:pPr>
            <a:r>
              <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② </a:t>
            </a:r>
            <a:r>
              <a:rPr lang="ja-JP" altLang="en-US" sz="1200" b="1">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まとめてチェックを入れる場合</a:t>
            </a: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a:p>
            <a:pPr marL="450000" lvl="1" indent="0">
              <a:lnSpc>
                <a:spcPct val="150000"/>
              </a:lnSpc>
              <a:buClr>
                <a:srgbClr val="C00000"/>
              </a:buClr>
              <a:buNone/>
            </a:pP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名刺のリストビュー（名刺データが一覧で表示されている画面）を開き、</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自動反映の対象から除外する名刺にチェックをいれる。</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t>そして、画面右上のボタンから「関連づけしない」をクリックする。</a:t>
            </a: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br>
              <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rPr>
            </a:br>
            <a:endParaRPr lang="en-US" altLang="ja-JP" sz="1200"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pic>
        <p:nvPicPr>
          <p:cNvPr id="7" name="図 6">
            <a:extLst>
              <a:ext uri="{FF2B5EF4-FFF2-40B4-BE49-F238E27FC236}">
                <a16:creationId xmlns:a16="http://schemas.microsoft.com/office/drawing/2014/main" id="{7F47C02F-07B3-794E-8901-C1A81C81E0DB}"/>
              </a:ext>
            </a:extLst>
          </p:cNvPr>
          <p:cNvPicPr>
            <a:picLocks noChangeAspect="1"/>
          </p:cNvPicPr>
          <p:nvPr/>
        </p:nvPicPr>
        <p:blipFill>
          <a:blip r:embed="rId3"/>
          <a:stretch>
            <a:fillRect/>
          </a:stretch>
        </p:blipFill>
        <p:spPr>
          <a:xfrm>
            <a:off x="6391464" y="1551023"/>
            <a:ext cx="2654325" cy="2343328"/>
          </a:xfrm>
          <a:prstGeom prst="rect">
            <a:avLst/>
          </a:prstGeom>
          <a:effectLst>
            <a:outerShdw blurRad="63500" algn="ctr" rotWithShape="0">
              <a:prstClr val="black">
                <a:alpha val="40000"/>
              </a:prstClr>
            </a:outerShdw>
          </a:effectLst>
        </p:spPr>
      </p:pic>
      <p:pic>
        <p:nvPicPr>
          <p:cNvPr id="13" name="図 12">
            <a:extLst>
              <a:ext uri="{FF2B5EF4-FFF2-40B4-BE49-F238E27FC236}">
                <a16:creationId xmlns:a16="http://schemas.microsoft.com/office/drawing/2014/main" id="{417A34EA-D97F-0348-BE37-DC067B56CDAF}"/>
              </a:ext>
            </a:extLst>
          </p:cNvPr>
          <p:cNvPicPr>
            <a:picLocks noChangeAspect="1"/>
          </p:cNvPicPr>
          <p:nvPr/>
        </p:nvPicPr>
        <p:blipFill rotWithShape="1">
          <a:blip r:embed="rId4"/>
          <a:srcRect l="2930" t="3848"/>
          <a:stretch/>
        </p:blipFill>
        <p:spPr>
          <a:xfrm>
            <a:off x="6391465" y="4142607"/>
            <a:ext cx="2654326" cy="1731129"/>
          </a:xfrm>
          <a:prstGeom prst="rect">
            <a:avLst/>
          </a:prstGeom>
          <a:effectLst>
            <a:outerShdw blurRad="63500" algn="ctr" rotWithShape="0">
              <a:prstClr val="black">
                <a:alpha val="40000"/>
              </a:prstClr>
            </a:outerShdw>
          </a:effectLst>
        </p:spPr>
      </p:pic>
      <p:pic>
        <p:nvPicPr>
          <p:cNvPr id="17" name="図 16" descr="グラフィカル ユーザー インターフェイス, アプリケーション&#10;&#10;自動的に生成された説明">
            <a:extLst>
              <a:ext uri="{FF2B5EF4-FFF2-40B4-BE49-F238E27FC236}">
                <a16:creationId xmlns:a16="http://schemas.microsoft.com/office/drawing/2014/main" id="{051384A6-9B44-DA41-82A1-00A30238C759}"/>
              </a:ext>
            </a:extLst>
          </p:cNvPr>
          <p:cNvPicPr>
            <a:picLocks noChangeAspect="1"/>
          </p:cNvPicPr>
          <p:nvPr/>
        </p:nvPicPr>
        <p:blipFill rotWithShape="1">
          <a:blip r:embed="rId5">
            <a:extLst>
              <a:ext uri="{28A0092B-C50C-407E-A947-70E740481C1C}">
                <a14:useLocalDpi xmlns:a14="http://schemas.microsoft.com/office/drawing/2010/main" val="0"/>
              </a:ext>
            </a:extLst>
          </a:blip>
          <a:srcRect t="8273" b="7236"/>
          <a:stretch/>
        </p:blipFill>
        <p:spPr>
          <a:xfrm>
            <a:off x="4953000" y="6016667"/>
            <a:ext cx="4092791" cy="674731"/>
          </a:xfrm>
          <a:prstGeom prst="rect">
            <a:avLst/>
          </a:prstGeom>
          <a:effectLst>
            <a:outerShdw blurRad="63500" algn="ctr" rotWithShape="0">
              <a:prstClr val="black">
                <a:alpha val="40000"/>
              </a:prstClr>
            </a:outerShdw>
          </a:effectLst>
        </p:spPr>
      </p:pic>
      <p:sp>
        <p:nvSpPr>
          <p:cNvPr id="28" name="正方形/長方形 27">
            <a:extLst>
              <a:ext uri="{FF2B5EF4-FFF2-40B4-BE49-F238E27FC236}">
                <a16:creationId xmlns:a16="http://schemas.microsoft.com/office/drawing/2014/main" id="{E9DDE3E9-2C59-FC42-B634-0C9D780476CD}"/>
              </a:ext>
            </a:extLst>
          </p:cNvPr>
          <p:cNvSpPr/>
          <p:nvPr/>
        </p:nvSpPr>
        <p:spPr>
          <a:xfrm>
            <a:off x="6719398" y="4954079"/>
            <a:ext cx="213646" cy="555476"/>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29" name="正方形/長方形 28">
            <a:extLst>
              <a:ext uri="{FF2B5EF4-FFF2-40B4-BE49-F238E27FC236}">
                <a16:creationId xmlns:a16="http://schemas.microsoft.com/office/drawing/2014/main" id="{C87135D9-84C4-CA44-AA20-FA93373EE2C6}"/>
              </a:ext>
            </a:extLst>
          </p:cNvPr>
          <p:cNvSpPr/>
          <p:nvPr/>
        </p:nvSpPr>
        <p:spPr>
          <a:xfrm>
            <a:off x="8224331" y="6355141"/>
            <a:ext cx="694143" cy="240281"/>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cxnSp>
        <p:nvCxnSpPr>
          <p:cNvPr id="30" name="直線矢印コネクタ 29">
            <a:extLst>
              <a:ext uri="{FF2B5EF4-FFF2-40B4-BE49-F238E27FC236}">
                <a16:creationId xmlns:a16="http://schemas.microsoft.com/office/drawing/2014/main" id="{4E2F9FF0-5948-DC41-A1C2-99787F0804EF}"/>
              </a:ext>
            </a:extLst>
          </p:cNvPr>
          <p:cNvCxnSpPr>
            <a:cxnSpLocks/>
          </p:cNvCxnSpPr>
          <p:nvPr/>
        </p:nvCxnSpPr>
        <p:spPr>
          <a:xfrm>
            <a:off x="8564557" y="5639943"/>
            <a:ext cx="0" cy="692703"/>
          </a:xfrm>
          <a:prstGeom prst="straightConnector1">
            <a:avLst/>
          </a:prstGeom>
          <a:ln>
            <a:solidFill>
              <a:srgbClr val="004E98"/>
            </a:solidFill>
            <a:prstDash val="dash"/>
            <a:tailEnd type="triangle" w="med" len="sm"/>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9968C3CA-28E4-4A49-BAE0-D845977DF003}"/>
              </a:ext>
            </a:extLst>
          </p:cNvPr>
          <p:cNvSpPr txBox="1"/>
          <p:nvPr/>
        </p:nvSpPr>
        <p:spPr>
          <a:xfrm>
            <a:off x="510408" y="841333"/>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名刺データの「関連づけしない」項目にチェックが入っている場合、</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該当名刺は自動反映の対象から除外されます。</a:t>
            </a:r>
          </a:p>
        </p:txBody>
      </p:sp>
      <p:sp>
        <p:nvSpPr>
          <p:cNvPr id="20" name="正方形/長方形 19">
            <a:extLst>
              <a:ext uri="{FF2B5EF4-FFF2-40B4-BE49-F238E27FC236}">
                <a16:creationId xmlns:a16="http://schemas.microsoft.com/office/drawing/2014/main" id="{2437C18E-949D-964F-81AE-9EB43217309B}"/>
              </a:ext>
            </a:extLst>
          </p:cNvPr>
          <p:cNvSpPr/>
          <p:nvPr/>
        </p:nvSpPr>
        <p:spPr>
          <a:xfrm>
            <a:off x="-7883" y="6264456"/>
            <a:ext cx="3243714" cy="60804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a:solidFill>
                  <a:schemeClr val="bg1"/>
                </a:solidFill>
                <a:latin typeface="Yu Gothic" panose="020B0400000000000000" pitchFamily="34" charset="-128"/>
                <a:ea typeface="Yu Gothic" panose="020B0400000000000000" pitchFamily="34" charset="-128"/>
              </a:rPr>
              <a:t>自動関連づけ対象フラグにチェックが</a:t>
            </a:r>
            <a:endParaRPr kumimoji="1" lang="en-US" altLang="ja-JP" sz="1000" dirty="0">
              <a:solidFill>
                <a:schemeClr val="bg1"/>
              </a:solidFill>
              <a:latin typeface="Yu Gothic" panose="020B0400000000000000" pitchFamily="34" charset="-128"/>
              <a:ea typeface="Yu Gothic" panose="020B0400000000000000" pitchFamily="34" charset="-128"/>
            </a:endParaRPr>
          </a:p>
          <a:p>
            <a:pPr algn="ctr"/>
            <a:r>
              <a:rPr kumimoji="1" lang="ja-JP" altLang="en-US" sz="1000">
                <a:solidFill>
                  <a:schemeClr val="bg1"/>
                </a:solidFill>
                <a:latin typeface="Yu Gothic" panose="020B0400000000000000" pitchFamily="34" charset="-128"/>
                <a:ea typeface="Yu Gothic" panose="020B0400000000000000" pitchFamily="34" charset="-128"/>
              </a:rPr>
              <a:t>入らないケースの詳細をご案内する場合は</a:t>
            </a:r>
            <a:br>
              <a:rPr kumimoji="1" lang="en-US" altLang="ja-JP" sz="1000" dirty="0">
                <a:solidFill>
                  <a:schemeClr val="bg1"/>
                </a:solidFill>
                <a:latin typeface="Yu Gothic" panose="020B0400000000000000" pitchFamily="34" charset="-128"/>
                <a:ea typeface="Yu Gothic" panose="020B0400000000000000" pitchFamily="34" charset="-128"/>
              </a:rPr>
            </a:br>
            <a:r>
              <a:rPr lang="ja-JP" altLang="en-US" sz="1000">
                <a:solidFill>
                  <a:schemeClr val="bg1"/>
                </a:solidFill>
                <a:latin typeface="Yu Gothic" panose="020B0400000000000000" pitchFamily="34" charset="-128"/>
                <a:ea typeface="Yu Gothic" panose="020B0400000000000000" pitchFamily="34" charset="-128"/>
              </a:rPr>
              <a:t>本スライド</a:t>
            </a:r>
            <a:r>
              <a:rPr kumimoji="1" lang="ja-JP" altLang="en-US" sz="1000">
                <a:solidFill>
                  <a:schemeClr val="bg1"/>
                </a:solidFill>
                <a:latin typeface="Yu Gothic" panose="020B0400000000000000" pitchFamily="34" charset="-128"/>
                <a:ea typeface="Yu Gothic" panose="020B0400000000000000" pitchFamily="34" charset="-128"/>
              </a:rPr>
              <a:t>を使用してください</a:t>
            </a:r>
          </a:p>
        </p:txBody>
      </p:sp>
    </p:spTree>
    <p:extLst>
      <p:ext uri="{BB962C8B-B14F-4D97-AF65-F5344CB8AC3E}">
        <p14:creationId xmlns:p14="http://schemas.microsoft.com/office/powerpoint/2010/main" val="10764206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284010" y="1122363"/>
            <a:ext cx="9337981" cy="2387600"/>
          </a:xfrm>
        </p:spPr>
        <p:txBody>
          <a:bodyPr>
            <a:normAutofit/>
          </a:bodyPr>
          <a:lstStyle/>
          <a:p>
            <a:r>
              <a:rPr kumimoji="1" lang="ja-JP" altLang="en-US" sz="3600" b="1">
                <a:solidFill>
                  <a:srgbClr val="004E98"/>
                </a:solidFill>
                <a:latin typeface="Yu Gothic" panose="020B0400000000000000" pitchFamily="34" charset="-128"/>
                <a:ea typeface="Yu Gothic" panose="020B0400000000000000" pitchFamily="34" charset="-128"/>
              </a:rPr>
              <a:t>自動反映時に</a:t>
            </a:r>
            <a:r>
              <a:rPr lang="ja-JP" altLang="en-US" sz="3600" b="1">
                <a:solidFill>
                  <a:srgbClr val="004E98"/>
                </a:solidFill>
                <a:latin typeface="Yu Gothic" panose="020B0400000000000000" pitchFamily="34" charset="-128"/>
                <a:ea typeface="Yu Gothic" panose="020B0400000000000000" pitchFamily="34" charset="-128"/>
              </a:rPr>
              <a:t>エラーになった名刺について</a:t>
            </a:r>
            <a:endParaRPr kumimoji="1" lang="ja-JP" altLang="en-US" sz="3600" b="1">
              <a:solidFill>
                <a:srgbClr val="004E98"/>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9545029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24F4132-F943-ED49-990C-0186761FA2C4}"/>
              </a:ext>
            </a:extLst>
          </p:cNvPr>
          <p:cNvPicPr>
            <a:picLocks noChangeAspect="1"/>
          </p:cNvPicPr>
          <p:nvPr/>
        </p:nvPicPr>
        <p:blipFill>
          <a:blip r:embed="rId3"/>
          <a:stretch>
            <a:fillRect/>
          </a:stretch>
        </p:blipFill>
        <p:spPr>
          <a:xfrm>
            <a:off x="615059" y="3429000"/>
            <a:ext cx="5589517" cy="3113781"/>
          </a:xfrm>
          <a:prstGeom prst="rect">
            <a:avLst/>
          </a:prstGeom>
          <a:effectLst>
            <a:outerShdw blurRad="76200" algn="ctr" rotWithShape="0">
              <a:prstClr val="black">
                <a:alpha val="40000"/>
              </a:prstClr>
            </a:outerShdw>
          </a:effectLst>
        </p:spPr>
      </p:pic>
      <p:pic>
        <p:nvPicPr>
          <p:cNvPr id="10" name="図 9">
            <a:extLst>
              <a:ext uri="{FF2B5EF4-FFF2-40B4-BE49-F238E27FC236}">
                <a16:creationId xmlns:a16="http://schemas.microsoft.com/office/drawing/2014/main" id="{638ABF77-A289-AB41-AA21-23B1E21C8F3F}"/>
              </a:ext>
            </a:extLst>
          </p:cNvPr>
          <p:cNvPicPr>
            <a:picLocks noChangeAspect="1"/>
          </p:cNvPicPr>
          <p:nvPr/>
        </p:nvPicPr>
        <p:blipFill rotWithShape="1">
          <a:blip r:embed="rId4"/>
          <a:srcRect r="22056"/>
          <a:stretch/>
        </p:blipFill>
        <p:spPr>
          <a:xfrm>
            <a:off x="615059" y="1730836"/>
            <a:ext cx="3595708" cy="1425461"/>
          </a:xfrm>
          <a:prstGeom prst="rect">
            <a:avLst/>
          </a:prstGeom>
          <a:effectLst>
            <a:outerShdw blurRad="63500" algn="ctr" rotWithShape="0">
              <a:prstClr val="black">
                <a:alpha val="40000"/>
              </a:prstClr>
            </a:outerShdw>
          </a:effectLst>
        </p:spPr>
      </p:pic>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自動反映時にエラーとなった名刺ついて</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15</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933CA55C-F202-1C43-A462-ABC6B1E58E40}"/>
              </a:ext>
            </a:extLst>
          </p:cNvPr>
          <p:cNvSpPr/>
          <p:nvPr/>
        </p:nvSpPr>
        <p:spPr>
          <a:xfrm>
            <a:off x="6400007" y="3897492"/>
            <a:ext cx="3156948" cy="1377152"/>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1D379C79-0D75-A644-A545-4AB0E6C540BA}"/>
              </a:ext>
            </a:extLst>
          </p:cNvPr>
          <p:cNvSpPr/>
          <p:nvPr/>
        </p:nvSpPr>
        <p:spPr>
          <a:xfrm>
            <a:off x="6466550" y="4155021"/>
            <a:ext cx="3884309" cy="307777"/>
          </a:xfrm>
          <a:prstGeom prst="rect">
            <a:avLst/>
          </a:prstGeom>
        </p:spPr>
        <p:txBody>
          <a:bodyPr wrap="square">
            <a:spAutoFit/>
          </a:bodyPr>
          <a:lstStyle/>
          <a:p>
            <a:r>
              <a:rPr lang="ja-JP" altLang="en-US" sz="1400" b="1">
                <a:solidFill>
                  <a:srgbClr val="004E98"/>
                </a:solidFill>
                <a:latin typeface="Yu Gothic" panose="020B0400000000000000" pitchFamily="34" charset="-128"/>
                <a:ea typeface="Yu Gothic" panose="020B0400000000000000" pitchFamily="34" charset="-128"/>
              </a:rPr>
              <a:t>反映時にエラーになった場合</a:t>
            </a:r>
          </a:p>
        </p:txBody>
      </p:sp>
      <p:sp>
        <p:nvSpPr>
          <p:cNvPr id="9" name="三角形 8">
            <a:extLst>
              <a:ext uri="{FF2B5EF4-FFF2-40B4-BE49-F238E27FC236}">
                <a16:creationId xmlns:a16="http://schemas.microsoft.com/office/drawing/2014/main" id="{E1154647-118A-8145-8B8D-4C2E2E3F1C3E}"/>
              </a:ext>
            </a:extLst>
          </p:cNvPr>
          <p:cNvSpPr/>
          <p:nvPr/>
        </p:nvSpPr>
        <p:spPr>
          <a:xfrm rot="14820617">
            <a:off x="6032177" y="4434940"/>
            <a:ext cx="487858" cy="824057"/>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C119F4E7-0E0B-3942-AE25-C6F73C7B9C47}"/>
              </a:ext>
            </a:extLst>
          </p:cNvPr>
          <p:cNvSpPr/>
          <p:nvPr/>
        </p:nvSpPr>
        <p:spPr>
          <a:xfrm>
            <a:off x="1184878" y="2597859"/>
            <a:ext cx="1631549" cy="153368"/>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cxnSp>
        <p:nvCxnSpPr>
          <p:cNvPr id="12" name="直線矢印コネクタ 11">
            <a:extLst>
              <a:ext uri="{FF2B5EF4-FFF2-40B4-BE49-F238E27FC236}">
                <a16:creationId xmlns:a16="http://schemas.microsoft.com/office/drawing/2014/main" id="{9DFEF893-FE26-9A4D-A0BF-795025E9B603}"/>
              </a:ext>
            </a:extLst>
          </p:cNvPr>
          <p:cNvCxnSpPr>
            <a:cxnSpLocks/>
          </p:cNvCxnSpPr>
          <p:nvPr/>
        </p:nvCxnSpPr>
        <p:spPr>
          <a:xfrm>
            <a:off x="2623127" y="2678546"/>
            <a:ext cx="2145" cy="844690"/>
          </a:xfrm>
          <a:prstGeom prst="straightConnector1">
            <a:avLst/>
          </a:prstGeom>
          <a:ln>
            <a:solidFill>
              <a:srgbClr val="004E98"/>
            </a:solidFill>
            <a:prstDash val="dash"/>
            <a:tailEnd type="triangle" w="med" len="sm"/>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0D95716-7259-D04C-8264-9C250E75994F}"/>
              </a:ext>
            </a:extLst>
          </p:cNvPr>
          <p:cNvSpPr txBox="1"/>
          <p:nvPr/>
        </p:nvSpPr>
        <p:spPr>
          <a:xfrm>
            <a:off x="510408" y="979707"/>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「自動関連づけ対象フラグ」にチェックが入っているにもかかわらず自動反映されていない場合は、</a:t>
            </a:r>
            <a:br>
              <a:rPr lang="en-US" altLang="ja-JP" sz="1400" b="1" dirty="0">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反映時にエラーになっている可能性があります。</a:t>
            </a:r>
          </a:p>
        </p:txBody>
      </p:sp>
      <p:sp>
        <p:nvSpPr>
          <p:cNvPr id="17" name="テキスト ボックス 16">
            <a:extLst>
              <a:ext uri="{FF2B5EF4-FFF2-40B4-BE49-F238E27FC236}">
                <a16:creationId xmlns:a16="http://schemas.microsoft.com/office/drawing/2014/main" id="{1FADEFFF-8449-F046-B200-E4FFE30D3291}"/>
              </a:ext>
            </a:extLst>
          </p:cNvPr>
          <p:cNvSpPr txBox="1"/>
          <p:nvPr/>
        </p:nvSpPr>
        <p:spPr>
          <a:xfrm>
            <a:off x="6466549" y="4461489"/>
            <a:ext cx="3285837" cy="56156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0" lvl="1">
              <a:lnSpc>
                <a:spcPts val="1880"/>
              </a:lnSpc>
              <a:buClr>
                <a:srgbClr val="C00000"/>
              </a:buClr>
              <a:buSzPct val="160000"/>
            </a:pPr>
            <a:r>
              <a:rPr lang="ja-JP" altLang="en-US" sz="1200" b="1">
                <a:solidFill>
                  <a:schemeClr val="tx1">
                    <a:lumMod val="75000"/>
                    <a:lumOff val="25000"/>
                  </a:schemeClr>
                </a:solidFill>
                <a:latin typeface="Yu Gothic" panose="020B0400000000000000" pitchFamily="34" charset="-128"/>
                <a:ea typeface="Yu Gothic" panose="020B0400000000000000" pitchFamily="34" charset="-128"/>
                <a:cs typeface="Arial" panose="020B0604020202020204" pitchFamily="34" charset="0"/>
              </a:rPr>
              <a:t>「自動関連づけエラーメッセージ」から</a:t>
            </a:r>
            <a:br>
              <a:rPr lang="en-US" altLang="ja-JP" sz="1200" b="1" dirty="0">
                <a:solidFill>
                  <a:schemeClr val="tx1">
                    <a:lumMod val="75000"/>
                    <a:lumOff val="25000"/>
                  </a:schemeClr>
                </a:solidFill>
                <a:latin typeface="Yu Gothic" panose="020B0400000000000000" pitchFamily="34" charset="-128"/>
                <a:ea typeface="Yu Gothic" panose="020B0400000000000000" pitchFamily="34" charset="-128"/>
                <a:cs typeface="Arial" panose="020B0604020202020204" pitchFamily="34" charset="0"/>
              </a:rPr>
            </a:br>
            <a:r>
              <a:rPr lang="ja-JP" altLang="en-US" sz="1200" b="1">
                <a:solidFill>
                  <a:schemeClr val="tx1">
                    <a:lumMod val="75000"/>
                    <a:lumOff val="25000"/>
                  </a:schemeClr>
                </a:solidFill>
                <a:latin typeface="Yu Gothic" panose="020B0400000000000000" pitchFamily="34" charset="-128"/>
                <a:ea typeface="Yu Gothic" panose="020B0400000000000000" pitchFamily="34" charset="-128"/>
                <a:cs typeface="Arial" panose="020B0604020202020204" pitchFamily="34" charset="0"/>
              </a:rPr>
              <a:t>エラーメッセージをご確認いただけます</a:t>
            </a:r>
          </a:p>
        </p:txBody>
      </p:sp>
      <p:sp>
        <p:nvSpPr>
          <p:cNvPr id="18" name="正方形/長方形 17">
            <a:extLst>
              <a:ext uri="{FF2B5EF4-FFF2-40B4-BE49-F238E27FC236}">
                <a16:creationId xmlns:a16="http://schemas.microsoft.com/office/drawing/2014/main" id="{BBBBEAA9-9345-4745-B63B-BE8B66E1078F}"/>
              </a:ext>
            </a:extLst>
          </p:cNvPr>
          <p:cNvSpPr/>
          <p:nvPr/>
        </p:nvSpPr>
        <p:spPr>
          <a:xfrm>
            <a:off x="6326830" y="5373363"/>
            <a:ext cx="3416320" cy="415498"/>
          </a:xfrm>
          <a:prstGeom prst="rect">
            <a:avLst/>
          </a:prstGeom>
        </p:spPr>
        <p:txBody>
          <a:bodyPr wrap="none">
            <a:spAutoFit/>
          </a:bodyPr>
          <a:lstStyle/>
          <a:p>
            <a:r>
              <a:rPr lang="ja-JP" altLang="en-US" sz="1050" b="1">
                <a:solidFill>
                  <a:schemeClr val="tx1">
                    <a:lumMod val="85000"/>
                    <a:lumOff val="15000"/>
                  </a:schemeClr>
                </a:solidFill>
                <a:latin typeface="Yu Gothic" panose="020B0400000000000000" pitchFamily="34" charset="-128"/>
                <a:ea typeface="Yu Gothic" panose="020B0400000000000000" pitchFamily="34" charset="-128"/>
              </a:rPr>
              <a:t>▶▶</a:t>
            </a:r>
            <a:r>
              <a:rPr lang="en-US" altLang="ja-JP" sz="1050" b="1" dirty="0">
                <a:solidFill>
                  <a:schemeClr val="tx1">
                    <a:lumMod val="85000"/>
                    <a:lumOff val="15000"/>
                  </a:schemeClr>
                </a:solidFill>
                <a:latin typeface="Yu Gothic" panose="020B0400000000000000" pitchFamily="34" charset="-128"/>
                <a:ea typeface="Yu Gothic" panose="020B0400000000000000" pitchFamily="34" charset="-128"/>
              </a:rPr>
              <a:t> </a:t>
            </a:r>
            <a:r>
              <a:rPr lang="ja-JP" altLang="en-US" sz="1050" b="1">
                <a:solidFill>
                  <a:schemeClr val="tx1">
                    <a:lumMod val="85000"/>
                    <a:lumOff val="15000"/>
                  </a:schemeClr>
                </a:solidFill>
                <a:latin typeface="Yu Gothic" panose="020B0400000000000000" pitchFamily="34" charset="-128"/>
                <a:ea typeface="Yu Gothic" panose="020B0400000000000000" pitchFamily="34" charset="-128"/>
              </a:rPr>
              <a:t>次スライド以降で、</a:t>
            </a:r>
            <a:br>
              <a:rPr lang="en-US" altLang="ja-JP" sz="1050" b="1" dirty="0">
                <a:solidFill>
                  <a:schemeClr val="tx1">
                    <a:lumMod val="85000"/>
                    <a:lumOff val="15000"/>
                  </a:schemeClr>
                </a:solidFill>
                <a:latin typeface="Yu Gothic" panose="020B0400000000000000" pitchFamily="34" charset="-128"/>
                <a:ea typeface="Yu Gothic" panose="020B0400000000000000" pitchFamily="34" charset="-128"/>
              </a:rPr>
            </a:br>
            <a:r>
              <a:rPr lang="ja-JP" altLang="en-US" sz="1050" b="1">
                <a:solidFill>
                  <a:schemeClr val="tx1">
                    <a:lumMod val="85000"/>
                    <a:lumOff val="15000"/>
                  </a:schemeClr>
                </a:solidFill>
                <a:latin typeface="Yu Gothic" panose="020B0400000000000000" pitchFamily="34" charset="-128"/>
                <a:ea typeface="Yu Gothic" panose="020B0400000000000000" pitchFamily="34" charset="-128"/>
              </a:rPr>
              <a:t>よくあるエラーと対応例についてご案内しています。</a:t>
            </a:r>
          </a:p>
        </p:txBody>
      </p:sp>
    </p:spTree>
    <p:extLst>
      <p:ext uri="{BB962C8B-B14F-4D97-AF65-F5344CB8AC3E}">
        <p14:creationId xmlns:p14="http://schemas.microsoft.com/office/powerpoint/2010/main" val="3769304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連携エラーの種類と原因</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16</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表 4">
            <a:extLst>
              <a:ext uri="{FF2B5EF4-FFF2-40B4-BE49-F238E27FC236}">
                <a16:creationId xmlns:a16="http://schemas.microsoft.com/office/drawing/2014/main" id="{D1CDBE12-8F54-CE4C-8055-5978A03A8875}"/>
              </a:ext>
            </a:extLst>
          </p:cNvPr>
          <p:cNvGraphicFramePr>
            <a:graphicFrameLocks noGrp="1"/>
          </p:cNvGraphicFramePr>
          <p:nvPr>
            <p:extLst>
              <p:ext uri="{D42A27DB-BD31-4B8C-83A1-F6EECF244321}">
                <p14:modId xmlns:p14="http://schemas.microsoft.com/office/powerpoint/2010/main" val="2608584446"/>
              </p:ext>
            </p:extLst>
          </p:nvPr>
        </p:nvGraphicFramePr>
        <p:xfrm>
          <a:off x="401183" y="1441032"/>
          <a:ext cx="9149217" cy="4881600"/>
        </p:xfrm>
        <a:graphic>
          <a:graphicData uri="http://schemas.openxmlformats.org/drawingml/2006/table">
            <a:tbl>
              <a:tblPr firstRow="1" bandRow="1"/>
              <a:tblGrid>
                <a:gridCol w="980577">
                  <a:extLst>
                    <a:ext uri="{9D8B030D-6E8A-4147-A177-3AD203B41FA5}">
                      <a16:colId xmlns:a16="http://schemas.microsoft.com/office/drawing/2014/main" val="1927338943"/>
                    </a:ext>
                  </a:extLst>
                </a:gridCol>
                <a:gridCol w="2021840">
                  <a:extLst>
                    <a:ext uri="{9D8B030D-6E8A-4147-A177-3AD203B41FA5}">
                      <a16:colId xmlns:a16="http://schemas.microsoft.com/office/drawing/2014/main" val="999883429"/>
                    </a:ext>
                  </a:extLst>
                </a:gridCol>
                <a:gridCol w="3438556">
                  <a:extLst>
                    <a:ext uri="{9D8B030D-6E8A-4147-A177-3AD203B41FA5}">
                      <a16:colId xmlns:a16="http://schemas.microsoft.com/office/drawing/2014/main" val="1076840221"/>
                    </a:ext>
                  </a:extLst>
                </a:gridCol>
                <a:gridCol w="2708244">
                  <a:extLst>
                    <a:ext uri="{9D8B030D-6E8A-4147-A177-3AD203B41FA5}">
                      <a16:colId xmlns:a16="http://schemas.microsoft.com/office/drawing/2014/main" val="92727618"/>
                    </a:ext>
                  </a:extLst>
                </a:gridCol>
              </a:tblGrid>
              <a:tr h="409533">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エラー区分</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p>
                      <a:pPr algn="ctr"/>
                      <a:r>
                        <a:rPr kumimoji="1" lang="ja-JP" altLang="en-US" sz="1200" b="1">
                          <a:solidFill>
                            <a:schemeClr val="bg1"/>
                          </a:solidFill>
                          <a:latin typeface="Yu Gothic" panose="020B0400000000000000" pitchFamily="34" charset="-128"/>
                          <a:ea typeface="Yu Gothic" panose="020B0400000000000000" pitchFamily="34" charset="-128"/>
                        </a:rPr>
                        <a:t>エラーメッセージ</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エラー原因</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対応例</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extLst>
                  <a:ext uri="{0D108BD9-81ED-4DB2-BD59-A6C34878D82A}">
                    <a16:rowId xmlns:a16="http://schemas.microsoft.com/office/drawing/2014/main" val="1209823684"/>
                  </a:ext>
                </a:extLst>
              </a:tr>
              <a:tr h="1490689">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取引先で「</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SOC</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の項目が重複したため、名刺の自動関連づけは行えませんでした。</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取引先に同一企業が複数存在している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名刺と同じ</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SOC</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をもつ取引先が複数存在（＝重複）しており、どちらに名刺を紐付けて良いのか分からない場合に発生しているエラー。</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spcAft>
                          <a:spcPts val="100"/>
                        </a:spcAft>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重複している取引先をマージいただくか、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3"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にて適切な取引先に名刺を紐付けてください。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271541"/>
                  </a:ext>
                </a:extLst>
              </a:tr>
              <a:tr h="1490689">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取引先責任者で「</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SOC</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CI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 </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の項目が重複した</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ため、名刺の自動関連づけは行えませんでした。</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取引先責任者に同一人物が複数存在している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名刺と同じ</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SOC x CI</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をもつ取引先責任者が</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複数存在（＝重複）しており、どちらに名刺を</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紐付けて良いのか分からない場合に発生している</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エラー。</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重複している取引先責任者をマージ</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3"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取引先責任者に名刺を紐付けてください。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5417559"/>
                  </a:ext>
                </a:extLst>
              </a:tr>
              <a:tr h="1490689">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ctr" defTabSz="742950" rtl="0" eaLnBrk="1" fontAlgn="auto" latinLnBrk="0" hangingPunct="1">
                        <a:lnSpc>
                          <a:spcPct val="100000"/>
                        </a:lnSpc>
                        <a:spcBef>
                          <a:spcPts val="0"/>
                        </a:spcBef>
                        <a:spcAft>
                          <a:spcPts val="100"/>
                        </a:spcAft>
                        <a:buClrTx/>
                        <a:buSzTx/>
                        <a:buFontTx/>
                        <a:buNone/>
                        <a:tabLst/>
                        <a:defRPr/>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リードで「</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SOC</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CI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 </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の項目が重複したため、名刺の自動関連づけは行え</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ませんでした。</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リードに同一人物が複数存在している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名刺と同じ</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SOC x CI</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人物</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ID</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をもつリードが複数存在（＝重複）しており、どちらに名刺を紐付けて良いのか分からない場合に発生しているエラー。</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重複しているリードをマージいただくか、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3"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にて適切なリードに名刺を紐付けてください。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73079"/>
                  </a:ext>
                </a:extLst>
              </a:tr>
            </a:tbl>
          </a:graphicData>
        </a:graphic>
      </p:graphicFrame>
      <p:sp>
        <p:nvSpPr>
          <p:cNvPr id="7" name="テキスト ボックス 6">
            <a:extLst>
              <a:ext uri="{FF2B5EF4-FFF2-40B4-BE49-F238E27FC236}">
                <a16:creationId xmlns:a16="http://schemas.microsoft.com/office/drawing/2014/main" id="{F67ED32D-CA9E-3D4B-B31F-FF4E9FB16BD9}"/>
              </a:ext>
            </a:extLst>
          </p:cNvPr>
          <p:cNvSpPr txBox="1"/>
          <p:nvPr/>
        </p:nvSpPr>
        <p:spPr>
          <a:xfrm>
            <a:off x="401183" y="1010535"/>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0" lvl="1">
              <a:lnSpc>
                <a:spcPts val="2080"/>
              </a:lnSpc>
              <a:buClr>
                <a:srgbClr val="C00000"/>
              </a:buClr>
              <a:buSzPct val="160000"/>
            </a:pPr>
            <a:r>
              <a:rPr lang="en-US" altLang="ja-JP" sz="1400" b="1" dirty="0">
                <a:latin typeface="Yu Gothic" panose="020B0400000000000000" pitchFamily="34" charset="-128"/>
                <a:ea typeface="Yu Gothic" panose="020B0400000000000000" pitchFamily="34" charset="-128"/>
                <a:cs typeface="Arial" panose="020B0604020202020204" pitchFamily="34" charset="0"/>
              </a:rPr>
              <a:t>Sansan Data Hub</a:t>
            </a:r>
            <a:r>
              <a:rPr lang="ja-JP" altLang="en-US" sz="1400" b="1">
                <a:latin typeface="Yu Gothic" panose="020B0400000000000000" pitchFamily="34" charset="-128"/>
                <a:ea typeface="Yu Gothic" panose="020B0400000000000000" pitchFamily="34" charset="-128"/>
                <a:cs typeface="Arial" panose="020B0604020202020204" pitchFamily="34" charset="0"/>
              </a:rPr>
              <a:t>が出力するメッセージは以下の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3</a:t>
            </a:r>
            <a:r>
              <a:rPr lang="ja-JP" altLang="en-US" sz="1400" b="1">
                <a:latin typeface="Yu Gothic" panose="020B0400000000000000" pitchFamily="34" charset="-128"/>
                <a:ea typeface="Yu Gothic" panose="020B0400000000000000" pitchFamily="34" charset="-128"/>
                <a:cs typeface="Arial" panose="020B0604020202020204" pitchFamily="34" charset="0"/>
              </a:rPr>
              <a:t>種類です：</a:t>
            </a:r>
          </a:p>
        </p:txBody>
      </p:sp>
    </p:spTree>
    <p:extLst>
      <p:ext uri="{BB962C8B-B14F-4D97-AF65-F5344CB8AC3E}">
        <p14:creationId xmlns:p14="http://schemas.microsoft.com/office/powerpoint/2010/main" val="17362001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連携エラーの種類と原因</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17</a:t>
            </a:fld>
            <a:endParaRPr kumimoji="1" lang="ja-JP" altLang="en-US" sz="600">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aphicFrame>
        <p:nvGraphicFramePr>
          <p:cNvPr id="19" name="表 4">
            <a:extLst>
              <a:ext uri="{FF2B5EF4-FFF2-40B4-BE49-F238E27FC236}">
                <a16:creationId xmlns:a16="http://schemas.microsoft.com/office/drawing/2014/main" id="{D1CDBE12-8F54-CE4C-8055-5978A03A8875}"/>
              </a:ext>
            </a:extLst>
          </p:cNvPr>
          <p:cNvGraphicFramePr>
            <a:graphicFrameLocks noGrp="1"/>
          </p:cNvGraphicFramePr>
          <p:nvPr>
            <p:extLst>
              <p:ext uri="{D42A27DB-BD31-4B8C-83A1-F6EECF244321}">
                <p14:modId xmlns:p14="http://schemas.microsoft.com/office/powerpoint/2010/main" val="1915931952"/>
              </p:ext>
            </p:extLst>
          </p:nvPr>
        </p:nvGraphicFramePr>
        <p:xfrm>
          <a:off x="401183" y="1441033"/>
          <a:ext cx="9118737" cy="4878955"/>
        </p:xfrm>
        <a:graphic>
          <a:graphicData uri="http://schemas.openxmlformats.org/drawingml/2006/table">
            <a:tbl>
              <a:tblPr firstRow="1" bandRow="1"/>
              <a:tblGrid>
                <a:gridCol w="1073252">
                  <a:extLst>
                    <a:ext uri="{9D8B030D-6E8A-4147-A177-3AD203B41FA5}">
                      <a16:colId xmlns:a16="http://schemas.microsoft.com/office/drawing/2014/main" val="1927338943"/>
                    </a:ext>
                  </a:extLst>
                </a:gridCol>
                <a:gridCol w="2065779">
                  <a:extLst>
                    <a:ext uri="{9D8B030D-6E8A-4147-A177-3AD203B41FA5}">
                      <a16:colId xmlns:a16="http://schemas.microsoft.com/office/drawing/2014/main" val="999883429"/>
                    </a:ext>
                  </a:extLst>
                </a:gridCol>
                <a:gridCol w="3165386">
                  <a:extLst>
                    <a:ext uri="{9D8B030D-6E8A-4147-A177-3AD203B41FA5}">
                      <a16:colId xmlns:a16="http://schemas.microsoft.com/office/drawing/2014/main" val="1076840221"/>
                    </a:ext>
                  </a:extLst>
                </a:gridCol>
                <a:gridCol w="2814320">
                  <a:extLst>
                    <a:ext uri="{9D8B030D-6E8A-4147-A177-3AD203B41FA5}">
                      <a16:colId xmlns:a16="http://schemas.microsoft.com/office/drawing/2014/main" val="92727618"/>
                    </a:ext>
                  </a:extLst>
                </a:gridCol>
              </a:tblGrid>
              <a:tr h="387767">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エラー区分</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p>
                      <a:pPr algn="ctr"/>
                      <a:r>
                        <a:rPr kumimoji="1" lang="ja-JP" altLang="en-US" sz="1200" b="1">
                          <a:solidFill>
                            <a:schemeClr val="bg1"/>
                          </a:solidFill>
                          <a:latin typeface="Yu Gothic" panose="020B0400000000000000" pitchFamily="34" charset="-128"/>
                          <a:ea typeface="Yu Gothic" panose="020B0400000000000000" pitchFamily="34" charset="-128"/>
                        </a:rPr>
                        <a:t>エラーメッセージ例</a:t>
                      </a:r>
                    </a:p>
                  </a:txBody>
                  <a:tcPr anchor="ctr">
                    <a:lnL w="12700" cmpd="sng">
                      <a:solidFill>
                        <a:srgbClr val="FFFFFF"/>
                      </a:solidFill>
                    </a:lnL>
                    <a:lnR w="12700" cap="flat" cmpd="sng" algn="ctr">
                      <a:solidFill>
                        <a:srgbClr val="FFFFFF"/>
                      </a:solidFill>
                      <a:prstDash val="solid"/>
                      <a:round/>
                      <a:headEnd type="none" w="med" len="med"/>
                      <a:tailEnd type="none" w="med" len="med"/>
                    </a:lnR>
                    <a:lnT w="12700" cmpd="sng">
                      <a:solidFill>
                        <a:srgbClr val="FFFFFF"/>
                      </a:solidFill>
                    </a:lnT>
                    <a:lnB w="381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エラー原因</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tc>
                  <a:txBody>
                    <a:bodyPr/>
                    <a:lstStyle>
                      <a:lvl1pPr marL="0" algn="l" defTabSz="742950" rtl="0" eaLnBrk="1" latinLnBrk="0" hangingPunct="1">
                        <a:defRPr kumimoji="1" sz="1463" b="1" kern="1200">
                          <a:solidFill>
                            <a:schemeClr val="lt1"/>
                          </a:solidFill>
                          <a:latin typeface="Arial"/>
                          <a:ea typeface="游ゴシック Medium"/>
                        </a:defRPr>
                      </a:lvl1pPr>
                      <a:lvl2pPr marL="371475" algn="l" defTabSz="742950" rtl="0" eaLnBrk="1" latinLnBrk="0" hangingPunct="1">
                        <a:defRPr kumimoji="1" sz="1463" b="1" kern="1200">
                          <a:solidFill>
                            <a:schemeClr val="lt1"/>
                          </a:solidFill>
                          <a:latin typeface="Arial"/>
                          <a:ea typeface="游ゴシック Medium"/>
                        </a:defRPr>
                      </a:lvl2pPr>
                      <a:lvl3pPr marL="742950" algn="l" defTabSz="742950" rtl="0" eaLnBrk="1" latinLnBrk="0" hangingPunct="1">
                        <a:defRPr kumimoji="1" sz="1463" b="1" kern="1200">
                          <a:solidFill>
                            <a:schemeClr val="lt1"/>
                          </a:solidFill>
                          <a:latin typeface="Arial"/>
                          <a:ea typeface="游ゴシック Medium"/>
                        </a:defRPr>
                      </a:lvl3pPr>
                      <a:lvl4pPr marL="1114425" algn="l" defTabSz="742950" rtl="0" eaLnBrk="1" latinLnBrk="0" hangingPunct="1">
                        <a:defRPr kumimoji="1" sz="1463" b="1" kern="1200">
                          <a:solidFill>
                            <a:schemeClr val="lt1"/>
                          </a:solidFill>
                          <a:latin typeface="Arial"/>
                          <a:ea typeface="游ゴシック Medium"/>
                        </a:defRPr>
                      </a:lvl4pPr>
                      <a:lvl5pPr marL="1485900" algn="l" defTabSz="742950" rtl="0" eaLnBrk="1" latinLnBrk="0" hangingPunct="1">
                        <a:defRPr kumimoji="1" sz="1463" b="1" kern="1200">
                          <a:solidFill>
                            <a:schemeClr val="lt1"/>
                          </a:solidFill>
                          <a:latin typeface="Arial"/>
                          <a:ea typeface="游ゴシック Medium"/>
                        </a:defRPr>
                      </a:lvl5pPr>
                      <a:lvl6pPr marL="1857375" algn="l" defTabSz="742950" rtl="0" eaLnBrk="1" latinLnBrk="0" hangingPunct="1">
                        <a:defRPr kumimoji="1" sz="1463" b="1" kern="1200">
                          <a:solidFill>
                            <a:schemeClr val="lt1"/>
                          </a:solidFill>
                          <a:latin typeface="Arial"/>
                          <a:ea typeface="游ゴシック Medium"/>
                        </a:defRPr>
                      </a:lvl6pPr>
                      <a:lvl7pPr marL="2228850" algn="l" defTabSz="742950" rtl="0" eaLnBrk="1" latinLnBrk="0" hangingPunct="1">
                        <a:defRPr kumimoji="1" sz="1463" b="1" kern="1200">
                          <a:solidFill>
                            <a:schemeClr val="lt1"/>
                          </a:solidFill>
                          <a:latin typeface="Arial"/>
                          <a:ea typeface="游ゴシック Medium"/>
                        </a:defRPr>
                      </a:lvl7pPr>
                      <a:lvl8pPr marL="2600325" algn="l" defTabSz="742950" rtl="0" eaLnBrk="1" latinLnBrk="0" hangingPunct="1">
                        <a:defRPr kumimoji="1" sz="1463" b="1" kern="1200">
                          <a:solidFill>
                            <a:schemeClr val="lt1"/>
                          </a:solidFill>
                          <a:latin typeface="Arial"/>
                          <a:ea typeface="游ゴシック Medium"/>
                        </a:defRPr>
                      </a:lvl8pPr>
                      <a:lvl9pPr marL="2971800" algn="l" defTabSz="742950" rtl="0" eaLnBrk="1" latinLnBrk="0" hangingPunct="1">
                        <a:defRPr kumimoji="1" sz="1463" b="1" kern="1200">
                          <a:solidFill>
                            <a:schemeClr val="lt1"/>
                          </a:solidFill>
                          <a:latin typeface="Arial"/>
                          <a:ea typeface="游ゴシック Medium"/>
                        </a:defRPr>
                      </a:lvl9pPr>
                    </a:lstStyle>
                    <a:p>
                      <a:pPr algn="ctr"/>
                      <a:r>
                        <a:rPr kumimoji="1" lang="ja-JP" altLang="en-US" sz="1200">
                          <a:solidFill>
                            <a:schemeClr val="bg1"/>
                          </a:solidFill>
                          <a:latin typeface="Yu Gothic" panose="020B0400000000000000" pitchFamily="34" charset="-128"/>
                          <a:ea typeface="Yu Gothic" panose="020B0400000000000000" pitchFamily="34" charset="-128"/>
                        </a:rPr>
                        <a:t>対応例</a:t>
                      </a:r>
                    </a:p>
                  </a:txBody>
                  <a:tcPr anchor="ctr">
                    <a:lnL w="12700" cmpd="sng">
                      <a:solidFill>
                        <a:srgbClr val="FFFFFF"/>
                      </a:solidFill>
                    </a:lnL>
                    <a:lnR w="12700" cmpd="sng">
                      <a:solidFill>
                        <a:srgbClr val="FFFFFF"/>
                      </a:solidFill>
                    </a:lnR>
                    <a:lnT w="12700" cmpd="sng">
                      <a:solidFill>
                        <a:srgbClr val="FFFFFF"/>
                      </a:solidFill>
                    </a:lnT>
                    <a:lnB w="38100" cmpd="sng">
                      <a:solidFill>
                        <a:srgbClr val="FFFFFF"/>
                      </a:solidFill>
                    </a:lnB>
                    <a:lnTlToBr w="12700" cmpd="sng">
                      <a:noFill/>
                      <a:prstDash val="solid"/>
                    </a:lnTlToBr>
                    <a:lnBlToTr w="12700" cmpd="sng">
                      <a:noFill/>
                      <a:prstDash val="solid"/>
                    </a:lnBlToTr>
                    <a:solidFill>
                      <a:srgbClr val="2156A2"/>
                    </a:solidFill>
                  </a:tcPr>
                </a:tc>
                <a:extLst>
                  <a:ext uri="{0D108BD9-81ED-4DB2-BD59-A6C34878D82A}">
                    <a16:rowId xmlns:a16="http://schemas.microsoft.com/office/drawing/2014/main" val="1209823684"/>
                  </a:ext>
                </a:extLst>
              </a:tr>
              <a:tr h="1930491">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重複エラー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いずれか</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1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つのレコードを使用しますか</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Use one of these records?</a:t>
                      </a:r>
                      <a:r>
                        <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rPr>
                        <a:t>）</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endParaRPr kumimoji="1" lang="ja-JP" altLang="en" sz="1100" b="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もしくは</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endPar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endParaRPr>
                    </a:p>
                    <a:p>
                      <a:pPr marL="0" marR="0" indent="0" algn="l" defTabSz="742950" rtl="0" eaLnBrk="1" fontAlgn="auto" latinLnBrk="0" hangingPunct="1">
                        <a:lnSpc>
                          <a:spcPct val="100000"/>
                        </a:lnSpc>
                        <a:spcBef>
                          <a:spcPts val="0"/>
                        </a:spcBef>
                        <a:spcAft>
                          <a:spcPts val="100"/>
                        </a:spcAft>
                        <a:buClrTx/>
                        <a:buSzTx/>
                        <a:buFontTx/>
                        <a:buNone/>
                        <a:tabLst/>
                        <a:defRPr/>
                      </a:pP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You are creating a duplicate record. We recommend you use an existing record instead.</a:t>
                      </a:r>
                    </a:p>
                    <a:p>
                      <a:pPr marL="0" marR="0" indent="0" algn="l" defTabSz="742950" rtl="0" eaLnBrk="1" fontAlgn="auto" latinLnBrk="0" hangingPunct="1">
                        <a:lnSpc>
                          <a:spcPct val="100000"/>
                        </a:lnSpc>
                        <a:spcBef>
                          <a:spcPts val="0"/>
                        </a:spcBef>
                        <a:spcAft>
                          <a:spcPts val="100"/>
                        </a:spcAft>
                        <a:buClrTx/>
                        <a:buSzTx/>
                        <a:buFontTx/>
                        <a:buNone/>
                        <a:tabLst/>
                        <a:defRPr/>
                      </a:pPr>
                      <a:endPar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ap="flat" cmpd="sng" algn="ctr">
                      <a:solidFill>
                        <a:srgbClr val="FFFFFF"/>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重複ルールに抵触している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で設定されている重複ルール（多くの場合、</a:t>
                      </a:r>
                      <a:r>
                        <a:rPr kumimoji="1" lang="ja-JP" altLang="en-US" sz="1100" b="0">
                          <a:solidFill>
                            <a:srgbClr val="004E98"/>
                          </a:solidFill>
                          <a:latin typeface="Yu Gothic" panose="020B0400000000000000" pitchFamily="34" charset="-128"/>
                          <a:ea typeface="Yu Gothic" panose="020B0400000000000000" pitchFamily="34" charset="-128"/>
                          <a:hlinkClick r:id="rId3">
                            <a:extLst>
                              <a:ext uri="{A12FA001-AC4F-418D-AE19-62706E023703}">
                                <ahyp:hlinkClr xmlns:ahyp="http://schemas.microsoft.com/office/drawing/2018/hyperlinkcolor" val="tx"/>
                              </a:ext>
                            </a:extLst>
                          </a:hlinkClick>
                        </a:rPr>
                        <a:t>標準重複ルール</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）に抵触して</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エラーになっている可能性があります。</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spcAft>
                          <a:spcPts val="100"/>
                        </a:spcAft>
                      </a:pP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a:spcAft>
                          <a:spcPts val="100"/>
                        </a:spcAft>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重複ルールの設定内容を見直して</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いただくか、</a:t>
                      </a:r>
                      <a:r>
                        <a:rPr kumimoji="1" lang="ja-JP" altLang="en-US" sz="1100" b="0">
                          <a:solidFill>
                            <a:srgbClr val="C00000"/>
                          </a:solidFill>
                          <a:latin typeface="Yu Gothic" panose="020B0400000000000000" pitchFamily="34" charset="-128"/>
                          <a:ea typeface="Yu Gothic" panose="020B0400000000000000" pitchFamily="34" charset="-128"/>
                          <a:hlinkClick r:id="rId4" action="ppaction://hlinksldjump">
                            <a:extLst>
                              <a:ext uri="{A12FA001-AC4F-418D-AE19-62706E023703}">
                                <ahyp:hlinkClr xmlns:ahyp="http://schemas.microsoft.com/office/drawing/2018/hyperlinkcolor" val="tx"/>
                              </a:ext>
                            </a:extLst>
                          </a:hlinkClick>
                        </a:rPr>
                        <a:t>手動関連づけ</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にて適切な</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取引先</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リードに名刺を紐付けてください。</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a:spcAft>
                          <a:spcPts val="100"/>
                        </a:spcAft>
                      </a:pP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p>
                      <a:pPr>
                        <a:spcAft>
                          <a:spcPts val="100"/>
                        </a:spcAft>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重複ルールの設定によっては</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手動関連づけもエラーになる可能性が</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あります。その場合は貴社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管理者へお問い合わせください。）</a:t>
                      </a: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8100" cmpd="sng">
                      <a:solidFill>
                        <a:srgbClr val="FFFFFF"/>
                      </a:solidFill>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75271541"/>
                  </a:ext>
                </a:extLst>
              </a:tr>
              <a:tr h="1153628">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gn="ctr">
                        <a:spcAft>
                          <a:spcPts val="100"/>
                        </a:spcAft>
                      </a:pPr>
                      <a:r>
                        <a:rPr kumimoji="1" lang="ja-JP" altLang="en-US" sz="1200" b="0">
                          <a:solidFill>
                            <a:schemeClr val="tx1"/>
                          </a:solidFill>
                          <a:latin typeface="Yu Gothic" panose="020B0400000000000000" pitchFamily="34" charset="-128"/>
                          <a:ea typeface="Yu Gothic" panose="020B0400000000000000" pitchFamily="34" charset="-128"/>
                        </a:rPr>
                        <a:t>入力規則</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lang="ja-JP" altLang="en-US" sz="1100" b="0" i="0">
                          <a:solidFill>
                            <a:srgbClr val="000000"/>
                          </a:solidFill>
                          <a:effectLst/>
                          <a:latin typeface="Yu Gothic" panose="020B0400000000000000" pitchFamily="34" charset="-128"/>
                          <a:ea typeface="Yu Gothic" panose="020B0400000000000000" pitchFamily="34" charset="-128"/>
                        </a:rPr>
                        <a:t>値を入力してください</a:t>
                      </a:r>
                      <a:r>
                        <a:rPr lang="en-US" altLang="ja-JP" sz="1100" b="0" i="0" dirty="0">
                          <a:solidFill>
                            <a:srgbClr val="000000"/>
                          </a:solidFill>
                          <a:effectLst/>
                          <a:latin typeface="Yu Gothic" panose="020B0400000000000000" pitchFamily="34" charset="-128"/>
                          <a:ea typeface="Yu Gothic" panose="020B0400000000000000" pitchFamily="34" charset="-128"/>
                        </a:rPr>
                        <a:t>: [</a:t>
                      </a:r>
                      <a:r>
                        <a:rPr lang="ja-JP" altLang="en-US" sz="1100" b="0" i="0">
                          <a:solidFill>
                            <a:srgbClr val="000000"/>
                          </a:solidFill>
                          <a:effectLst/>
                          <a:latin typeface="Yu Gothic" panose="020B0400000000000000" pitchFamily="34" charset="-128"/>
                          <a:ea typeface="Yu Gothic" panose="020B0400000000000000" pitchFamily="34" charset="-128"/>
                        </a:rPr>
                        <a:t>項目名</a:t>
                      </a:r>
                      <a:r>
                        <a:rPr lang="en" altLang="ja-JP" sz="1100" b="0" i="0" dirty="0">
                          <a:solidFill>
                            <a:srgbClr val="000000"/>
                          </a:solidFill>
                          <a:effectLst/>
                          <a:latin typeface="Yu Gothic" panose="020B0400000000000000" pitchFamily="34" charset="-128"/>
                          <a:ea typeface="Yu Gothic" panose="020B0400000000000000" pitchFamily="34" charset="-128"/>
                        </a:rPr>
                        <a:t>]</a:t>
                      </a:r>
                      <a:endPar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入力規則に抵触している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で設定されている入力規則にて、必須設定されている項目を空値で登録・更新</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しようとしたことでエラーになっている可能性があります。</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自動関連づけ設定を見直していただくか、入力規則の設定を見直してください。（</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貴社</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Salesforce</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管理者へお問い合わせください。）</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45417559"/>
                  </a:ext>
                </a:extLst>
              </a:tr>
              <a:tr h="1158240">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ctr" defTabSz="742950" rtl="0" eaLnBrk="1" fontAlgn="auto" latinLnBrk="0" hangingPunct="1">
                        <a:lnSpc>
                          <a:spcPct val="100000"/>
                        </a:lnSpc>
                        <a:spcBef>
                          <a:spcPts val="0"/>
                        </a:spcBef>
                        <a:spcAft>
                          <a:spcPts val="100"/>
                        </a:spcAft>
                        <a:buClrTx/>
                        <a:buSzTx/>
                        <a:buFontTx/>
                        <a:buNone/>
                        <a:tabLst/>
                        <a:defRPr/>
                      </a:pPr>
                      <a:r>
                        <a:rPr kumimoji="1" lang="ja-JP" altLang="en-US" sz="1200" b="0">
                          <a:solidFill>
                            <a:schemeClr val="tx1"/>
                          </a:solidFill>
                          <a:latin typeface="Yu Gothic" panose="020B0400000000000000" pitchFamily="34" charset="-128"/>
                          <a:ea typeface="Yu Gothic" panose="020B0400000000000000" pitchFamily="34" charset="-128"/>
                        </a:rPr>
                        <a:t>文字数</a:t>
                      </a:r>
                      <a:br>
                        <a:rPr kumimoji="1" lang="en-US" altLang="ja-JP" sz="1200" b="0" dirty="0">
                          <a:solidFill>
                            <a:schemeClr val="tx1"/>
                          </a:solidFill>
                          <a:latin typeface="Yu Gothic" panose="020B0400000000000000" pitchFamily="34" charset="-128"/>
                          <a:ea typeface="Yu Gothic" panose="020B0400000000000000" pitchFamily="34" charset="-128"/>
                        </a:rPr>
                      </a:br>
                      <a:r>
                        <a:rPr kumimoji="1" lang="ja-JP" altLang="en-US" sz="1200" b="0">
                          <a:solidFill>
                            <a:schemeClr val="tx1"/>
                          </a:solidFill>
                          <a:latin typeface="Yu Gothic" panose="020B0400000000000000" pitchFamily="34" charset="-128"/>
                          <a:ea typeface="Yu Gothic" panose="020B0400000000000000" pitchFamily="34" charset="-128"/>
                        </a:rPr>
                        <a:t>オーバー</a:t>
                      </a:r>
                    </a:p>
                  </a:txBody>
                  <a:tcPr anchor="ctr">
                    <a:lnL w="12700" cmpd="sng">
                      <a:solidFill>
                        <a:srgbClr val="FFFFFF"/>
                      </a:solidFill>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084885">
                        <a:lumMod val="20000"/>
                        <a:lumOff val="80000"/>
                      </a:srgbClr>
                    </a:solidFill>
                  </a:tcPr>
                </a:tc>
                <a:tc>
                  <a:txBody>
                    <a:bodyPr/>
                    <a:lstStyle/>
                    <a:p>
                      <a:pPr marL="0" marR="0" indent="0" algn="l" defTabSz="742950" rtl="0" eaLnBrk="1" fontAlgn="auto" latinLnBrk="0" hangingPunct="1">
                        <a:lnSpc>
                          <a:spcPct val="100000"/>
                        </a:lnSpc>
                        <a:spcBef>
                          <a:spcPts val="0"/>
                        </a:spcBef>
                        <a:spcAft>
                          <a:spcPts val="100"/>
                        </a:spcAft>
                        <a:buClrTx/>
                        <a:buSzTx/>
                        <a:buFontTx/>
                        <a:buNone/>
                        <a:tabLst/>
                        <a:defRPr/>
                      </a:pP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項目名</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 </a:t>
                      </a: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データ値が大きすぎる</a:t>
                      </a:r>
                      <a: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t>: </a:t>
                      </a:r>
                      <a:r>
                        <a:rPr kumimoji="1" lang="en" altLang="ja-JP" sz="1100" b="0" dirty="0">
                          <a:solidFill>
                            <a:schemeClr val="tx1">
                              <a:lumMod val="85000"/>
                              <a:lumOff val="15000"/>
                            </a:schemeClr>
                          </a:solidFill>
                          <a:latin typeface="Yu Gothic" panose="020B0400000000000000" pitchFamily="34" charset="-128"/>
                          <a:ea typeface="Yu Gothic" panose="020B0400000000000000" pitchFamily="34" charset="-128"/>
                        </a:rPr>
                        <a:t>XXX (max length=XXX)</a:t>
                      </a:r>
                      <a:endPar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a:lnSpc>
                          <a:spcPct val="100000"/>
                        </a:lnSpc>
                        <a:spcBef>
                          <a:spcPts val="0"/>
                        </a:spcBef>
                        <a:spcAft>
                          <a:spcPts val="100"/>
                        </a:spcAft>
                      </a:pP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r>
                        <a:rPr kumimoji="1" lang="ja-JP" altLang="en-US" sz="1100" b="1">
                          <a:solidFill>
                            <a:schemeClr val="tx1">
                              <a:lumMod val="85000"/>
                              <a:lumOff val="15000"/>
                            </a:schemeClr>
                          </a:solidFill>
                          <a:latin typeface="Yu Gothic" panose="020B0400000000000000" pitchFamily="34" charset="-128"/>
                          <a:ea typeface="Yu Gothic" panose="020B0400000000000000" pitchFamily="34" charset="-128"/>
                        </a:rPr>
                        <a:t>項目の文字数制限に抵触している</a:t>
                      </a:r>
                      <a:r>
                        <a:rPr kumimoji="1" lang="en-US" altLang="ja-JP" sz="1100" b="1" dirty="0">
                          <a:solidFill>
                            <a:schemeClr val="tx1">
                              <a:lumMod val="85000"/>
                              <a:lumOff val="15000"/>
                            </a:schemeClr>
                          </a:solidFill>
                          <a:latin typeface="Yu Gothic" panose="020B0400000000000000" pitchFamily="34" charset="-128"/>
                          <a:ea typeface="Yu Gothic" panose="020B0400000000000000" pitchFamily="34" charset="-128"/>
                        </a:rPr>
                        <a:t>】</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名刺の情報を項目に転記しようとした際に、</a:t>
                      </a:r>
                      <a:br>
                        <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rPr>
                      </a:b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転記先の項目の文字数制限に抵触してエラーになっている可能性があります。</a:t>
                      </a:r>
                    </a:p>
                  </a:txBody>
                  <a:tcPr anchor="ctr">
                    <a:lnL w="3175" cap="flat" cmpd="sng" algn="ctr">
                      <a:solidFill>
                        <a:srgbClr val="FFFFFF">
                          <a:lumMod val="50000"/>
                        </a:srgbClr>
                      </a:solidFill>
                      <a:prstDash val="solid"/>
                      <a:round/>
                      <a:headEnd type="none" w="med" len="med"/>
                      <a:tailEnd type="none" w="med" len="med"/>
                    </a:lnL>
                    <a:lnR w="3175" cap="flat" cmpd="sng" algn="ctr">
                      <a:solidFill>
                        <a:srgbClr val="FFFFFF">
                          <a:lumMod val="50000"/>
                        </a:srgbClr>
                      </a:solidFill>
                      <a:prstDash val="solid"/>
                      <a:round/>
                      <a:headEnd type="none" w="med" len="med"/>
                      <a:tailEnd type="none" w="med" len="med"/>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742950" rtl="0" eaLnBrk="1" latinLnBrk="0" hangingPunct="1">
                        <a:defRPr kumimoji="1" sz="1463" kern="1200">
                          <a:solidFill>
                            <a:schemeClr val="dk1"/>
                          </a:solidFill>
                          <a:latin typeface="Arial"/>
                          <a:ea typeface="游ゴシック Medium"/>
                        </a:defRPr>
                      </a:lvl1pPr>
                      <a:lvl2pPr marL="371475" algn="l" defTabSz="742950" rtl="0" eaLnBrk="1" latinLnBrk="0" hangingPunct="1">
                        <a:defRPr kumimoji="1" sz="1463" kern="1200">
                          <a:solidFill>
                            <a:schemeClr val="dk1"/>
                          </a:solidFill>
                          <a:latin typeface="Arial"/>
                          <a:ea typeface="游ゴシック Medium"/>
                        </a:defRPr>
                      </a:lvl2pPr>
                      <a:lvl3pPr marL="742950" algn="l" defTabSz="742950" rtl="0" eaLnBrk="1" latinLnBrk="0" hangingPunct="1">
                        <a:defRPr kumimoji="1" sz="1463" kern="1200">
                          <a:solidFill>
                            <a:schemeClr val="dk1"/>
                          </a:solidFill>
                          <a:latin typeface="Arial"/>
                          <a:ea typeface="游ゴシック Medium"/>
                        </a:defRPr>
                      </a:lvl3pPr>
                      <a:lvl4pPr marL="1114425" algn="l" defTabSz="742950" rtl="0" eaLnBrk="1" latinLnBrk="0" hangingPunct="1">
                        <a:defRPr kumimoji="1" sz="1463" kern="1200">
                          <a:solidFill>
                            <a:schemeClr val="dk1"/>
                          </a:solidFill>
                          <a:latin typeface="Arial"/>
                          <a:ea typeface="游ゴシック Medium"/>
                        </a:defRPr>
                      </a:lvl4pPr>
                      <a:lvl5pPr marL="1485900" algn="l" defTabSz="742950" rtl="0" eaLnBrk="1" latinLnBrk="0" hangingPunct="1">
                        <a:defRPr kumimoji="1" sz="1463" kern="1200">
                          <a:solidFill>
                            <a:schemeClr val="dk1"/>
                          </a:solidFill>
                          <a:latin typeface="Arial"/>
                          <a:ea typeface="游ゴシック Medium"/>
                        </a:defRPr>
                      </a:lvl5pPr>
                      <a:lvl6pPr marL="1857375" algn="l" defTabSz="742950" rtl="0" eaLnBrk="1" latinLnBrk="0" hangingPunct="1">
                        <a:defRPr kumimoji="1" sz="1463" kern="1200">
                          <a:solidFill>
                            <a:schemeClr val="dk1"/>
                          </a:solidFill>
                          <a:latin typeface="Arial"/>
                          <a:ea typeface="游ゴシック Medium"/>
                        </a:defRPr>
                      </a:lvl6pPr>
                      <a:lvl7pPr marL="2228850" algn="l" defTabSz="742950" rtl="0" eaLnBrk="1" latinLnBrk="0" hangingPunct="1">
                        <a:defRPr kumimoji="1" sz="1463" kern="1200">
                          <a:solidFill>
                            <a:schemeClr val="dk1"/>
                          </a:solidFill>
                          <a:latin typeface="Arial"/>
                          <a:ea typeface="游ゴシック Medium"/>
                        </a:defRPr>
                      </a:lvl7pPr>
                      <a:lvl8pPr marL="2600325" algn="l" defTabSz="742950" rtl="0" eaLnBrk="1" latinLnBrk="0" hangingPunct="1">
                        <a:defRPr kumimoji="1" sz="1463" kern="1200">
                          <a:solidFill>
                            <a:schemeClr val="dk1"/>
                          </a:solidFill>
                          <a:latin typeface="Arial"/>
                          <a:ea typeface="游ゴシック Medium"/>
                        </a:defRPr>
                      </a:lvl8pPr>
                      <a:lvl9pPr marL="2971800" algn="l" defTabSz="742950" rtl="0" eaLnBrk="1" latinLnBrk="0" hangingPunct="1">
                        <a:defRPr kumimoji="1" sz="1463" kern="1200">
                          <a:solidFill>
                            <a:schemeClr val="dk1"/>
                          </a:solidFill>
                          <a:latin typeface="Arial"/>
                          <a:ea typeface="游ゴシック Medium"/>
                        </a:defRPr>
                      </a:lvl9pPr>
                    </a:lstStyle>
                    <a:p>
                      <a:pPr marL="0" marR="0" lvl="0" indent="0" algn="l" defTabSz="742950" rtl="0" eaLnBrk="1" fontAlgn="auto" latinLnBrk="0" hangingPunct="1">
                        <a:lnSpc>
                          <a:spcPct val="100000"/>
                        </a:lnSpc>
                        <a:spcBef>
                          <a:spcPts val="0"/>
                        </a:spcBef>
                        <a:spcAft>
                          <a:spcPts val="100"/>
                        </a:spcAft>
                        <a:buClrTx/>
                        <a:buSzTx/>
                        <a:buFontTx/>
                        <a:buNone/>
                        <a:tabLst/>
                        <a:defRPr/>
                      </a:pPr>
                      <a:r>
                        <a:rPr kumimoji="1" lang="ja-JP" altLang="en-US" sz="1100" b="0">
                          <a:solidFill>
                            <a:schemeClr val="tx1">
                              <a:lumMod val="85000"/>
                              <a:lumOff val="15000"/>
                            </a:schemeClr>
                          </a:solidFill>
                          <a:latin typeface="Yu Gothic" panose="020B0400000000000000" pitchFamily="34" charset="-128"/>
                          <a:ea typeface="Yu Gothic" panose="020B0400000000000000" pitchFamily="34" charset="-128"/>
                        </a:rPr>
                        <a:t>文字数がオーバーしている項目について、文字数が制限以内にでおさまるよう名刺データを修正するなどの対応を検討してください。</a:t>
                      </a:r>
                      <a:endParaRPr kumimoji="1" lang="en-US" altLang="ja-JP" sz="1100" b="0" dirty="0">
                        <a:solidFill>
                          <a:schemeClr val="tx1">
                            <a:lumMod val="85000"/>
                            <a:lumOff val="15000"/>
                          </a:schemeClr>
                        </a:solidFill>
                        <a:latin typeface="Yu Gothic" panose="020B0400000000000000" pitchFamily="34" charset="-128"/>
                        <a:ea typeface="Yu Gothic" panose="020B0400000000000000" pitchFamily="34" charset="-128"/>
                      </a:endParaRPr>
                    </a:p>
                  </a:txBody>
                  <a:tcPr anchor="ctr">
                    <a:lnL w="3175" cap="flat" cmpd="sng" algn="ctr">
                      <a:solidFill>
                        <a:srgbClr val="FFFFFF">
                          <a:lumMod val="50000"/>
                        </a:srgbClr>
                      </a:solidFill>
                      <a:prstDash val="solid"/>
                      <a:round/>
                      <a:headEnd type="none" w="med" len="med"/>
                      <a:tailEnd type="none" w="med" len="med"/>
                    </a:lnL>
                    <a:lnR w="12700" cmpd="sng">
                      <a:solidFill>
                        <a:srgbClr val="FFFFFF"/>
                      </a:solidFill>
                    </a:lnR>
                    <a:lnT w="3175" cap="flat" cmpd="sng" algn="ctr">
                      <a:solidFill>
                        <a:srgbClr val="FFFFFF">
                          <a:lumMod val="50000"/>
                        </a:srgbClr>
                      </a:solidFill>
                      <a:prstDash val="solid"/>
                      <a:round/>
                      <a:headEnd type="none" w="med" len="med"/>
                      <a:tailEnd type="none" w="med" len="med"/>
                    </a:lnT>
                    <a:lnB w="3175" cap="flat" cmpd="sng" algn="ctr">
                      <a:solidFill>
                        <a:srgbClr val="FFFFFF">
                          <a:lumMod val="50000"/>
                        </a:srgb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873079"/>
                  </a:ext>
                </a:extLst>
              </a:tr>
            </a:tbl>
          </a:graphicData>
        </a:graphic>
      </p:graphicFrame>
      <p:sp>
        <p:nvSpPr>
          <p:cNvPr id="9" name="テキスト ボックス 8">
            <a:extLst>
              <a:ext uri="{FF2B5EF4-FFF2-40B4-BE49-F238E27FC236}">
                <a16:creationId xmlns:a16="http://schemas.microsoft.com/office/drawing/2014/main" id="{7090DE64-9129-5F47-8A35-2638151F1736}"/>
              </a:ext>
            </a:extLst>
          </p:cNvPr>
          <p:cNvSpPr txBox="1"/>
          <p:nvPr/>
        </p:nvSpPr>
        <p:spPr>
          <a:xfrm>
            <a:off x="401183" y="1010535"/>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0" lvl="1">
              <a:lnSpc>
                <a:spcPts val="2080"/>
              </a:lnSpc>
              <a:buClr>
                <a:srgbClr val="C00000"/>
              </a:buClr>
              <a:buSzPct val="160000"/>
            </a:pPr>
            <a:r>
              <a:rPr lang="en-US" altLang="ja-JP" sz="14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400" b="1">
                <a:latin typeface="Yu Gothic" panose="020B0400000000000000" pitchFamily="34" charset="-128"/>
                <a:ea typeface="Yu Gothic" panose="020B0400000000000000" pitchFamily="34" charset="-128"/>
                <a:cs typeface="Arial" panose="020B0604020202020204" pitchFamily="34" charset="0"/>
              </a:rPr>
              <a:t>から出力される代表的なメッセージは以下の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3</a:t>
            </a:r>
            <a:r>
              <a:rPr lang="ja-JP" altLang="en-US" sz="1400" b="1">
                <a:latin typeface="Yu Gothic" panose="020B0400000000000000" pitchFamily="34" charset="-128"/>
                <a:ea typeface="Yu Gothic" panose="020B0400000000000000" pitchFamily="34" charset="-128"/>
                <a:cs typeface="Arial" panose="020B0604020202020204" pitchFamily="34" charset="0"/>
              </a:rPr>
              <a:t>種類です：</a:t>
            </a:r>
          </a:p>
        </p:txBody>
      </p:sp>
    </p:spTree>
    <p:extLst>
      <p:ext uri="{BB962C8B-B14F-4D97-AF65-F5344CB8AC3E}">
        <p14:creationId xmlns:p14="http://schemas.microsoft.com/office/powerpoint/2010/main" val="80450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lang="ja-JP" altLang="en-US" sz="3600" b="1">
                <a:solidFill>
                  <a:schemeClr val="bg1"/>
                </a:solidFill>
                <a:latin typeface="Yu Gothic" panose="020B0400000000000000" pitchFamily="34" charset="-128"/>
                <a:ea typeface="Yu Gothic" panose="020B0400000000000000" pitchFamily="34" charset="-128"/>
              </a:rPr>
              <a:t>手動関連づけの方法</a:t>
            </a:r>
            <a:endParaRPr kumimoji="1" lang="ja-JP" altLang="en-US" sz="3600" b="1">
              <a:solidFill>
                <a:schemeClr val="bg1"/>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39192E9-6B92-E74D-B97A-A0B793DDEC33}"/>
              </a:ext>
            </a:extLst>
          </p:cNvPr>
          <p:cNvSpPr/>
          <p:nvPr/>
        </p:nvSpPr>
        <p:spPr>
          <a:xfrm>
            <a:off x="2525642" y="4570049"/>
            <a:ext cx="4879428" cy="643189"/>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手動で名刺を取引先／取引先責任者／リードに</a:t>
            </a:r>
            <a:br>
              <a:rPr lang="ja-JP" altLang="en-US" sz="1600" b="1">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紐付ける方法についてご案内します</a:t>
            </a:r>
          </a:p>
        </p:txBody>
      </p:sp>
      <p:sp>
        <p:nvSpPr>
          <p:cNvPr id="8" name="正方形/長方形 7">
            <a:extLst>
              <a:ext uri="{FF2B5EF4-FFF2-40B4-BE49-F238E27FC236}">
                <a16:creationId xmlns:a16="http://schemas.microsoft.com/office/drawing/2014/main" id="{8EBF8811-634D-FB45-BC63-164AB50872F4}"/>
              </a:ext>
            </a:extLst>
          </p:cNvPr>
          <p:cNvSpPr/>
          <p:nvPr/>
        </p:nvSpPr>
        <p:spPr>
          <a:xfrm>
            <a:off x="2346154" y="4030358"/>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3786336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163E339E-C0E0-CF45-8BF4-ADDA01D873E2}"/>
              </a:ext>
            </a:extLst>
          </p:cNvPr>
          <p:cNvPicPr>
            <a:picLocks noChangeAspect="1"/>
          </p:cNvPicPr>
          <p:nvPr/>
        </p:nvPicPr>
        <p:blipFill>
          <a:blip r:embed="rId2"/>
          <a:stretch>
            <a:fillRect/>
          </a:stretch>
        </p:blipFill>
        <p:spPr>
          <a:xfrm>
            <a:off x="2162445" y="1966918"/>
            <a:ext cx="5758528" cy="3325347"/>
          </a:xfrm>
          <a:prstGeom prst="rect">
            <a:avLst/>
          </a:prstGeom>
          <a:effectLst>
            <a:outerShdw blurRad="63500" algn="ctr" rotWithShape="0">
              <a:prstClr val="black">
                <a:alpha val="40000"/>
              </a:prstClr>
            </a:outerShdw>
          </a:effectLst>
        </p:spPr>
      </p:pic>
      <p:sp>
        <p:nvSpPr>
          <p:cNvPr id="8" name="正方形/長方形 7">
            <a:extLst>
              <a:ext uri="{FF2B5EF4-FFF2-40B4-BE49-F238E27FC236}">
                <a16:creationId xmlns:a16="http://schemas.microsoft.com/office/drawing/2014/main" id="{9D5C2F34-2797-C847-B9FC-E74EF46FA0F5}"/>
              </a:ext>
            </a:extLst>
          </p:cNvPr>
          <p:cNvSpPr/>
          <p:nvPr/>
        </p:nvSpPr>
        <p:spPr>
          <a:xfrm>
            <a:off x="5556123" y="2847283"/>
            <a:ext cx="616098" cy="158124"/>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1" name="正方形/長方形 10">
            <a:extLst>
              <a:ext uri="{FF2B5EF4-FFF2-40B4-BE49-F238E27FC236}">
                <a16:creationId xmlns:a16="http://schemas.microsoft.com/office/drawing/2014/main" id="{DFD78C6E-A4D5-C34F-BB40-C30DA4F0BD2C}"/>
              </a:ext>
            </a:extLst>
          </p:cNvPr>
          <p:cNvSpPr/>
          <p:nvPr/>
        </p:nvSpPr>
        <p:spPr>
          <a:xfrm>
            <a:off x="2521080" y="2818761"/>
            <a:ext cx="821415" cy="18664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3" name="角丸四角形 12">
            <a:extLst>
              <a:ext uri="{FF2B5EF4-FFF2-40B4-BE49-F238E27FC236}">
                <a16:creationId xmlns:a16="http://schemas.microsoft.com/office/drawing/2014/main" id="{99EA761F-568B-CA4F-ACAD-35A31CBCABAB}"/>
              </a:ext>
            </a:extLst>
          </p:cNvPr>
          <p:cNvSpPr/>
          <p:nvPr/>
        </p:nvSpPr>
        <p:spPr>
          <a:xfrm>
            <a:off x="624697" y="5577730"/>
            <a:ext cx="8656606" cy="675550"/>
          </a:xfrm>
          <a:prstGeom prst="roundRect">
            <a:avLst>
              <a:gd name="adj" fmla="val 0"/>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手動関連づけ</a:t>
            </a:r>
            <a:r>
              <a:rPr lang="en-US" altLang="ja-JP" sz="1400" b="1" dirty="0">
                <a:solidFill>
                  <a:srgbClr val="004E98"/>
                </a:solidFill>
                <a:latin typeface="Arial" panose="020B0604020202020204" pitchFamily="34" charset="0"/>
                <a:ea typeface="Yu Gothic" panose="020B0400000000000000" pitchFamily="34" charset="-128"/>
                <a:cs typeface="Arial" panose="020B0604020202020204" pitchFamily="34" charset="0"/>
              </a:rPr>
              <a:t>(</a:t>
            </a: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一括関連づけ</a:t>
            </a:r>
            <a:r>
              <a:rPr lang="en-US" altLang="ja-JP" sz="1400" b="1" dirty="0">
                <a:solidFill>
                  <a:srgbClr val="004E98"/>
                </a:solidFill>
                <a:latin typeface="Arial" panose="020B0604020202020204" pitchFamily="34" charset="0"/>
                <a:ea typeface="Yu Gothic" panose="020B0400000000000000" pitchFamily="34" charset="-128"/>
                <a:cs typeface="Arial" panose="020B0604020202020204" pitchFamily="34" charset="0"/>
              </a:rPr>
              <a:t>)</a:t>
            </a: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の詳細な手順は、</a:t>
            </a:r>
            <a:r>
              <a:rPr lang="ja-JP" altLang="en-US" sz="1400" b="1">
                <a:solidFill>
                  <a:srgbClr val="C00000"/>
                </a:solidFill>
                <a:latin typeface="Arial" panose="020B0604020202020204" pitchFamily="34" charset="0"/>
                <a:ea typeface="Yu Gothic" panose="020B0400000000000000" pitchFamily="34" charset="-128"/>
                <a:cs typeface="Arial" panose="020B0604020202020204" pitchFamily="34" charset="0"/>
                <a:hlinkClick r:id="rId3">
                  <a:extLst>
                    <a:ext uri="{A12FA001-AC4F-418D-AE19-62706E023703}">
                      <ahyp:hlinkClr xmlns:ahyp="http://schemas.microsoft.com/office/drawing/2018/hyperlinkcolor" val="tx"/>
                    </a:ext>
                  </a:extLst>
                </a:hlinkClick>
              </a:rPr>
              <a:t>こちら</a:t>
            </a:r>
            <a:r>
              <a:rPr lang="ja-JP" altLang="en-US" sz="1400" b="1">
                <a:solidFill>
                  <a:srgbClr val="004E98"/>
                </a:solidFill>
                <a:latin typeface="Arial" panose="020B0604020202020204" pitchFamily="34" charset="0"/>
                <a:ea typeface="Yu Gothic" panose="020B0400000000000000" pitchFamily="34" charset="-128"/>
                <a:cs typeface="Arial" panose="020B0604020202020204" pitchFamily="34" charset="0"/>
              </a:rPr>
              <a:t>のヘルプサイトをご参照ください。</a:t>
            </a:r>
            <a:endParaRPr lang="en-US" altLang="ja-JP" sz="1400" b="1" dirty="0">
              <a:solidFill>
                <a:srgbClr val="004E98"/>
              </a:solidFill>
              <a:latin typeface="Arial" panose="020B0604020202020204" pitchFamily="34" charset="0"/>
              <a:ea typeface="Yu Gothic" panose="020B0400000000000000" pitchFamily="34" charset="-128"/>
              <a:cs typeface="Arial" panose="020B0604020202020204" pitchFamily="34" charset="0"/>
            </a:endParaRPr>
          </a:p>
        </p:txBody>
      </p:sp>
      <p:sp>
        <p:nvSpPr>
          <p:cNvPr id="12" name="テキスト ボックス 11">
            <a:extLst>
              <a:ext uri="{FF2B5EF4-FFF2-40B4-BE49-F238E27FC236}">
                <a16:creationId xmlns:a16="http://schemas.microsoft.com/office/drawing/2014/main" id="{594B4B3D-0FF1-2E49-AE2E-5F2CC91637C5}"/>
              </a:ext>
            </a:extLst>
          </p:cNvPr>
          <p:cNvSpPr txBox="1"/>
          <p:nvPr/>
        </p:nvSpPr>
        <p:spPr>
          <a:xfrm>
            <a:off x="520871" y="1606641"/>
            <a:ext cx="3272196" cy="954657"/>
          </a:xfrm>
          <a:prstGeom prst="roundRect">
            <a:avLst>
              <a:gd name="adj" fmla="val 869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ts val="1640"/>
              </a:lnSpc>
            </a:pPr>
            <a:r>
              <a:rPr lang="ja-JP" altLang="en-US" sz="1200">
                <a:solidFill>
                  <a:srgbClr val="0062A3"/>
                </a:solidFill>
                <a:latin typeface="Arial" panose="020B0604020202020204" pitchFamily="34" charset="0"/>
                <a:cs typeface="Arial" panose="020B0604020202020204" pitchFamily="34" charset="0"/>
              </a:rPr>
              <a:t>「</a:t>
            </a:r>
            <a:r>
              <a:rPr lang="en-US" altLang="ja-JP" sz="1200" dirty="0">
                <a:solidFill>
                  <a:srgbClr val="0062A3"/>
                </a:solidFill>
                <a:latin typeface="Arial" panose="020B0604020202020204" pitchFamily="34" charset="0"/>
                <a:cs typeface="Arial" panose="020B0604020202020204" pitchFamily="34" charset="0"/>
              </a:rPr>
              <a:t>ID</a:t>
            </a:r>
            <a:r>
              <a:rPr lang="ja-JP" altLang="en-US" sz="1200">
                <a:solidFill>
                  <a:srgbClr val="0062A3"/>
                </a:solidFill>
                <a:latin typeface="Arial" panose="020B0604020202020204" pitchFamily="34" charset="0"/>
                <a:cs typeface="Arial" panose="020B0604020202020204" pitchFamily="34" charset="0"/>
              </a:rPr>
              <a:t>／検索条件一致」では、</a:t>
            </a:r>
            <a:endParaRPr lang="en-US" altLang="ja-JP" sz="1200" dirty="0">
              <a:solidFill>
                <a:srgbClr val="0062A3"/>
              </a:solidFill>
              <a:latin typeface="Arial" panose="020B0604020202020204" pitchFamily="34" charset="0"/>
              <a:cs typeface="Arial" panose="020B0604020202020204" pitchFamily="34" charset="0"/>
            </a:endParaRPr>
          </a:p>
          <a:p>
            <a:pPr algn="ctr">
              <a:lnSpc>
                <a:spcPts val="1640"/>
              </a:lnSpc>
            </a:pPr>
            <a:r>
              <a:rPr lang="ja-JP" altLang="en-US" sz="1200">
                <a:solidFill>
                  <a:srgbClr val="0062A3"/>
                </a:solidFill>
                <a:latin typeface="Arial" panose="020B0604020202020204" pitchFamily="34" charset="0"/>
                <a:cs typeface="Arial" panose="020B0604020202020204" pitchFamily="34" charset="0"/>
              </a:rPr>
              <a:t>名刺の人物がすでに登録されている場合、</a:t>
            </a:r>
            <a:br>
              <a:rPr lang="en-US" altLang="ja-JP" sz="1200" dirty="0">
                <a:solidFill>
                  <a:srgbClr val="0062A3"/>
                </a:solidFill>
                <a:latin typeface="Arial" panose="020B0604020202020204" pitchFamily="34" charset="0"/>
                <a:cs typeface="Arial" panose="020B0604020202020204" pitchFamily="34" charset="0"/>
              </a:rPr>
            </a:br>
            <a:r>
              <a:rPr lang="ja-JP" altLang="en-US" sz="1200">
                <a:solidFill>
                  <a:srgbClr val="0062A3"/>
                </a:solidFill>
                <a:latin typeface="Arial" panose="020B0604020202020204" pitchFamily="34" charset="0"/>
                <a:cs typeface="Arial" panose="020B0604020202020204" pitchFamily="34" charset="0"/>
              </a:rPr>
              <a:t>関連づけ先の候補が表示されます。</a:t>
            </a:r>
          </a:p>
        </p:txBody>
      </p:sp>
      <p:sp>
        <p:nvSpPr>
          <p:cNvPr id="14" name="三角形 13">
            <a:extLst>
              <a:ext uri="{FF2B5EF4-FFF2-40B4-BE49-F238E27FC236}">
                <a16:creationId xmlns:a16="http://schemas.microsoft.com/office/drawing/2014/main" id="{BA48480F-8DC8-0245-88E7-8534F80F22C9}"/>
              </a:ext>
            </a:extLst>
          </p:cNvPr>
          <p:cNvSpPr/>
          <p:nvPr/>
        </p:nvSpPr>
        <p:spPr>
          <a:xfrm rot="10800000">
            <a:off x="2644237" y="2551472"/>
            <a:ext cx="365789"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7" name="テキスト ボックス 16">
            <a:extLst>
              <a:ext uri="{FF2B5EF4-FFF2-40B4-BE49-F238E27FC236}">
                <a16:creationId xmlns:a16="http://schemas.microsoft.com/office/drawing/2014/main" id="{778163BD-900F-F044-B115-4E56A343494E}"/>
              </a:ext>
            </a:extLst>
          </p:cNvPr>
          <p:cNvSpPr txBox="1"/>
          <p:nvPr/>
        </p:nvSpPr>
        <p:spPr>
          <a:xfrm>
            <a:off x="5287652" y="1868583"/>
            <a:ext cx="3024842" cy="817415"/>
          </a:xfrm>
          <a:prstGeom prst="roundRect">
            <a:avLst>
              <a:gd name="adj" fmla="val 869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200">
                <a:solidFill>
                  <a:srgbClr val="0062A3"/>
                </a:solidFill>
                <a:latin typeface="Arial" panose="020B0604020202020204" pitchFamily="34" charset="0"/>
                <a:cs typeface="Arial" panose="020B0604020202020204" pitchFamily="34" charset="0"/>
              </a:rPr>
              <a:t>「自由検索」では、グローバル検索と</a:t>
            </a:r>
            <a:endParaRPr lang="en-US" altLang="ja-JP" sz="1200" dirty="0">
              <a:solidFill>
                <a:srgbClr val="0062A3"/>
              </a:solidFill>
              <a:latin typeface="Arial" panose="020B0604020202020204" pitchFamily="34" charset="0"/>
              <a:cs typeface="Arial" panose="020B0604020202020204" pitchFamily="34" charset="0"/>
            </a:endParaRPr>
          </a:p>
          <a:p>
            <a:pPr algn="ctr"/>
            <a:r>
              <a:rPr lang="ja-JP" altLang="en-US" sz="1200">
                <a:solidFill>
                  <a:srgbClr val="0062A3"/>
                </a:solidFill>
                <a:latin typeface="Arial" panose="020B0604020202020204" pitchFamily="34" charset="0"/>
                <a:cs typeface="Arial" panose="020B0604020202020204" pitchFamily="34" charset="0"/>
              </a:rPr>
              <a:t>同様にテキスト検索が可能です。</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18" name="三角形 17">
            <a:extLst>
              <a:ext uri="{FF2B5EF4-FFF2-40B4-BE49-F238E27FC236}">
                <a16:creationId xmlns:a16="http://schemas.microsoft.com/office/drawing/2014/main" id="{744F3032-9AF5-6F41-BA1A-37695FA77DFC}"/>
              </a:ext>
            </a:extLst>
          </p:cNvPr>
          <p:cNvSpPr/>
          <p:nvPr/>
        </p:nvSpPr>
        <p:spPr>
          <a:xfrm rot="10800000">
            <a:off x="5718823" y="2642712"/>
            <a:ext cx="290697" cy="181993"/>
          </a:xfrm>
          <a:prstGeom prst="triangle">
            <a:avLst>
              <a:gd name="adj" fmla="val 44706"/>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9" name="タイトル 14">
            <a:extLst>
              <a:ext uri="{FF2B5EF4-FFF2-40B4-BE49-F238E27FC236}">
                <a16:creationId xmlns:a16="http://schemas.microsoft.com/office/drawing/2014/main" id="{0A3E9C71-297B-EE4F-A957-CCA195A1D90A}"/>
              </a:ext>
            </a:extLst>
          </p:cNvPr>
          <p:cNvSpPr txBox="1">
            <a:spLocks/>
          </p:cNvSpPr>
          <p:nvPr/>
        </p:nvSpPr>
        <p:spPr>
          <a:xfrm>
            <a:off x="5284992" y="522746"/>
            <a:ext cx="8543925" cy="499724"/>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endParaRPr lang="ja-JP" altLang="en-US" sz="2800" b="1">
              <a:latin typeface="Arial" panose="020B0604020202020204" pitchFamily="34" charset="0"/>
              <a:ea typeface="Yu Gothic" panose="020B0400000000000000" pitchFamily="34" charset="-128"/>
              <a:cs typeface="Arial" panose="020B0604020202020204" pitchFamily="34" charset="0"/>
            </a:endParaRPr>
          </a:p>
        </p:txBody>
      </p:sp>
      <p:sp>
        <p:nvSpPr>
          <p:cNvPr id="23" name="テキスト ボックス 22">
            <a:extLst>
              <a:ext uri="{FF2B5EF4-FFF2-40B4-BE49-F238E27FC236}">
                <a16:creationId xmlns:a16="http://schemas.microsoft.com/office/drawing/2014/main" id="{EB1C0E12-1691-C34F-9FD1-6AE80BDCB757}"/>
              </a:ext>
            </a:extLst>
          </p:cNvPr>
          <p:cNvSpPr txBox="1"/>
          <p:nvPr/>
        </p:nvSpPr>
        <p:spPr>
          <a:xfrm>
            <a:off x="510408" y="969099"/>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個別に関連づけを行う場合は、名刺レコードの</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名刺関連づけ</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セクションから実施します。</a:t>
            </a:r>
          </a:p>
        </p:txBody>
      </p:sp>
      <p:sp>
        <p:nvSpPr>
          <p:cNvPr id="24" name="タイトル 14">
            <a:extLst>
              <a:ext uri="{FF2B5EF4-FFF2-40B4-BE49-F238E27FC236}">
                <a16:creationId xmlns:a16="http://schemas.microsoft.com/office/drawing/2014/main" id="{08F71A01-2719-8649-AD26-5DA30A5B5894}"/>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手動関連づけの方法</a:t>
            </a:r>
          </a:p>
        </p:txBody>
      </p:sp>
      <p:sp>
        <p:nvSpPr>
          <p:cNvPr id="25" name="正方形/長方形 24">
            <a:extLst>
              <a:ext uri="{FF2B5EF4-FFF2-40B4-BE49-F238E27FC236}">
                <a16:creationId xmlns:a16="http://schemas.microsoft.com/office/drawing/2014/main" id="{02DE3165-449A-0449-B123-86F1D988CA5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5">
            <a:extLst>
              <a:ext uri="{FF2B5EF4-FFF2-40B4-BE49-F238E27FC236}">
                <a16:creationId xmlns:a16="http://schemas.microsoft.com/office/drawing/2014/main" id="{0926CBF3-DA6D-264D-A9B6-DD6688698E02}"/>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19</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5602637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lang="en-US" altLang="ja-JP" sz="3600" b="1" dirty="0">
                <a:solidFill>
                  <a:schemeClr val="bg1"/>
                </a:solidFill>
                <a:latin typeface="Yu Gothic" panose="020B0400000000000000" pitchFamily="34" charset="-128"/>
                <a:ea typeface="Yu Gothic" panose="020B0400000000000000" pitchFamily="34" charset="-128"/>
              </a:rPr>
              <a:t>Sansan Data Hub</a:t>
            </a:r>
            <a:r>
              <a:rPr lang="ja-JP" altLang="en-US" sz="3600" b="1">
                <a:solidFill>
                  <a:schemeClr val="bg1"/>
                </a:solidFill>
                <a:latin typeface="Yu Gothic" panose="020B0400000000000000" pitchFamily="34" charset="-128"/>
                <a:ea typeface="Yu Gothic" panose="020B0400000000000000" pitchFamily="34" charset="-128"/>
              </a:rPr>
              <a:t>の基本仕様</a:t>
            </a:r>
            <a:endParaRPr kumimoji="1" lang="ja-JP" altLang="en-US" sz="3600" b="1">
              <a:solidFill>
                <a:schemeClr val="bg1"/>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E04DC77C-48FD-0C45-8820-5EFB3CFD3CA1}"/>
              </a:ext>
            </a:extLst>
          </p:cNvPr>
          <p:cNvSpPr/>
          <p:nvPr/>
        </p:nvSpPr>
        <p:spPr>
          <a:xfrm>
            <a:off x="2538248" y="4570049"/>
            <a:ext cx="4879428" cy="643189"/>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本連携の概要や</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連携イメージについてご紹介します</a:t>
            </a:r>
          </a:p>
        </p:txBody>
      </p:sp>
      <p:sp>
        <p:nvSpPr>
          <p:cNvPr id="7" name="正方形/長方形 6">
            <a:extLst>
              <a:ext uri="{FF2B5EF4-FFF2-40B4-BE49-F238E27FC236}">
                <a16:creationId xmlns:a16="http://schemas.microsoft.com/office/drawing/2014/main" id="{2C3FED4E-A155-074D-B098-DDBB4C0E506D}"/>
              </a:ext>
            </a:extLst>
          </p:cNvPr>
          <p:cNvSpPr/>
          <p:nvPr/>
        </p:nvSpPr>
        <p:spPr>
          <a:xfrm>
            <a:off x="2333797" y="4030356"/>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2570496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アプリケーション&#10;&#10;自動的に生成された説明">
            <a:extLst>
              <a:ext uri="{FF2B5EF4-FFF2-40B4-BE49-F238E27FC236}">
                <a16:creationId xmlns:a16="http://schemas.microsoft.com/office/drawing/2014/main" id="{DABA7E97-294A-B543-8AB8-7183707C5C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955" y="1146892"/>
            <a:ext cx="8340090" cy="5168900"/>
          </a:xfrm>
          <a:prstGeom prst="rect">
            <a:avLst/>
          </a:prstGeom>
          <a:effectLst>
            <a:outerShdw blurRad="63500" algn="ctr" rotWithShape="0">
              <a:prstClr val="black">
                <a:alpha val="40000"/>
              </a:prstClr>
            </a:outerShdw>
          </a:effectLst>
        </p:spPr>
      </p:pic>
      <p:sp>
        <p:nvSpPr>
          <p:cNvPr id="20" name="正方形/長方形 19">
            <a:extLst>
              <a:ext uri="{FF2B5EF4-FFF2-40B4-BE49-F238E27FC236}">
                <a16:creationId xmlns:a16="http://schemas.microsoft.com/office/drawing/2014/main" id="{69C4FB37-E04D-664F-B43C-4CCBD0AAB59D}"/>
              </a:ext>
            </a:extLst>
          </p:cNvPr>
          <p:cNvSpPr/>
          <p:nvPr/>
        </p:nvSpPr>
        <p:spPr>
          <a:xfrm>
            <a:off x="2242743" y="4387463"/>
            <a:ext cx="4155440" cy="3465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21" name="テキスト ボックス 20">
            <a:extLst>
              <a:ext uri="{FF2B5EF4-FFF2-40B4-BE49-F238E27FC236}">
                <a16:creationId xmlns:a16="http://schemas.microsoft.com/office/drawing/2014/main" id="{81F4767B-E6D5-4441-B686-25312FD37993}"/>
              </a:ext>
            </a:extLst>
          </p:cNvPr>
          <p:cNvSpPr txBox="1"/>
          <p:nvPr/>
        </p:nvSpPr>
        <p:spPr>
          <a:xfrm>
            <a:off x="2253049" y="3819018"/>
            <a:ext cx="3417344" cy="40011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en-US" altLang="ja-JP" sz="1200" dirty="0">
                <a:solidFill>
                  <a:srgbClr val="0062A3"/>
                </a:solidFill>
                <a:latin typeface="Arial" panose="020B0604020202020204" pitchFamily="34" charset="0"/>
                <a:cs typeface="Arial" panose="020B0604020202020204" pitchFamily="34" charset="0"/>
              </a:rPr>
              <a:t>① </a:t>
            </a:r>
            <a:r>
              <a:rPr lang="ja-JP" altLang="en-US" sz="1200">
                <a:solidFill>
                  <a:srgbClr val="0062A3"/>
                </a:solidFill>
                <a:latin typeface="Arial" panose="020B0604020202020204" pitchFamily="34" charset="0"/>
                <a:cs typeface="Arial" panose="020B0604020202020204" pitchFamily="34" charset="0"/>
              </a:rPr>
              <a:t>情報に更新があるものには！マークが表示</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25" name="テキスト ボックス 24">
            <a:extLst>
              <a:ext uri="{FF2B5EF4-FFF2-40B4-BE49-F238E27FC236}">
                <a16:creationId xmlns:a16="http://schemas.microsoft.com/office/drawing/2014/main" id="{23E26093-255D-8743-A956-FD2251C302EB}"/>
              </a:ext>
            </a:extLst>
          </p:cNvPr>
          <p:cNvSpPr txBox="1"/>
          <p:nvPr/>
        </p:nvSpPr>
        <p:spPr>
          <a:xfrm>
            <a:off x="4686913" y="1602299"/>
            <a:ext cx="4664969" cy="395592"/>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r>
              <a:rPr lang="ja-JP" altLang="en-US" sz="1200" dirty="0">
                <a:solidFill>
                  <a:srgbClr val="0062A3"/>
                </a:solidFill>
                <a:latin typeface="Arial" panose="020B0604020202020204" pitchFamily="34" charset="0"/>
                <a:cs typeface="Arial" panose="020B0604020202020204" pitchFamily="34" charset="0"/>
              </a:rPr>
              <a:t>新旧の名刺情報を対比しながら上書き更新する項目を確認可能</a:t>
            </a:r>
          </a:p>
        </p:txBody>
      </p:sp>
      <p:sp>
        <p:nvSpPr>
          <p:cNvPr id="27" name="三角形 26">
            <a:extLst>
              <a:ext uri="{FF2B5EF4-FFF2-40B4-BE49-F238E27FC236}">
                <a16:creationId xmlns:a16="http://schemas.microsoft.com/office/drawing/2014/main" id="{F56BEFAD-A495-0141-94E1-D74D9D322923}"/>
              </a:ext>
            </a:extLst>
          </p:cNvPr>
          <p:cNvSpPr/>
          <p:nvPr/>
        </p:nvSpPr>
        <p:spPr>
          <a:xfrm rot="10800000">
            <a:off x="3101371" y="4139138"/>
            <a:ext cx="190662"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0" name="三角形 29">
            <a:extLst>
              <a:ext uri="{FF2B5EF4-FFF2-40B4-BE49-F238E27FC236}">
                <a16:creationId xmlns:a16="http://schemas.microsoft.com/office/drawing/2014/main" id="{F1596C4C-04BE-D04D-84E7-6A5E17E24E4E}"/>
              </a:ext>
            </a:extLst>
          </p:cNvPr>
          <p:cNvSpPr/>
          <p:nvPr/>
        </p:nvSpPr>
        <p:spPr>
          <a:xfrm rot="10800000">
            <a:off x="5971573" y="1994876"/>
            <a:ext cx="274404" cy="20118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1" name="正方形/長方形 30">
            <a:extLst>
              <a:ext uri="{FF2B5EF4-FFF2-40B4-BE49-F238E27FC236}">
                <a16:creationId xmlns:a16="http://schemas.microsoft.com/office/drawing/2014/main" id="{2347CEB8-9A93-0949-B641-727CAE60A1A6}"/>
              </a:ext>
            </a:extLst>
          </p:cNvPr>
          <p:cNvSpPr/>
          <p:nvPr/>
        </p:nvSpPr>
        <p:spPr>
          <a:xfrm>
            <a:off x="8142794" y="4571425"/>
            <a:ext cx="181369" cy="34651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2" name="テキスト ボックス 31">
            <a:extLst>
              <a:ext uri="{FF2B5EF4-FFF2-40B4-BE49-F238E27FC236}">
                <a16:creationId xmlns:a16="http://schemas.microsoft.com/office/drawing/2014/main" id="{2FB71B73-2761-7A48-B8BF-B79408AD2130}"/>
              </a:ext>
            </a:extLst>
          </p:cNvPr>
          <p:cNvSpPr txBox="1"/>
          <p:nvPr/>
        </p:nvSpPr>
        <p:spPr>
          <a:xfrm>
            <a:off x="7197065" y="4019457"/>
            <a:ext cx="2154817" cy="40011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1200" dirty="0">
                <a:solidFill>
                  <a:srgbClr val="0062A3"/>
                </a:solidFill>
                <a:latin typeface="Arial" panose="020B0604020202020204" pitchFamily="34" charset="0"/>
                <a:cs typeface="Arial" panose="020B0604020202020204" pitchFamily="34" charset="0"/>
              </a:rPr>
              <a:t>② </a:t>
            </a:r>
            <a:r>
              <a:rPr lang="ja-JP" altLang="en-US" sz="1200">
                <a:solidFill>
                  <a:srgbClr val="0062A3"/>
                </a:solidFill>
                <a:latin typeface="Arial" panose="020B0604020202020204" pitchFamily="34" charset="0"/>
                <a:cs typeface="Arial" panose="020B0604020202020204" pitchFamily="34" charset="0"/>
              </a:rPr>
              <a:t>転記する項目にチェック</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33" name="三角形 32">
            <a:extLst>
              <a:ext uri="{FF2B5EF4-FFF2-40B4-BE49-F238E27FC236}">
                <a16:creationId xmlns:a16="http://schemas.microsoft.com/office/drawing/2014/main" id="{83C9925B-66E1-FC4E-ADA9-186769A7503D}"/>
              </a:ext>
            </a:extLst>
          </p:cNvPr>
          <p:cNvSpPr/>
          <p:nvPr/>
        </p:nvSpPr>
        <p:spPr>
          <a:xfrm rot="12107350">
            <a:off x="8294535" y="4338653"/>
            <a:ext cx="279148"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4" name="正方形/長方形 33">
            <a:extLst>
              <a:ext uri="{FF2B5EF4-FFF2-40B4-BE49-F238E27FC236}">
                <a16:creationId xmlns:a16="http://schemas.microsoft.com/office/drawing/2014/main" id="{FB684B0A-EFD3-DD4E-8C3C-480F598D1ACB}"/>
              </a:ext>
            </a:extLst>
          </p:cNvPr>
          <p:cNvSpPr/>
          <p:nvPr/>
        </p:nvSpPr>
        <p:spPr>
          <a:xfrm>
            <a:off x="4729202" y="6071023"/>
            <a:ext cx="253771" cy="16769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5" name="テキスト ボックス 34">
            <a:extLst>
              <a:ext uri="{FF2B5EF4-FFF2-40B4-BE49-F238E27FC236}">
                <a16:creationId xmlns:a16="http://schemas.microsoft.com/office/drawing/2014/main" id="{A3B5BA65-D31B-C647-A05A-CA63E21B3A92}"/>
              </a:ext>
            </a:extLst>
          </p:cNvPr>
          <p:cNvSpPr txBox="1"/>
          <p:nvPr/>
        </p:nvSpPr>
        <p:spPr>
          <a:xfrm>
            <a:off x="2239963" y="6010418"/>
            <a:ext cx="2260402" cy="40011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ltLang="ja-JP" sz="1200" dirty="0">
                <a:solidFill>
                  <a:srgbClr val="0062A3"/>
                </a:solidFill>
                <a:latin typeface="Arial" panose="020B0604020202020204" pitchFamily="34" charset="0"/>
                <a:cs typeface="Arial" panose="020B0604020202020204" pitchFamily="34" charset="0"/>
              </a:rPr>
              <a:t>③ </a:t>
            </a:r>
            <a:r>
              <a:rPr lang="ja-JP" altLang="en-US" sz="1200">
                <a:solidFill>
                  <a:srgbClr val="0062A3"/>
                </a:solidFill>
                <a:latin typeface="Arial" panose="020B0604020202020204" pitchFamily="34" charset="0"/>
                <a:cs typeface="Arial" panose="020B0604020202020204" pitchFamily="34" charset="0"/>
              </a:rPr>
              <a:t>保存を押下して更新を反映</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36" name="三角形 35">
            <a:extLst>
              <a:ext uri="{FF2B5EF4-FFF2-40B4-BE49-F238E27FC236}">
                <a16:creationId xmlns:a16="http://schemas.microsoft.com/office/drawing/2014/main" id="{8C62C8CF-2648-4D42-975C-D9068ACE4EEC}"/>
              </a:ext>
            </a:extLst>
          </p:cNvPr>
          <p:cNvSpPr/>
          <p:nvPr/>
        </p:nvSpPr>
        <p:spPr>
          <a:xfrm rot="5400000">
            <a:off x="4477224" y="6076156"/>
            <a:ext cx="176694" cy="24268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37" name="タイトル 14">
            <a:extLst>
              <a:ext uri="{FF2B5EF4-FFF2-40B4-BE49-F238E27FC236}">
                <a16:creationId xmlns:a16="http://schemas.microsoft.com/office/drawing/2014/main" id="{092C6225-35D4-3F45-8DD8-0A907C08FF9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手動関連づけの方法</a:t>
            </a:r>
          </a:p>
        </p:txBody>
      </p:sp>
      <p:sp>
        <p:nvSpPr>
          <p:cNvPr id="38" name="正方形/長方形 37">
            <a:extLst>
              <a:ext uri="{FF2B5EF4-FFF2-40B4-BE49-F238E27FC236}">
                <a16:creationId xmlns:a16="http://schemas.microsoft.com/office/drawing/2014/main" id="{62B536CA-6065-DD42-BEDE-DDBC943F1635}"/>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スライド番号プレースホルダー 5">
            <a:extLst>
              <a:ext uri="{FF2B5EF4-FFF2-40B4-BE49-F238E27FC236}">
                <a16:creationId xmlns:a16="http://schemas.microsoft.com/office/drawing/2014/main" id="{489D8825-88DD-1842-BC9A-E79693AC90DE}"/>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20</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3925439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A2B320E2-2758-2147-87C3-B2908A5D088C}"/>
              </a:ext>
            </a:extLst>
          </p:cNvPr>
          <p:cNvPicPr>
            <a:picLocks noChangeAspect="1"/>
          </p:cNvPicPr>
          <p:nvPr/>
        </p:nvPicPr>
        <p:blipFill>
          <a:blip r:embed="rId2"/>
          <a:stretch>
            <a:fillRect/>
          </a:stretch>
        </p:blipFill>
        <p:spPr>
          <a:xfrm>
            <a:off x="710198" y="1924448"/>
            <a:ext cx="8483638" cy="3339214"/>
          </a:xfrm>
          <a:prstGeom prst="rect">
            <a:avLst/>
          </a:prstGeom>
          <a:effectLst>
            <a:outerShdw blurRad="63500" algn="ctr" rotWithShape="0">
              <a:prstClr val="black">
                <a:alpha val="40000"/>
              </a:prstClr>
            </a:outerShdw>
          </a:effectLst>
        </p:spPr>
      </p:pic>
      <p:sp>
        <p:nvSpPr>
          <p:cNvPr id="14" name="テキスト ボックス 13">
            <a:extLst>
              <a:ext uri="{FF2B5EF4-FFF2-40B4-BE49-F238E27FC236}">
                <a16:creationId xmlns:a16="http://schemas.microsoft.com/office/drawing/2014/main" id="{A84848C8-C655-7D4E-BDD6-BDA2E0D549C9}"/>
              </a:ext>
            </a:extLst>
          </p:cNvPr>
          <p:cNvSpPr txBox="1"/>
          <p:nvPr/>
        </p:nvSpPr>
        <p:spPr>
          <a:xfrm>
            <a:off x="510408" y="968926"/>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一括で関連づけを行う場合は、複数レコードのチェックボックスにチェックを入れ、</a:t>
            </a:r>
            <a:br>
              <a:rPr lang="ja-JP" altLang="en-US" sz="1400" b="1">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「一括関連づけ</a:t>
            </a:r>
            <a:r>
              <a:rPr lang="en-US" altLang="ja-JP" sz="1400" b="1" dirty="0">
                <a:latin typeface="Yu Gothic" panose="020B0400000000000000" pitchFamily="34" charset="-128"/>
                <a:ea typeface="Yu Gothic" panose="020B0400000000000000" pitchFamily="34" charset="-128"/>
                <a:cs typeface="Arial" panose="020B0604020202020204" pitchFamily="34" charset="0"/>
              </a:rPr>
              <a:t>/</a:t>
            </a:r>
            <a:r>
              <a:rPr lang="ja-JP" altLang="en-US" sz="1400" b="1">
                <a:latin typeface="Yu Gothic" panose="020B0400000000000000" pitchFamily="34" charset="-128"/>
                <a:ea typeface="Yu Gothic" panose="020B0400000000000000" pitchFamily="34" charset="-128"/>
                <a:cs typeface="Arial" panose="020B0604020202020204" pitchFamily="34" charset="0"/>
              </a:rPr>
              <a:t>新規作成」をクリックします。</a:t>
            </a:r>
          </a:p>
        </p:txBody>
      </p:sp>
      <p:sp>
        <p:nvSpPr>
          <p:cNvPr id="15" name="タイトル 14">
            <a:extLst>
              <a:ext uri="{FF2B5EF4-FFF2-40B4-BE49-F238E27FC236}">
                <a16:creationId xmlns:a16="http://schemas.microsoft.com/office/drawing/2014/main" id="{EFDDB061-FACB-5A47-B05D-2E58A2E57A89}"/>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一括手動関連づけの方法</a:t>
            </a:r>
          </a:p>
        </p:txBody>
      </p:sp>
      <p:sp>
        <p:nvSpPr>
          <p:cNvPr id="16" name="正方形/長方形 15">
            <a:extLst>
              <a:ext uri="{FF2B5EF4-FFF2-40B4-BE49-F238E27FC236}">
                <a16:creationId xmlns:a16="http://schemas.microsoft.com/office/drawing/2014/main" id="{9CEEAE38-1BE7-A543-9275-2BCD6BA6378C}"/>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スライド番号プレースホルダー 5">
            <a:extLst>
              <a:ext uri="{FF2B5EF4-FFF2-40B4-BE49-F238E27FC236}">
                <a16:creationId xmlns:a16="http://schemas.microsoft.com/office/drawing/2014/main" id="{5A6E324C-144F-EE48-A8BE-EAE9E361676F}"/>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21</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2970666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8C7AD194-13EC-E746-94F5-200EAC0804AF}"/>
              </a:ext>
            </a:extLst>
          </p:cNvPr>
          <p:cNvPicPr>
            <a:picLocks noChangeAspect="1"/>
          </p:cNvPicPr>
          <p:nvPr/>
        </p:nvPicPr>
        <p:blipFill>
          <a:blip r:embed="rId2"/>
          <a:stretch>
            <a:fillRect/>
          </a:stretch>
        </p:blipFill>
        <p:spPr>
          <a:xfrm>
            <a:off x="689477" y="1741063"/>
            <a:ext cx="7936363" cy="4153001"/>
          </a:xfrm>
          <a:prstGeom prst="rect">
            <a:avLst/>
          </a:prstGeom>
          <a:effectLst>
            <a:outerShdw blurRad="63500" algn="ctr" rotWithShape="0">
              <a:prstClr val="black">
                <a:alpha val="40000"/>
              </a:prstClr>
            </a:outerShdw>
          </a:effectLst>
        </p:spPr>
      </p:pic>
      <p:sp>
        <p:nvSpPr>
          <p:cNvPr id="10" name="テキスト ボックス 9">
            <a:extLst>
              <a:ext uri="{FF2B5EF4-FFF2-40B4-BE49-F238E27FC236}">
                <a16:creationId xmlns:a16="http://schemas.microsoft.com/office/drawing/2014/main" id="{89E22AC5-65DD-9149-B26A-15DC43A31F09}"/>
              </a:ext>
            </a:extLst>
          </p:cNvPr>
          <p:cNvSpPr txBox="1"/>
          <p:nvPr/>
        </p:nvSpPr>
        <p:spPr>
          <a:xfrm>
            <a:off x="3037850" y="6073490"/>
            <a:ext cx="5587990" cy="467635"/>
          </a:xfrm>
          <a:prstGeom prst="roundRect">
            <a:avLst>
              <a:gd name="adj" fmla="val 8691"/>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ts val="1640"/>
              </a:lnSpc>
            </a:pPr>
            <a:r>
              <a:rPr lang="en-US" altLang="ja-JP" sz="1200" dirty="0">
                <a:solidFill>
                  <a:srgbClr val="0062A3"/>
                </a:solidFill>
                <a:latin typeface="Arial" panose="020B0604020202020204" pitchFamily="34" charset="0"/>
                <a:cs typeface="Arial" panose="020B0604020202020204" pitchFamily="34" charset="0"/>
              </a:rPr>
              <a:t>【C】</a:t>
            </a:r>
            <a:r>
              <a:rPr lang="ja-JP" altLang="en-US" sz="1200">
                <a:solidFill>
                  <a:srgbClr val="0062A3"/>
                </a:solidFill>
                <a:latin typeface="Arial" panose="020B0604020202020204" pitchFamily="34" charset="0"/>
                <a:cs typeface="Arial" panose="020B0604020202020204" pitchFamily="34" charset="0"/>
              </a:rPr>
              <a:t>は「</a:t>
            </a:r>
            <a:r>
              <a:rPr lang="en-US" altLang="ja-JP" sz="1200" dirty="0">
                <a:solidFill>
                  <a:srgbClr val="0062A3"/>
                </a:solidFill>
                <a:latin typeface="Arial" panose="020B0604020202020204" pitchFamily="34" charset="0"/>
                <a:cs typeface="Arial" panose="020B0604020202020204" pitchFamily="34" charset="0"/>
              </a:rPr>
              <a:t>Contact(</a:t>
            </a:r>
            <a:r>
              <a:rPr lang="ja-JP" altLang="en-US" sz="1200">
                <a:solidFill>
                  <a:srgbClr val="0062A3"/>
                </a:solidFill>
                <a:latin typeface="Arial" panose="020B0604020202020204" pitchFamily="34" charset="0"/>
                <a:cs typeface="Arial" panose="020B0604020202020204" pitchFamily="34" charset="0"/>
              </a:rPr>
              <a:t>取引先責任者</a:t>
            </a:r>
            <a:r>
              <a:rPr lang="en-US" altLang="ja-JP" sz="1200" dirty="0">
                <a:solidFill>
                  <a:srgbClr val="0062A3"/>
                </a:solidFill>
                <a:latin typeface="Arial" panose="020B0604020202020204" pitchFamily="34" charset="0"/>
                <a:cs typeface="Arial" panose="020B0604020202020204" pitchFamily="34" charset="0"/>
              </a:rPr>
              <a:t>)</a:t>
            </a:r>
            <a:r>
              <a:rPr lang="ja-JP" altLang="en-US" sz="1200">
                <a:solidFill>
                  <a:srgbClr val="0062A3"/>
                </a:solidFill>
                <a:latin typeface="Arial" panose="020B0604020202020204" pitchFamily="34" charset="0"/>
                <a:cs typeface="Arial" panose="020B0604020202020204" pitchFamily="34" charset="0"/>
              </a:rPr>
              <a:t>」</a:t>
            </a:r>
            <a:r>
              <a:rPr lang="en-US" altLang="ja-JP" sz="1200" dirty="0">
                <a:solidFill>
                  <a:srgbClr val="0062A3"/>
                </a:solidFill>
                <a:latin typeface="Arial" panose="020B0604020202020204" pitchFamily="34" charset="0"/>
                <a:cs typeface="Arial" panose="020B0604020202020204" pitchFamily="34" charset="0"/>
              </a:rPr>
              <a:t>/【L】</a:t>
            </a:r>
            <a:r>
              <a:rPr lang="ja-JP" altLang="en-US" sz="1200">
                <a:solidFill>
                  <a:srgbClr val="0062A3"/>
                </a:solidFill>
                <a:latin typeface="Arial" panose="020B0604020202020204" pitchFamily="34" charset="0"/>
                <a:cs typeface="Arial" panose="020B0604020202020204" pitchFamily="34" charset="0"/>
              </a:rPr>
              <a:t>は「</a:t>
            </a:r>
            <a:r>
              <a:rPr lang="en-US" altLang="ja-JP" sz="1200" dirty="0">
                <a:solidFill>
                  <a:srgbClr val="0062A3"/>
                </a:solidFill>
                <a:latin typeface="Arial" panose="020B0604020202020204" pitchFamily="34" charset="0"/>
                <a:cs typeface="Arial" panose="020B0604020202020204" pitchFamily="34" charset="0"/>
              </a:rPr>
              <a:t>Lead(</a:t>
            </a:r>
            <a:r>
              <a:rPr lang="ja-JP" altLang="en-US" sz="1200">
                <a:solidFill>
                  <a:srgbClr val="0062A3"/>
                </a:solidFill>
                <a:latin typeface="Arial" panose="020B0604020202020204" pitchFamily="34" charset="0"/>
                <a:cs typeface="Arial" panose="020B0604020202020204" pitchFamily="34" charset="0"/>
              </a:rPr>
              <a:t>リード</a:t>
            </a:r>
            <a:r>
              <a:rPr lang="en-US" altLang="ja-JP" sz="1200" dirty="0">
                <a:solidFill>
                  <a:srgbClr val="0062A3"/>
                </a:solidFill>
                <a:latin typeface="Arial" panose="020B0604020202020204" pitchFamily="34" charset="0"/>
                <a:cs typeface="Arial" panose="020B0604020202020204" pitchFamily="34" charset="0"/>
              </a:rPr>
              <a:t>)</a:t>
            </a:r>
            <a:r>
              <a:rPr lang="ja-JP" altLang="en-US" sz="1200">
                <a:solidFill>
                  <a:srgbClr val="0062A3"/>
                </a:solidFill>
                <a:latin typeface="Arial" panose="020B0604020202020204" pitchFamily="34" charset="0"/>
                <a:cs typeface="Arial" panose="020B0604020202020204" pitchFamily="34" charset="0"/>
              </a:rPr>
              <a:t>」を指します。</a:t>
            </a:r>
          </a:p>
        </p:txBody>
      </p:sp>
      <p:sp>
        <p:nvSpPr>
          <p:cNvPr id="12" name="三角形 11">
            <a:extLst>
              <a:ext uri="{FF2B5EF4-FFF2-40B4-BE49-F238E27FC236}">
                <a16:creationId xmlns:a16="http://schemas.microsoft.com/office/drawing/2014/main" id="{6007515B-2331-1644-B97A-78AC4E720F3E}"/>
              </a:ext>
            </a:extLst>
          </p:cNvPr>
          <p:cNvSpPr/>
          <p:nvPr/>
        </p:nvSpPr>
        <p:spPr>
          <a:xfrm>
            <a:off x="5804321" y="5894064"/>
            <a:ext cx="279148" cy="190234"/>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1" name="テキスト ボックス 10">
            <a:extLst>
              <a:ext uri="{FF2B5EF4-FFF2-40B4-BE49-F238E27FC236}">
                <a16:creationId xmlns:a16="http://schemas.microsoft.com/office/drawing/2014/main" id="{5318E935-C56A-4048-84AA-B05059346683}"/>
              </a:ext>
            </a:extLst>
          </p:cNvPr>
          <p:cNvSpPr txBox="1"/>
          <p:nvPr/>
        </p:nvSpPr>
        <p:spPr>
          <a:xfrm>
            <a:off x="510408" y="968926"/>
            <a:ext cx="9046547" cy="613630"/>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一致する取引先・取引先責任者が存在する場合は、関連づけ候補の最上部に表示されます。</a:t>
            </a:r>
            <a:br>
              <a:rPr lang="ja-JP" altLang="en-US" sz="1400" b="1">
                <a:latin typeface="Yu Gothic" panose="020B0400000000000000" pitchFamily="34" charset="-128"/>
                <a:ea typeface="Yu Gothic" panose="020B0400000000000000" pitchFamily="34" charset="-128"/>
                <a:cs typeface="Arial" panose="020B0604020202020204" pitchFamily="34" charset="0"/>
              </a:rPr>
            </a:br>
            <a:r>
              <a:rPr lang="ja-JP" altLang="en-US" sz="1400" b="1">
                <a:latin typeface="Yu Gothic" panose="020B0400000000000000" pitchFamily="34" charset="-128"/>
                <a:ea typeface="Yu Gothic" panose="020B0400000000000000" pitchFamily="34" charset="-128"/>
                <a:cs typeface="Arial" panose="020B0604020202020204" pitchFamily="34" charset="0"/>
              </a:rPr>
              <a:t>存在しない場合は「新規作成」と表示されます。</a:t>
            </a:r>
          </a:p>
        </p:txBody>
      </p:sp>
      <p:sp>
        <p:nvSpPr>
          <p:cNvPr id="15" name="タイトル 14">
            <a:extLst>
              <a:ext uri="{FF2B5EF4-FFF2-40B4-BE49-F238E27FC236}">
                <a16:creationId xmlns:a16="http://schemas.microsoft.com/office/drawing/2014/main" id="{4036ADB6-4EB4-0F4E-B552-4929F7AE2419}"/>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一括手動関連づけの方法</a:t>
            </a:r>
          </a:p>
        </p:txBody>
      </p:sp>
      <p:sp>
        <p:nvSpPr>
          <p:cNvPr id="19" name="正方形/長方形 18">
            <a:extLst>
              <a:ext uri="{FF2B5EF4-FFF2-40B4-BE49-F238E27FC236}">
                <a16:creationId xmlns:a16="http://schemas.microsoft.com/office/drawing/2014/main" id="{99A2A42F-CE6D-B147-BD98-675BA71D094A}"/>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スライド番号プレースホルダー 5">
            <a:extLst>
              <a:ext uri="{FF2B5EF4-FFF2-40B4-BE49-F238E27FC236}">
                <a16:creationId xmlns:a16="http://schemas.microsoft.com/office/drawing/2014/main" id="{41123A31-A37F-3E49-8D43-A504FB4358DF}"/>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22</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9205094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descr="グラフィカル ユーザー インターフェイス, テキスト, アプリケーション, メール&#10;&#10;自動的に生成された説明">
            <a:extLst>
              <a:ext uri="{FF2B5EF4-FFF2-40B4-BE49-F238E27FC236}">
                <a16:creationId xmlns:a16="http://schemas.microsoft.com/office/drawing/2014/main" id="{9A7612F5-7323-4D42-8E00-32F2DDD6D8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524" y="1636362"/>
            <a:ext cx="8964495" cy="3750231"/>
          </a:xfrm>
          <a:prstGeom prst="rect">
            <a:avLst/>
          </a:prstGeom>
          <a:effectLst>
            <a:outerShdw blurRad="63500" algn="ctr" rotWithShape="0">
              <a:prstClr val="black">
                <a:alpha val="40000"/>
              </a:prstClr>
            </a:outerShdw>
          </a:effectLst>
        </p:spPr>
      </p:pic>
      <p:sp>
        <p:nvSpPr>
          <p:cNvPr id="6" name="正方形/長方形 5">
            <a:extLst>
              <a:ext uri="{FF2B5EF4-FFF2-40B4-BE49-F238E27FC236}">
                <a16:creationId xmlns:a16="http://schemas.microsoft.com/office/drawing/2014/main" id="{5B08AE0E-0498-B14D-AAFD-0C0F364CE2DC}"/>
              </a:ext>
            </a:extLst>
          </p:cNvPr>
          <p:cNvSpPr/>
          <p:nvPr/>
        </p:nvSpPr>
        <p:spPr>
          <a:xfrm>
            <a:off x="5401341" y="3409146"/>
            <a:ext cx="3009012" cy="894289"/>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7" name="テキスト ボックス 6">
            <a:extLst>
              <a:ext uri="{FF2B5EF4-FFF2-40B4-BE49-F238E27FC236}">
                <a16:creationId xmlns:a16="http://schemas.microsoft.com/office/drawing/2014/main" id="{2F6B46A3-6CC9-644A-8EA5-6A5C191C9E32}"/>
              </a:ext>
            </a:extLst>
          </p:cNvPr>
          <p:cNvSpPr txBox="1"/>
          <p:nvPr/>
        </p:nvSpPr>
        <p:spPr>
          <a:xfrm>
            <a:off x="5919619" y="4513612"/>
            <a:ext cx="2363871" cy="351481"/>
          </a:xfrm>
          <a:prstGeom prst="roundRect">
            <a:avLst>
              <a:gd name="adj" fmla="val 11998"/>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defRPr lang="ja-JP"/>
            </a:defPPr>
            <a:lvl1pPr>
              <a:defRPr sz="1000" b="1">
                <a:solidFill>
                  <a:schemeClr val="accent1"/>
                </a:solidFill>
                <a:latin typeface="Yu Gothic" charset="-128"/>
                <a:ea typeface="Yu Gothic" charset="-128"/>
                <a:cs typeface="Yu Gothic" charset="-128"/>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algn="ctr">
              <a:lnSpc>
                <a:spcPts val="1640"/>
              </a:lnSpc>
            </a:pPr>
            <a:r>
              <a:rPr lang="ja-JP" altLang="en-US" sz="1200">
                <a:solidFill>
                  <a:srgbClr val="0062A3"/>
                </a:solidFill>
                <a:latin typeface="Arial" panose="020B0604020202020204" pitchFamily="34" charset="0"/>
                <a:cs typeface="Arial" panose="020B0604020202020204" pitchFamily="34" charset="0"/>
              </a:rPr>
              <a:t>プルダウンで候補を表示</a:t>
            </a:r>
            <a:endParaRPr lang="ja-JP" altLang="en-US" sz="1200" dirty="0">
              <a:solidFill>
                <a:srgbClr val="0062A3"/>
              </a:solidFill>
              <a:latin typeface="Arial" panose="020B0604020202020204" pitchFamily="34" charset="0"/>
              <a:cs typeface="Arial" panose="020B0604020202020204" pitchFamily="34" charset="0"/>
            </a:endParaRPr>
          </a:p>
        </p:txBody>
      </p:sp>
      <p:sp>
        <p:nvSpPr>
          <p:cNvPr id="8" name="三角形 7">
            <a:extLst>
              <a:ext uri="{FF2B5EF4-FFF2-40B4-BE49-F238E27FC236}">
                <a16:creationId xmlns:a16="http://schemas.microsoft.com/office/drawing/2014/main" id="{6559675C-613C-BE46-BBE0-84AD9B20483C}"/>
              </a:ext>
            </a:extLst>
          </p:cNvPr>
          <p:cNvSpPr/>
          <p:nvPr/>
        </p:nvSpPr>
        <p:spPr>
          <a:xfrm>
            <a:off x="7545288" y="4339655"/>
            <a:ext cx="253771" cy="209257"/>
          </a:xfrm>
          <a:prstGeom prst="triangle">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Arial" panose="020B0604020202020204" pitchFamily="34" charset="0"/>
              <a:ea typeface="Yu Gothic" charset="-128"/>
              <a:cs typeface="Arial" panose="020B0604020202020204" pitchFamily="34" charset="0"/>
            </a:endParaRPr>
          </a:p>
        </p:txBody>
      </p:sp>
      <p:sp>
        <p:nvSpPr>
          <p:cNvPr id="10" name="テキスト ボックス 9">
            <a:extLst>
              <a:ext uri="{FF2B5EF4-FFF2-40B4-BE49-F238E27FC236}">
                <a16:creationId xmlns:a16="http://schemas.microsoft.com/office/drawing/2014/main" id="{1134E30D-1742-074D-B71C-D54E2827D57A}"/>
              </a:ext>
            </a:extLst>
          </p:cNvPr>
          <p:cNvSpPr txBox="1"/>
          <p:nvPr/>
        </p:nvSpPr>
        <p:spPr>
          <a:xfrm>
            <a:off x="510408" y="968926"/>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プルダウンから関連づけ候補を確認することができます。</a:t>
            </a:r>
          </a:p>
        </p:txBody>
      </p:sp>
      <p:sp>
        <p:nvSpPr>
          <p:cNvPr id="16" name="タイトル 14">
            <a:extLst>
              <a:ext uri="{FF2B5EF4-FFF2-40B4-BE49-F238E27FC236}">
                <a16:creationId xmlns:a16="http://schemas.microsoft.com/office/drawing/2014/main" id="{8DB534A4-B682-F447-B4D1-D8BC10CA65B1}"/>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一括手動関連づけの方法</a:t>
            </a:r>
          </a:p>
        </p:txBody>
      </p:sp>
      <p:sp>
        <p:nvSpPr>
          <p:cNvPr id="17" name="正方形/長方形 16">
            <a:extLst>
              <a:ext uri="{FF2B5EF4-FFF2-40B4-BE49-F238E27FC236}">
                <a16:creationId xmlns:a16="http://schemas.microsoft.com/office/drawing/2014/main" id="{2CB81B90-9565-3D46-8376-97CE2E6C081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スライド番号プレースホルダー 5">
            <a:extLst>
              <a:ext uri="{FF2B5EF4-FFF2-40B4-BE49-F238E27FC236}">
                <a16:creationId xmlns:a16="http://schemas.microsoft.com/office/drawing/2014/main" id="{D55D1BB1-8CF9-334D-90C2-263CB1383385}"/>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23</a:t>
            </a:fld>
            <a:endParaRPr kumimoji="1"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13803852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kumimoji="1" lang="ja-JP" altLang="en-US" sz="3600" b="1">
                <a:solidFill>
                  <a:schemeClr val="bg1"/>
                </a:solidFill>
                <a:latin typeface="Yu Gothic" panose="020B0400000000000000" pitchFamily="34" charset="-128"/>
                <a:ea typeface="Yu Gothic" panose="020B0400000000000000" pitchFamily="34" charset="-128"/>
              </a:rPr>
              <a:t>付録</a:t>
            </a: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39192E9-6B92-E74D-B97A-A0B793DDEC33}"/>
              </a:ext>
            </a:extLst>
          </p:cNvPr>
          <p:cNvSpPr/>
          <p:nvPr/>
        </p:nvSpPr>
        <p:spPr>
          <a:xfrm>
            <a:off x="2525642" y="4570049"/>
            <a:ext cx="4879428" cy="643189"/>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連携の仕組みや基本機能など</a:t>
            </a:r>
          </a:p>
          <a:p>
            <a:pPr algn="ctr">
              <a:lnSpc>
                <a:spcPts val="2220"/>
              </a:lnSpc>
            </a:pPr>
            <a:r>
              <a:rPr lang="en" altLang="ja-JP" sz="1600" b="1" dirty="0" err="1">
                <a:solidFill>
                  <a:schemeClr val="bg1"/>
                </a:solidFill>
                <a:latin typeface="Yu Gothic" panose="020B0400000000000000" pitchFamily="34" charset="-128"/>
                <a:ea typeface="Yu Gothic" panose="020B0400000000000000" pitchFamily="34" charset="-128"/>
              </a:rPr>
              <a:t>Sansan</a:t>
            </a:r>
            <a:r>
              <a:rPr lang="en" altLang="ja-JP" sz="1600" b="1" dirty="0">
                <a:solidFill>
                  <a:schemeClr val="bg1"/>
                </a:solidFill>
                <a:latin typeface="Yu Gothic" panose="020B0400000000000000" pitchFamily="34" charset="-128"/>
                <a:ea typeface="Yu Gothic" panose="020B0400000000000000" pitchFamily="34" charset="-128"/>
              </a:rPr>
              <a:t> Data Hub</a:t>
            </a:r>
            <a:r>
              <a:rPr lang="ja-JP" altLang="en-US" sz="1600" b="1">
                <a:solidFill>
                  <a:schemeClr val="bg1"/>
                </a:solidFill>
                <a:latin typeface="Yu Gothic" panose="020B0400000000000000" pitchFamily="34" charset="-128"/>
                <a:ea typeface="Yu Gothic" panose="020B0400000000000000" pitchFamily="34" charset="-128"/>
              </a:rPr>
              <a:t>の概要についてご案内します</a:t>
            </a:r>
          </a:p>
        </p:txBody>
      </p:sp>
      <p:sp>
        <p:nvSpPr>
          <p:cNvPr id="8" name="正方形/長方形 7">
            <a:extLst>
              <a:ext uri="{FF2B5EF4-FFF2-40B4-BE49-F238E27FC236}">
                <a16:creationId xmlns:a16="http://schemas.microsoft.com/office/drawing/2014/main" id="{8EBF8811-634D-FB45-BC63-164AB50872F4}"/>
              </a:ext>
            </a:extLst>
          </p:cNvPr>
          <p:cNvSpPr/>
          <p:nvPr/>
        </p:nvSpPr>
        <p:spPr>
          <a:xfrm>
            <a:off x="2346154" y="4030358"/>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3017632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円/楕円 47">
            <a:extLst>
              <a:ext uri="{FF2B5EF4-FFF2-40B4-BE49-F238E27FC236}">
                <a16:creationId xmlns:a16="http://schemas.microsoft.com/office/drawing/2014/main" id="{75F9B0A8-D0D9-A24C-86E4-BEE5A52311BA}"/>
              </a:ext>
            </a:extLst>
          </p:cNvPr>
          <p:cNvSpPr/>
          <p:nvPr/>
        </p:nvSpPr>
        <p:spPr>
          <a:xfrm>
            <a:off x="6932940" y="1566271"/>
            <a:ext cx="1873452" cy="1873452"/>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mj-lt"/>
              <a:ea typeface="Yu Gothic" charset="-128"/>
              <a:cs typeface="Yu Gothic" charset="-128"/>
            </a:endParaRPr>
          </a:p>
        </p:txBody>
      </p:sp>
      <p:sp>
        <p:nvSpPr>
          <p:cNvPr id="39" name="円/楕円 38">
            <a:extLst>
              <a:ext uri="{FF2B5EF4-FFF2-40B4-BE49-F238E27FC236}">
                <a16:creationId xmlns:a16="http://schemas.microsoft.com/office/drawing/2014/main" id="{DAD289D4-E5EC-ED4F-A49E-C9ED39B8AB93}"/>
              </a:ext>
            </a:extLst>
          </p:cNvPr>
          <p:cNvSpPr/>
          <p:nvPr/>
        </p:nvSpPr>
        <p:spPr>
          <a:xfrm>
            <a:off x="1212860" y="1566271"/>
            <a:ext cx="1873452" cy="1873452"/>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mj-lt"/>
              <a:ea typeface="Yu Gothic" charset="-128"/>
              <a:cs typeface="Yu Gothic" charset="-128"/>
            </a:endParaRPr>
          </a:p>
        </p:txBody>
      </p:sp>
      <p:sp>
        <p:nvSpPr>
          <p:cNvPr id="47" name="円/楕円 46">
            <a:extLst>
              <a:ext uri="{FF2B5EF4-FFF2-40B4-BE49-F238E27FC236}">
                <a16:creationId xmlns:a16="http://schemas.microsoft.com/office/drawing/2014/main" id="{175BFE14-615F-A94B-B5C5-DF71D6512131}"/>
              </a:ext>
            </a:extLst>
          </p:cNvPr>
          <p:cNvSpPr/>
          <p:nvPr/>
        </p:nvSpPr>
        <p:spPr>
          <a:xfrm>
            <a:off x="4016274" y="1566271"/>
            <a:ext cx="1873452" cy="1873452"/>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latin typeface="+mj-lt"/>
              <a:ea typeface="Yu Gothic" charset="-128"/>
              <a:cs typeface="Yu Gothic" charset="-128"/>
            </a:endParaRPr>
          </a:p>
        </p:txBody>
      </p:sp>
      <p:sp>
        <p:nvSpPr>
          <p:cNvPr id="5" name="テキスト ボックス 4">
            <a:extLst>
              <a:ext uri="{FF2B5EF4-FFF2-40B4-BE49-F238E27FC236}">
                <a16:creationId xmlns:a16="http://schemas.microsoft.com/office/drawing/2014/main" id="{0EF8224E-F798-4CED-B702-2C8A30E5A08A}"/>
              </a:ext>
            </a:extLst>
          </p:cNvPr>
          <p:cNvSpPr txBox="1"/>
          <p:nvPr/>
        </p:nvSpPr>
        <p:spPr>
          <a:xfrm>
            <a:off x="3767287" y="3694558"/>
            <a:ext cx="2371424" cy="658129"/>
          </a:xfrm>
          <a:prstGeom prst="rect">
            <a:avLst/>
          </a:prstGeom>
        </p:spPr>
        <p:txBody>
          <a:bodyPr vert="horz" wrap="square" lIns="91440" tIns="45720" rIns="91440" bIns="45720" rtlCol="0">
            <a:spAutoFit/>
          </a:bodyPr>
          <a:lstStyle/>
          <a:p>
            <a:pPr algn="ctr">
              <a:lnSpc>
                <a:spcPct val="130000"/>
              </a:lnSpc>
              <a:spcBef>
                <a:spcPts val="200"/>
              </a:spcBef>
            </a:pPr>
            <a:r>
              <a:rPr lang="ja-JP" altLang="en-US" sz="1400" b="1" dirty="0">
                <a:latin typeface="+mj-lt"/>
                <a:ea typeface="Yu Gothic" panose="020B0400000000000000" pitchFamily="34" charset="-128"/>
                <a:cs typeface="Yu Gothic" charset="-128"/>
              </a:rPr>
              <a:t>新旧判定</a:t>
            </a:r>
            <a:endParaRPr lang="en-US" altLang="ja-JP" sz="1400" b="1" dirty="0">
              <a:latin typeface="+mj-lt"/>
              <a:ea typeface="Yu Gothic" panose="020B0400000000000000" pitchFamily="34" charset="-128"/>
              <a:cs typeface="Yu Gothic" charset="-128"/>
            </a:endParaRPr>
          </a:p>
          <a:p>
            <a:pPr algn="ctr">
              <a:lnSpc>
                <a:spcPct val="130000"/>
              </a:lnSpc>
              <a:spcBef>
                <a:spcPts val="200"/>
              </a:spcBef>
            </a:pPr>
            <a:r>
              <a:rPr kumimoji="1" lang="ja-JP" altLang="en-US" sz="1400" b="1" dirty="0">
                <a:latin typeface="+mj-lt"/>
                <a:ea typeface="Yu Gothic" panose="020B0400000000000000" pitchFamily="34" charset="-128"/>
                <a:cs typeface="Yu Gothic" charset="-128"/>
              </a:rPr>
              <a:t>名寄せのキーを判定</a:t>
            </a:r>
          </a:p>
        </p:txBody>
      </p:sp>
      <p:sp>
        <p:nvSpPr>
          <p:cNvPr id="11" name="テキスト ボックス 10">
            <a:extLst>
              <a:ext uri="{FF2B5EF4-FFF2-40B4-BE49-F238E27FC236}">
                <a16:creationId xmlns:a16="http://schemas.microsoft.com/office/drawing/2014/main" id="{4A56DECA-6623-4D93-94A6-E4DFE40BAE54}"/>
              </a:ext>
            </a:extLst>
          </p:cNvPr>
          <p:cNvSpPr txBox="1"/>
          <p:nvPr/>
        </p:nvSpPr>
        <p:spPr>
          <a:xfrm>
            <a:off x="831984" y="3673271"/>
            <a:ext cx="2371424" cy="656077"/>
          </a:xfrm>
          <a:prstGeom prst="rect">
            <a:avLst/>
          </a:prstGeom>
        </p:spPr>
        <p:txBody>
          <a:bodyPr vert="horz" wrap="square" lIns="91440" tIns="45720" rIns="91440" bIns="45720" rtlCol="0">
            <a:spAutoFit/>
          </a:bodyPr>
          <a:lstStyle/>
          <a:p>
            <a:pPr algn="ctr">
              <a:lnSpc>
                <a:spcPct val="130000"/>
              </a:lnSpc>
              <a:spcBef>
                <a:spcPts val="200"/>
              </a:spcBef>
            </a:pPr>
            <a:r>
              <a:rPr lang="ja-JP" altLang="en-US" sz="1400" b="1" dirty="0">
                <a:latin typeface="+mj-lt"/>
                <a:ea typeface="Yu Gothic" charset="-128"/>
                <a:cs typeface="Yu Gothic" charset="-128"/>
              </a:rPr>
              <a:t>表記のゆれをなくす</a:t>
            </a:r>
            <a:endParaRPr lang="en-US" altLang="ja-JP" sz="1400" b="1" dirty="0">
              <a:latin typeface="+mj-lt"/>
              <a:ea typeface="Yu Gothic" charset="-128"/>
              <a:cs typeface="Yu Gothic" charset="-128"/>
            </a:endParaRPr>
          </a:p>
          <a:p>
            <a:pPr algn="ctr">
              <a:lnSpc>
                <a:spcPct val="130000"/>
              </a:lnSpc>
              <a:spcBef>
                <a:spcPts val="200"/>
              </a:spcBef>
            </a:pPr>
            <a:r>
              <a:rPr lang="ja-JP" altLang="en-US" sz="1400" b="1" dirty="0">
                <a:latin typeface="+mj-lt"/>
                <a:ea typeface="Yu Gothic" charset="-128"/>
                <a:cs typeface="Yu Gothic" charset="-128"/>
              </a:rPr>
              <a:t>情報の最新化</a:t>
            </a:r>
          </a:p>
        </p:txBody>
      </p:sp>
      <p:sp>
        <p:nvSpPr>
          <p:cNvPr id="14" name="テキスト ボックス 13">
            <a:extLst>
              <a:ext uri="{FF2B5EF4-FFF2-40B4-BE49-F238E27FC236}">
                <a16:creationId xmlns:a16="http://schemas.microsoft.com/office/drawing/2014/main" id="{D6D1AA49-A17B-4D58-80DF-800D0936D29E}"/>
              </a:ext>
            </a:extLst>
          </p:cNvPr>
          <p:cNvSpPr txBox="1"/>
          <p:nvPr/>
        </p:nvSpPr>
        <p:spPr>
          <a:xfrm>
            <a:off x="998862" y="5381042"/>
            <a:ext cx="8424936" cy="896207"/>
          </a:xfrm>
          <a:prstGeom prst="rect">
            <a:avLst/>
          </a:prstGeom>
        </p:spPr>
        <p:txBody>
          <a:bodyPr vert="horz" wrap="square" lIns="91440" tIns="45720" rIns="91440" bIns="45720" rtlCol="0">
            <a:spAutoFit/>
          </a:bodyPr>
          <a:lstStyle/>
          <a:p>
            <a:pPr algn="ctr">
              <a:lnSpc>
                <a:spcPts val="3180"/>
              </a:lnSpc>
              <a:spcBef>
                <a:spcPts val="1400"/>
              </a:spcBef>
            </a:pPr>
            <a:r>
              <a:rPr kumimoji="1" lang="en-US" altLang="ja-JP" sz="1600" b="1" dirty="0">
                <a:solidFill>
                  <a:srgbClr val="004E98"/>
                </a:solidFill>
                <a:latin typeface="Yu Gothic" panose="020B0400000000000000" pitchFamily="34" charset="-128"/>
                <a:ea typeface="Yu Gothic" panose="020B0400000000000000" pitchFamily="34" charset="-128"/>
                <a:cs typeface="Yu Gothic" charset="-128"/>
              </a:rPr>
              <a:t>Sansan</a:t>
            </a:r>
            <a:r>
              <a:rPr kumimoji="1" lang="ja-JP" altLang="en-US" sz="1600" b="1" dirty="0">
                <a:solidFill>
                  <a:srgbClr val="004E98"/>
                </a:solidFill>
                <a:latin typeface="Yu Gothic" panose="020B0400000000000000" pitchFamily="34" charset="-128"/>
                <a:ea typeface="Yu Gothic" panose="020B0400000000000000" pitchFamily="34" charset="-128"/>
                <a:cs typeface="Yu Gothic" charset="-128"/>
              </a:rPr>
              <a:t>の名刺情報を</a:t>
            </a:r>
            <a:r>
              <a:rPr kumimoji="1" lang="en-US" altLang="ja-JP" sz="1600" b="1" dirty="0">
                <a:solidFill>
                  <a:srgbClr val="004E98"/>
                </a:solidFill>
                <a:latin typeface="Yu Gothic" panose="020B0400000000000000" pitchFamily="34" charset="-128"/>
                <a:ea typeface="Yu Gothic" panose="020B0400000000000000" pitchFamily="34" charset="-128"/>
                <a:cs typeface="Yu Gothic" charset="-128"/>
              </a:rPr>
              <a:t>Salesforce</a:t>
            </a:r>
            <a:r>
              <a:rPr kumimoji="1" lang="ja-JP" altLang="en-US" sz="1600" b="1">
                <a:solidFill>
                  <a:srgbClr val="004E98"/>
                </a:solidFill>
                <a:latin typeface="Yu Gothic" panose="020B0400000000000000" pitchFamily="34" charset="-128"/>
                <a:ea typeface="Yu Gothic" panose="020B0400000000000000" pitchFamily="34" charset="-128"/>
                <a:cs typeface="Yu Gothic" charset="-128"/>
              </a:rPr>
              <a:t>に</a:t>
            </a:r>
            <a:r>
              <a:rPr lang="ja-JP" altLang="en-US" sz="1600" b="1">
                <a:solidFill>
                  <a:srgbClr val="004E98"/>
                </a:solidFill>
                <a:latin typeface="Yu Gothic" panose="020B0400000000000000" pitchFamily="34" charset="-128"/>
                <a:ea typeface="Yu Gothic" panose="020B0400000000000000" pitchFamily="34" charset="-128"/>
                <a:cs typeface="Yu Gothic" charset="-128"/>
              </a:rPr>
              <a:t>自動反映</a:t>
            </a:r>
            <a:r>
              <a:rPr kumimoji="1" lang="ja-JP" altLang="en-US" sz="1600" b="1">
                <a:solidFill>
                  <a:srgbClr val="004E98"/>
                </a:solidFill>
                <a:latin typeface="Yu Gothic" panose="020B0400000000000000" pitchFamily="34" charset="-128"/>
                <a:ea typeface="Yu Gothic" panose="020B0400000000000000" pitchFamily="34" charset="-128"/>
                <a:cs typeface="Yu Gothic" charset="-128"/>
              </a:rPr>
              <a:t>し</a:t>
            </a:r>
            <a:r>
              <a:rPr kumimoji="1" lang="ja-JP" altLang="en-US" sz="1600" b="1" dirty="0">
                <a:solidFill>
                  <a:srgbClr val="004E98"/>
                </a:solidFill>
                <a:latin typeface="Yu Gothic" panose="020B0400000000000000" pitchFamily="34" charset="-128"/>
                <a:ea typeface="Yu Gothic" panose="020B0400000000000000" pitchFamily="34" charset="-128"/>
                <a:cs typeface="Yu Gothic" charset="-128"/>
              </a:rPr>
              <a:t>、データ</a:t>
            </a:r>
            <a:r>
              <a:rPr lang="ja-JP" altLang="en-US" sz="1600" b="1" dirty="0">
                <a:solidFill>
                  <a:srgbClr val="004E98"/>
                </a:solidFill>
                <a:latin typeface="Yu Gothic" panose="020B0400000000000000" pitchFamily="34" charset="-128"/>
                <a:ea typeface="Yu Gothic" panose="020B0400000000000000" pitchFamily="34" charset="-128"/>
                <a:cs typeface="Yu Gothic" charset="-128"/>
              </a:rPr>
              <a:t>の正規化、リッチ化をすることで</a:t>
            </a:r>
            <a:r>
              <a:rPr lang="ja-JP" altLang="en-US" sz="2400" b="1" dirty="0">
                <a:solidFill>
                  <a:srgbClr val="004E98"/>
                </a:solidFill>
                <a:latin typeface="Yu Gothic" panose="020B0400000000000000" pitchFamily="34" charset="-128"/>
                <a:ea typeface="Yu Gothic" panose="020B0400000000000000" pitchFamily="34" charset="-128"/>
                <a:cs typeface="Yu Gothic" charset="-128"/>
              </a:rPr>
              <a:t>「活用できるデータに進化」</a:t>
            </a:r>
            <a:endParaRPr kumimoji="1" lang="ja-JP" altLang="en-US" sz="20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13" name="直線矢印コネクタ 12">
            <a:extLst>
              <a:ext uri="{FF2B5EF4-FFF2-40B4-BE49-F238E27FC236}">
                <a16:creationId xmlns:a16="http://schemas.microsoft.com/office/drawing/2014/main" id="{CF042EA9-D24B-C841-94FC-DF6FF8EB152D}"/>
              </a:ext>
            </a:extLst>
          </p:cNvPr>
          <p:cNvCxnSpPr>
            <a:cxnSpLocks/>
          </p:cNvCxnSpPr>
          <p:nvPr/>
        </p:nvCxnSpPr>
        <p:spPr>
          <a:xfrm>
            <a:off x="5067314" y="6309320"/>
            <a:ext cx="288032" cy="0"/>
          </a:xfrm>
          <a:prstGeom prst="straightConnector1">
            <a:avLst/>
          </a:prstGeom>
          <a:ln w="28575">
            <a:solidFill>
              <a:srgbClr val="C00000"/>
            </a:solidFill>
            <a:prstDash val="solid"/>
            <a:headEnd type="none"/>
            <a:tailEnd type="none"/>
          </a:ln>
        </p:spPr>
        <p:style>
          <a:lnRef idx="1">
            <a:schemeClr val="accent1"/>
          </a:lnRef>
          <a:fillRef idx="0">
            <a:schemeClr val="accent1"/>
          </a:fillRef>
          <a:effectRef idx="0">
            <a:schemeClr val="accent1"/>
          </a:effectRef>
          <a:fontRef idx="minor">
            <a:schemeClr val="tx1"/>
          </a:fontRef>
        </p:style>
      </p:cxnSp>
      <p:sp>
        <p:nvSpPr>
          <p:cNvPr id="30" name="テキスト ボックス 29">
            <a:extLst>
              <a:ext uri="{FF2B5EF4-FFF2-40B4-BE49-F238E27FC236}">
                <a16:creationId xmlns:a16="http://schemas.microsoft.com/office/drawing/2014/main" id="{A06EC648-CF80-6745-ADF1-5B6CC5B38A6C}"/>
              </a:ext>
            </a:extLst>
          </p:cNvPr>
          <p:cNvSpPr txBox="1"/>
          <p:nvPr/>
        </p:nvSpPr>
        <p:spPr>
          <a:xfrm>
            <a:off x="7484946" y="1817199"/>
            <a:ext cx="769441" cy="278602"/>
          </a:xfrm>
          <a:prstGeom prst="rect">
            <a:avLst/>
          </a:prstGeom>
          <a:noFill/>
        </p:spPr>
        <p:txBody>
          <a:bodyPr vert="horz" wrap="none" lIns="0" tIns="0" rIns="0" bIns="0" rtlCol="0">
            <a:spAutoFit/>
          </a:bodyPr>
          <a:lstStyle/>
          <a:p>
            <a:pPr algn="ctr">
              <a:lnSpc>
                <a:spcPct val="130000"/>
              </a:lnSpc>
              <a:spcBef>
                <a:spcPts val="800"/>
              </a:spcBef>
            </a:pPr>
            <a:r>
              <a:rPr kumimoji="1" lang="ja-JP" altLang="en-US" sz="1500" b="1">
                <a:solidFill>
                  <a:schemeClr val="bg1"/>
                </a:solidFill>
                <a:latin typeface="+mj-lt"/>
                <a:ea typeface="Yu Gothic" panose="020B0400000000000000" pitchFamily="34" charset="-128"/>
                <a:cs typeface="Yu Gothic" charset="-128"/>
              </a:rPr>
              <a:t>リッチ化</a:t>
            </a:r>
          </a:p>
        </p:txBody>
      </p:sp>
      <p:pic>
        <p:nvPicPr>
          <p:cNvPr id="31" name="図 30">
            <a:extLst>
              <a:ext uri="{FF2B5EF4-FFF2-40B4-BE49-F238E27FC236}">
                <a16:creationId xmlns:a16="http://schemas.microsoft.com/office/drawing/2014/main" id="{A68A1EE5-2C20-4C40-BD0C-CCC9CA749F6B}"/>
              </a:ext>
            </a:extLst>
          </p:cNvPr>
          <p:cNvPicPr>
            <a:picLocks noChangeAspect="1"/>
          </p:cNvPicPr>
          <p:nvPr/>
        </p:nvPicPr>
        <p:blipFill>
          <a:blip r:embed="rId3"/>
          <a:stretch>
            <a:fillRect/>
          </a:stretch>
        </p:blipFill>
        <p:spPr>
          <a:xfrm>
            <a:off x="7560103" y="2328198"/>
            <a:ext cx="619127" cy="642940"/>
          </a:xfrm>
          <a:prstGeom prst="rect">
            <a:avLst/>
          </a:prstGeom>
        </p:spPr>
      </p:pic>
      <p:sp>
        <p:nvSpPr>
          <p:cNvPr id="43" name="テキスト ボックス 42">
            <a:extLst>
              <a:ext uri="{FF2B5EF4-FFF2-40B4-BE49-F238E27FC236}">
                <a16:creationId xmlns:a16="http://schemas.microsoft.com/office/drawing/2014/main" id="{195DC5F8-5122-C34A-A084-5C91646E0E32}"/>
              </a:ext>
            </a:extLst>
          </p:cNvPr>
          <p:cNvSpPr txBox="1"/>
          <p:nvPr/>
        </p:nvSpPr>
        <p:spPr>
          <a:xfrm>
            <a:off x="1861046" y="1817199"/>
            <a:ext cx="577081" cy="278602"/>
          </a:xfrm>
          <a:prstGeom prst="rect">
            <a:avLst/>
          </a:prstGeom>
        </p:spPr>
        <p:txBody>
          <a:bodyPr vert="horz" wrap="none" lIns="0" tIns="0" rIns="0" bIns="0" rtlCol="0">
            <a:spAutoFit/>
          </a:bodyPr>
          <a:lstStyle/>
          <a:p>
            <a:pPr algn="ctr">
              <a:lnSpc>
                <a:spcPct val="130000"/>
              </a:lnSpc>
              <a:spcBef>
                <a:spcPts val="800"/>
              </a:spcBef>
            </a:pPr>
            <a:r>
              <a:rPr lang="ja-JP" altLang="en-US" sz="1500" b="1">
                <a:solidFill>
                  <a:schemeClr val="bg1"/>
                </a:solidFill>
                <a:latin typeface="+mj-lt"/>
                <a:ea typeface="Yu Gothic" panose="020B0400000000000000" pitchFamily="34" charset="-128"/>
                <a:cs typeface="Yu Gothic" charset="-128"/>
              </a:rPr>
              <a:t>正規化</a:t>
            </a:r>
            <a:endParaRPr kumimoji="1" lang="ja-JP" altLang="en-US" sz="1500" b="1">
              <a:solidFill>
                <a:schemeClr val="bg1"/>
              </a:solidFill>
              <a:latin typeface="+mj-lt"/>
              <a:ea typeface="Yu Gothic" panose="020B0400000000000000" pitchFamily="34" charset="-128"/>
              <a:cs typeface="Yu Gothic" charset="-128"/>
            </a:endParaRPr>
          </a:p>
        </p:txBody>
      </p:sp>
      <p:cxnSp>
        <p:nvCxnSpPr>
          <p:cNvPr id="44" name="直線コネクタ 43">
            <a:extLst>
              <a:ext uri="{FF2B5EF4-FFF2-40B4-BE49-F238E27FC236}">
                <a16:creationId xmlns:a16="http://schemas.microsoft.com/office/drawing/2014/main" id="{22C43BBB-7C6D-8F49-AAA9-4DE4EFF5926A}"/>
              </a:ext>
            </a:extLst>
          </p:cNvPr>
          <p:cNvCxnSpPr>
            <a:cxnSpLocks/>
          </p:cNvCxnSpPr>
          <p:nvPr/>
        </p:nvCxnSpPr>
        <p:spPr>
          <a:xfrm>
            <a:off x="2040866" y="2133533"/>
            <a:ext cx="2174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41" name="正方形/長方形 40">
            <a:extLst>
              <a:ext uri="{FF2B5EF4-FFF2-40B4-BE49-F238E27FC236}">
                <a16:creationId xmlns:a16="http://schemas.microsoft.com/office/drawing/2014/main" id="{F5E1F544-4847-574D-ABAF-96D2212510A1}"/>
              </a:ext>
            </a:extLst>
          </p:cNvPr>
          <p:cNvSpPr/>
          <p:nvPr/>
        </p:nvSpPr>
        <p:spPr>
          <a:xfrm>
            <a:off x="4675366" y="1831818"/>
            <a:ext cx="577081" cy="23083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0" tIns="0" rIns="0" bIns="0" numCol="1" spcCol="0" rtlCol="0" fromWordArt="0" anchor="ctr" anchorCtr="0" forceAA="0" compatLnSpc="1">
            <a:prstTxWarp prst="textNoShape">
              <a:avLst/>
            </a:prstTxWarp>
            <a:spAutoFit/>
          </a:bodyPr>
          <a:lstStyle/>
          <a:p>
            <a:pPr algn="ctr"/>
            <a:r>
              <a:rPr kumimoji="1" lang="ja-JP" altLang="en-US" sz="1500" b="1" dirty="0">
                <a:latin typeface="+mj-lt"/>
                <a:ea typeface="Yu Gothic" charset="-128"/>
                <a:cs typeface="Yu Gothic" charset="-128"/>
              </a:rPr>
              <a:t>名寄せ</a:t>
            </a:r>
          </a:p>
        </p:txBody>
      </p:sp>
      <p:pic>
        <p:nvPicPr>
          <p:cNvPr id="9" name="図 8">
            <a:extLst>
              <a:ext uri="{FF2B5EF4-FFF2-40B4-BE49-F238E27FC236}">
                <a16:creationId xmlns:a16="http://schemas.microsoft.com/office/drawing/2014/main" id="{0DD04F19-8BF6-6F41-95FA-1AA8D7098A47}"/>
              </a:ext>
            </a:extLst>
          </p:cNvPr>
          <p:cNvPicPr>
            <a:picLocks noChangeAspect="1"/>
          </p:cNvPicPr>
          <p:nvPr/>
        </p:nvPicPr>
        <p:blipFill>
          <a:blip r:embed="rId4"/>
          <a:stretch>
            <a:fillRect/>
          </a:stretch>
        </p:blipFill>
        <p:spPr>
          <a:xfrm>
            <a:off x="4636615" y="2309791"/>
            <a:ext cx="654583" cy="654583"/>
          </a:xfrm>
          <a:prstGeom prst="rect">
            <a:avLst/>
          </a:prstGeom>
        </p:spPr>
      </p:pic>
      <p:cxnSp>
        <p:nvCxnSpPr>
          <p:cNvPr id="50" name="直線コネクタ 49">
            <a:extLst>
              <a:ext uri="{FF2B5EF4-FFF2-40B4-BE49-F238E27FC236}">
                <a16:creationId xmlns:a16="http://schemas.microsoft.com/office/drawing/2014/main" id="{280DE970-0EB2-364F-95E3-435B89DD8EE7}"/>
              </a:ext>
            </a:extLst>
          </p:cNvPr>
          <p:cNvCxnSpPr>
            <a:cxnSpLocks/>
          </p:cNvCxnSpPr>
          <p:nvPr/>
        </p:nvCxnSpPr>
        <p:spPr>
          <a:xfrm>
            <a:off x="4855186" y="2133533"/>
            <a:ext cx="2174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1" name="直線コネクタ 50">
            <a:extLst>
              <a:ext uri="{FF2B5EF4-FFF2-40B4-BE49-F238E27FC236}">
                <a16:creationId xmlns:a16="http://schemas.microsoft.com/office/drawing/2014/main" id="{66EB920A-87FB-9049-BEC9-5E4FE5277790}"/>
              </a:ext>
            </a:extLst>
          </p:cNvPr>
          <p:cNvCxnSpPr>
            <a:cxnSpLocks/>
          </p:cNvCxnSpPr>
          <p:nvPr/>
        </p:nvCxnSpPr>
        <p:spPr>
          <a:xfrm>
            <a:off x="7760946" y="2133533"/>
            <a:ext cx="21744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pic>
        <p:nvPicPr>
          <p:cNvPr id="38" name="図 37">
            <a:extLst>
              <a:ext uri="{FF2B5EF4-FFF2-40B4-BE49-F238E27FC236}">
                <a16:creationId xmlns:a16="http://schemas.microsoft.com/office/drawing/2014/main" id="{F026E2FB-F0CC-714E-8CD1-C1074A85FD64}"/>
              </a:ext>
            </a:extLst>
          </p:cNvPr>
          <p:cNvPicPr>
            <a:picLocks noChangeAspect="1"/>
          </p:cNvPicPr>
          <p:nvPr/>
        </p:nvPicPr>
        <p:blipFill>
          <a:blip r:embed="rId5"/>
          <a:stretch>
            <a:fillRect/>
          </a:stretch>
        </p:blipFill>
        <p:spPr>
          <a:xfrm>
            <a:off x="1871361" y="2374166"/>
            <a:ext cx="556450" cy="556450"/>
          </a:xfrm>
          <a:prstGeom prst="rect">
            <a:avLst/>
          </a:prstGeom>
        </p:spPr>
      </p:pic>
      <p:sp>
        <p:nvSpPr>
          <p:cNvPr id="54" name="円/楕円 53">
            <a:extLst>
              <a:ext uri="{FF2B5EF4-FFF2-40B4-BE49-F238E27FC236}">
                <a16:creationId xmlns:a16="http://schemas.microsoft.com/office/drawing/2014/main" id="{3EB1CD9C-9C90-304A-A0ED-394030CA3511}"/>
              </a:ext>
            </a:extLst>
          </p:cNvPr>
          <p:cNvSpPr/>
          <p:nvPr/>
        </p:nvSpPr>
        <p:spPr>
          <a:xfrm>
            <a:off x="3911510" y="1478196"/>
            <a:ext cx="2049602" cy="2049602"/>
          </a:xfrm>
          <a:prstGeom prst="ellipse">
            <a:avLst/>
          </a:prstGeom>
          <a:noFill/>
          <a:ln w="19050">
            <a:solidFill>
              <a:schemeClr val="accent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dirty="0">
              <a:latin typeface="+mj-lt"/>
              <a:ea typeface="Yu Gothic" charset="-128"/>
              <a:cs typeface="Yu Gothic" charset="-128"/>
            </a:endParaRPr>
          </a:p>
        </p:txBody>
      </p:sp>
      <p:sp>
        <p:nvSpPr>
          <p:cNvPr id="4" name="テキスト ボックス 3">
            <a:extLst>
              <a:ext uri="{FF2B5EF4-FFF2-40B4-BE49-F238E27FC236}">
                <a16:creationId xmlns:a16="http://schemas.microsoft.com/office/drawing/2014/main" id="{B6D821D2-CDEA-4D73-810D-F31B026CCD2D}"/>
              </a:ext>
            </a:extLst>
          </p:cNvPr>
          <p:cNvSpPr txBox="1"/>
          <p:nvPr/>
        </p:nvSpPr>
        <p:spPr>
          <a:xfrm>
            <a:off x="6698785" y="3832591"/>
            <a:ext cx="2483993" cy="307777"/>
          </a:xfrm>
          <a:prstGeom prst="rect">
            <a:avLst/>
          </a:prstGeom>
        </p:spPr>
        <p:txBody>
          <a:bodyPr vert="horz" wrap="square" lIns="91440" tIns="45720" rIns="91440" bIns="45720" rtlCol="0">
            <a:spAutoFit/>
          </a:bodyPr>
          <a:lstStyle/>
          <a:p>
            <a:pPr lvl="0" algn="ctr"/>
            <a:r>
              <a:rPr lang="ja-JP" altLang="en-US" sz="1400" b="1" dirty="0">
                <a:solidFill>
                  <a:srgbClr val="333333"/>
                </a:solidFill>
                <a:latin typeface="Yu Gothic" panose="020B0400000000000000" pitchFamily="34" charset="-128"/>
                <a:ea typeface="Yu Gothic" panose="020B0400000000000000" pitchFamily="34" charset="-128"/>
                <a:cs typeface="Yu Gothic" charset="-128"/>
              </a:rPr>
              <a:t>関連情報を付与</a:t>
            </a:r>
            <a:endParaRPr lang="en-US" altLang="ja-JP" sz="1400" b="1" dirty="0">
              <a:ea typeface="Yu Gothic" panose="020B0400000000000000" pitchFamily="34" charset="-128"/>
              <a:cs typeface="Yu Gothic" charset="-128"/>
            </a:endParaRPr>
          </a:p>
        </p:txBody>
      </p:sp>
      <p:sp>
        <p:nvSpPr>
          <p:cNvPr id="6" name="正方形/長方形 5">
            <a:extLst>
              <a:ext uri="{FF2B5EF4-FFF2-40B4-BE49-F238E27FC236}">
                <a16:creationId xmlns:a16="http://schemas.microsoft.com/office/drawing/2014/main" id="{EE2E41D4-A3E0-49EA-9414-AFEC03D9349F}"/>
              </a:ext>
            </a:extLst>
          </p:cNvPr>
          <p:cNvSpPr/>
          <p:nvPr/>
        </p:nvSpPr>
        <p:spPr>
          <a:xfrm>
            <a:off x="6671050" y="4867435"/>
            <a:ext cx="2539478" cy="215444"/>
          </a:xfrm>
          <a:prstGeom prst="rect">
            <a:avLst/>
          </a:prstGeom>
        </p:spPr>
        <p:txBody>
          <a:bodyPr wrap="none">
            <a:spAutoFit/>
          </a:bodyPr>
          <a:lstStyle/>
          <a:p>
            <a:pPr algn="ctr"/>
            <a:r>
              <a:rPr lang="ja-JP" altLang="en-US" sz="800">
                <a:solidFill>
                  <a:schemeClr val="tx1">
                    <a:lumMod val="50000"/>
                    <a:lumOff val="50000"/>
                  </a:schemeClr>
                </a:solidFill>
                <a:latin typeface="+mj-lt"/>
                <a:ea typeface="Yu Gothic" panose="020B0400000000000000" pitchFamily="34" charset="-128"/>
                <a:cs typeface="Yu Gothic" charset="-128"/>
              </a:rPr>
              <a:t>＊</a:t>
            </a:r>
            <a:r>
              <a:rPr lang="en-US" altLang="ja-JP" sz="800" dirty="0">
                <a:solidFill>
                  <a:schemeClr val="tx1">
                    <a:lumMod val="50000"/>
                    <a:lumOff val="50000"/>
                  </a:schemeClr>
                </a:solidFill>
                <a:latin typeface="+mj-lt"/>
                <a:ea typeface="Yu Gothic" panose="020B0400000000000000" pitchFamily="34" charset="-128"/>
                <a:cs typeface="Yu Gothic" charset="-128"/>
              </a:rPr>
              <a:t>TDB</a:t>
            </a:r>
            <a:r>
              <a:rPr lang="ja-JP" altLang="en-US" sz="800">
                <a:solidFill>
                  <a:schemeClr val="tx1">
                    <a:lumMod val="50000"/>
                    <a:lumOff val="50000"/>
                  </a:schemeClr>
                </a:solidFill>
                <a:latin typeface="+mj-lt"/>
                <a:ea typeface="Yu Gothic" panose="020B0400000000000000" pitchFamily="34" charset="-128"/>
                <a:cs typeface="Yu Gothic" charset="-128"/>
              </a:rPr>
              <a:t>情報の付与条件は</a:t>
            </a:r>
            <a:r>
              <a:rPr lang="ja-JP" altLang="en-US" sz="800">
                <a:solidFill>
                  <a:schemeClr val="tx1">
                    <a:lumMod val="50000"/>
                    <a:lumOff val="50000"/>
                  </a:schemeClr>
                </a:solidFill>
                <a:latin typeface="+mj-lt"/>
                <a:ea typeface="Yu Gothic" panose="020B0400000000000000" pitchFamily="34" charset="-128"/>
                <a:cs typeface="Yu Gothic" charset="-128"/>
                <a:hlinkClick r:id="rId6"/>
              </a:rPr>
              <a:t>こちら</a:t>
            </a:r>
            <a:r>
              <a:rPr lang="ja-JP" altLang="en-US" sz="800">
                <a:solidFill>
                  <a:schemeClr val="tx1">
                    <a:lumMod val="50000"/>
                    <a:lumOff val="50000"/>
                  </a:schemeClr>
                </a:solidFill>
                <a:latin typeface="+mj-lt"/>
                <a:ea typeface="Yu Gothic" panose="020B0400000000000000" pitchFamily="34" charset="-128"/>
                <a:cs typeface="Yu Gothic" charset="-128"/>
              </a:rPr>
              <a:t>をご参照ください。</a:t>
            </a:r>
            <a:endParaRPr lang="ja-JP" altLang="en-US" sz="800" dirty="0">
              <a:solidFill>
                <a:schemeClr val="tx1">
                  <a:lumMod val="50000"/>
                  <a:lumOff val="50000"/>
                </a:schemeClr>
              </a:solidFill>
              <a:latin typeface="+mj-lt"/>
            </a:endParaRPr>
          </a:p>
        </p:txBody>
      </p:sp>
      <p:sp>
        <p:nvSpPr>
          <p:cNvPr id="7" name="正方形/長方形 6">
            <a:extLst>
              <a:ext uri="{FF2B5EF4-FFF2-40B4-BE49-F238E27FC236}">
                <a16:creationId xmlns:a16="http://schemas.microsoft.com/office/drawing/2014/main" id="{94362E03-4253-4CFC-9091-0676EBBC71A2}"/>
              </a:ext>
            </a:extLst>
          </p:cNvPr>
          <p:cNvSpPr/>
          <p:nvPr/>
        </p:nvSpPr>
        <p:spPr>
          <a:xfrm>
            <a:off x="6457764" y="4217385"/>
            <a:ext cx="2966034" cy="650050"/>
          </a:xfrm>
          <a:prstGeom prst="rect">
            <a:avLst/>
          </a:prstGeom>
        </p:spPr>
        <p:txBody>
          <a:bodyPr wrap="square">
            <a:spAutoFit/>
          </a:bodyPr>
          <a:lstStyle/>
          <a:p>
            <a:pPr algn="ctr">
              <a:lnSpc>
                <a:spcPts val="1340"/>
              </a:lnSpc>
              <a:spcBef>
                <a:spcPts val="200"/>
              </a:spcBef>
            </a:pPr>
            <a:r>
              <a:rPr lang="ja-JP" altLang="en-US" sz="1100" b="1" dirty="0">
                <a:ea typeface="Yu Gothic" panose="020B0400000000000000" pitchFamily="34" charset="-128"/>
                <a:cs typeface="Yu Gothic" charset="-128"/>
              </a:rPr>
              <a:t>例：国税庁情報（法人番号など）</a:t>
            </a:r>
            <a:endParaRPr lang="en-US" altLang="ja-JP" sz="1100" b="1" dirty="0">
              <a:ea typeface="Yu Gothic" panose="020B0400000000000000" pitchFamily="34" charset="-128"/>
              <a:cs typeface="Yu Gothic" charset="-128"/>
            </a:endParaRPr>
          </a:p>
          <a:p>
            <a:pPr algn="ctr">
              <a:lnSpc>
                <a:spcPts val="1340"/>
              </a:lnSpc>
              <a:spcBef>
                <a:spcPts val="200"/>
              </a:spcBef>
            </a:pPr>
            <a:r>
              <a:rPr lang="ja-JP" altLang="en-US" sz="1100" b="1" dirty="0">
                <a:ea typeface="Yu Gothic" panose="020B0400000000000000" pitchFamily="34" charset="-128"/>
                <a:cs typeface="Yu Gothic" charset="-128"/>
              </a:rPr>
              <a:t>帝国データバンク情報＊</a:t>
            </a:r>
            <a:endParaRPr lang="en-US" altLang="ja-JP" sz="1100" b="1" dirty="0">
              <a:ea typeface="Yu Gothic" panose="020B0400000000000000" pitchFamily="34" charset="-128"/>
              <a:cs typeface="Yu Gothic" charset="-128"/>
            </a:endParaRPr>
          </a:p>
          <a:p>
            <a:pPr algn="ctr">
              <a:lnSpc>
                <a:spcPts val="1340"/>
              </a:lnSpc>
              <a:spcBef>
                <a:spcPts val="200"/>
              </a:spcBef>
            </a:pPr>
            <a:r>
              <a:rPr lang="en-US" altLang="ja-JP" sz="1100" b="1" dirty="0">
                <a:ea typeface="Yu Gothic" panose="020B0400000000000000" pitchFamily="34" charset="-128"/>
                <a:cs typeface="Yu Gothic" charset="-128"/>
              </a:rPr>
              <a:t>Sansan</a:t>
            </a:r>
            <a:r>
              <a:rPr lang="ja-JP" altLang="en-US" sz="1100" b="1" dirty="0">
                <a:ea typeface="Yu Gothic" panose="020B0400000000000000" pitchFamily="34" charset="-128"/>
                <a:cs typeface="Yu Gothic" charset="-128"/>
              </a:rPr>
              <a:t>オリジナル統計情報など</a:t>
            </a:r>
          </a:p>
        </p:txBody>
      </p:sp>
      <p:sp>
        <p:nvSpPr>
          <p:cNvPr id="24" name="タイトル 14">
            <a:extLst>
              <a:ext uri="{FF2B5EF4-FFF2-40B4-BE49-F238E27FC236}">
                <a16:creationId xmlns:a16="http://schemas.microsoft.com/office/drawing/2014/main" id="{8AC05CAC-3944-FF45-8818-25EF8EBD5E64}"/>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 altLang="ja-JP" sz="2000" b="1" dirty="0" err="1">
                <a:latin typeface="Yu Gothic" panose="020B0400000000000000" pitchFamily="34" charset="-128"/>
                <a:ea typeface="Yu Gothic" panose="020B0400000000000000" pitchFamily="34" charset="-128"/>
              </a:rPr>
              <a:t>Sansan</a:t>
            </a:r>
            <a:r>
              <a:rPr lang="en" altLang="ja-JP" sz="2000" b="1" dirty="0">
                <a:latin typeface="Yu Gothic" panose="020B0400000000000000" pitchFamily="34" charset="-128"/>
                <a:ea typeface="Yu Gothic" panose="020B0400000000000000" pitchFamily="34" charset="-128"/>
              </a:rPr>
              <a:t> Data Hub</a:t>
            </a:r>
            <a:r>
              <a:rPr lang="ja-JP" altLang="en-US" sz="2000" b="1">
                <a:latin typeface="Yu Gothic" panose="020B0400000000000000" pitchFamily="34" charset="-128"/>
                <a:ea typeface="Yu Gothic" panose="020B0400000000000000" pitchFamily="34" charset="-128"/>
              </a:rPr>
              <a:t>連携の</a:t>
            </a:r>
            <a:r>
              <a:rPr lang="en-US" altLang="ja-JP" sz="2000" b="1" dirty="0">
                <a:latin typeface="Yu Gothic" panose="020B0400000000000000" pitchFamily="34" charset="-128"/>
                <a:ea typeface="Yu Gothic" panose="020B0400000000000000" pitchFamily="34" charset="-128"/>
              </a:rPr>
              <a:t>3</a:t>
            </a:r>
            <a:r>
              <a:rPr lang="ja-JP" altLang="en-US" sz="2000" b="1">
                <a:latin typeface="Yu Gothic" panose="020B0400000000000000" pitchFamily="34" charset="-128"/>
                <a:ea typeface="Yu Gothic" panose="020B0400000000000000" pitchFamily="34" charset="-128"/>
              </a:rPr>
              <a:t>つの機能</a:t>
            </a:r>
          </a:p>
        </p:txBody>
      </p:sp>
      <p:sp>
        <p:nvSpPr>
          <p:cNvPr id="25" name="正方形/長方形 24">
            <a:extLst>
              <a:ext uri="{FF2B5EF4-FFF2-40B4-BE49-F238E27FC236}">
                <a16:creationId xmlns:a16="http://schemas.microsoft.com/office/drawing/2014/main" id="{59448CE4-855B-3944-A654-2D5BEBE6489F}"/>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8" name="スライド番号プレースホルダー 5">
            <a:extLst>
              <a:ext uri="{FF2B5EF4-FFF2-40B4-BE49-F238E27FC236}">
                <a16:creationId xmlns:a16="http://schemas.microsoft.com/office/drawing/2014/main" id="{7368045D-0CC4-A144-AF88-0B36AD1B830B}"/>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25</a:t>
            </a:fld>
            <a:endParaRPr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593786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タイトル 14">
            <a:extLst>
              <a:ext uri="{FF2B5EF4-FFF2-40B4-BE49-F238E27FC236}">
                <a16:creationId xmlns:a16="http://schemas.microsoft.com/office/drawing/2014/main" id="{8AC05CAC-3944-FF45-8818-25EF8EBD5E64}"/>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ja-JP" altLang="en-US" sz="2000" b="1">
                <a:latin typeface="Yu Gothic" panose="020B0400000000000000" pitchFamily="34" charset="-128"/>
                <a:ea typeface="Yu Gothic" panose="020B0400000000000000" pitchFamily="34" charset="-128"/>
              </a:rPr>
              <a:t>①</a:t>
            </a:r>
            <a:r>
              <a:rPr lang="en-US" altLang="ja-JP" sz="2000" b="1" dirty="0">
                <a:latin typeface="Yu Gothic" panose="020B0400000000000000" pitchFamily="34" charset="-128"/>
                <a:ea typeface="Yu Gothic" panose="020B0400000000000000" pitchFamily="34" charset="-128"/>
              </a:rPr>
              <a:t> </a:t>
            </a:r>
            <a:r>
              <a:rPr lang="ja-JP" altLang="en-US" sz="2000" b="1">
                <a:latin typeface="Yu Gothic" panose="020B0400000000000000" pitchFamily="34" charset="-128"/>
                <a:ea typeface="Yu Gothic" panose="020B0400000000000000" pitchFamily="34" charset="-128"/>
              </a:rPr>
              <a:t>正規化</a:t>
            </a:r>
          </a:p>
        </p:txBody>
      </p:sp>
      <p:sp>
        <p:nvSpPr>
          <p:cNvPr id="25" name="正方形/長方形 24">
            <a:extLst>
              <a:ext uri="{FF2B5EF4-FFF2-40B4-BE49-F238E27FC236}">
                <a16:creationId xmlns:a16="http://schemas.microsoft.com/office/drawing/2014/main" id="{59448CE4-855B-3944-A654-2D5BEBE6489F}"/>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6" name="円/楕円 25">
            <a:extLst>
              <a:ext uri="{FF2B5EF4-FFF2-40B4-BE49-F238E27FC236}">
                <a16:creationId xmlns:a16="http://schemas.microsoft.com/office/drawing/2014/main" id="{117F4263-B64E-834A-B226-5211E813FC04}"/>
              </a:ext>
            </a:extLst>
          </p:cNvPr>
          <p:cNvSpPr/>
          <p:nvPr/>
        </p:nvSpPr>
        <p:spPr>
          <a:xfrm>
            <a:off x="6788621" y="2149177"/>
            <a:ext cx="1929260" cy="1929260"/>
          </a:xfrm>
          <a:prstGeom prst="ellipse">
            <a:avLst/>
          </a:prstGeom>
          <a:solidFill>
            <a:schemeClr val="accent5">
              <a:lumMod val="20000"/>
              <a:lumOff val="80000"/>
              <a:alpha val="3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游ゴシック" panose="020B0400000000000000" pitchFamily="50" charset="-128"/>
              <a:ea typeface="游ゴシック" panose="020B0400000000000000" pitchFamily="50" charset="-128"/>
              <a:cs typeface="Yu Gothic" charset="-128"/>
            </a:endParaRPr>
          </a:p>
        </p:txBody>
      </p:sp>
      <p:sp>
        <p:nvSpPr>
          <p:cNvPr id="27" name="円/楕円 26">
            <a:extLst>
              <a:ext uri="{FF2B5EF4-FFF2-40B4-BE49-F238E27FC236}">
                <a16:creationId xmlns:a16="http://schemas.microsoft.com/office/drawing/2014/main" id="{1ED29E3D-A1EC-D44A-8C50-239524461F85}"/>
              </a:ext>
            </a:extLst>
          </p:cNvPr>
          <p:cNvSpPr/>
          <p:nvPr/>
        </p:nvSpPr>
        <p:spPr>
          <a:xfrm>
            <a:off x="6953333" y="2313698"/>
            <a:ext cx="1599836" cy="1599836"/>
          </a:xfrm>
          <a:prstGeom prst="ellipse">
            <a:avLst/>
          </a:prstGeom>
          <a:solidFill>
            <a:schemeClr val="accent5">
              <a:lumMod val="20000"/>
              <a:lumOff val="80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游ゴシック" panose="020B0400000000000000" pitchFamily="50" charset="-128"/>
              <a:ea typeface="游ゴシック" panose="020B0400000000000000" pitchFamily="50" charset="-128"/>
              <a:cs typeface="Yu Gothic" charset="-128"/>
            </a:endParaRPr>
          </a:p>
        </p:txBody>
      </p:sp>
      <p:pic>
        <p:nvPicPr>
          <p:cNvPr id="28" name="図 27">
            <a:extLst>
              <a:ext uri="{FF2B5EF4-FFF2-40B4-BE49-F238E27FC236}">
                <a16:creationId xmlns:a16="http://schemas.microsoft.com/office/drawing/2014/main" id="{0E7BBDD8-A5FA-3141-B37F-9DE278A09D7A}"/>
              </a:ext>
            </a:extLst>
          </p:cNvPr>
          <p:cNvPicPr>
            <a:picLocks noChangeAspect="1"/>
          </p:cNvPicPr>
          <p:nvPr/>
        </p:nvPicPr>
        <p:blipFill>
          <a:blip r:embed="rId3"/>
          <a:stretch>
            <a:fillRect/>
          </a:stretch>
        </p:blipFill>
        <p:spPr>
          <a:xfrm>
            <a:off x="1612562" y="2161817"/>
            <a:ext cx="684792" cy="380745"/>
          </a:xfrm>
          <a:prstGeom prst="rect">
            <a:avLst/>
          </a:prstGeom>
        </p:spPr>
      </p:pic>
      <p:sp>
        <p:nvSpPr>
          <p:cNvPr id="29" name="角丸四角形 28">
            <a:extLst>
              <a:ext uri="{FF2B5EF4-FFF2-40B4-BE49-F238E27FC236}">
                <a16:creationId xmlns:a16="http://schemas.microsoft.com/office/drawing/2014/main" id="{EF93D10D-10F5-BE4D-B5D6-77E4157F6E1F}"/>
              </a:ext>
            </a:extLst>
          </p:cNvPr>
          <p:cNvSpPr/>
          <p:nvPr/>
        </p:nvSpPr>
        <p:spPr>
          <a:xfrm>
            <a:off x="1193283" y="4177165"/>
            <a:ext cx="3528392" cy="1251694"/>
          </a:xfrm>
          <a:prstGeom prst="roundRect">
            <a:avLst>
              <a:gd name="adj" fmla="val 6503"/>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32" name="角丸四角形 31">
            <a:extLst>
              <a:ext uri="{FF2B5EF4-FFF2-40B4-BE49-F238E27FC236}">
                <a16:creationId xmlns:a16="http://schemas.microsoft.com/office/drawing/2014/main" id="{8A4E3573-3285-0F44-B023-47C04B43CD67}"/>
              </a:ext>
            </a:extLst>
          </p:cNvPr>
          <p:cNvSpPr/>
          <p:nvPr/>
        </p:nvSpPr>
        <p:spPr>
          <a:xfrm>
            <a:off x="1193283" y="5526690"/>
            <a:ext cx="3528392" cy="755236"/>
          </a:xfrm>
          <a:prstGeom prst="roundRect">
            <a:avLst>
              <a:gd name="adj" fmla="val 8244"/>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33" name="テキスト ボックス 32">
            <a:extLst>
              <a:ext uri="{FF2B5EF4-FFF2-40B4-BE49-F238E27FC236}">
                <a16:creationId xmlns:a16="http://schemas.microsoft.com/office/drawing/2014/main" id="{071BA7B9-8E1C-6C4F-95A6-5B5FFAA3B314}"/>
              </a:ext>
            </a:extLst>
          </p:cNvPr>
          <p:cNvSpPr txBox="1"/>
          <p:nvPr/>
        </p:nvSpPr>
        <p:spPr>
          <a:xfrm>
            <a:off x="4721675" y="5053923"/>
            <a:ext cx="2203422" cy="276999"/>
          </a:xfrm>
          <a:prstGeom prst="rect">
            <a:avLst/>
          </a:prstGeom>
        </p:spPr>
        <p:txBody>
          <a:bodyPr vert="horz" wrap="square" lIns="91440" tIns="45720" rIns="91440" bIns="45720" rtlCol="0">
            <a:spAutoFit/>
          </a:bodyPr>
          <a:lstStyle/>
          <a:p>
            <a:pPr algn="ctr">
              <a:spcBef>
                <a:spcPts val="800"/>
              </a:spcBef>
            </a:pPr>
            <a:r>
              <a:rPr kumimoji="1" lang="ja-JP" altLang="en-US" sz="1200" b="1" dirty="0">
                <a:solidFill>
                  <a:schemeClr val="accent2"/>
                </a:solidFill>
                <a:latin typeface="游ゴシック" panose="020B0400000000000000" pitchFamily="50" charset="-128"/>
                <a:ea typeface="游ゴシック" panose="020B0400000000000000" pitchFamily="50" charset="-128"/>
                <a:cs typeface="Yu Gothic" charset="-128"/>
              </a:rPr>
              <a:t>正規化されたデータ</a:t>
            </a:r>
          </a:p>
        </p:txBody>
      </p:sp>
      <p:sp>
        <p:nvSpPr>
          <p:cNvPr id="34" name="テキスト ボックス 33">
            <a:extLst>
              <a:ext uri="{FF2B5EF4-FFF2-40B4-BE49-F238E27FC236}">
                <a16:creationId xmlns:a16="http://schemas.microsoft.com/office/drawing/2014/main" id="{6DDFC6F0-A303-E44E-AC07-C613D9D696B8}"/>
              </a:ext>
            </a:extLst>
          </p:cNvPr>
          <p:cNvSpPr txBox="1"/>
          <p:nvPr/>
        </p:nvSpPr>
        <p:spPr>
          <a:xfrm>
            <a:off x="4876254" y="2686763"/>
            <a:ext cx="2203422" cy="461665"/>
          </a:xfrm>
          <a:prstGeom prst="rect">
            <a:avLst/>
          </a:prstGeom>
        </p:spPr>
        <p:txBody>
          <a:bodyPr vert="horz" wrap="square" lIns="91440" tIns="45720" rIns="91440" bIns="45720" rtlCol="0">
            <a:spAutoFit/>
          </a:bodyPr>
          <a:lstStyle/>
          <a:p>
            <a:pPr algn="ctr">
              <a:spcBef>
                <a:spcPts val="800"/>
              </a:spcBef>
            </a:pPr>
            <a:r>
              <a:rPr kumimoji="1" lang="ja-JP" altLang="en-US" sz="1200" b="1">
                <a:solidFill>
                  <a:srgbClr val="004E98"/>
                </a:solidFill>
                <a:latin typeface="游ゴシック" panose="020B0400000000000000" pitchFamily="50" charset="-128"/>
                <a:ea typeface="游ゴシック" panose="020B0400000000000000" pitchFamily="50" charset="-128"/>
                <a:cs typeface="Yu Gothic" charset="-128"/>
              </a:rPr>
              <a:t>クレンジング前の</a:t>
            </a:r>
            <a:r>
              <a:rPr kumimoji="1" lang="ja-JP" altLang="en-US" sz="1200" b="1" dirty="0">
                <a:solidFill>
                  <a:srgbClr val="004E98"/>
                </a:solidFill>
                <a:latin typeface="游ゴシック" panose="020B0400000000000000" pitchFamily="50" charset="-128"/>
                <a:ea typeface="游ゴシック" panose="020B0400000000000000" pitchFamily="50" charset="-128"/>
                <a:cs typeface="Yu Gothic" charset="-128"/>
              </a:rPr>
              <a:t>元データ</a:t>
            </a:r>
          </a:p>
        </p:txBody>
      </p:sp>
      <p:sp>
        <p:nvSpPr>
          <p:cNvPr id="35" name="正方形/長方形 34">
            <a:extLst>
              <a:ext uri="{FF2B5EF4-FFF2-40B4-BE49-F238E27FC236}">
                <a16:creationId xmlns:a16="http://schemas.microsoft.com/office/drawing/2014/main" id="{9663DA97-CD3E-7F4B-A3E2-7C1000EF27A6}"/>
              </a:ext>
            </a:extLst>
          </p:cNvPr>
          <p:cNvSpPr/>
          <p:nvPr/>
        </p:nvSpPr>
        <p:spPr>
          <a:xfrm>
            <a:off x="2777459" y="2198301"/>
            <a:ext cx="1539203" cy="307777"/>
          </a:xfrm>
          <a:prstGeom prst="rect">
            <a:avLst/>
          </a:prstGeom>
        </p:spPr>
        <p:txBody>
          <a:bodyPr wrap="none">
            <a:spAutoFit/>
          </a:bodyPr>
          <a:lstStyle/>
          <a:p>
            <a:r>
              <a:rPr lang="en-US" altLang="ja-JP" sz="1400" b="1" dirty="0">
                <a:latin typeface="游ゴシック" panose="020B0400000000000000" pitchFamily="50" charset="-128"/>
                <a:ea typeface="游ゴシック" panose="020B0400000000000000" pitchFamily="50" charset="-128"/>
                <a:cs typeface="Yu Gothic" charset="-128"/>
              </a:rPr>
              <a:t>Sansan</a:t>
            </a:r>
            <a:r>
              <a:rPr lang="ja-JP" altLang="en-US" sz="1400" b="1" dirty="0">
                <a:latin typeface="游ゴシック" panose="020B0400000000000000" pitchFamily="50" charset="-128"/>
                <a:ea typeface="游ゴシック" panose="020B0400000000000000" pitchFamily="50" charset="-128"/>
                <a:cs typeface="Yu Gothic" charset="-128"/>
              </a:rPr>
              <a:t>株式会社</a:t>
            </a:r>
            <a:endParaRPr lang="en-US" altLang="ja-JP" sz="1400" b="1" dirty="0">
              <a:latin typeface="游ゴシック" panose="020B0400000000000000" pitchFamily="50" charset="-128"/>
              <a:ea typeface="游ゴシック" panose="020B0400000000000000" pitchFamily="50" charset="-128"/>
              <a:cs typeface="Yu Gothic" charset="-128"/>
            </a:endParaRPr>
          </a:p>
        </p:txBody>
      </p:sp>
      <p:sp>
        <p:nvSpPr>
          <p:cNvPr id="36" name="正方形/長方形 35">
            <a:extLst>
              <a:ext uri="{FF2B5EF4-FFF2-40B4-BE49-F238E27FC236}">
                <a16:creationId xmlns:a16="http://schemas.microsoft.com/office/drawing/2014/main" id="{D15FEC90-1C0E-4D4C-9CEF-DF0FC68B0007}"/>
              </a:ext>
            </a:extLst>
          </p:cNvPr>
          <p:cNvSpPr/>
          <p:nvPr/>
        </p:nvSpPr>
        <p:spPr>
          <a:xfrm>
            <a:off x="2777459" y="3097247"/>
            <a:ext cx="1864432" cy="707886"/>
          </a:xfrm>
          <a:prstGeom prst="rect">
            <a:avLst/>
          </a:prstGeom>
        </p:spPr>
        <p:txBody>
          <a:bodyPr wrap="square">
            <a:spAutoFit/>
          </a:bodyPr>
          <a:lstStyle/>
          <a:p>
            <a:pPr>
              <a:lnSpc>
                <a:spcPct val="150000"/>
              </a:lnSpc>
            </a:pPr>
            <a:r>
              <a:rPr lang="en-US" altLang="ja-JP" sz="1400" b="1" dirty="0" err="1">
                <a:latin typeface="游ゴシック" panose="020B0400000000000000" pitchFamily="50" charset="-128"/>
                <a:ea typeface="游ゴシック" panose="020B0400000000000000" pitchFamily="50" charset="-128"/>
                <a:cs typeface="Yu Gothic" charset="-128"/>
              </a:rPr>
              <a:t>sansan</a:t>
            </a:r>
            <a:r>
              <a:rPr lang="ja-JP" altLang="en-US" sz="1400" b="1">
                <a:latin typeface="游ゴシック" panose="020B0400000000000000" pitchFamily="50" charset="-128"/>
                <a:ea typeface="游ゴシック" panose="020B0400000000000000" pitchFamily="50" charset="-128"/>
                <a:cs typeface="Yu Gothic" charset="-128"/>
              </a:rPr>
              <a:t>株式</a:t>
            </a:r>
            <a:r>
              <a:rPr lang="ja-JP" altLang="en-US" sz="1400" b="1" dirty="0">
                <a:latin typeface="游ゴシック" panose="020B0400000000000000" pitchFamily="50" charset="-128"/>
                <a:ea typeface="游ゴシック" panose="020B0400000000000000" pitchFamily="50" charset="-128"/>
                <a:cs typeface="Yu Gothic" charset="-128"/>
              </a:rPr>
              <a:t>会社</a:t>
            </a:r>
            <a:endParaRPr lang="en-US" altLang="ja-JP" sz="1400" b="1" dirty="0">
              <a:latin typeface="游ゴシック" panose="020B0400000000000000" pitchFamily="50" charset="-128"/>
              <a:ea typeface="游ゴシック" panose="020B0400000000000000" pitchFamily="50" charset="-128"/>
              <a:cs typeface="Yu Gothic" charset="-128"/>
            </a:endParaRPr>
          </a:p>
          <a:p>
            <a:pPr>
              <a:lnSpc>
                <a:spcPct val="150000"/>
              </a:lnSpc>
            </a:pPr>
            <a:r>
              <a:rPr lang="en-US" altLang="ja-JP" sz="1400" b="1" dirty="0">
                <a:latin typeface="游ゴシック" panose="020B0400000000000000" pitchFamily="50" charset="-128"/>
                <a:ea typeface="游ゴシック" panose="020B0400000000000000" pitchFamily="50" charset="-128"/>
                <a:cs typeface="Yu Gothic" charset="-128"/>
              </a:rPr>
              <a:t>Sansan</a:t>
            </a:r>
          </a:p>
        </p:txBody>
      </p:sp>
      <p:sp>
        <p:nvSpPr>
          <p:cNvPr id="37" name="正方形/長方形 36">
            <a:extLst>
              <a:ext uri="{FF2B5EF4-FFF2-40B4-BE49-F238E27FC236}">
                <a16:creationId xmlns:a16="http://schemas.microsoft.com/office/drawing/2014/main" id="{0AB4C618-681D-544A-8D5F-F39615F0936B}"/>
              </a:ext>
            </a:extLst>
          </p:cNvPr>
          <p:cNvSpPr/>
          <p:nvPr/>
        </p:nvSpPr>
        <p:spPr>
          <a:xfrm>
            <a:off x="2777459" y="4428318"/>
            <a:ext cx="1864432" cy="707886"/>
          </a:xfrm>
          <a:prstGeom prst="rect">
            <a:avLst/>
          </a:prstGeom>
        </p:spPr>
        <p:txBody>
          <a:bodyPr wrap="square">
            <a:spAutoFit/>
          </a:bodyPr>
          <a:lstStyle/>
          <a:p>
            <a:pPr>
              <a:lnSpc>
                <a:spcPct val="150000"/>
              </a:lnSpc>
            </a:pPr>
            <a:r>
              <a:rPr lang="en-US" altLang="ja-JP" sz="1400" b="1" dirty="0">
                <a:latin typeface="游ゴシック" panose="020B0400000000000000" pitchFamily="50" charset="-128"/>
                <a:ea typeface="游ゴシック" panose="020B0400000000000000" pitchFamily="50" charset="-128"/>
              </a:rPr>
              <a:t>Sansan</a:t>
            </a:r>
            <a:r>
              <a:rPr lang="ja-JP" altLang="en-US" sz="1400" b="1" dirty="0">
                <a:latin typeface="游ゴシック" panose="020B0400000000000000" pitchFamily="50" charset="-128"/>
                <a:ea typeface="游ゴシック" panose="020B0400000000000000" pitchFamily="50" charset="-128"/>
              </a:rPr>
              <a:t>（株）</a:t>
            </a:r>
            <a:endParaRPr lang="en-US" altLang="ja-JP" sz="1400" b="1" dirty="0">
              <a:latin typeface="游ゴシック" panose="020B0400000000000000" pitchFamily="50" charset="-128"/>
              <a:ea typeface="游ゴシック" panose="020B0400000000000000" pitchFamily="50" charset="-128"/>
            </a:endParaRPr>
          </a:p>
          <a:p>
            <a:pPr>
              <a:lnSpc>
                <a:spcPct val="150000"/>
              </a:lnSpc>
            </a:pPr>
            <a:r>
              <a:rPr lang="en-US" altLang="ja-JP" sz="1400" b="1" dirty="0">
                <a:latin typeface="游ゴシック" panose="020B0400000000000000" pitchFamily="50" charset="-128"/>
                <a:ea typeface="游ゴシック" panose="020B0400000000000000" pitchFamily="50" charset="-128"/>
              </a:rPr>
              <a:t>Sansan</a:t>
            </a:r>
          </a:p>
        </p:txBody>
      </p:sp>
      <p:sp>
        <p:nvSpPr>
          <p:cNvPr id="40" name="正方形/長方形 39">
            <a:extLst>
              <a:ext uri="{FF2B5EF4-FFF2-40B4-BE49-F238E27FC236}">
                <a16:creationId xmlns:a16="http://schemas.microsoft.com/office/drawing/2014/main" id="{4549A081-8922-FA44-9958-6ADC48D1D117}"/>
              </a:ext>
            </a:extLst>
          </p:cNvPr>
          <p:cNvSpPr/>
          <p:nvPr/>
        </p:nvSpPr>
        <p:spPr>
          <a:xfrm>
            <a:off x="2777459" y="5747779"/>
            <a:ext cx="1261885" cy="307777"/>
          </a:xfrm>
          <a:prstGeom prst="rect">
            <a:avLst/>
          </a:prstGeom>
        </p:spPr>
        <p:txBody>
          <a:bodyPr wrap="none">
            <a:spAutoFit/>
          </a:bodyPr>
          <a:lstStyle/>
          <a:p>
            <a:r>
              <a:rPr lang="ja-JP" altLang="en-US" sz="1400" b="1" dirty="0">
                <a:latin typeface="游ゴシック" panose="020B0400000000000000" pitchFamily="50" charset="-128"/>
                <a:ea typeface="游ゴシック" panose="020B0400000000000000" pitchFamily="50" charset="-128"/>
                <a:cs typeface="Yu Gothic" charset="-128"/>
              </a:rPr>
              <a:t>三三株式会社</a:t>
            </a:r>
            <a:endParaRPr lang="en-US" altLang="ja-JP" sz="1400" b="1" dirty="0">
              <a:latin typeface="游ゴシック" panose="020B0400000000000000" pitchFamily="50" charset="-128"/>
              <a:ea typeface="游ゴシック" panose="020B0400000000000000" pitchFamily="50" charset="-128"/>
              <a:cs typeface="Yu Gothic" charset="-128"/>
            </a:endParaRPr>
          </a:p>
        </p:txBody>
      </p:sp>
      <p:sp>
        <p:nvSpPr>
          <p:cNvPr id="42" name="テキスト ボックス 41">
            <a:extLst>
              <a:ext uri="{FF2B5EF4-FFF2-40B4-BE49-F238E27FC236}">
                <a16:creationId xmlns:a16="http://schemas.microsoft.com/office/drawing/2014/main" id="{47441DCE-79B0-0544-A90F-2E6D56AF1712}"/>
              </a:ext>
            </a:extLst>
          </p:cNvPr>
          <p:cNvSpPr txBox="1"/>
          <p:nvPr/>
        </p:nvSpPr>
        <p:spPr>
          <a:xfrm>
            <a:off x="7026053" y="3334197"/>
            <a:ext cx="1454396" cy="261610"/>
          </a:xfrm>
          <a:prstGeom prst="rect">
            <a:avLst/>
          </a:prstGeom>
        </p:spPr>
        <p:txBody>
          <a:bodyPr vert="horz" wrap="square" lIns="91440" tIns="45720" rIns="91440" bIns="45720" rtlCol="0">
            <a:spAutoFit/>
          </a:bodyPr>
          <a:lstStyle/>
          <a:p>
            <a:pPr algn="ctr">
              <a:spcBef>
                <a:spcPts val="800"/>
              </a:spcBef>
            </a:pPr>
            <a:r>
              <a:rPr kumimoji="1" lang="en-US" altLang="ja-JP" sz="1100" b="1" dirty="0">
                <a:solidFill>
                  <a:srgbClr val="004E98"/>
                </a:solidFill>
                <a:latin typeface="游ゴシック" panose="020B0400000000000000" pitchFamily="50" charset="-128"/>
                <a:ea typeface="游ゴシック" panose="020B0400000000000000" pitchFamily="50" charset="-128"/>
                <a:cs typeface="Yu Gothic" charset="-128"/>
              </a:rPr>
              <a:t>Sansan Data Hub</a:t>
            </a:r>
            <a:endParaRPr kumimoji="1" lang="ja-JP" altLang="en-US" sz="1100" b="1" dirty="0">
              <a:solidFill>
                <a:srgbClr val="004E98"/>
              </a:solidFill>
              <a:latin typeface="游ゴシック" panose="020B0400000000000000" pitchFamily="50" charset="-128"/>
              <a:ea typeface="游ゴシック" panose="020B0400000000000000" pitchFamily="50" charset="-128"/>
              <a:cs typeface="Yu Gothic" charset="-128"/>
            </a:endParaRPr>
          </a:p>
        </p:txBody>
      </p:sp>
      <p:pic>
        <p:nvPicPr>
          <p:cNvPr id="45" name="図 44">
            <a:extLst>
              <a:ext uri="{FF2B5EF4-FFF2-40B4-BE49-F238E27FC236}">
                <a16:creationId xmlns:a16="http://schemas.microsoft.com/office/drawing/2014/main" id="{613533CA-81D6-8745-AF81-2D658EB8340B}"/>
              </a:ext>
            </a:extLst>
          </p:cNvPr>
          <p:cNvPicPr>
            <a:picLocks noChangeAspect="1"/>
          </p:cNvPicPr>
          <p:nvPr/>
        </p:nvPicPr>
        <p:blipFill>
          <a:blip r:embed="rId4"/>
          <a:stretch>
            <a:fillRect/>
          </a:stretch>
        </p:blipFill>
        <p:spPr>
          <a:xfrm>
            <a:off x="7386923" y="2556990"/>
            <a:ext cx="732656" cy="732656"/>
          </a:xfrm>
          <a:prstGeom prst="rect">
            <a:avLst/>
          </a:prstGeom>
        </p:spPr>
      </p:pic>
      <p:sp>
        <p:nvSpPr>
          <p:cNvPr id="46" name="テキスト ボックス 45">
            <a:extLst>
              <a:ext uri="{FF2B5EF4-FFF2-40B4-BE49-F238E27FC236}">
                <a16:creationId xmlns:a16="http://schemas.microsoft.com/office/drawing/2014/main" id="{D338281E-661D-7C49-9228-66579340F159}"/>
              </a:ext>
            </a:extLst>
          </p:cNvPr>
          <p:cNvSpPr txBox="1"/>
          <p:nvPr/>
        </p:nvSpPr>
        <p:spPr>
          <a:xfrm>
            <a:off x="1524552" y="4647039"/>
            <a:ext cx="860813" cy="260071"/>
          </a:xfrm>
          <a:prstGeom prst="rect">
            <a:avLst/>
          </a:prstGeom>
        </p:spPr>
        <p:txBody>
          <a:bodyPr vert="horz" wrap="none" lIns="0" tIns="0" rIns="0" bIns="0" rtlCol="0" anchor="ctr" anchorCtr="0">
            <a:spAutoFit/>
          </a:bodyPr>
          <a:lstStyle/>
          <a:p>
            <a:pPr algn="ctr">
              <a:lnSpc>
                <a:spcPct val="130000"/>
              </a:lnSpc>
              <a:spcBef>
                <a:spcPts val="800"/>
              </a:spcBef>
            </a:pPr>
            <a:r>
              <a:rPr kumimoji="1" lang="en-US" altLang="ja-JP" sz="1400" b="1" spc="-50" dirty="0">
                <a:solidFill>
                  <a:srgbClr val="004E98"/>
                </a:solidFill>
                <a:latin typeface="游ゴシック" panose="020B0400000000000000" pitchFamily="50" charset="-128"/>
                <a:ea typeface="游ゴシック" panose="020B0400000000000000" pitchFamily="50" charset="-128"/>
                <a:cs typeface="Yu Gothic" charset="-128"/>
              </a:rPr>
              <a:t>Salesforce</a:t>
            </a:r>
            <a:endParaRPr kumimoji="1" lang="ja-JP" altLang="en-US" sz="1400" b="1" spc="-50" dirty="0">
              <a:solidFill>
                <a:srgbClr val="004E98"/>
              </a:solidFill>
              <a:latin typeface="游ゴシック" panose="020B0400000000000000" pitchFamily="50" charset="-128"/>
              <a:ea typeface="游ゴシック" panose="020B0400000000000000" pitchFamily="50" charset="-128"/>
              <a:cs typeface="Yu Gothic" charset="-128"/>
            </a:endParaRPr>
          </a:p>
        </p:txBody>
      </p:sp>
      <p:sp>
        <p:nvSpPr>
          <p:cNvPr id="52" name="四角形: 角を丸くする 39">
            <a:extLst>
              <a:ext uri="{FF2B5EF4-FFF2-40B4-BE49-F238E27FC236}">
                <a16:creationId xmlns:a16="http://schemas.microsoft.com/office/drawing/2014/main" id="{11FE13D9-49C4-B645-AD35-524B7E217615}"/>
              </a:ext>
            </a:extLst>
          </p:cNvPr>
          <p:cNvSpPr/>
          <p:nvPr/>
        </p:nvSpPr>
        <p:spPr>
          <a:xfrm>
            <a:off x="6772339" y="4765374"/>
            <a:ext cx="1977658" cy="464380"/>
          </a:xfrm>
          <a:prstGeom prst="roundRect">
            <a:avLst>
              <a:gd name="adj" fmla="val 11575"/>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600" b="1" dirty="0">
                <a:solidFill>
                  <a:schemeClr val="bg1"/>
                </a:solidFill>
                <a:latin typeface="游ゴシック" panose="020B0400000000000000" pitchFamily="50" charset="-128"/>
                <a:ea typeface="游ゴシック" panose="020B0400000000000000" pitchFamily="50" charset="-128"/>
                <a:cs typeface="Yu Gothic" charset="-128"/>
              </a:rPr>
              <a:t>Sansan</a:t>
            </a:r>
            <a:r>
              <a:rPr lang="ja-JP" altLang="en-US" sz="1600" b="1" dirty="0">
                <a:solidFill>
                  <a:schemeClr val="bg1"/>
                </a:solidFill>
                <a:latin typeface="游ゴシック" panose="020B0400000000000000" pitchFamily="50" charset="-128"/>
                <a:ea typeface="游ゴシック" panose="020B0400000000000000" pitchFamily="50" charset="-128"/>
                <a:cs typeface="Yu Gothic" charset="-128"/>
              </a:rPr>
              <a:t>株式会社</a:t>
            </a:r>
            <a:endParaRPr kumimoji="1" lang="ja-JP" altLang="en-US" sz="1600" b="1" dirty="0">
              <a:solidFill>
                <a:schemeClr val="bg1"/>
              </a:solidFill>
              <a:latin typeface="游ゴシック" panose="020B0400000000000000" pitchFamily="50" charset="-128"/>
              <a:ea typeface="游ゴシック" panose="020B0400000000000000" pitchFamily="50" charset="-128"/>
              <a:cs typeface="Yu Gothic" charset="-128"/>
            </a:endParaRPr>
          </a:p>
        </p:txBody>
      </p:sp>
      <p:sp>
        <p:nvSpPr>
          <p:cNvPr id="53" name="テキスト ボックス 52">
            <a:extLst>
              <a:ext uri="{FF2B5EF4-FFF2-40B4-BE49-F238E27FC236}">
                <a16:creationId xmlns:a16="http://schemas.microsoft.com/office/drawing/2014/main" id="{98917706-D388-F547-AD74-0FA3A4EF12C9}"/>
              </a:ext>
            </a:extLst>
          </p:cNvPr>
          <p:cNvSpPr txBox="1"/>
          <p:nvPr/>
        </p:nvSpPr>
        <p:spPr>
          <a:xfrm>
            <a:off x="0" y="1054780"/>
            <a:ext cx="9906000" cy="289823"/>
          </a:xfrm>
          <a:prstGeom prst="rect">
            <a:avLst/>
          </a:prstGeom>
        </p:spPr>
        <p:txBody>
          <a:bodyPr vert="horz" wrap="square" lIns="0" tIns="12700" rIns="0" bIns="0" rtlCol="0" anchor="t">
            <a:spAutoFit/>
          </a:bodyPr>
          <a:lstStyle>
            <a:defPPr>
              <a:defRPr lang="ja-JP"/>
            </a:defPPr>
            <a:lvl1pPr marL="12700" indent="0" algn="ctr">
              <a:lnSpc>
                <a:spcPct val="100000"/>
              </a:lnSpc>
              <a:spcBef>
                <a:spcPts val="100"/>
              </a:spcBef>
              <a:buClrTx/>
              <a:buSzPct val="100000"/>
              <a:buFont typeface="HGPｺﾞｼｯｸE" panose="020B0900000000000000" pitchFamily="50" charset="-128"/>
              <a:buNone/>
              <a:defRPr b="1" i="0">
                <a:solidFill>
                  <a:schemeClr val="accent1"/>
                </a:solidFill>
                <a:ea typeface="游ゴシック" panose="020B0400000000000000" pitchFamily="50" charset="-128"/>
                <a:cs typeface="Yu Gothic" charset="-128"/>
              </a:defRPr>
            </a:lvl1pPr>
          </a:lstStyle>
          <a:p>
            <a:r>
              <a:rPr lang="ja-JP" altLang="en-US" dirty="0">
                <a:solidFill>
                  <a:srgbClr val="004E98"/>
                </a:solidFill>
                <a:latin typeface="游ゴシック" panose="020B0400000000000000" pitchFamily="50" charset="-128"/>
              </a:rPr>
              <a:t>登記情報をもとに、会社名や本社住所などを正規化</a:t>
            </a:r>
            <a:endParaRPr lang="en-US" altLang="ja-JP" dirty="0">
              <a:solidFill>
                <a:srgbClr val="004E98"/>
              </a:solidFill>
              <a:latin typeface="游ゴシック" panose="020B0400000000000000" pitchFamily="50" charset="-128"/>
            </a:endParaRPr>
          </a:p>
        </p:txBody>
      </p:sp>
      <p:cxnSp>
        <p:nvCxnSpPr>
          <p:cNvPr id="55" name="直線コネクタ 54">
            <a:extLst>
              <a:ext uri="{FF2B5EF4-FFF2-40B4-BE49-F238E27FC236}">
                <a16:creationId xmlns:a16="http://schemas.microsoft.com/office/drawing/2014/main" id="{6132C1C9-DBCC-D54D-9F1A-44B5D831DCC3}"/>
              </a:ext>
            </a:extLst>
          </p:cNvPr>
          <p:cNvCxnSpPr>
            <a:cxnSpLocks/>
          </p:cNvCxnSpPr>
          <p:nvPr/>
        </p:nvCxnSpPr>
        <p:spPr>
          <a:xfrm>
            <a:off x="4821073" y="1479572"/>
            <a:ext cx="263855"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56" name="グループ化 55">
            <a:extLst>
              <a:ext uri="{FF2B5EF4-FFF2-40B4-BE49-F238E27FC236}">
                <a16:creationId xmlns:a16="http://schemas.microsoft.com/office/drawing/2014/main" id="{A29EA043-8F5A-3044-8620-9D89F6F15872}"/>
              </a:ext>
            </a:extLst>
          </p:cNvPr>
          <p:cNvGrpSpPr/>
          <p:nvPr/>
        </p:nvGrpSpPr>
        <p:grpSpPr>
          <a:xfrm>
            <a:off x="1683089" y="5655661"/>
            <a:ext cx="543739" cy="497294"/>
            <a:chOff x="2612100" y="5137068"/>
            <a:chExt cx="543739" cy="497294"/>
          </a:xfrm>
        </p:grpSpPr>
        <p:pic>
          <p:nvPicPr>
            <p:cNvPr id="57" name="図 56">
              <a:extLst>
                <a:ext uri="{FF2B5EF4-FFF2-40B4-BE49-F238E27FC236}">
                  <a16:creationId xmlns:a16="http://schemas.microsoft.com/office/drawing/2014/main" id="{8E2301E2-BE2C-8042-830E-F55BDF135FD5}"/>
                </a:ext>
              </a:extLst>
            </p:cNvPr>
            <p:cNvPicPr>
              <a:picLocks noChangeAspect="1"/>
            </p:cNvPicPr>
            <p:nvPr/>
          </p:nvPicPr>
          <p:blipFill>
            <a:blip r:embed="rId5"/>
            <a:stretch>
              <a:fillRect/>
            </a:stretch>
          </p:blipFill>
          <p:spPr>
            <a:xfrm>
              <a:off x="2645307" y="5137068"/>
              <a:ext cx="477327" cy="492014"/>
            </a:xfrm>
            <a:prstGeom prst="rect">
              <a:avLst/>
            </a:prstGeom>
          </p:spPr>
        </p:pic>
        <p:sp>
          <p:nvSpPr>
            <p:cNvPr id="58" name="正方形/長方形 57">
              <a:extLst>
                <a:ext uri="{FF2B5EF4-FFF2-40B4-BE49-F238E27FC236}">
                  <a16:creationId xmlns:a16="http://schemas.microsoft.com/office/drawing/2014/main" id="{DE92FF30-2056-3B48-B993-759F858415C2}"/>
                </a:ext>
              </a:extLst>
            </p:cNvPr>
            <p:cNvSpPr/>
            <p:nvPr/>
          </p:nvSpPr>
          <p:spPr>
            <a:xfrm>
              <a:off x="2612100" y="5326585"/>
              <a:ext cx="543739" cy="307777"/>
            </a:xfrm>
            <a:prstGeom prst="rect">
              <a:avLst/>
            </a:prstGeom>
          </p:spPr>
          <p:txBody>
            <a:bodyPr wrap="none">
              <a:spAutoFit/>
            </a:bodyPr>
            <a:lstStyle/>
            <a:p>
              <a:pPr lvl="0" algn="ctr"/>
              <a:r>
                <a:rPr lang="ja-JP" altLang="en-US" sz="700" b="1">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rPr>
                <a:t>業務</a:t>
              </a:r>
              <a:endParaRPr lang="en-US" altLang="ja-JP" sz="700" b="1" dirty="0">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endParaRPr>
            </a:p>
            <a:p>
              <a:pPr lvl="0" algn="ctr"/>
              <a:r>
                <a:rPr lang="ja-JP" altLang="en-US" sz="700" b="1">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rPr>
                <a:t>システム</a:t>
              </a:r>
              <a:endParaRPr lang="ja-JP" altLang="en-US" sz="700" b="1" dirty="0">
                <a:solidFill>
                  <a:schemeClr val="tx1">
                    <a:lumMod val="40000"/>
                    <a:lumOff val="60000"/>
                  </a:schemeClr>
                </a:solidFill>
                <a:latin typeface="游ゴシック" panose="020B0400000000000000" pitchFamily="50" charset="-128"/>
                <a:ea typeface="游ゴシック" panose="020B0400000000000000" pitchFamily="50" charset="-128"/>
                <a:cs typeface="Yu Gothic" charset="-128"/>
              </a:endParaRPr>
            </a:p>
          </p:txBody>
        </p:sp>
      </p:grpSp>
      <p:sp>
        <p:nvSpPr>
          <p:cNvPr id="59" name="角丸四角形 58">
            <a:extLst>
              <a:ext uri="{FF2B5EF4-FFF2-40B4-BE49-F238E27FC236}">
                <a16:creationId xmlns:a16="http://schemas.microsoft.com/office/drawing/2014/main" id="{110C6FEF-F7F4-9240-828C-DB9E9C18D860}"/>
              </a:ext>
            </a:extLst>
          </p:cNvPr>
          <p:cNvSpPr/>
          <p:nvPr/>
        </p:nvSpPr>
        <p:spPr>
          <a:xfrm>
            <a:off x="1193283" y="1974571"/>
            <a:ext cx="3528392" cy="755236"/>
          </a:xfrm>
          <a:prstGeom prst="roundRect">
            <a:avLst>
              <a:gd name="adj" fmla="val 8245"/>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sp>
        <p:nvSpPr>
          <p:cNvPr id="60" name="角丸四角形 59">
            <a:extLst>
              <a:ext uri="{FF2B5EF4-FFF2-40B4-BE49-F238E27FC236}">
                <a16:creationId xmlns:a16="http://schemas.microsoft.com/office/drawing/2014/main" id="{2720BF28-7C97-9246-9A23-D1E91BE871BF}"/>
              </a:ext>
            </a:extLst>
          </p:cNvPr>
          <p:cNvSpPr/>
          <p:nvPr/>
        </p:nvSpPr>
        <p:spPr>
          <a:xfrm>
            <a:off x="1193283" y="2827639"/>
            <a:ext cx="3528392" cy="1251694"/>
          </a:xfrm>
          <a:prstGeom prst="roundRect">
            <a:avLst>
              <a:gd name="adj" fmla="val 5233"/>
            </a:avLst>
          </a:prstGeom>
          <a:noFill/>
          <a:ln w="952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spcBef>
                <a:spcPts val="600"/>
              </a:spcBef>
            </a:pPr>
            <a:endParaRPr lang="ja-JP" altLang="en-US" sz="900" dirty="0">
              <a:solidFill>
                <a:schemeClr val="tx1"/>
              </a:solidFill>
              <a:latin typeface="游ゴシック" panose="020B0400000000000000" pitchFamily="50" charset="-128"/>
              <a:ea typeface="游ゴシック" panose="020B0400000000000000" pitchFamily="50" charset="-128"/>
            </a:endParaRPr>
          </a:p>
        </p:txBody>
      </p:sp>
      <p:cxnSp>
        <p:nvCxnSpPr>
          <p:cNvPr id="62" name="直線矢印コネクタ 61">
            <a:extLst>
              <a:ext uri="{FF2B5EF4-FFF2-40B4-BE49-F238E27FC236}">
                <a16:creationId xmlns:a16="http://schemas.microsoft.com/office/drawing/2014/main" id="{C7FB1C58-E5D9-4041-BD5E-1E9B3A0BF986}"/>
              </a:ext>
            </a:extLst>
          </p:cNvPr>
          <p:cNvCxnSpPr>
            <a:cxnSpLocks/>
          </p:cNvCxnSpPr>
          <p:nvPr/>
        </p:nvCxnSpPr>
        <p:spPr>
          <a:xfrm>
            <a:off x="4813033" y="3005777"/>
            <a:ext cx="2454870" cy="0"/>
          </a:xfrm>
          <a:prstGeom prst="straightConnector1">
            <a:avLst/>
          </a:prstGeom>
          <a:ln w="12700">
            <a:solidFill>
              <a:srgbClr val="004E98"/>
            </a:solidFill>
            <a:prstDash val="sysDash"/>
            <a:headEnd type="none"/>
            <a:tailEnd type="stealth"/>
          </a:ln>
        </p:spPr>
        <p:style>
          <a:lnRef idx="1">
            <a:schemeClr val="accent1"/>
          </a:lnRef>
          <a:fillRef idx="0">
            <a:schemeClr val="accent1"/>
          </a:fillRef>
          <a:effectRef idx="0">
            <a:schemeClr val="accent1"/>
          </a:effectRef>
          <a:fontRef idx="minor">
            <a:schemeClr val="tx1"/>
          </a:fontRef>
        </p:style>
      </p:cxnSp>
      <p:pic>
        <p:nvPicPr>
          <p:cNvPr id="63" name="図 62" descr="挿絵, 抽象 が含まれている画像&#10;&#10;自動的に生成された説明">
            <a:extLst>
              <a:ext uri="{FF2B5EF4-FFF2-40B4-BE49-F238E27FC236}">
                <a16:creationId xmlns:a16="http://schemas.microsoft.com/office/drawing/2014/main" id="{5242E73E-40A4-6E4E-A4A5-EAB6C4DBEBF0}"/>
              </a:ext>
            </a:extLst>
          </p:cNvPr>
          <p:cNvPicPr>
            <a:picLocks noChangeAspect="1"/>
          </p:cNvPicPr>
          <p:nvPr/>
        </p:nvPicPr>
        <p:blipFill>
          <a:blip r:embed="rId6"/>
          <a:stretch>
            <a:fillRect/>
          </a:stretch>
        </p:blipFill>
        <p:spPr>
          <a:xfrm>
            <a:off x="1554689" y="3367892"/>
            <a:ext cx="800539" cy="222971"/>
          </a:xfrm>
          <a:prstGeom prst="rect">
            <a:avLst/>
          </a:prstGeom>
        </p:spPr>
      </p:pic>
      <p:sp>
        <p:nvSpPr>
          <p:cNvPr id="64" name="スライド番号プレースホルダー 5">
            <a:extLst>
              <a:ext uri="{FF2B5EF4-FFF2-40B4-BE49-F238E27FC236}">
                <a16:creationId xmlns:a16="http://schemas.microsoft.com/office/drawing/2014/main" id="{9B17A966-0DEC-F740-89D6-8BE3DCF84E91}"/>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26</a:t>
            </a:fld>
            <a:endParaRPr lang="ja-JP" altLang="en-US" sz="600">
              <a:latin typeface="Yu Gothic" panose="020B0400000000000000" pitchFamily="34" charset="-128"/>
              <a:ea typeface="Yu Gothic" panose="020B0400000000000000" pitchFamily="34" charset="-128"/>
            </a:endParaRPr>
          </a:p>
        </p:txBody>
      </p:sp>
      <p:sp>
        <p:nvSpPr>
          <p:cNvPr id="5" name="左矢印 4">
            <a:extLst>
              <a:ext uri="{FF2B5EF4-FFF2-40B4-BE49-F238E27FC236}">
                <a16:creationId xmlns:a16="http://schemas.microsoft.com/office/drawing/2014/main" id="{DAA9FC8B-28B6-B44F-9A73-9C5DA1BB6D5B}"/>
              </a:ext>
            </a:extLst>
          </p:cNvPr>
          <p:cNvSpPr/>
          <p:nvPr/>
        </p:nvSpPr>
        <p:spPr>
          <a:xfrm flipV="1">
            <a:off x="4813033" y="4895507"/>
            <a:ext cx="1893489" cy="118588"/>
          </a:xfrm>
          <a:prstGeom prst="leftArrow">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cxnSp>
        <p:nvCxnSpPr>
          <p:cNvPr id="38" name="直線矢印コネクタ 37">
            <a:extLst>
              <a:ext uri="{FF2B5EF4-FFF2-40B4-BE49-F238E27FC236}">
                <a16:creationId xmlns:a16="http://schemas.microsoft.com/office/drawing/2014/main" id="{FED5EDF7-5CBF-F84C-9822-18F18D50BA91}"/>
              </a:ext>
            </a:extLst>
          </p:cNvPr>
          <p:cNvCxnSpPr>
            <a:cxnSpLocks/>
          </p:cNvCxnSpPr>
          <p:nvPr/>
        </p:nvCxnSpPr>
        <p:spPr>
          <a:xfrm>
            <a:off x="7765430" y="3590863"/>
            <a:ext cx="0" cy="1094797"/>
          </a:xfrm>
          <a:prstGeom prst="straightConnector1">
            <a:avLst/>
          </a:prstGeom>
          <a:ln w="38100">
            <a:solidFill>
              <a:srgbClr val="004E98"/>
            </a:solidFill>
            <a:prstDash val="solid"/>
            <a:headEnd type="none" w="lg" len="lg"/>
            <a:tailEnd type="stealth"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0108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正方形/長方形 49">
            <a:extLst>
              <a:ext uri="{FF2B5EF4-FFF2-40B4-BE49-F238E27FC236}">
                <a16:creationId xmlns:a16="http://schemas.microsoft.com/office/drawing/2014/main" id="{3A380C09-382A-2542-92B9-09DEA9CF3D43}"/>
              </a:ext>
            </a:extLst>
          </p:cNvPr>
          <p:cNvSpPr/>
          <p:nvPr/>
        </p:nvSpPr>
        <p:spPr>
          <a:xfrm>
            <a:off x="1674907" y="3572673"/>
            <a:ext cx="2390949" cy="230584"/>
          </a:xfrm>
          <a:prstGeom prst="rect">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49" name="正方形/長方形 48">
            <a:extLst>
              <a:ext uri="{FF2B5EF4-FFF2-40B4-BE49-F238E27FC236}">
                <a16:creationId xmlns:a16="http://schemas.microsoft.com/office/drawing/2014/main" id="{52E556D7-BF28-1748-9215-409659A4CED5}"/>
              </a:ext>
            </a:extLst>
          </p:cNvPr>
          <p:cNvSpPr/>
          <p:nvPr/>
        </p:nvSpPr>
        <p:spPr>
          <a:xfrm>
            <a:off x="1674907" y="1556798"/>
            <a:ext cx="2390949" cy="214053"/>
          </a:xfrm>
          <a:prstGeom prst="rect">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58" name="正方形/長方形 57">
            <a:extLst>
              <a:ext uri="{FF2B5EF4-FFF2-40B4-BE49-F238E27FC236}">
                <a16:creationId xmlns:a16="http://schemas.microsoft.com/office/drawing/2014/main" id="{C02435DE-4B4E-F248-AAA1-E5F2165DF405}"/>
              </a:ext>
            </a:extLst>
          </p:cNvPr>
          <p:cNvSpPr/>
          <p:nvPr/>
        </p:nvSpPr>
        <p:spPr>
          <a:xfrm>
            <a:off x="1674906" y="3288128"/>
            <a:ext cx="2390949" cy="224592"/>
          </a:xfrm>
          <a:prstGeom prst="rect">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graphicFrame>
        <p:nvGraphicFramePr>
          <p:cNvPr id="34" name="表 33">
            <a:extLst>
              <a:ext uri="{FF2B5EF4-FFF2-40B4-BE49-F238E27FC236}">
                <a16:creationId xmlns:a16="http://schemas.microsoft.com/office/drawing/2014/main" id="{82933A08-7FF6-0E4C-A4F9-FF126856E566}"/>
              </a:ext>
            </a:extLst>
          </p:cNvPr>
          <p:cNvGraphicFramePr>
            <a:graphicFrameLocks noGrp="1"/>
          </p:cNvGraphicFramePr>
          <p:nvPr>
            <p:extLst>
              <p:ext uri="{D42A27DB-BD31-4B8C-83A1-F6EECF244321}">
                <p14:modId xmlns:p14="http://schemas.microsoft.com/office/powerpoint/2010/main" val="4223441153"/>
              </p:ext>
            </p:extLst>
          </p:nvPr>
        </p:nvGraphicFramePr>
        <p:xfrm>
          <a:off x="632520" y="1517084"/>
          <a:ext cx="3475461" cy="2606040"/>
        </p:xfrm>
        <a:graphic>
          <a:graphicData uri="http://schemas.openxmlformats.org/drawingml/2006/table">
            <a:tbl>
              <a:tblPr firstRow="1" bandRow="1">
                <a:tableStyleId>{5940675A-B579-460E-94D1-54222C63F5DA}</a:tableStyleId>
              </a:tblPr>
              <a:tblGrid>
                <a:gridCol w="1008112">
                  <a:extLst>
                    <a:ext uri="{9D8B030D-6E8A-4147-A177-3AD203B41FA5}">
                      <a16:colId xmlns:a16="http://schemas.microsoft.com/office/drawing/2014/main" val="3786290387"/>
                    </a:ext>
                  </a:extLst>
                </a:gridCol>
                <a:gridCol w="2467349">
                  <a:extLst>
                    <a:ext uri="{9D8B030D-6E8A-4147-A177-3AD203B41FA5}">
                      <a16:colId xmlns:a16="http://schemas.microsoft.com/office/drawing/2014/main" val="3229627188"/>
                    </a:ext>
                  </a:extLst>
                </a:gridCol>
              </a:tblGrid>
              <a:tr h="289560">
                <a:tc>
                  <a:txBody>
                    <a:bodyPr/>
                    <a:lstStyle/>
                    <a:p>
                      <a:r>
                        <a:rPr kumimoji="1" lang="ja-JP" altLang="en-US" sz="1100" b="1">
                          <a:latin typeface="Yu Gothic" panose="020B0400000000000000" pitchFamily="34" charset="-128"/>
                          <a:ea typeface="Yu Gothic" panose="020B0400000000000000" pitchFamily="34" charset="-128"/>
                        </a:rPr>
                        <a:t>会社名</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ja-JP" altLang="en-US" sz="1200" b="1" dirty="0">
                          <a:solidFill>
                            <a:srgbClr val="004E98"/>
                          </a:solidFill>
                          <a:latin typeface="Yu Gothic" panose="020B0400000000000000" pitchFamily="34" charset="-128"/>
                          <a:ea typeface="Yu Gothic" panose="020B0400000000000000" pitchFamily="34" charset="-128"/>
                        </a:rPr>
                        <a:t>三三株式会社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1693276"/>
                  </a:ext>
                </a:extLst>
              </a:tr>
              <a:tr h="289560">
                <a:tc>
                  <a:txBody>
                    <a:bodyPr/>
                    <a:lstStyle/>
                    <a:p>
                      <a:r>
                        <a:rPr kumimoji="1" lang="en-US" altLang="ja-JP" sz="1100" b="1" dirty="0">
                          <a:latin typeface="Yu Gothic" panose="020B0400000000000000" pitchFamily="34" charset="-128"/>
                          <a:ea typeface="Yu Gothic" panose="020B0400000000000000" pitchFamily="34" charset="-128"/>
                        </a:rPr>
                        <a:t>HP</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en-US" altLang="ja-JP" sz="1200" b="1" dirty="0">
                          <a:latin typeface="Yu Gothic" panose="020B0400000000000000" pitchFamily="34" charset="-128"/>
                          <a:ea typeface="Yu Gothic" panose="020B0400000000000000" pitchFamily="34" charset="-128"/>
                        </a:rPr>
                        <a:t>https://jp.corp-sansan.com/</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230271"/>
                  </a:ext>
                </a:extLst>
              </a:tr>
              <a:tr h="289560">
                <a:tc>
                  <a:txBody>
                    <a:bodyPr/>
                    <a:lstStyle/>
                    <a:p>
                      <a:r>
                        <a:rPr kumimoji="1" lang="ja-JP" altLang="en-US" sz="1100" b="1" dirty="0">
                          <a:latin typeface="Yu Gothic" panose="020B0400000000000000" pitchFamily="34" charset="-128"/>
                          <a:ea typeface="Yu Gothic" panose="020B0400000000000000" pitchFamily="34" charset="-128"/>
                        </a:rPr>
                        <a:t>電話番号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rPr>
                        <a:t>03-6758-0033</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827912"/>
                  </a:ext>
                </a:extLst>
              </a:tr>
              <a:tr h="289560">
                <a:tc>
                  <a:txBody>
                    <a:bodyPr/>
                    <a:lstStyle/>
                    <a:p>
                      <a:r>
                        <a:rPr kumimoji="1" lang="ja-JP" altLang="en-US" sz="1100" b="1" dirty="0">
                          <a:latin typeface="Yu Gothic" panose="020B0400000000000000" pitchFamily="34" charset="-128"/>
                          <a:ea typeface="Yu Gothic" panose="020B0400000000000000" pitchFamily="34" charset="-128"/>
                        </a:rPr>
                        <a:t>所在地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6616387"/>
                  </a:ext>
                </a:extLst>
              </a:tr>
              <a:tr h="289560">
                <a:tc>
                  <a:txBody>
                    <a:bodyPr/>
                    <a:lstStyle/>
                    <a:p>
                      <a:r>
                        <a:rPr kumimoji="1" lang="ja-JP" altLang="en-US" sz="1100" b="1" dirty="0">
                          <a:latin typeface="Yu Gothic" panose="020B0400000000000000" pitchFamily="34" charset="-128"/>
                          <a:ea typeface="Yu Gothic" panose="020B0400000000000000" pitchFamily="34" charset="-128"/>
                        </a:rPr>
                        <a:t>担当者名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a:latin typeface="Yu Gothic" panose="020B0400000000000000" pitchFamily="34" charset="-128"/>
                          <a:ea typeface="Yu Gothic" panose="020B0400000000000000" pitchFamily="34" charset="-128"/>
                        </a:rPr>
                        <a:t>山田　太郎</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595692"/>
                  </a:ext>
                </a:extLst>
              </a:tr>
              <a:tr h="289560">
                <a:tc>
                  <a:txBody>
                    <a:bodyPr/>
                    <a:lstStyle/>
                    <a:p>
                      <a:r>
                        <a:rPr kumimoji="1" lang="ja-JP" altLang="en-US" sz="1100" b="1" dirty="0">
                          <a:latin typeface="Yu Gothic" panose="020B0400000000000000" pitchFamily="34" charset="-128"/>
                          <a:ea typeface="Yu Gothic" panose="020B0400000000000000" pitchFamily="34" charset="-128"/>
                        </a:rPr>
                        <a:t>部署</a:t>
                      </a:r>
                      <a:endParaRPr kumimoji="1" lang="en-US" altLang="ja-JP"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ja-JP" altLang="en-US" sz="1200" b="1" dirty="0">
                          <a:latin typeface="Yu Gothic" panose="020B0400000000000000" pitchFamily="34" charset="-128"/>
                          <a:ea typeface="Yu Gothic" panose="020B0400000000000000" pitchFamily="34" charset="-128"/>
                        </a:rPr>
                        <a:t>営業部</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8475895"/>
                  </a:ext>
                </a:extLst>
              </a:tr>
              <a:tr h="289560">
                <a:tc>
                  <a:txBody>
                    <a:bodyPr/>
                    <a:lstStyle/>
                    <a:p>
                      <a:r>
                        <a:rPr kumimoji="1" lang="ja-JP" altLang="en-US" sz="1100" b="1" dirty="0">
                          <a:latin typeface="Yu Gothic" panose="020B0400000000000000" pitchFamily="34" charset="-128"/>
                          <a:ea typeface="Yu Gothic" panose="020B0400000000000000" pitchFamily="34" charset="-128"/>
                        </a:rPr>
                        <a:t>役職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622099"/>
                  </a:ext>
                </a:extLst>
              </a:tr>
              <a:tr h="289560">
                <a:tc>
                  <a:txBody>
                    <a:bodyPr/>
                    <a:lstStyle/>
                    <a:p>
                      <a:r>
                        <a:rPr kumimoji="1" lang="en-US" altLang="ja-JP" sz="1100" b="1" dirty="0">
                          <a:solidFill>
                            <a:schemeClr val="tx1"/>
                          </a:solidFill>
                          <a:latin typeface="Yu Gothic" panose="020B0400000000000000" pitchFamily="34" charset="-128"/>
                          <a:ea typeface="Yu Gothic" panose="020B0400000000000000" pitchFamily="34" charset="-128"/>
                        </a:rPr>
                        <a:t>E-mail</a:t>
                      </a:r>
                      <a:endParaRPr kumimoji="1" lang="ja-JP" altLang="en-US" sz="1100" b="1" dirty="0">
                        <a:solidFill>
                          <a:schemeClr val="tx1"/>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rgbClr val="004E98"/>
                          </a:solidFill>
                          <a:latin typeface="Yu Gothic" panose="020B0400000000000000" pitchFamily="34" charset="-128"/>
                          <a:ea typeface="Yu Gothic" panose="020B0400000000000000" pitchFamily="34" charset="-128"/>
                        </a:rPr>
                        <a:t>yamada.taro@33i.co.jp</a:t>
                      </a:r>
                      <a:endParaRPr kumimoji="1" lang="ja-JP" altLang="en-US" sz="12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831847223"/>
                  </a:ext>
                </a:extLst>
              </a:tr>
              <a:tr h="289560">
                <a:tc>
                  <a:txBody>
                    <a:bodyPr/>
                    <a:lstStyle/>
                    <a:p>
                      <a:r>
                        <a:rPr kumimoji="1" lang="ja-JP" altLang="en-US" sz="1100" b="1" i="0">
                          <a:solidFill>
                            <a:schemeClr val="tx1"/>
                          </a:solidFill>
                          <a:latin typeface="Yu Gothic" panose="020B0400000000000000" pitchFamily="34" charset="-128"/>
                          <a:ea typeface="Yu Gothic" panose="020B0400000000000000" pitchFamily="34" charset="-128"/>
                        </a:rPr>
                        <a:t>作成年月日</a:t>
                      </a:r>
                      <a:endParaRPr kumimoji="1" lang="ja-JP" altLang="en-US" sz="1100" b="1" i="0" dirty="0">
                        <a:solidFill>
                          <a:schemeClr val="tx1"/>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solidFill>
                            <a:schemeClr val="tx1"/>
                          </a:solidFill>
                          <a:latin typeface="Yu Gothic" panose="020B0400000000000000" pitchFamily="34" charset="-128"/>
                          <a:ea typeface="Yu Gothic" panose="020B0400000000000000" pitchFamily="34" charset="-128"/>
                        </a:rPr>
                        <a:t>2015</a:t>
                      </a:r>
                      <a:r>
                        <a:rPr kumimoji="1" lang="ja-JP" altLang="en-US" sz="1200" b="1">
                          <a:solidFill>
                            <a:schemeClr val="tx1"/>
                          </a:solidFill>
                          <a:latin typeface="Yu Gothic" panose="020B0400000000000000" pitchFamily="34" charset="-128"/>
                          <a:ea typeface="Yu Gothic" panose="020B0400000000000000" pitchFamily="34" charset="-128"/>
                        </a:rPr>
                        <a:t>年</a:t>
                      </a:r>
                      <a:r>
                        <a:rPr kumimoji="1" lang="en-US" altLang="ja-JP" sz="1200" b="1" dirty="0">
                          <a:solidFill>
                            <a:schemeClr val="tx1"/>
                          </a:solidFill>
                          <a:latin typeface="Yu Gothic" panose="020B0400000000000000" pitchFamily="34" charset="-128"/>
                          <a:ea typeface="Yu Gothic" panose="020B0400000000000000" pitchFamily="34" charset="-128"/>
                        </a:rPr>
                        <a:t>10</a:t>
                      </a:r>
                      <a:r>
                        <a:rPr kumimoji="1" lang="ja-JP" altLang="en-US" sz="1200" b="1">
                          <a:solidFill>
                            <a:schemeClr val="tx1"/>
                          </a:solidFill>
                          <a:latin typeface="Yu Gothic" panose="020B0400000000000000" pitchFamily="34" charset="-128"/>
                          <a:ea typeface="Yu Gothic" panose="020B0400000000000000" pitchFamily="34" charset="-128"/>
                        </a:rPr>
                        <a:t>月</a:t>
                      </a:r>
                      <a:r>
                        <a:rPr kumimoji="1" lang="en-US" altLang="ja-JP" sz="1200" b="1" dirty="0">
                          <a:solidFill>
                            <a:schemeClr val="tx1"/>
                          </a:solidFill>
                          <a:latin typeface="Yu Gothic" panose="020B0400000000000000" pitchFamily="34" charset="-128"/>
                          <a:ea typeface="Yu Gothic" panose="020B0400000000000000" pitchFamily="34" charset="-128"/>
                        </a:rPr>
                        <a:t>1</a:t>
                      </a:r>
                      <a:r>
                        <a:rPr kumimoji="1" lang="ja-JP" altLang="en-US" sz="1200" b="1">
                          <a:solidFill>
                            <a:schemeClr val="tx1"/>
                          </a:solidFill>
                          <a:latin typeface="Yu Gothic" panose="020B0400000000000000" pitchFamily="34" charset="-128"/>
                          <a:ea typeface="Yu Gothic" panose="020B0400000000000000" pitchFamily="34" charset="-128"/>
                        </a:rPr>
                        <a:t>日</a:t>
                      </a:r>
                      <a:endParaRPr kumimoji="1" lang="ja-JP" altLang="en-US" sz="1200" b="1" dirty="0">
                        <a:solidFill>
                          <a:schemeClr val="tx1"/>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256716928"/>
                  </a:ext>
                </a:extLst>
              </a:tr>
            </a:tbl>
          </a:graphicData>
        </a:graphic>
      </p:graphicFrame>
      <p:graphicFrame>
        <p:nvGraphicFramePr>
          <p:cNvPr id="40" name="表 39">
            <a:extLst>
              <a:ext uri="{FF2B5EF4-FFF2-40B4-BE49-F238E27FC236}">
                <a16:creationId xmlns:a16="http://schemas.microsoft.com/office/drawing/2014/main" id="{EBC208CA-BD08-0741-8858-8D442745835D}"/>
              </a:ext>
            </a:extLst>
          </p:cNvPr>
          <p:cNvGraphicFramePr>
            <a:graphicFrameLocks noGrp="1"/>
          </p:cNvGraphicFramePr>
          <p:nvPr>
            <p:extLst>
              <p:ext uri="{D42A27DB-BD31-4B8C-83A1-F6EECF244321}">
                <p14:modId xmlns:p14="http://schemas.microsoft.com/office/powerpoint/2010/main" val="997342624"/>
              </p:ext>
            </p:extLst>
          </p:nvPr>
        </p:nvGraphicFramePr>
        <p:xfrm>
          <a:off x="5856899" y="1517084"/>
          <a:ext cx="3471241" cy="2606040"/>
        </p:xfrm>
        <a:graphic>
          <a:graphicData uri="http://schemas.openxmlformats.org/drawingml/2006/table">
            <a:tbl>
              <a:tblPr firstRow="1" bandRow="1">
                <a:tableStyleId>{5940675A-B579-460E-94D1-54222C63F5DA}</a:tableStyleId>
              </a:tblPr>
              <a:tblGrid>
                <a:gridCol w="968309">
                  <a:extLst>
                    <a:ext uri="{9D8B030D-6E8A-4147-A177-3AD203B41FA5}">
                      <a16:colId xmlns:a16="http://schemas.microsoft.com/office/drawing/2014/main" val="3786290387"/>
                    </a:ext>
                  </a:extLst>
                </a:gridCol>
                <a:gridCol w="2502932">
                  <a:extLst>
                    <a:ext uri="{9D8B030D-6E8A-4147-A177-3AD203B41FA5}">
                      <a16:colId xmlns:a16="http://schemas.microsoft.com/office/drawing/2014/main" val="3229627188"/>
                    </a:ext>
                  </a:extLst>
                </a:gridCol>
              </a:tblGrid>
              <a:tr h="289560">
                <a:tc>
                  <a:txBody>
                    <a:bodyPr/>
                    <a:lstStyle/>
                    <a:p>
                      <a:r>
                        <a:rPr kumimoji="1" lang="ja-JP" altLang="en-US" sz="1100" b="1">
                          <a:latin typeface="Yu Gothic" panose="020B0400000000000000" pitchFamily="34" charset="-128"/>
                          <a:ea typeface="Yu Gothic" panose="020B0400000000000000" pitchFamily="34" charset="-128"/>
                        </a:rPr>
                        <a:t>会社名</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en-US" altLang="ja-JP" sz="1200" b="1" dirty="0">
                          <a:latin typeface="Yu Gothic" panose="020B0400000000000000" pitchFamily="34" charset="-128"/>
                          <a:ea typeface="Yu Gothic" panose="020B0400000000000000" pitchFamily="34" charset="-128"/>
                        </a:rPr>
                        <a:t>Sansan</a:t>
                      </a:r>
                      <a:r>
                        <a:rPr kumimoji="1" lang="ja-JP" altLang="en-US" sz="1200" b="1" dirty="0">
                          <a:latin typeface="Yu Gothic" panose="020B0400000000000000" pitchFamily="34" charset="-128"/>
                          <a:ea typeface="Yu Gothic" panose="020B0400000000000000" pitchFamily="34" charset="-128"/>
                        </a:rPr>
                        <a:t>株式会社</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21693276"/>
                  </a:ext>
                </a:extLst>
              </a:tr>
              <a:tr h="289560">
                <a:tc>
                  <a:txBody>
                    <a:bodyPr/>
                    <a:lstStyle/>
                    <a:p>
                      <a:r>
                        <a:rPr kumimoji="1" lang="en-US" altLang="ja-JP" sz="1100" b="1" dirty="0">
                          <a:latin typeface="Yu Gothic" panose="020B0400000000000000" pitchFamily="34" charset="-128"/>
                          <a:ea typeface="Yu Gothic" panose="020B0400000000000000" pitchFamily="34" charset="-128"/>
                        </a:rPr>
                        <a:t>HP</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cs typeface="Yu Gothic" charset="-128"/>
                        </a:rPr>
                        <a:t>https://</a:t>
                      </a:r>
                      <a:r>
                        <a:rPr kumimoji="1" lang="en-US" altLang="ja-JP" sz="1200" b="1" dirty="0" err="1">
                          <a:latin typeface="Yu Gothic" panose="020B0400000000000000" pitchFamily="34" charset="-128"/>
                          <a:ea typeface="Yu Gothic" panose="020B0400000000000000" pitchFamily="34" charset="-128"/>
                          <a:cs typeface="Yu Gothic" charset="-128"/>
                        </a:rPr>
                        <a:t>jp.corp-sansan.com</a:t>
                      </a:r>
                      <a:r>
                        <a:rPr kumimoji="1" lang="en-US" altLang="ja-JP" sz="1200" b="1" dirty="0">
                          <a:latin typeface="Yu Gothic" panose="020B0400000000000000" pitchFamily="34" charset="-128"/>
                          <a:ea typeface="Yu Gothic" panose="020B0400000000000000" pitchFamily="34" charset="-128"/>
                          <a:cs typeface="Yu Gothic" charset="-128"/>
                        </a:rPr>
                        <a:t>/</a:t>
                      </a:r>
                      <a:endParaRPr kumimoji="1" lang="ja-JP" altLang="en-US" sz="1200" b="1">
                        <a:latin typeface="Yu Gothic" panose="020B0400000000000000" pitchFamily="34" charset="-128"/>
                        <a:ea typeface="Yu Gothic" panose="020B0400000000000000" pitchFamily="34" charset="-128"/>
                        <a:cs typeface="Yu Gothic"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27230271"/>
                  </a:ext>
                </a:extLst>
              </a:tr>
              <a:tr h="289560">
                <a:tc>
                  <a:txBody>
                    <a:bodyPr/>
                    <a:lstStyle/>
                    <a:p>
                      <a:r>
                        <a:rPr kumimoji="1" lang="ja-JP" altLang="en-US" sz="1100" b="1" dirty="0">
                          <a:latin typeface="Yu Gothic" panose="020B0400000000000000" pitchFamily="34" charset="-128"/>
                          <a:ea typeface="Yu Gothic" panose="020B0400000000000000" pitchFamily="34" charset="-128"/>
                        </a:rPr>
                        <a:t>電話番号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rPr>
                        <a:t>03-6758-0033</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5827912"/>
                  </a:ext>
                </a:extLst>
              </a:tr>
              <a:tr h="289560">
                <a:tc>
                  <a:txBody>
                    <a:bodyPr/>
                    <a:lstStyle/>
                    <a:p>
                      <a:r>
                        <a:rPr kumimoji="1" lang="ja-JP" altLang="en-US" sz="1100" b="1" dirty="0">
                          <a:latin typeface="Yu Gothic" panose="020B0400000000000000" pitchFamily="34" charset="-128"/>
                          <a:ea typeface="Yu Gothic" panose="020B0400000000000000" pitchFamily="34" charset="-128"/>
                        </a:rPr>
                        <a:t>所在地</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200" b="1" dirty="0">
                          <a:latin typeface="Yu Gothic" panose="020B0400000000000000" pitchFamily="34" charset="-128"/>
                          <a:ea typeface="Yu Gothic" panose="020B0400000000000000" pitchFamily="34" charset="-128"/>
                        </a:rPr>
                        <a:t>東京都渋谷区神宮前</a:t>
                      </a:r>
                      <a:r>
                        <a:rPr kumimoji="1" lang="en-US" altLang="zh-TW" sz="1200" b="1" dirty="0">
                          <a:latin typeface="Yu Gothic" panose="020B0400000000000000" pitchFamily="34" charset="-128"/>
                          <a:ea typeface="Yu Gothic" panose="020B0400000000000000" pitchFamily="34" charset="-128"/>
                        </a:rPr>
                        <a:t>5−52−2</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56616387"/>
                  </a:ext>
                </a:extLst>
              </a:tr>
              <a:tr h="289560">
                <a:tc>
                  <a:txBody>
                    <a:bodyPr/>
                    <a:lstStyle/>
                    <a:p>
                      <a:r>
                        <a:rPr kumimoji="1" lang="ja-JP" altLang="en-US" sz="1100" b="1" dirty="0">
                          <a:latin typeface="Yu Gothic" panose="020B0400000000000000" pitchFamily="34" charset="-128"/>
                          <a:ea typeface="Yu Gothic" panose="020B0400000000000000" pitchFamily="34" charset="-128"/>
                        </a:rPr>
                        <a:t>担当者名</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Yu Gothic" panose="020B0400000000000000" pitchFamily="34" charset="-128"/>
                          <a:ea typeface="Yu Gothic" panose="020B0400000000000000" pitchFamily="34" charset="-128"/>
                        </a:rPr>
                        <a:t>山田</a:t>
                      </a:r>
                      <a:r>
                        <a:rPr kumimoji="1" lang="en-US" altLang="ja-JP" sz="1200" b="1" dirty="0">
                          <a:latin typeface="Yu Gothic" panose="020B0400000000000000" pitchFamily="34" charset="-128"/>
                          <a:ea typeface="Yu Gothic" panose="020B0400000000000000" pitchFamily="34" charset="-128"/>
                        </a:rPr>
                        <a:t> </a:t>
                      </a:r>
                      <a:r>
                        <a:rPr kumimoji="1" lang="ja-JP" altLang="en-US" sz="1200" b="1" dirty="0">
                          <a:latin typeface="Yu Gothic" panose="020B0400000000000000" pitchFamily="34" charset="-128"/>
                          <a:ea typeface="Yu Gothic" panose="020B0400000000000000" pitchFamily="34" charset="-128"/>
                        </a:rPr>
                        <a:t>太郎</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878595692"/>
                  </a:ext>
                </a:extLst>
              </a:tr>
              <a:tr h="289560">
                <a:tc>
                  <a:txBody>
                    <a:bodyPr/>
                    <a:lstStyle/>
                    <a:p>
                      <a:r>
                        <a:rPr kumimoji="1" lang="ja-JP" altLang="en-US" sz="1100" b="1" dirty="0">
                          <a:latin typeface="Yu Gothic" panose="020B0400000000000000" pitchFamily="34" charset="-128"/>
                          <a:ea typeface="Yu Gothic" panose="020B0400000000000000" pitchFamily="34" charset="-128"/>
                        </a:rPr>
                        <a:t>部署</a:t>
                      </a:r>
                      <a:endParaRPr kumimoji="1" lang="en-US" altLang="ja-JP"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r>
                        <a:rPr kumimoji="1" lang="ja-JP" altLang="en-US" sz="1200" b="1" spc="-150" dirty="0">
                          <a:latin typeface="Yu Gothic" panose="020B0400000000000000" pitchFamily="34" charset="-128"/>
                          <a:ea typeface="Yu Gothic" panose="020B0400000000000000" pitchFamily="34" charset="-128"/>
                        </a:rPr>
                        <a:t>デジタルマーケティング</a:t>
                      </a:r>
                      <a:r>
                        <a:rPr kumimoji="1" lang="ja-JP" altLang="en-US" sz="1200" b="1" dirty="0">
                          <a:latin typeface="Yu Gothic" panose="020B0400000000000000" pitchFamily="34" charset="-128"/>
                          <a:ea typeface="Yu Gothic" panose="020B0400000000000000" pitchFamily="34" charset="-128"/>
                        </a:rPr>
                        <a:t>室</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88475895"/>
                  </a:ext>
                </a:extLst>
              </a:tr>
              <a:tr h="289560">
                <a:tc>
                  <a:txBody>
                    <a:bodyPr/>
                    <a:lstStyle/>
                    <a:p>
                      <a:r>
                        <a:rPr kumimoji="1" lang="ja-JP" altLang="en-US" sz="1100" b="1" dirty="0">
                          <a:latin typeface="Yu Gothic" panose="020B0400000000000000" pitchFamily="34" charset="-128"/>
                          <a:ea typeface="Yu Gothic" panose="020B0400000000000000" pitchFamily="34" charset="-128"/>
                        </a:rPr>
                        <a:t>役職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dirty="0">
                          <a:latin typeface="Yu Gothic" panose="020B0400000000000000" pitchFamily="34" charset="-128"/>
                          <a:ea typeface="Yu Gothic" panose="020B0400000000000000" pitchFamily="34" charset="-128"/>
                        </a:rPr>
                        <a:t>室長</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65622099"/>
                  </a:ext>
                </a:extLst>
              </a:tr>
              <a:tr h="289560">
                <a:tc>
                  <a:txBody>
                    <a:bodyPr/>
                    <a:lstStyle/>
                    <a:p>
                      <a:r>
                        <a:rPr kumimoji="1" lang="en-US" altLang="ja-JP" sz="1100" b="1" dirty="0">
                          <a:latin typeface="Yu Gothic" panose="020B0400000000000000" pitchFamily="34" charset="-128"/>
                          <a:ea typeface="Yu Gothic" panose="020B0400000000000000" pitchFamily="34" charset="-128"/>
                        </a:rPr>
                        <a:t>E-mail</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err="1">
                          <a:latin typeface="Yu Gothic" panose="020B0400000000000000" pitchFamily="34" charset="-128"/>
                          <a:ea typeface="Yu Gothic" panose="020B0400000000000000" pitchFamily="34" charset="-128"/>
                        </a:rPr>
                        <a:t>yamada.taro@sansan.com</a:t>
                      </a:r>
                      <a:endParaRPr kumimoji="1" lang="ja-JP" altLang="en-US" sz="12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86764313"/>
                  </a:ext>
                </a:extLst>
              </a:tr>
              <a:tr h="289560">
                <a:tc>
                  <a:txBody>
                    <a:bodyPr/>
                    <a:lstStyle/>
                    <a:p>
                      <a:r>
                        <a:rPr kumimoji="1" lang="ja-JP" altLang="en-US" sz="1100" b="1">
                          <a:latin typeface="Yu Gothic" panose="020B0400000000000000" pitchFamily="34" charset="-128"/>
                          <a:ea typeface="Yu Gothic" panose="020B0400000000000000" pitchFamily="34" charset="-128"/>
                        </a:rPr>
                        <a:t>作成年月日</a:t>
                      </a:r>
                      <a:endParaRPr kumimoji="1" lang="ja-JP" altLang="en-US" sz="11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1" dirty="0">
                          <a:latin typeface="Yu Gothic" panose="020B0400000000000000" pitchFamily="34" charset="-128"/>
                          <a:ea typeface="Yu Gothic" panose="020B0400000000000000" pitchFamily="34" charset="-128"/>
                        </a:rPr>
                        <a:t>2019</a:t>
                      </a:r>
                      <a:r>
                        <a:rPr kumimoji="1" lang="ja-JP" altLang="en-US" sz="1200" b="1" kern="1200">
                          <a:solidFill>
                            <a:schemeClr val="tx1"/>
                          </a:solidFill>
                          <a:latin typeface="Yu Gothic" panose="020B0400000000000000" pitchFamily="34" charset="-128"/>
                          <a:ea typeface="Yu Gothic" panose="020B0400000000000000" pitchFamily="34" charset="-128"/>
                          <a:cs typeface="+mn-cs"/>
                        </a:rPr>
                        <a:t>年</a:t>
                      </a:r>
                      <a:r>
                        <a:rPr kumimoji="1" lang="en-US" altLang="ja-JP" sz="1200" b="1" dirty="0">
                          <a:latin typeface="Yu Gothic" panose="020B0400000000000000" pitchFamily="34" charset="-128"/>
                          <a:ea typeface="Yu Gothic" panose="020B0400000000000000" pitchFamily="34" charset="-128"/>
                        </a:rPr>
                        <a:t>12</a:t>
                      </a:r>
                      <a:r>
                        <a:rPr kumimoji="1" lang="ja-JP" altLang="en-US" sz="1200" b="1" kern="1200">
                          <a:solidFill>
                            <a:schemeClr val="tx1"/>
                          </a:solidFill>
                          <a:latin typeface="Yu Gothic" panose="020B0400000000000000" pitchFamily="34" charset="-128"/>
                          <a:ea typeface="Yu Gothic" panose="020B0400000000000000" pitchFamily="34" charset="-128"/>
                          <a:cs typeface="+mn-cs"/>
                        </a:rPr>
                        <a:t>月</a:t>
                      </a:r>
                      <a:r>
                        <a:rPr kumimoji="1" lang="en-US" altLang="ja-JP" sz="1200" b="1" dirty="0">
                          <a:latin typeface="Yu Gothic" panose="020B0400000000000000" pitchFamily="34" charset="-128"/>
                          <a:ea typeface="Yu Gothic" panose="020B0400000000000000" pitchFamily="34" charset="-128"/>
                        </a:rPr>
                        <a:t>15</a:t>
                      </a:r>
                      <a:r>
                        <a:rPr kumimoji="1" lang="ja-JP" altLang="en-US" sz="1200" b="1" kern="1200">
                          <a:solidFill>
                            <a:schemeClr val="tx1"/>
                          </a:solidFill>
                          <a:latin typeface="Yu Gothic" panose="020B0400000000000000" pitchFamily="34" charset="-128"/>
                          <a:ea typeface="Yu Gothic" panose="020B0400000000000000" pitchFamily="34" charset="-128"/>
                          <a:cs typeface="+mn-cs"/>
                        </a:rPr>
                        <a:t>日</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625293837"/>
                  </a:ext>
                </a:extLst>
              </a:tr>
            </a:tbl>
          </a:graphicData>
        </a:graphic>
      </p:graphicFrame>
      <p:sp>
        <p:nvSpPr>
          <p:cNvPr id="43" name="テキスト ボックス 42">
            <a:extLst>
              <a:ext uri="{FF2B5EF4-FFF2-40B4-BE49-F238E27FC236}">
                <a16:creationId xmlns:a16="http://schemas.microsoft.com/office/drawing/2014/main" id="{8112B7BB-D26C-884E-8288-2C1BAD08CE34}"/>
              </a:ext>
            </a:extLst>
          </p:cNvPr>
          <p:cNvSpPr txBox="1"/>
          <p:nvPr/>
        </p:nvSpPr>
        <p:spPr>
          <a:xfrm>
            <a:off x="632519" y="1219517"/>
            <a:ext cx="2028487" cy="221151"/>
          </a:xfrm>
          <a:prstGeom prst="rect">
            <a:avLst/>
          </a:prstGeom>
        </p:spPr>
        <p:txBody>
          <a:bodyPr vert="horz" wrap="square" lIns="0" tIns="0" rIns="0" bIns="0" rtlCol="0" anchor="ctr" anchorCtr="0">
            <a:spAutoFit/>
          </a:bodyPr>
          <a:lstStyle/>
          <a:p>
            <a:pPr>
              <a:lnSpc>
                <a:spcPct val="130000"/>
              </a:lnSpc>
              <a:spcBef>
                <a:spcPts val="800"/>
              </a:spcBef>
            </a:pPr>
            <a:r>
              <a:rPr lang="ja-JP" altLang="en-US" sz="1200" b="1">
                <a:solidFill>
                  <a:schemeClr val="tx1">
                    <a:lumMod val="75000"/>
                  </a:schemeClr>
                </a:solidFill>
                <a:latin typeface="+mj-lt"/>
                <a:ea typeface="Yu Gothic" charset="-128"/>
                <a:cs typeface="Yu Gothic" charset="-128"/>
              </a:rPr>
              <a:t>取引先責任者</a:t>
            </a:r>
            <a:endParaRPr lang="ja-JP" altLang="en-US" sz="1200" b="1" dirty="0">
              <a:solidFill>
                <a:schemeClr val="tx1">
                  <a:lumMod val="75000"/>
                </a:schemeClr>
              </a:solidFill>
              <a:latin typeface="+mj-lt"/>
              <a:ea typeface="Yu Gothic" charset="-128"/>
              <a:cs typeface="Yu Gothic" charset="-128"/>
            </a:endParaRPr>
          </a:p>
        </p:txBody>
      </p:sp>
      <p:sp>
        <p:nvSpPr>
          <p:cNvPr id="19" name="テキスト ボックス 18">
            <a:extLst>
              <a:ext uri="{FF2B5EF4-FFF2-40B4-BE49-F238E27FC236}">
                <a16:creationId xmlns:a16="http://schemas.microsoft.com/office/drawing/2014/main" id="{27F924E1-3854-4F64-B743-73493E3B26FD}"/>
              </a:ext>
            </a:extLst>
          </p:cNvPr>
          <p:cNvSpPr txBox="1"/>
          <p:nvPr/>
        </p:nvSpPr>
        <p:spPr>
          <a:xfrm>
            <a:off x="5852882" y="1219517"/>
            <a:ext cx="918683" cy="221151"/>
          </a:xfrm>
          <a:prstGeom prst="rect">
            <a:avLst/>
          </a:prstGeom>
        </p:spPr>
        <p:txBody>
          <a:bodyPr vert="horz" wrap="square" lIns="0" tIns="0" rIns="0" bIns="0" rtlCol="0" anchor="ctr" anchorCtr="0">
            <a:spAutoFit/>
          </a:bodyPr>
          <a:lstStyle/>
          <a:p>
            <a:pPr>
              <a:lnSpc>
                <a:spcPct val="130000"/>
              </a:lnSpc>
              <a:spcBef>
                <a:spcPts val="800"/>
              </a:spcBef>
            </a:pPr>
            <a:r>
              <a:rPr lang="ja-JP" altLang="en-US" sz="1200" b="1" dirty="0">
                <a:solidFill>
                  <a:schemeClr val="tx1">
                    <a:lumMod val="75000"/>
                  </a:schemeClr>
                </a:solidFill>
                <a:latin typeface="+mj-lt"/>
                <a:ea typeface="Yu Gothic" charset="-128"/>
                <a:cs typeface="Yu Gothic" charset="-128"/>
              </a:rPr>
              <a:t>名刺</a:t>
            </a:r>
          </a:p>
        </p:txBody>
      </p:sp>
      <p:pic>
        <p:nvPicPr>
          <p:cNvPr id="39" name="図 38">
            <a:extLst>
              <a:ext uri="{FF2B5EF4-FFF2-40B4-BE49-F238E27FC236}">
                <a16:creationId xmlns:a16="http://schemas.microsoft.com/office/drawing/2014/main" id="{B5FA4D61-7456-2244-AC73-42F60B245EAA}"/>
              </a:ext>
            </a:extLst>
          </p:cNvPr>
          <p:cNvPicPr>
            <a:picLocks noChangeAspect="1"/>
          </p:cNvPicPr>
          <p:nvPr/>
        </p:nvPicPr>
        <p:blipFill>
          <a:blip r:embed="rId3"/>
          <a:stretch>
            <a:fillRect/>
          </a:stretch>
        </p:blipFill>
        <p:spPr>
          <a:xfrm>
            <a:off x="4575004" y="2181710"/>
            <a:ext cx="810651" cy="810651"/>
          </a:xfrm>
          <a:prstGeom prst="rect">
            <a:avLst/>
          </a:prstGeom>
        </p:spPr>
      </p:pic>
      <p:sp>
        <p:nvSpPr>
          <p:cNvPr id="53" name="テキスト ボックス 52">
            <a:extLst>
              <a:ext uri="{FF2B5EF4-FFF2-40B4-BE49-F238E27FC236}">
                <a16:creationId xmlns:a16="http://schemas.microsoft.com/office/drawing/2014/main" id="{2E3E4229-BE1D-6D4B-AF32-84308466527C}"/>
              </a:ext>
            </a:extLst>
          </p:cNvPr>
          <p:cNvSpPr txBox="1"/>
          <p:nvPr/>
        </p:nvSpPr>
        <p:spPr>
          <a:xfrm>
            <a:off x="4301479" y="3078444"/>
            <a:ext cx="1357701" cy="338554"/>
          </a:xfrm>
          <a:prstGeom prst="rect">
            <a:avLst/>
          </a:prstGeom>
        </p:spPr>
        <p:txBody>
          <a:bodyPr vert="horz" wrap="square" lIns="0" tIns="0" rIns="0" bIns="0" rtlCol="0" anchor="ctr" anchorCtr="0">
            <a:spAutoFit/>
          </a:bodyPr>
          <a:lstStyle/>
          <a:p>
            <a:pPr algn="ctr"/>
            <a:r>
              <a:rPr lang="en-US" altLang="ja-JP" sz="1100" b="1" dirty="0">
                <a:solidFill>
                  <a:srgbClr val="004E98"/>
                </a:solidFill>
                <a:latin typeface="Yu Gothic" panose="020B0400000000000000" pitchFamily="34" charset="-128"/>
                <a:ea typeface="Yu Gothic" panose="020B0400000000000000" pitchFamily="34" charset="-128"/>
                <a:cs typeface="Yu Gothic" charset="-128"/>
              </a:rPr>
              <a:t>Sansan Data Hub</a:t>
            </a:r>
            <a:r>
              <a:rPr kumimoji="1" lang="ja-JP" altLang="en-US" sz="1100" b="1" dirty="0">
                <a:solidFill>
                  <a:srgbClr val="004E98"/>
                </a:solidFill>
                <a:latin typeface="Yu Gothic" panose="020B0400000000000000" pitchFamily="34" charset="-128"/>
                <a:ea typeface="Yu Gothic" panose="020B0400000000000000" pitchFamily="34" charset="-128"/>
                <a:cs typeface="Yu Gothic" charset="-128"/>
              </a:rPr>
              <a:t>で</a:t>
            </a:r>
            <a:br>
              <a:rPr kumimoji="1" lang="en-US" altLang="ja-JP" sz="1100" b="1" dirty="0">
                <a:solidFill>
                  <a:srgbClr val="004E98"/>
                </a:solidFill>
                <a:latin typeface="Yu Gothic" panose="020B0400000000000000" pitchFamily="34" charset="-128"/>
                <a:ea typeface="Yu Gothic" panose="020B0400000000000000" pitchFamily="34" charset="-128"/>
                <a:cs typeface="Yu Gothic" charset="-128"/>
              </a:rPr>
            </a:br>
            <a:r>
              <a:rPr kumimoji="1" lang="ja-JP" altLang="en-US" sz="1100" b="1" dirty="0">
                <a:solidFill>
                  <a:srgbClr val="004E98"/>
                </a:solidFill>
                <a:latin typeface="Yu Gothic" panose="020B0400000000000000" pitchFamily="34" charset="-128"/>
                <a:ea typeface="Yu Gothic" panose="020B0400000000000000" pitchFamily="34" charset="-128"/>
                <a:cs typeface="Yu Gothic" charset="-128"/>
              </a:rPr>
              <a:t>情報を一元化</a:t>
            </a:r>
          </a:p>
        </p:txBody>
      </p:sp>
      <p:sp>
        <p:nvSpPr>
          <p:cNvPr id="33" name="正方形/長方形 32">
            <a:extLst>
              <a:ext uri="{FF2B5EF4-FFF2-40B4-BE49-F238E27FC236}">
                <a16:creationId xmlns:a16="http://schemas.microsoft.com/office/drawing/2014/main" id="{4D368139-C9FA-B64C-BF26-2E0637CEBFE4}"/>
              </a:ext>
            </a:extLst>
          </p:cNvPr>
          <p:cNvSpPr/>
          <p:nvPr/>
        </p:nvSpPr>
        <p:spPr>
          <a:xfrm>
            <a:off x="1586374" y="5651980"/>
            <a:ext cx="7111042" cy="918200"/>
          </a:xfrm>
          <a:prstGeom prst="rect">
            <a:avLst/>
          </a:prstGeom>
        </p:spPr>
        <p:txBody>
          <a:bodyPr wrap="square">
            <a:spAutoFit/>
          </a:bodyPr>
          <a:lstStyle/>
          <a:p>
            <a:pPr indent="-177750">
              <a:lnSpc>
                <a:spcPts val="2180"/>
              </a:lnSpc>
              <a:buClr>
                <a:srgbClr val="C00000"/>
              </a:buClr>
              <a:buSzPct val="150000"/>
              <a:buFont typeface="システムフォント"/>
              <a:buChar char="-"/>
            </a:pPr>
            <a:r>
              <a:rPr lang="ja-JP" altLang="en-US" sz="1400" b="1" dirty="0">
                <a:solidFill>
                  <a:srgbClr val="004E98"/>
                </a:solidFill>
                <a:ea typeface="Yu Gothic" charset="-128"/>
                <a:cs typeface="Yu Gothic" charset="-128"/>
              </a:rPr>
              <a:t>組織と人物を辞書判定</a:t>
            </a:r>
            <a:r>
              <a:rPr lang="ja-JP" altLang="en-US" sz="1400" b="1">
                <a:solidFill>
                  <a:srgbClr val="004E98"/>
                </a:solidFill>
                <a:ea typeface="Yu Gothic" charset="-128"/>
                <a:cs typeface="Yu Gothic" charset="-128"/>
              </a:rPr>
              <a:t>し、識別コード（</a:t>
            </a:r>
            <a:r>
              <a:rPr lang="en-US" altLang="ja-JP" sz="1400" b="1" dirty="0">
                <a:solidFill>
                  <a:srgbClr val="004E98"/>
                </a:solidFill>
                <a:ea typeface="Yu Gothic" charset="-128"/>
                <a:cs typeface="Yu Gothic" charset="-128"/>
              </a:rPr>
              <a:t>SOC</a:t>
            </a:r>
            <a:r>
              <a:rPr lang="ja-JP" altLang="en-US" sz="1400" b="1">
                <a:solidFill>
                  <a:srgbClr val="004E98"/>
                </a:solidFill>
                <a:ea typeface="Yu Gothic" charset="-128"/>
                <a:cs typeface="Yu Gothic" charset="-128"/>
              </a:rPr>
              <a:t>・</a:t>
            </a:r>
            <a:r>
              <a:rPr lang="en-US" altLang="ja-JP" sz="1400" b="1" dirty="0">
                <a:solidFill>
                  <a:srgbClr val="004E98"/>
                </a:solidFill>
                <a:ea typeface="Yu Gothic" charset="-128"/>
                <a:cs typeface="Yu Gothic" charset="-128"/>
              </a:rPr>
              <a:t>SLC</a:t>
            </a:r>
            <a:r>
              <a:rPr lang="ja-JP" altLang="en-US" sz="1400" b="1">
                <a:solidFill>
                  <a:srgbClr val="004E98"/>
                </a:solidFill>
                <a:ea typeface="Yu Gothic" charset="-128"/>
                <a:cs typeface="Yu Gothic" charset="-128"/>
              </a:rPr>
              <a:t>・</a:t>
            </a:r>
            <a:r>
              <a:rPr lang="en-US" altLang="ja-JP" sz="1400" b="1" dirty="0">
                <a:solidFill>
                  <a:srgbClr val="004E98"/>
                </a:solidFill>
                <a:ea typeface="Yu Gothic" charset="-128"/>
                <a:cs typeface="Yu Gothic" charset="-128"/>
              </a:rPr>
              <a:t>CI</a:t>
            </a:r>
            <a:r>
              <a:rPr lang="ja-JP" altLang="en-US" sz="1400" b="1">
                <a:solidFill>
                  <a:srgbClr val="004E98"/>
                </a:solidFill>
                <a:ea typeface="Yu Gothic" charset="-128"/>
                <a:cs typeface="Yu Gothic" charset="-128"/>
              </a:rPr>
              <a:t>人物</a:t>
            </a:r>
            <a:r>
              <a:rPr lang="en-US" altLang="ja-JP" sz="1400" b="1" dirty="0">
                <a:solidFill>
                  <a:srgbClr val="004E98"/>
                </a:solidFill>
                <a:ea typeface="Yu Gothic" charset="-128"/>
                <a:cs typeface="Yu Gothic" charset="-128"/>
              </a:rPr>
              <a:t>ID</a:t>
            </a:r>
            <a:r>
              <a:rPr lang="ja-JP" altLang="en-US" sz="1400" b="1">
                <a:solidFill>
                  <a:srgbClr val="004E98"/>
                </a:solidFill>
                <a:ea typeface="Yu Gothic" charset="-128"/>
                <a:cs typeface="Yu Gothic" charset="-128"/>
              </a:rPr>
              <a:t>）を</a:t>
            </a:r>
            <a:r>
              <a:rPr lang="ja-JP" altLang="en-US" sz="1400" b="1" dirty="0">
                <a:solidFill>
                  <a:srgbClr val="004E98"/>
                </a:solidFill>
                <a:ea typeface="Yu Gothic" charset="-128"/>
                <a:cs typeface="Yu Gothic" charset="-128"/>
              </a:rPr>
              <a:t>付与</a:t>
            </a:r>
            <a:endParaRPr lang="en-US" altLang="ja-JP" sz="1400" b="1" dirty="0">
              <a:solidFill>
                <a:srgbClr val="004E98"/>
              </a:solidFill>
              <a:ea typeface="Yu Gothic" charset="-128"/>
              <a:cs typeface="Yu Gothic" charset="-128"/>
            </a:endParaRPr>
          </a:p>
          <a:p>
            <a:pPr indent="-177750">
              <a:lnSpc>
                <a:spcPts val="2180"/>
              </a:lnSpc>
              <a:buClr>
                <a:srgbClr val="C00000"/>
              </a:buClr>
              <a:buSzPct val="150000"/>
              <a:buFont typeface="システムフォント"/>
              <a:buChar char="-"/>
            </a:pPr>
            <a:r>
              <a:rPr lang="ja-JP" altLang="en-US" sz="1400" b="1" dirty="0">
                <a:solidFill>
                  <a:srgbClr val="004E98"/>
                </a:solidFill>
                <a:ea typeface="Yu Gothic" charset="-128"/>
                <a:cs typeface="Yu Gothic" charset="-128"/>
              </a:rPr>
              <a:t>人物情報を自動新旧判定し、最新人物情報として一元化</a:t>
            </a:r>
            <a:endParaRPr lang="en-US" altLang="ja-JP" sz="1400" b="1" dirty="0">
              <a:solidFill>
                <a:srgbClr val="004E98"/>
              </a:solidFill>
              <a:ea typeface="Yu Gothic" charset="-128"/>
              <a:cs typeface="Yu Gothic" charset="-128"/>
            </a:endParaRPr>
          </a:p>
          <a:p>
            <a:pPr indent="-177750">
              <a:lnSpc>
                <a:spcPts val="2180"/>
              </a:lnSpc>
              <a:buClr>
                <a:srgbClr val="C00000"/>
              </a:buClr>
              <a:buSzPct val="150000"/>
              <a:buFont typeface="システムフォント"/>
              <a:buChar char="-"/>
            </a:pPr>
            <a:r>
              <a:rPr lang="ja-JP" altLang="en-US" sz="1400" b="1" dirty="0">
                <a:solidFill>
                  <a:srgbClr val="004E98"/>
                </a:solidFill>
                <a:ea typeface="Yu Gothic" charset="-128"/>
                <a:cs typeface="Yu Gothic" charset="-128"/>
              </a:rPr>
              <a:t>テキストマッチングによらない名寄せが可能に</a:t>
            </a:r>
            <a:endParaRPr lang="en-US" altLang="ja-JP" sz="1400" b="1" dirty="0">
              <a:solidFill>
                <a:srgbClr val="004E98"/>
              </a:solidFill>
              <a:ea typeface="Yu Gothic" charset="-128"/>
              <a:cs typeface="Yu Gothic" charset="-128"/>
            </a:endParaRPr>
          </a:p>
        </p:txBody>
      </p:sp>
      <p:cxnSp>
        <p:nvCxnSpPr>
          <p:cNvPr id="32" name="直線矢印コネクタ 31">
            <a:extLst>
              <a:ext uri="{FF2B5EF4-FFF2-40B4-BE49-F238E27FC236}">
                <a16:creationId xmlns:a16="http://schemas.microsoft.com/office/drawing/2014/main" id="{6E8B1084-0218-CB41-830A-92A526D9E313}"/>
              </a:ext>
            </a:extLst>
          </p:cNvPr>
          <p:cNvCxnSpPr>
            <a:cxnSpLocks/>
          </p:cNvCxnSpPr>
          <p:nvPr/>
        </p:nvCxnSpPr>
        <p:spPr>
          <a:xfrm flipH="1">
            <a:off x="4175768" y="2587035"/>
            <a:ext cx="288031" cy="0"/>
          </a:xfrm>
          <a:prstGeom prst="straightConnector1">
            <a:avLst/>
          </a:prstGeom>
          <a:ln w="31750" cmpd="sng">
            <a:solidFill>
              <a:srgbClr val="2896FF"/>
            </a:solidFill>
            <a:prstDash val="solid"/>
            <a:headEnd type="triangle" w="med" len="med"/>
            <a:tailEnd type="none"/>
          </a:ln>
        </p:spPr>
        <p:style>
          <a:lnRef idx="1">
            <a:schemeClr val="accent1"/>
          </a:lnRef>
          <a:fillRef idx="0">
            <a:schemeClr val="accent1"/>
          </a:fillRef>
          <a:effectRef idx="0">
            <a:schemeClr val="accent1"/>
          </a:effectRef>
          <a:fontRef idx="minor">
            <a:schemeClr val="tx1"/>
          </a:fontRef>
        </p:style>
      </p:cxnSp>
      <p:cxnSp>
        <p:nvCxnSpPr>
          <p:cNvPr id="35" name="直線矢印コネクタ 34">
            <a:extLst>
              <a:ext uri="{FF2B5EF4-FFF2-40B4-BE49-F238E27FC236}">
                <a16:creationId xmlns:a16="http://schemas.microsoft.com/office/drawing/2014/main" id="{7C8C2798-B7B1-B64E-9614-C75585AFF8A8}"/>
              </a:ext>
            </a:extLst>
          </p:cNvPr>
          <p:cNvCxnSpPr>
            <a:cxnSpLocks/>
          </p:cNvCxnSpPr>
          <p:nvPr/>
        </p:nvCxnSpPr>
        <p:spPr>
          <a:xfrm flipH="1">
            <a:off x="5494205" y="2587035"/>
            <a:ext cx="288031" cy="0"/>
          </a:xfrm>
          <a:prstGeom prst="straightConnector1">
            <a:avLst/>
          </a:prstGeom>
          <a:ln w="31750" cmpd="sng">
            <a:solidFill>
              <a:srgbClr val="2896FF"/>
            </a:solidFill>
            <a:prstDash val="solid"/>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テキスト ボックス 30">
            <a:extLst>
              <a:ext uri="{FF2B5EF4-FFF2-40B4-BE49-F238E27FC236}">
                <a16:creationId xmlns:a16="http://schemas.microsoft.com/office/drawing/2014/main" id="{2DFAA8E9-6C76-A142-BD46-8D2BA50F1CBA}"/>
              </a:ext>
            </a:extLst>
          </p:cNvPr>
          <p:cNvSpPr txBox="1"/>
          <p:nvPr/>
        </p:nvSpPr>
        <p:spPr>
          <a:xfrm>
            <a:off x="3063913" y="5121682"/>
            <a:ext cx="3652831" cy="184666"/>
          </a:xfrm>
          <a:prstGeom prst="rect">
            <a:avLst/>
          </a:prstGeom>
        </p:spPr>
        <p:txBody>
          <a:bodyPr vert="horz" wrap="square" lIns="0" tIns="0" rIns="0" bIns="0" rtlCol="0" anchor="ctr" anchorCtr="0">
            <a:spAutoFit/>
          </a:bodyPr>
          <a:lstStyle/>
          <a:p>
            <a:pPr algn="ctr">
              <a:spcBef>
                <a:spcPts val="800"/>
              </a:spcBef>
            </a:pPr>
            <a:r>
              <a:rPr kumimoji="1" lang="ja-JP" altLang="en-US" sz="1200" b="1">
                <a:solidFill>
                  <a:srgbClr val="004E98"/>
                </a:solidFill>
                <a:latin typeface="+mj-lt"/>
                <a:ea typeface="Yu Gothic" charset="-128"/>
                <a:cs typeface="Yu Gothic" charset="-128"/>
              </a:rPr>
              <a:t>コード一致するデータを同一判定して名寄せが可能</a:t>
            </a:r>
            <a:endParaRPr kumimoji="1" lang="ja-JP" altLang="en-US" sz="1200" b="1" dirty="0">
              <a:solidFill>
                <a:srgbClr val="004E98"/>
              </a:solidFill>
              <a:latin typeface="+mj-lt"/>
              <a:ea typeface="Yu Gothic" charset="-128"/>
              <a:cs typeface="Yu Gothic" charset="-128"/>
            </a:endParaRPr>
          </a:p>
        </p:txBody>
      </p:sp>
      <p:cxnSp>
        <p:nvCxnSpPr>
          <p:cNvPr id="45" name="直線コネクタ 44">
            <a:extLst>
              <a:ext uri="{FF2B5EF4-FFF2-40B4-BE49-F238E27FC236}">
                <a16:creationId xmlns:a16="http://schemas.microsoft.com/office/drawing/2014/main" id="{5A7D2552-9C73-6E41-87B2-EFF8049AA6D2}"/>
              </a:ext>
            </a:extLst>
          </p:cNvPr>
          <p:cNvCxnSpPr>
            <a:cxnSpLocks/>
          </p:cNvCxnSpPr>
          <p:nvPr/>
        </p:nvCxnSpPr>
        <p:spPr>
          <a:xfrm>
            <a:off x="4890329" y="3480071"/>
            <a:ext cx="18000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graphicFrame>
        <p:nvGraphicFramePr>
          <p:cNvPr id="26" name="表 25">
            <a:extLst>
              <a:ext uri="{FF2B5EF4-FFF2-40B4-BE49-F238E27FC236}">
                <a16:creationId xmlns:a16="http://schemas.microsoft.com/office/drawing/2014/main" id="{ED992A0E-9E6E-334E-B3C9-D92B383855A0}"/>
              </a:ext>
            </a:extLst>
          </p:cNvPr>
          <p:cNvGraphicFramePr>
            <a:graphicFrameLocks noGrp="1"/>
          </p:cNvGraphicFramePr>
          <p:nvPr>
            <p:extLst>
              <p:ext uri="{D42A27DB-BD31-4B8C-83A1-F6EECF244321}">
                <p14:modId xmlns:p14="http://schemas.microsoft.com/office/powerpoint/2010/main" val="1867415149"/>
              </p:ext>
            </p:extLst>
          </p:nvPr>
        </p:nvGraphicFramePr>
        <p:xfrm>
          <a:off x="632519" y="4123504"/>
          <a:ext cx="3475462" cy="713906"/>
        </p:xfrm>
        <a:graphic>
          <a:graphicData uri="http://schemas.openxmlformats.org/drawingml/2006/table">
            <a:tbl>
              <a:tblPr firstRow="1" bandRow="1">
                <a:tableStyleId>{5940675A-B579-460E-94D1-54222C63F5DA}</a:tableStyleId>
              </a:tblPr>
              <a:tblGrid>
                <a:gridCol w="1003290">
                  <a:extLst>
                    <a:ext uri="{9D8B030D-6E8A-4147-A177-3AD203B41FA5}">
                      <a16:colId xmlns:a16="http://schemas.microsoft.com/office/drawing/2014/main" val="1745663705"/>
                    </a:ext>
                  </a:extLst>
                </a:gridCol>
                <a:gridCol w="2472172">
                  <a:extLst>
                    <a:ext uri="{9D8B030D-6E8A-4147-A177-3AD203B41FA5}">
                      <a16:colId xmlns:a16="http://schemas.microsoft.com/office/drawing/2014/main" val="346180867"/>
                    </a:ext>
                  </a:extLst>
                </a:gridCol>
              </a:tblGrid>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SOC</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1531288593156</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3610960"/>
                  </a:ext>
                </a:extLst>
              </a:tr>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CI</a:t>
                      </a:r>
                      <a:r>
                        <a:rPr kumimoji="1" lang="ja-JP" altLang="en-US" sz="1400" b="1">
                          <a:solidFill>
                            <a:srgbClr val="004E98"/>
                          </a:solidFill>
                          <a:latin typeface="Yu Gothic" panose="020B0400000000000000" pitchFamily="34" charset="-128"/>
                          <a:ea typeface="Yu Gothic" panose="020B0400000000000000" pitchFamily="34" charset="-128"/>
                        </a:rPr>
                        <a:t>人物</a:t>
                      </a:r>
                      <a:r>
                        <a:rPr kumimoji="1" lang="en-US" altLang="ja-JP" sz="1400" b="1" dirty="0">
                          <a:solidFill>
                            <a:srgbClr val="004E98"/>
                          </a:solidFill>
                          <a:latin typeface="Yu Gothic" panose="020B0400000000000000" pitchFamily="34" charset="-128"/>
                          <a:ea typeface="Yu Gothic" panose="020B0400000000000000" pitchFamily="34" charset="-128"/>
                        </a:rPr>
                        <a:t>ID</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6346810120469</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102379"/>
                  </a:ext>
                </a:extLst>
              </a:tr>
            </a:tbl>
          </a:graphicData>
        </a:graphic>
      </p:graphicFrame>
      <p:sp>
        <p:nvSpPr>
          <p:cNvPr id="30" name="正方形/長方形 29">
            <a:extLst>
              <a:ext uri="{FF2B5EF4-FFF2-40B4-BE49-F238E27FC236}">
                <a16:creationId xmlns:a16="http://schemas.microsoft.com/office/drawing/2014/main" id="{F2048AFF-C638-484C-A945-E2AFDF7BF1DB}"/>
              </a:ext>
            </a:extLst>
          </p:cNvPr>
          <p:cNvSpPr/>
          <p:nvPr/>
        </p:nvSpPr>
        <p:spPr>
          <a:xfrm>
            <a:off x="640610" y="4123124"/>
            <a:ext cx="3471240" cy="707716"/>
          </a:xfrm>
          <a:prstGeom prst="rect">
            <a:avLst/>
          </a:prstGeom>
          <a:noFill/>
          <a:ln w="317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9" name="正方形/長方形 8">
            <a:extLst>
              <a:ext uri="{FF2B5EF4-FFF2-40B4-BE49-F238E27FC236}">
                <a16:creationId xmlns:a16="http://schemas.microsoft.com/office/drawing/2014/main" id="{E3411A65-826D-0342-B2EF-794C0842055B}"/>
              </a:ext>
            </a:extLst>
          </p:cNvPr>
          <p:cNvSpPr/>
          <p:nvPr/>
        </p:nvSpPr>
        <p:spPr>
          <a:xfrm>
            <a:off x="2545126" y="1146354"/>
            <a:ext cx="697627" cy="215444"/>
          </a:xfrm>
          <a:prstGeom prst="rect">
            <a:avLst/>
          </a:prstGeom>
        </p:spPr>
        <p:txBody>
          <a:bodyPr wrap="none">
            <a:spAutoFit/>
          </a:bodyPr>
          <a:lstStyle/>
          <a:p>
            <a:pPr algn="ctr"/>
            <a:r>
              <a:rPr lang="ja-JP" altLang="en-US" sz="800" b="1">
                <a:solidFill>
                  <a:schemeClr val="accent5">
                    <a:lumMod val="75000"/>
                  </a:schemeClr>
                </a:solidFill>
                <a:ea typeface="Yu Gothic" charset="-128"/>
                <a:cs typeface="Yu Gothic" charset="-128"/>
              </a:rPr>
              <a:t>社名が古い</a:t>
            </a:r>
            <a:endParaRPr lang="ja-JP" altLang="en-US" sz="800" b="1" dirty="0">
              <a:solidFill>
                <a:schemeClr val="accent5">
                  <a:lumMod val="75000"/>
                </a:schemeClr>
              </a:solidFill>
              <a:ea typeface="Yu Gothic" charset="-128"/>
              <a:cs typeface="Yu Gothic" charset="-128"/>
            </a:endParaRPr>
          </a:p>
        </p:txBody>
      </p:sp>
      <p:cxnSp>
        <p:nvCxnSpPr>
          <p:cNvPr id="56" name="直線コネクタ 55">
            <a:extLst>
              <a:ext uri="{FF2B5EF4-FFF2-40B4-BE49-F238E27FC236}">
                <a16:creationId xmlns:a16="http://schemas.microsoft.com/office/drawing/2014/main" id="{A2C792B3-6E9D-0A44-AE18-349C81457531}"/>
              </a:ext>
            </a:extLst>
          </p:cNvPr>
          <p:cNvCxnSpPr>
            <a:cxnSpLocks/>
          </p:cNvCxnSpPr>
          <p:nvPr/>
        </p:nvCxnSpPr>
        <p:spPr>
          <a:xfrm>
            <a:off x="2893940" y="1356038"/>
            <a:ext cx="0" cy="306853"/>
          </a:xfrm>
          <a:prstGeom prst="line">
            <a:avLst/>
          </a:prstGeom>
          <a:ln>
            <a:solidFill>
              <a:schemeClr val="accent1"/>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59" name="正方形/長方形 58">
            <a:extLst>
              <a:ext uri="{FF2B5EF4-FFF2-40B4-BE49-F238E27FC236}">
                <a16:creationId xmlns:a16="http://schemas.microsoft.com/office/drawing/2014/main" id="{A85FE278-BCF8-8B4C-BCA1-676492A5E2C0}"/>
              </a:ext>
            </a:extLst>
          </p:cNvPr>
          <p:cNvSpPr/>
          <p:nvPr/>
        </p:nvSpPr>
        <p:spPr>
          <a:xfrm>
            <a:off x="2623191" y="2965832"/>
            <a:ext cx="595035" cy="215444"/>
          </a:xfrm>
          <a:prstGeom prst="rect">
            <a:avLst/>
          </a:prstGeom>
        </p:spPr>
        <p:txBody>
          <a:bodyPr wrap="none">
            <a:spAutoFit/>
          </a:bodyPr>
          <a:lstStyle/>
          <a:p>
            <a:pPr algn="ctr"/>
            <a:r>
              <a:rPr lang="ja-JP" altLang="en-US" sz="800" b="1">
                <a:solidFill>
                  <a:schemeClr val="accent5">
                    <a:lumMod val="75000"/>
                  </a:schemeClr>
                </a:solidFill>
                <a:ea typeface="Yu Gothic" charset="-128"/>
                <a:cs typeface="Yu Gothic" charset="-128"/>
              </a:rPr>
              <a:t>入力漏れ</a:t>
            </a:r>
            <a:endParaRPr lang="ja-JP" altLang="en-US" sz="800" b="1" dirty="0">
              <a:solidFill>
                <a:schemeClr val="accent5">
                  <a:lumMod val="75000"/>
                </a:schemeClr>
              </a:solidFill>
              <a:ea typeface="Yu Gothic" charset="-128"/>
              <a:cs typeface="Yu Gothic" charset="-128"/>
            </a:endParaRPr>
          </a:p>
        </p:txBody>
      </p:sp>
      <p:cxnSp>
        <p:nvCxnSpPr>
          <p:cNvPr id="60" name="直線コネクタ 59">
            <a:extLst>
              <a:ext uri="{FF2B5EF4-FFF2-40B4-BE49-F238E27FC236}">
                <a16:creationId xmlns:a16="http://schemas.microsoft.com/office/drawing/2014/main" id="{15B6679D-A6A9-E141-98D3-1C705EE3315D}"/>
              </a:ext>
            </a:extLst>
          </p:cNvPr>
          <p:cNvCxnSpPr>
            <a:cxnSpLocks/>
          </p:cNvCxnSpPr>
          <p:nvPr/>
        </p:nvCxnSpPr>
        <p:spPr>
          <a:xfrm>
            <a:off x="2893940" y="3164162"/>
            <a:ext cx="0" cy="247523"/>
          </a:xfrm>
          <a:prstGeom prst="line">
            <a:avLst/>
          </a:prstGeom>
          <a:ln>
            <a:solidFill>
              <a:schemeClr val="accent1"/>
            </a:solidFill>
            <a:headEnd type="none"/>
            <a:tailEnd type="oval" w="sm" len="sm"/>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FBC592D5-F022-C140-B7BA-72C486FBBEE6}"/>
              </a:ext>
            </a:extLst>
          </p:cNvPr>
          <p:cNvCxnSpPr>
            <a:cxnSpLocks/>
          </p:cNvCxnSpPr>
          <p:nvPr/>
        </p:nvCxnSpPr>
        <p:spPr>
          <a:xfrm flipH="1" flipV="1">
            <a:off x="3493354" y="3712517"/>
            <a:ext cx="126399" cy="174427"/>
          </a:xfrm>
          <a:prstGeom prst="line">
            <a:avLst/>
          </a:prstGeom>
          <a:ln>
            <a:solidFill>
              <a:schemeClr val="accent1"/>
            </a:solidFill>
            <a:headEnd type="none"/>
            <a:tailEnd type="oval" w="sm" len="sm"/>
          </a:ln>
        </p:spPr>
        <p:style>
          <a:lnRef idx="1">
            <a:schemeClr val="accent1"/>
          </a:lnRef>
          <a:fillRef idx="0">
            <a:schemeClr val="accent1"/>
          </a:fillRef>
          <a:effectRef idx="0">
            <a:schemeClr val="accent1"/>
          </a:effectRef>
          <a:fontRef idx="minor">
            <a:schemeClr val="tx1"/>
          </a:fontRef>
        </p:style>
      </p:cxnSp>
      <p:sp>
        <p:nvSpPr>
          <p:cNvPr id="62" name="正方形/長方形 61">
            <a:extLst>
              <a:ext uri="{FF2B5EF4-FFF2-40B4-BE49-F238E27FC236}">
                <a16:creationId xmlns:a16="http://schemas.microsoft.com/office/drawing/2014/main" id="{8F0ADCB9-BCCA-9E4E-A2EA-3706F7557F6C}"/>
              </a:ext>
            </a:extLst>
          </p:cNvPr>
          <p:cNvSpPr/>
          <p:nvPr/>
        </p:nvSpPr>
        <p:spPr>
          <a:xfrm>
            <a:off x="3182021" y="3873695"/>
            <a:ext cx="902811" cy="215444"/>
          </a:xfrm>
          <a:prstGeom prst="rect">
            <a:avLst/>
          </a:prstGeom>
        </p:spPr>
        <p:txBody>
          <a:bodyPr wrap="none">
            <a:spAutoFit/>
          </a:bodyPr>
          <a:lstStyle/>
          <a:p>
            <a:pPr algn="ctr"/>
            <a:r>
              <a:rPr lang="ja-JP" altLang="en-US" sz="800" b="1">
                <a:solidFill>
                  <a:schemeClr val="accent5">
                    <a:lumMod val="75000"/>
                  </a:schemeClr>
                </a:solidFill>
                <a:ea typeface="Yu Gothic" charset="-128"/>
                <a:cs typeface="Yu Gothic" charset="-128"/>
              </a:rPr>
              <a:t>ドメインが古い</a:t>
            </a:r>
            <a:endParaRPr lang="ja-JP" altLang="en-US" sz="800" b="1" dirty="0">
              <a:solidFill>
                <a:schemeClr val="accent5">
                  <a:lumMod val="75000"/>
                </a:schemeClr>
              </a:solidFill>
              <a:ea typeface="Yu Gothic" charset="-128"/>
              <a:cs typeface="Yu Gothic" charset="-128"/>
            </a:endParaRPr>
          </a:p>
        </p:txBody>
      </p:sp>
      <p:graphicFrame>
        <p:nvGraphicFramePr>
          <p:cNvPr id="63" name="表 62">
            <a:extLst>
              <a:ext uri="{FF2B5EF4-FFF2-40B4-BE49-F238E27FC236}">
                <a16:creationId xmlns:a16="http://schemas.microsoft.com/office/drawing/2014/main" id="{64402A69-5298-164B-A963-D9502DEB03B2}"/>
              </a:ext>
            </a:extLst>
          </p:cNvPr>
          <p:cNvGraphicFramePr>
            <a:graphicFrameLocks noGrp="1"/>
          </p:cNvGraphicFramePr>
          <p:nvPr>
            <p:extLst>
              <p:ext uri="{D42A27DB-BD31-4B8C-83A1-F6EECF244321}">
                <p14:modId xmlns:p14="http://schemas.microsoft.com/office/powerpoint/2010/main" val="3286390272"/>
              </p:ext>
            </p:extLst>
          </p:nvPr>
        </p:nvGraphicFramePr>
        <p:xfrm>
          <a:off x="5860768" y="4123504"/>
          <a:ext cx="3467372" cy="713906"/>
        </p:xfrm>
        <a:graphic>
          <a:graphicData uri="http://schemas.openxmlformats.org/drawingml/2006/table">
            <a:tbl>
              <a:tblPr firstRow="1" bandRow="1">
                <a:tableStyleId>{5940675A-B579-460E-94D1-54222C63F5DA}</a:tableStyleId>
              </a:tblPr>
              <a:tblGrid>
                <a:gridCol w="968910">
                  <a:extLst>
                    <a:ext uri="{9D8B030D-6E8A-4147-A177-3AD203B41FA5}">
                      <a16:colId xmlns:a16="http://schemas.microsoft.com/office/drawing/2014/main" val="1745663705"/>
                    </a:ext>
                  </a:extLst>
                </a:gridCol>
                <a:gridCol w="2498462">
                  <a:extLst>
                    <a:ext uri="{9D8B030D-6E8A-4147-A177-3AD203B41FA5}">
                      <a16:colId xmlns:a16="http://schemas.microsoft.com/office/drawing/2014/main" val="346180867"/>
                    </a:ext>
                  </a:extLst>
                </a:gridCol>
              </a:tblGrid>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SOC</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1531288593156</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713610960"/>
                  </a:ext>
                </a:extLst>
              </a:tr>
              <a:tr h="356953">
                <a:tc>
                  <a:txBody>
                    <a:bodyPr/>
                    <a:lstStyle/>
                    <a:p>
                      <a:r>
                        <a:rPr kumimoji="1" lang="en-US" altLang="ja-JP" sz="1400" b="1" dirty="0">
                          <a:solidFill>
                            <a:srgbClr val="004E98"/>
                          </a:solidFill>
                          <a:latin typeface="Yu Gothic" panose="020B0400000000000000" pitchFamily="34" charset="-128"/>
                          <a:ea typeface="Yu Gothic" panose="020B0400000000000000" pitchFamily="34" charset="-128"/>
                        </a:rPr>
                        <a:t>CI</a:t>
                      </a:r>
                      <a:r>
                        <a:rPr kumimoji="1" lang="ja-JP" altLang="en-US" sz="1400" b="1">
                          <a:solidFill>
                            <a:srgbClr val="004E98"/>
                          </a:solidFill>
                          <a:latin typeface="Yu Gothic" panose="020B0400000000000000" pitchFamily="34" charset="-128"/>
                          <a:ea typeface="Yu Gothic" panose="020B0400000000000000" pitchFamily="34" charset="-128"/>
                        </a:rPr>
                        <a:t>人物</a:t>
                      </a:r>
                      <a:r>
                        <a:rPr kumimoji="1" lang="en-US" altLang="ja-JP" sz="1400" b="1" dirty="0">
                          <a:solidFill>
                            <a:srgbClr val="004E98"/>
                          </a:solidFill>
                          <a:latin typeface="Yu Gothic" panose="020B0400000000000000" pitchFamily="34" charset="-128"/>
                          <a:ea typeface="Yu Gothic" panose="020B0400000000000000" pitchFamily="34" charset="-128"/>
                        </a:rPr>
                        <a:t>ID</a:t>
                      </a:r>
                      <a:endParaRPr kumimoji="1" lang="ja-JP" altLang="en-US" sz="1400" b="1" dirty="0">
                        <a:solidFill>
                          <a:srgbClr val="004E98"/>
                        </a:solidFill>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8E9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400" b="1" i="0" kern="1200" dirty="0">
                          <a:solidFill>
                            <a:schemeClr val="tx1"/>
                          </a:solidFill>
                          <a:effectLst/>
                          <a:uFillTx/>
                          <a:latin typeface="Yu Gothic" panose="020B0400000000000000" pitchFamily="34" charset="-128"/>
                          <a:ea typeface="Yu Gothic" panose="020B0400000000000000" pitchFamily="34" charset="-128"/>
                          <a:cs typeface="+mn-cs"/>
                        </a:rPr>
                        <a:t> 6346810120469</a:t>
                      </a:r>
                      <a:endParaRPr kumimoji="1" lang="ja-JP" altLang="en-US" sz="1400" b="1" dirty="0">
                        <a:latin typeface="Yu Gothic" panose="020B0400000000000000" pitchFamily="34" charset="-128"/>
                        <a:ea typeface="Yu Gothic" panose="020B0400000000000000" pitchFamily="34" charset="-128"/>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5102379"/>
                  </a:ext>
                </a:extLst>
              </a:tr>
            </a:tbl>
          </a:graphicData>
        </a:graphic>
      </p:graphicFrame>
      <p:sp>
        <p:nvSpPr>
          <p:cNvPr id="64" name="正方形/長方形 63">
            <a:extLst>
              <a:ext uri="{FF2B5EF4-FFF2-40B4-BE49-F238E27FC236}">
                <a16:creationId xmlns:a16="http://schemas.microsoft.com/office/drawing/2014/main" id="{307A9C9A-FAF3-DD45-A942-7EE4BEA9671F}"/>
              </a:ext>
            </a:extLst>
          </p:cNvPr>
          <p:cNvSpPr/>
          <p:nvPr/>
        </p:nvSpPr>
        <p:spPr>
          <a:xfrm>
            <a:off x="5860768" y="4129694"/>
            <a:ext cx="3471240" cy="707716"/>
          </a:xfrm>
          <a:prstGeom prst="rect">
            <a:avLst/>
          </a:prstGeom>
          <a:noFill/>
          <a:ln w="317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sp>
        <p:nvSpPr>
          <p:cNvPr id="25" name="テキスト ボックス 24">
            <a:extLst>
              <a:ext uri="{FF2B5EF4-FFF2-40B4-BE49-F238E27FC236}">
                <a16:creationId xmlns:a16="http://schemas.microsoft.com/office/drawing/2014/main" id="{A171511A-9177-3941-8232-0C32AD601D67}"/>
              </a:ext>
            </a:extLst>
          </p:cNvPr>
          <p:cNvSpPr txBox="1"/>
          <p:nvPr/>
        </p:nvSpPr>
        <p:spPr>
          <a:xfrm>
            <a:off x="9273480" y="3981417"/>
            <a:ext cx="461665" cy="1015663"/>
          </a:xfrm>
          <a:prstGeom prst="rect">
            <a:avLst/>
          </a:prstGeom>
        </p:spPr>
        <p:txBody>
          <a:bodyPr vert="eaVert" wrap="none" lIns="91440" tIns="45720" rIns="91440" bIns="45720" rtlCol="0">
            <a:spAutoFit/>
          </a:bodyPr>
          <a:lstStyle/>
          <a:p>
            <a:pPr algn="ctr">
              <a:spcBef>
                <a:spcPts val="800"/>
              </a:spcBef>
            </a:pPr>
            <a:r>
              <a:rPr lang="ja-JP" altLang="en-US" sz="900" b="1">
                <a:solidFill>
                  <a:srgbClr val="004E98"/>
                </a:solidFill>
                <a:ea typeface="Yu Gothic" charset="-128"/>
                <a:cs typeface="Yu Gothic" charset="-128"/>
              </a:rPr>
              <a:t>データを識別して</a:t>
            </a:r>
            <a:br>
              <a:rPr lang="en-US" altLang="ja-JP" sz="900" b="1" dirty="0">
                <a:solidFill>
                  <a:srgbClr val="004E98"/>
                </a:solidFill>
                <a:ea typeface="Yu Gothic" charset="-128"/>
                <a:cs typeface="Yu Gothic" charset="-128"/>
              </a:rPr>
            </a:br>
            <a:r>
              <a:rPr lang="ja-JP" altLang="en-US" sz="900" b="1">
                <a:solidFill>
                  <a:srgbClr val="004E98"/>
                </a:solidFill>
                <a:ea typeface="Yu Gothic" charset="-128"/>
                <a:cs typeface="Yu Gothic" charset="-128"/>
              </a:rPr>
              <a:t>コードを採番</a:t>
            </a:r>
            <a:endParaRPr lang="ja-JP" altLang="en-US" sz="900" b="1" dirty="0">
              <a:solidFill>
                <a:srgbClr val="004E98"/>
              </a:solidFill>
              <a:ea typeface="Yu Gothic" charset="-128"/>
              <a:cs typeface="Yu Gothic" charset="-128"/>
            </a:endParaRPr>
          </a:p>
        </p:txBody>
      </p:sp>
      <p:sp>
        <p:nvSpPr>
          <p:cNvPr id="66" name="テキスト ボックス 65">
            <a:extLst>
              <a:ext uri="{FF2B5EF4-FFF2-40B4-BE49-F238E27FC236}">
                <a16:creationId xmlns:a16="http://schemas.microsoft.com/office/drawing/2014/main" id="{1B9F3A58-7928-1C49-AE79-E21194EAABDD}"/>
              </a:ext>
            </a:extLst>
          </p:cNvPr>
          <p:cNvSpPr txBox="1"/>
          <p:nvPr/>
        </p:nvSpPr>
        <p:spPr>
          <a:xfrm>
            <a:off x="203967" y="3969150"/>
            <a:ext cx="461665" cy="1015663"/>
          </a:xfrm>
          <a:prstGeom prst="rect">
            <a:avLst/>
          </a:prstGeom>
        </p:spPr>
        <p:txBody>
          <a:bodyPr vert="eaVert" wrap="none" lIns="91440" tIns="45720" rIns="91440" bIns="45720" rtlCol="0">
            <a:spAutoFit/>
          </a:bodyPr>
          <a:lstStyle/>
          <a:p>
            <a:pPr algn="ctr">
              <a:spcBef>
                <a:spcPts val="800"/>
              </a:spcBef>
            </a:pPr>
            <a:r>
              <a:rPr lang="ja-JP" altLang="en-US" sz="900" b="1">
                <a:solidFill>
                  <a:srgbClr val="004E98"/>
                </a:solidFill>
                <a:ea typeface="Yu Gothic" charset="-128"/>
                <a:cs typeface="Yu Gothic" charset="-128"/>
              </a:rPr>
              <a:t>データを識別して</a:t>
            </a:r>
            <a:br>
              <a:rPr lang="en-US" altLang="ja-JP" sz="900" b="1" dirty="0">
                <a:solidFill>
                  <a:srgbClr val="004E98"/>
                </a:solidFill>
                <a:ea typeface="Yu Gothic" charset="-128"/>
                <a:cs typeface="Yu Gothic" charset="-128"/>
              </a:rPr>
            </a:br>
            <a:r>
              <a:rPr lang="ja-JP" altLang="en-US" sz="900" b="1">
                <a:solidFill>
                  <a:srgbClr val="004E98"/>
                </a:solidFill>
                <a:ea typeface="Yu Gothic" charset="-128"/>
                <a:cs typeface="Yu Gothic" charset="-128"/>
              </a:rPr>
              <a:t>コードを採番</a:t>
            </a:r>
            <a:endParaRPr lang="ja-JP" altLang="en-US" sz="900" b="1" dirty="0">
              <a:solidFill>
                <a:srgbClr val="004E98"/>
              </a:solidFill>
              <a:ea typeface="Yu Gothic" charset="-128"/>
              <a:cs typeface="Yu Gothic" charset="-128"/>
            </a:endParaRPr>
          </a:p>
        </p:txBody>
      </p:sp>
      <p:cxnSp>
        <p:nvCxnSpPr>
          <p:cNvPr id="67" name="カギ線コネクタ 66">
            <a:extLst>
              <a:ext uri="{FF2B5EF4-FFF2-40B4-BE49-F238E27FC236}">
                <a16:creationId xmlns:a16="http://schemas.microsoft.com/office/drawing/2014/main" id="{F0005A02-3996-6947-945A-E457328FF547}"/>
              </a:ext>
            </a:extLst>
          </p:cNvPr>
          <p:cNvCxnSpPr>
            <a:cxnSpLocks/>
          </p:cNvCxnSpPr>
          <p:nvPr/>
        </p:nvCxnSpPr>
        <p:spPr>
          <a:xfrm>
            <a:off x="2128205" y="4909494"/>
            <a:ext cx="849664" cy="294057"/>
          </a:xfrm>
          <a:prstGeom prst="bentConnector3">
            <a:avLst>
              <a:gd name="adj1" fmla="val -476"/>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カギ線コネクタ 71">
            <a:extLst>
              <a:ext uri="{FF2B5EF4-FFF2-40B4-BE49-F238E27FC236}">
                <a16:creationId xmlns:a16="http://schemas.microsoft.com/office/drawing/2014/main" id="{5455CDE1-9F89-7445-97B5-270D2B3B60C2}"/>
              </a:ext>
            </a:extLst>
          </p:cNvPr>
          <p:cNvCxnSpPr>
            <a:cxnSpLocks/>
          </p:cNvCxnSpPr>
          <p:nvPr/>
        </p:nvCxnSpPr>
        <p:spPr>
          <a:xfrm flipH="1">
            <a:off x="6802788" y="4909494"/>
            <a:ext cx="849664" cy="294057"/>
          </a:xfrm>
          <a:prstGeom prst="bentConnector3">
            <a:avLst>
              <a:gd name="adj1" fmla="val -476"/>
            </a:avLst>
          </a:prstGeom>
          <a:ln>
            <a:tailEnd type="triangle"/>
          </a:ln>
        </p:spPr>
        <p:style>
          <a:lnRef idx="1">
            <a:schemeClr val="accent1"/>
          </a:lnRef>
          <a:fillRef idx="0">
            <a:schemeClr val="accent1"/>
          </a:fillRef>
          <a:effectRef idx="0">
            <a:schemeClr val="accent1"/>
          </a:effectRef>
          <a:fontRef idx="minor">
            <a:schemeClr val="tx1"/>
          </a:fontRef>
        </p:style>
      </p:cxnSp>
      <p:sp>
        <p:nvSpPr>
          <p:cNvPr id="36" name="タイトル 14">
            <a:extLst>
              <a:ext uri="{FF2B5EF4-FFF2-40B4-BE49-F238E27FC236}">
                <a16:creationId xmlns:a16="http://schemas.microsoft.com/office/drawing/2014/main" id="{E8A6C3D3-7985-F940-9516-2D7890A2C32A}"/>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US" altLang="ja-JP" sz="2000" b="1" dirty="0">
                <a:latin typeface="Yu Gothic" panose="020B0400000000000000" pitchFamily="34" charset="-128"/>
                <a:ea typeface="Yu Gothic" panose="020B0400000000000000" pitchFamily="34" charset="-128"/>
              </a:rPr>
              <a:t>② </a:t>
            </a:r>
            <a:r>
              <a:rPr lang="ja-JP" altLang="en-US" sz="2000" b="1">
                <a:latin typeface="Yu Gothic" panose="020B0400000000000000" pitchFamily="34" charset="-128"/>
                <a:ea typeface="Yu Gothic" panose="020B0400000000000000" pitchFamily="34" charset="-128"/>
              </a:rPr>
              <a:t>名寄せ</a:t>
            </a:r>
          </a:p>
        </p:txBody>
      </p:sp>
      <p:sp>
        <p:nvSpPr>
          <p:cNvPr id="37" name="正方形/長方形 36">
            <a:extLst>
              <a:ext uri="{FF2B5EF4-FFF2-40B4-BE49-F238E27FC236}">
                <a16:creationId xmlns:a16="http://schemas.microsoft.com/office/drawing/2014/main" id="{19AABA99-2275-774F-AD22-2110508593F1}"/>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2" name="スライド番号プレースホルダー 5">
            <a:extLst>
              <a:ext uri="{FF2B5EF4-FFF2-40B4-BE49-F238E27FC236}">
                <a16:creationId xmlns:a16="http://schemas.microsoft.com/office/drawing/2014/main" id="{D1036750-6FB4-E642-B8E4-521E88741E84}"/>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27</a:t>
            </a:fld>
            <a:endParaRPr lang="ja-JP" altLang="en-US" sz="600">
              <a:latin typeface="Yu Gothic" panose="020B0400000000000000" pitchFamily="34" charset="-128"/>
              <a:ea typeface="Yu Gothic" panose="020B0400000000000000" pitchFamily="34" charset="-128"/>
            </a:endParaRPr>
          </a:p>
        </p:txBody>
      </p:sp>
    </p:spTree>
    <p:extLst>
      <p:ext uri="{BB962C8B-B14F-4D97-AF65-F5344CB8AC3E}">
        <p14:creationId xmlns:p14="http://schemas.microsoft.com/office/powerpoint/2010/main" val="348661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角丸四角形 12">
            <a:extLst>
              <a:ext uri="{FF2B5EF4-FFF2-40B4-BE49-F238E27FC236}">
                <a16:creationId xmlns:a16="http://schemas.microsoft.com/office/drawing/2014/main" id="{CD9A2F9F-60C7-EA47-ABCD-C042A36217E9}"/>
              </a:ext>
            </a:extLst>
          </p:cNvPr>
          <p:cNvSpPr/>
          <p:nvPr/>
        </p:nvSpPr>
        <p:spPr>
          <a:xfrm>
            <a:off x="325969" y="2236171"/>
            <a:ext cx="2814545" cy="4406701"/>
          </a:xfrm>
          <a:prstGeom prst="roundRect">
            <a:avLst>
              <a:gd name="adj" fmla="val 3710"/>
            </a:avLst>
          </a:prstGeom>
          <a:noFill/>
          <a:ln w="19050">
            <a:solidFill>
              <a:srgbClr val="004E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4" name="四角形: 角を丸くする 89">
            <a:extLst>
              <a:ext uri="{FF2B5EF4-FFF2-40B4-BE49-F238E27FC236}">
                <a16:creationId xmlns:a16="http://schemas.microsoft.com/office/drawing/2014/main" id="{8019C3B8-2305-E04B-9F67-6F0FA829831E}"/>
              </a:ext>
            </a:extLst>
          </p:cNvPr>
          <p:cNvSpPr/>
          <p:nvPr/>
        </p:nvSpPr>
        <p:spPr>
          <a:xfrm>
            <a:off x="535722" y="1972726"/>
            <a:ext cx="2395040" cy="542232"/>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solidFill>
                  <a:srgbClr val="004E98"/>
                </a:solidFill>
                <a:latin typeface="Yu Gothic" panose="020B0400000000000000" pitchFamily="34" charset="-128"/>
                <a:ea typeface="Yu Gothic" panose="020B0400000000000000" pitchFamily="34" charset="-128"/>
                <a:cs typeface="Yu Gothic" charset="-128"/>
              </a:rPr>
              <a:t>SOC</a:t>
            </a:r>
            <a:br>
              <a:rPr lang="en-US" altLang="ja-JP" sz="1400" b="1" dirty="0">
                <a:solidFill>
                  <a:srgbClr val="004E98"/>
                </a:solidFill>
                <a:latin typeface="Yu Gothic" panose="020B0400000000000000" pitchFamily="34" charset="-128"/>
                <a:ea typeface="Yu Gothic" panose="020B0400000000000000" pitchFamily="34" charset="-128"/>
                <a:cs typeface="Yu Gothic" charset="-128"/>
              </a:rPr>
            </a:br>
            <a:r>
              <a:rPr lang="ja-JP" altLang="en-US" sz="1000">
                <a:solidFill>
                  <a:srgbClr val="004E98"/>
                </a:solidFill>
                <a:latin typeface="Yu Gothic" panose="020B0400000000000000" pitchFamily="34" charset="-128"/>
                <a:ea typeface="Yu Gothic" panose="020B0400000000000000" pitchFamily="34" charset="-128"/>
                <a:cs typeface="Yu Gothic" charset="-128"/>
              </a:rPr>
              <a:t>（</a:t>
            </a:r>
            <a:r>
              <a:rPr lang="en-US" altLang="ja-JP" sz="1000" dirty="0">
                <a:solidFill>
                  <a:srgbClr val="004E98"/>
                </a:solidFill>
                <a:latin typeface="Yu Gothic" panose="020B0400000000000000" pitchFamily="34" charset="-128"/>
                <a:ea typeface="Yu Gothic" panose="020B0400000000000000" pitchFamily="34" charset="-128"/>
                <a:cs typeface="Yu Gothic" charset="-128"/>
              </a:rPr>
              <a:t>Sansan Organization Code </a:t>
            </a:r>
            <a:r>
              <a:rPr lang="ja-JP" altLang="en-US" sz="1000">
                <a:solidFill>
                  <a:srgbClr val="004E98"/>
                </a:solidFill>
                <a:latin typeface="Yu Gothic" panose="020B0400000000000000" pitchFamily="34" charset="-128"/>
                <a:ea typeface="Yu Gothic" panose="020B0400000000000000" pitchFamily="34" charset="-128"/>
                <a:cs typeface="Yu Gothic" charset="-128"/>
              </a:rPr>
              <a:t>）</a:t>
            </a:r>
            <a:endParaRPr kumimoji="1" lang="en-US" altLang="ja-JP" sz="1400"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5" name="角丸四角形 14">
            <a:extLst>
              <a:ext uri="{FF2B5EF4-FFF2-40B4-BE49-F238E27FC236}">
                <a16:creationId xmlns:a16="http://schemas.microsoft.com/office/drawing/2014/main" id="{6EFC3D6B-6197-6140-9DB8-0DA283CA6DC8}"/>
              </a:ext>
            </a:extLst>
          </p:cNvPr>
          <p:cNvSpPr/>
          <p:nvPr/>
        </p:nvSpPr>
        <p:spPr>
          <a:xfrm>
            <a:off x="3416156" y="2230454"/>
            <a:ext cx="3096000" cy="4406701"/>
          </a:xfrm>
          <a:prstGeom prst="roundRect">
            <a:avLst>
              <a:gd name="adj" fmla="val 3710"/>
            </a:avLst>
          </a:prstGeom>
          <a:noFill/>
          <a:ln w="19050">
            <a:solidFill>
              <a:srgbClr val="004E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6" name="四角形: 角を丸くする 89">
            <a:extLst>
              <a:ext uri="{FF2B5EF4-FFF2-40B4-BE49-F238E27FC236}">
                <a16:creationId xmlns:a16="http://schemas.microsoft.com/office/drawing/2014/main" id="{AFC77D13-102D-8046-B9CF-818E4BAB83AA}"/>
              </a:ext>
            </a:extLst>
          </p:cNvPr>
          <p:cNvSpPr/>
          <p:nvPr/>
        </p:nvSpPr>
        <p:spPr>
          <a:xfrm>
            <a:off x="3784387" y="1942749"/>
            <a:ext cx="2395040" cy="542232"/>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1400" b="1" dirty="0">
                <a:solidFill>
                  <a:srgbClr val="004E98"/>
                </a:solidFill>
                <a:latin typeface="Yu Gothic" panose="020B0400000000000000" pitchFamily="34" charset="-128"/>
                <a:ea typeface="Yu Gothic" panose="020B0400000000000000" pitchFamily="34" charset="-128"/>
                <a:cs typeface="Yu Gothic" charset="-128"/>
              </a:rPr>
              <a:t>SLC</a:t>
            </a:r>
          </a:p>
          <a:p>
            <a:pPr algn="ctr"/>
            <a:r>
              <a:rPr lang="ja-JP" altLang="en-US" sz="1000">
                <a:solidFill>
                  <a:srgbClr val="004E98"/>
                </a:solidFill>
                <a:latin typeface="Yu Gothic" panose="020B0400000000000000" pitchFamily="34" charset="-128"/>
                <a:ea typeface="Yu Gothic" panose="020B0400000000000000" pitchFamily="34" charset="-128"/>
                <a:cs typeface="Yu Gothic" charset="-128"/>
              </a:rPr>
              <a:t>（</a:t>
            </a:r>
            <a:r>
              <a:rPr lang="en-US" altLang="ja-JP" sz="1000" dirty="0">
                <a:solidFill>
                  <a:srgbClr val="004E98"/>
                </a:solidFill>
                <a:latin typeface="Yu Gothic" panose="020B0400000000000000" pitchFamily="34" charset="-128"/>
                <a:ea typeface="Yu Gothic" panose="020B0400000000000000" pitchFamily="34" charset="-128"/>
                <a:cs typeface="Yu Gothic" charset="-128"/>
              </a:rPr>
              <a:t>Sansan Location Code </a:t>
            </a:r>
            <a:r>
              <a:rPr lang="ja-JP" altLang="en-US" sz="1000">
                <a:solidFill>
                  <a:srgbClr val="004E98"/>
                </a:solidFill>
                <a:latin typeface="Yu Gothic" panose="020B0400000000000000" pitchFamily="34" charset="-128"/>
                <a:ea typeface="Yu Gothic" panose="020B0400000000000000" pitchFamily="34" charset="-128"/>
                <a:cs typeface="Yu Gothic" charset="-128"/>
              </a:rPr>
              <a:t>）</a:t>
            </a:r>
            <a:endParaRPr kumimoji="1" lang="ja-JP" altLang="en-US" sz="14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7" name="角丸四角形 16">
            <a:extLst>
              <a:ext uri="{FF2B5EF4-FFF2-40B4-BE49-F238E27FC236}">
                <a16:creationId xmlns:a16="http://schemas.microsoft.com/office/drawing/2014/main" id="{D6A0C11F-13EA-3345-A98A-7B9C512B77F7}"/>
              </a:ext>
            </a:extLst>
          </p:cNvPr>
          <p:cNvSpPr/>
          <p:nvPr/>
        </p:nvSpPr>
        <p:spPr>
          <a:xfrm>
            <a:off x="6787799" y="2230781"/>
            <a:ext cx="2814545" cy="4406701"/>
          </a:xfrm>
          <a:prstGeom prst="roundRect">
            <a:avLst>
              <a:gd name="adj" fmla="val 3710"/>
            </a:avLst>
          </a:prstGeom>
          <a:noFill/>
          <a:ln w="19050">
            <a:solidFill>
              <a:srgbClr val="004E9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8" name="四角形: 角を丸くする 89">
            <a:extLst>
              <a:ext uri="{FF2B5EF4-FFF2-40B4-BE49-F238E27FC236}">
                <a16:creationId xmlns:a16="http://schemas.microsoft.com/office/drawing/2014/main" id="{0EC23464-8A67-7E48-8E30-C84E1FA1369C}"/>
              </a:ext>
            </a:extLst>
          </p:cNvPr>
          <p:cNvSpPr/>
          <p:nvPr/>
        </p:nvSpPr>
        <p:spPr>
          <a:xfrm>
            <a:off x="7024747" y="1942749"/>
            <a:ext cx="2395040" cy="542232"/>
          </a:xfrm>
          <a:prstGeom prst="round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1400" b="1" dirty="0">
                <a:solidFill>
                  <a:srgbClr val="004E98"/>
                </a:solidFill>
                <a:latin typeface="Yu Gothic" panose="020B0400000000000000" pitchFamily="34" charset="-128"/>
                <a:ea typeface="Yu Gothic" panose="020B0400000000000000" pitchFamily="34" charset="-128"/>
                <a:cs typeface="Yu Gothic" charset="-128"/>
              </a:rPr>
              <a:t>CI</a:t>
            </a:r>
            <a:r>
              <a:rPr lang="ja-JP" altLang="en-US" sz="1400" b="1">
                <a:solidFill>
                  <a:srgbClr val="004E98"/>
                </a:solidFill>
                <a:latin typeface="Yu Gothic" panose="020B0400000000000000" pitchFamily="34" charset="-128"/>
                <a:ea typeface="Yu Gothic" panose="020B0400000000000000" pitchFamily="34" charset="-128"/>
                <a:cs typeface="Yu Gothic" charset="-128"/>
              </a:rPr>
              <a:t>人物</a:t>
            </a:r>
            <a:r>
              <a:rPr lang="en-US" altLang="ja-JP" sz="1400" b="1" dirty="0">
                <a:solidFill>
                  <a:srgbClr val="004E98"/>
                </a:solidFill>
                <a:latin typeface="Yu Gothic" panose="020B0400000000000000" pitchFamily="34" charset="-128"/>
                <a:ea typeface="Yu Gothic" panose="020B0400000000000000" pitchFamily="34" charset="-128"/>
                <a:cs typeface="Yu Gothic" charset="-128"/>
              </a:rPr>
              <a:t>ID</a:t>
            </a:r>
            <a:endParaRPr kumimoji="1" lang="ja-JP" altLang="en-US" sz="1400" b="1" dirty="0">
              <a:solidFill>
                <a:srgbClr val="004E98"/>
              </a:solidFill>
              <a:latin typeface="Yu Gothic" panose="020B0400000000000000" pitchFamily="34" charset="-128"/>
              <a:ea typeface="Yu Gothic" panose="020B0400000000000000" pitchFamily="34" charset="-128"/>
              <a:cs typeface="Yu Gothic" charset="-128"/>
            </a:endParaRPr>
          </a:p>
        </p:txBody>
      </p:sp>
      <p:pic>
        <p:nvPicPr>
          <p:cNvPr id="19" name="図 18">
            <a:extLst>
              <a:ext uri="{FF2B5EF4-FFF2-40B4-BE49-F238E27FC236}">
                <a16:creationId xmlns:a16="http://schemas.microsoft.com/office/drawing/2014/main" id="{DCA0BE53-C157-D84F-A768-BFB7CA8DB620}"/>
              </a:ext>
            </a:extLst>
          </p:cNvPr>
          <p:cNvPicPr>
            <a:picLocks noChangeAspect="1"/>
          </p:cNvPicPr>
          <p:nvPr/>
        </p:nvPicPr>
        <p:blipFill>
          <a:blip r:embed="rId3"/>
          <a:stretch>
            <a:fillRect/>
          </a:stretch>
        </p:blipFill>
        <p:spPr>
          <a:xfrm>
            <a:off x="617678" y="5197781"/>
            <a:ext cx="451461" cy="547773"/>
          </a:xfrm>
          <a:prstGeom prst="rect">
            <a:avLst/>
          </a:prstGeom>
        </p:spPr>
      </p:pic>
      <p:pic>
        <p:nvPicPr>
          <p:cNvPr id="20" name="図 19">
            <a:extLst>
              <a:ext uri="{FF2B5EF4-FFF2-40B4-BE49-F238E27FC236}">
                <a16:creationId xmlns:a16="http://schemas.microsoft.com/office/drawing/2014/main" id="{FDB86543-A961-C24D-B87E-04007A90D03F}"/>
              </a:ext>
            </a:extLst>
          </p:cNvPr>
          <p:cNvPicPr>
            <a:picLocks noChangeAspect="1"/>
          </p:cNvPicPr>
          <p:nvPr/>
        </p:nvPicPr>
        <p:blipFill>
          <a:blip r:embed="rId4"/>
          <a:stretch>
            <a:fillRect/>
          </a:stretch>
        </p:blipFill>
        <p:spPr>
          <a:xfrm>
            <a:off x="1542061" y="5197780"/>
            <a:ext cx="451462" cy="547774"/>
          </a:xfrm>
          <a:prstGeom prst="rect">
            <a:avLst/>
          </a:prstGeom>
        </p:spPr>
      </p:pic>
      <p:pic>
        <p:nvPicPr>
          <p:cNvPr id="21" name="図 20">
            <a:extLst>
              <a:ext uri="{FF2B5EF4-FFF2-40B4-BE49-F238E27FC236}">
                <a16:creationId xmlns:a16="http://schemas.microsoft.com/office/drawing/2014/main" id="{535810D8-21E8-3B4F-BF58-B469A678CC62}"/>
              </a:ext>
            </a:extLst>
          </p:cNvPr>
          <p:cNvPicPr>
            <a:picLocks noChangeAspect="1"/>
          </p:cNvPicPr>
          <p:nvPr/>
        </p:nvPicPr>
        <p:blipFill>
          <a:blip r:embed="rId5"/>
          <a:stretch>
            <a:fillRect/>
          </a:stretch>
        </p:blipFill>
        <p:spPr>
          <a:xfrm>
            <a:off x="2463634" y="5152431"/>
            <a:ext cx="414923" cy="610859"/>
          </a:xfrm>
          <a:prstGeom prst="rect">
            <a:avLst/>
          </a:prstGeom>
        </p:spPr>
      </p:pic>
      <p:pic>
        <p:nvPicPr>
          <p:cNvPr id="22" name="図 21">
            <a:extLst>
              <a:ext uri="{FF2B5EF4-FFF2-40B4-BE49-F238E27FC236}">
                <a16:creationId xmlns:a16="http://schemas.microsoft.com/office/drawing/2014/main" id="{57891A13-E145-4F4D-B348-5962379282A4}"/>
              </a:ext>
            </a:extLst>
          </p:cNvPr>
          <p:cNvPicPr>
            <a:picLocks noChangeAspect="1"/>
          </p:cNvPicPr>
          <p:nvPr/>
        </p:nvPicPr>
        <p:blipFill>
          <a:blip r:embed="rId6"/>
          <a:stretch>
            <a:fillRect/>
          </a:stretch>
        </p:blipFill>
        <p:spPr>
          <a:xfrm>
            <a:off x="1414397" y="3742949"/>
            <a:ext cx="706790" cy="706790"/>
          </a:xfrm>
          <a:prstGeom prst="rect">
            <a:avLst/>
          </a:prstGeom>
        </p:spPr>
      </p:pic>
      <p:cxnSp>
        <p:nvCxnSpPr>
          <p:cNvPr id="23" name="直線矢印コネクタ 22">
            <a:extLst>
              <a:ext uri="{FF2B5EF4-FFF2-40B4-BE49-F238E27FC236}">
                <a16:creationId xmlns:a16="http://schemas.microsoft.com/office/drawing/2014/main" id="{9C7B4A33-03BE-434B-B58E-B3885528F531}"/>
              </a:ext>
            </a:extLst>
          </p:cNvPr>
          <p:cNvCxnSpPr>
            <a:stCxn id="22" idx="2"/>
            <a:endCxn id="19" idx="0"/>
          </p:cNvCxnSpPr>
          <p:nvPr/>
        </p:nvCxnSpPr>
        <p:spPr>
          <a:xfrm flipH="1">
            <a:off x="843409" y="4449739"/>
            <a:ext cx="924383" cy="74804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24" name="直線矢印コネクタ 23">
            <a:extLst>
              <a:ext uri="{FF2B5EF4-FFF2-40B4-BE49-F238E27FC236}">
                <a16:creationId xmlns:a16="http://schemas.microsoft.com/office/drawing/2014/main" id="{E3D83714-615D-EB4F-8179-F056C782AEA7}"/>
              </a:ext>
            </a:extLst>
          </p:cNvPr>
          <p:cNvCxnSpPr>
            <a:cxnSpLocks/>
            <a:stCxn id="22" idx="2"/>
            <a:endCxn id="20" idx="0"/>
          </p:cNvCxnSpPr>
          <p:nvPr/>
        </p:nvCxnSpPr>
        <p:spPr>
          <a:xfrm>
            <a:off x="1767792" y="4449739"/>
            <a:ext cx="0" cy="748041"/>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25" name="直線矢印コネクタ 24">
            <a:extLst>
              <a:ext uri="{FF2B5EF4-FFF2-40B4-BE49-F238E27FC236}">
                <a16:creationId xmlns:a16="http://schemas.microsoft.com/office/drawing/2014/main" id="{CF8E923C-A8EC-6044-A877-361C2D7777FB}"/>
              </a:ext>
            </a:extLst>
          </p:cNvPr>
          <p:cNvCxnSpPr>
            <a:cxnSpLocks/>
            <a:stCxn id="22" idx="2"/>
            <a:endCxn id="21" idx="0"/>
          </p:cNvCxnSpPr>
          <p:nvPr/>
        </p:nvCxnSpPr>
        <p:spPr>
          <a:xfrm>
            <a:off x="1767792" y="4449739"/>
            <a:ext cx="903304" cy="70269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26" name="テキスト ボックス 25">
            <a:extLst>
              <a:ext uri="{FF2B5EF4-FFF2-40B4-BE49-F238E27FC236}">
                <a16:creationId xmlns:a16="http://schemas.microsoft.com/office/drawing/2014/main" id="{929F8E30-5B10-BF4E-8CCB-3533ABD43168}"/>
              </a:ext>
            </a:extLst>
          </p:cNvPr>
          <p:cNvSpPr txBox="1"/>
          <p:nvPr/>
        </p:nvSpPr>
        <p:spPr>
          <a:xfrm>
            <a:off x="410068" y="2656615"/>
            <a:ext cx="2880434" cy="438262"/>
          </a:xfrm>
          <a:prstGeom prst="rect">
            <a:avLst/>
          </a:prstGeom>
        </p:spPr>
        <p:txBody>
          <a:bodyPr vert="horz" wrap="square" lIns="91440" tIns="45720" rIns="91440" bIns="45720" rtlCol="0">
            <a:noAutofit/>
          </a:bodyPr>
          <a:lstStyle>
            <a:defPPr>
              <a:defRPr lang="ja-JP"/>
            </a:defPPr>
            <a:lvl1pPr algn="ctr">
              <a:lnSpc>
                <a:spcPct val="130000"/>
              </a:lnSpc>
              <a:spcBef>
                <a:spcPts val="800"/>
              </a:spcBef>
              <a:defRPr sz="1200" b="1">
                <a:solidFill>
                  <a:schemeClr val="accent1"/>
                </a:solidFill>
                <a:ea typeface="Yu Gothic" charset="-128"/>
                <a:cs typeface="Yu Gothic" charset="-128"/>
              </a:defRPr>
            </a:lvl1pPr>
          </a:lstStyle>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法人単位で採番される企業コード</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組織として認定できれば採番可能</a:t>
            </a:r>
            <a:endParaRPr lang="en-US" altLang="ja-JP" dirty="0">
              <a:solidFill>
                <a:srgbClr val="004E98"/>
              </a:solidFill>
              <a:latin typeface="Yu Gothic" panose="020B0400000000000000" pitchFamily="34" charset="-128"/>
              <a:ea typeface="Yu Gothic" panose="020B0400000000000000" pitchFamily="34" charset="-128"/>
            </a:endParaRPr>
          </a:p>
        </p:txBody>
      </p:sp>
      <p:sp>
        <p:nvSpPr>
          <p:cNvPr id="27" name="テキスト ボックス 26">
            <a:extLst>
              <a:ext uri="{FF2B5EF4-FFF2-40B4-BE49-F238E27FC236}">
                <a16:creationId xmlns:a16="http://schemas.microsoft.com/office/drawing/2014/main" id="{05CEDBBF-CDE4-0840-AF90-F8959B06970C}"/>
              </a:ext>
            </a:extLst>
          </p:cNvPr>
          <p:cNvSpPr txBox="1"/>
          <p:nvPr/>
        </p:nvSpPr>
        <p:spPr>
          <a:xfrm>
            <a:off x="325969" y="5977045"/>
            <a:ext cx="924383" cy="16001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1100" b="1" dirty="0">
                <a:latin typeface="Yu Gothic" panose="020B0400000000000000" pitchFamily="34" charset="-128"/>
                <a:ea typeface="Yu Gothic" panose="020B0400000000000000" pitchFamily="34" charset="-128"/>
              </a:rPr>
              <a:t>A</a:t>
            </a:r>
            <a:r>
              <a:rPr lang="ja-JP" altLang="en-US" sz="1100" b="1">
                <a:latin typeface="Yu Gothic" panose="020B0400000000000000" pitchFamily="34" charset="-128"/>
                <a:ea typeface="Yu Gothic" panose="020B0400000000000000" pitchFamily="34" charset="-128"/>
              </a:rPr>
              <a:t>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dirty="0">
                <a:latin typeface="Yu Gothic" panose="020B0400000000000000" pitchFamily="34" charset="-128"/>
                <a:ea typeface="Yu Gothic" panose="020B0400000000000000" pitchFamily="34" charset="-128"/>
              </a:rPr>
              <a:t>SOC:1122</a:t>
            </a:r>
          </a:p>
        </p:txBody>
      </p:sp>
      <p:sp>
        <p:nvSpPr>
          <p:cNvPr id="28" name="テキスト ボックス 27">
            <a:extLst>
              <a:ext uri="{FF2B5EF4-FFF2-40B4-BE49-F238E27FC236}">
                <a16:creationId xmlns:a16="http://schemas.microsoft.com/office/drawing/2014/main" id="{FBCB7BA6-CF39-0446-95EF-C811880331EE}"/>
              </a:ext>
            </a:extLst>
          </p:cNvPr>
          <p:cNvSpPr txBox="1"/>
          <p:nvPr/>
        </p:nvSpPr>
        <p:spPr>
          <a:xfrm>
            <a:off x="1271049" y="5977045"/>
            <a:ext cx="924383" cy="16001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1100" b="1" dirty="0">
                <a:latin typeface="Yu Gothic" panose="020B0400000000000000" pitchFamily="34" charset="-128"/>
                <a:ea typeface="Yu Gothic" panose="020B0400000000000000" pitchFamily="34" charset="-128"/>
              </a:rPr>
              <a:t>B</a:t>
            </a:r>
            <a:r>
              <a:rPr lang="ja-JP" altLang="en-US" sz="1100" b="1">
                <a:latin typeface="Yu Gothic" panose="020B0400000000000000" pitchFamily="34" charset="-128"/>
                <a:ea typeface="Yu Gothic" panose="020B0400000000000000" pitchFamily="34" charset="-128"/>
              </a:rPr>
              <a:t>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dirty="0">
                <a:latin typeface="Yu Gothic" panose="020B0400000000000000" pitchFamily="34" charset="-128"/>
                <a:ea typeface="Yu Gothic" panose="020B0400000000000000" pitchFamily="34" charset="-128"/>
              </a:rPr>
              <a:t>SOC:3344</a:t>
            </a:r>
          </a:p>
        </p:txBody>
      </p:sp>
      <p:sp>
        <p:nvSpPr>
          <p:cNvPr id="29" name="テキスト ボックス 28">
            <a:extLst>
              <a:ext uri="{FF2B5EF4-FFF2-40B4-BE49-F238E27FC236}">
                <a16:creationId xmlns:a16="http://schemas.microsoft.com/office/drawing/2014/main" id="{1F94ACD8-5993-9445-A0C5-918D84084527}"/>
              </a:ext>
            </a:extLst>
          </p:cNvPr>
          <p:cNvSpPr txBox="1"/>
          <p:nvPr/>
        </p:nvSpPr>
        <p:spPr>
          <a:xfrm>
            <a:off x="2188081" y="5977045"/>
            <a:ext cx="924383" cy="16001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1100" b="1" dirty="0">
                <a:latin typeface="Yu Gothic" panose="020B0400000000000000" pitchFamily="34" charset="-128"/>
                <a:ea typeface="Yu Gothic" panose="020B0400000000000000" pitchFamily="34" charset="-128"/>
              </a:rPr>
              <a:t>C</a:t>
            </a:r>
            <a:r>
              <a:rPr lang="ja-JP" altLang="en-US" sz="1100" b="1">
                <a:latin typeface="Yu Gothic" panose="020B0400000000000000" pitchFamily="34" charset="-128"/>
                <a:ea typeface="Yu Gothic" panose="020B0400000000000000" pitchFamily="34" charset="-128"/>
              </a:rPr>
              <a:t>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dirty="0">
                <a:latin typeface="Yu Gothic" panose="020B0400000000000000" pitchFamily="34" charset="-128"/>
                <a:ea typeface="Yu Gothic" panose="020B0400000000000000" pitchFamily="34" charset="-128"/>
              </a:rPr>
              <a:t>SOC:5566</a:t>
            </a:r>
          </a:p>
        </p:txBody>
      </p:sp>
      <p:sp>
        <p:nvSpPr>
          <p:cNvPr id="30" name="テキスト ボックス 29">
            <a:extLst>
              <a:ext uri="{FF2B5EF4-FFF2-40B4-BE49-F238E27FC236}">
                <a16:creationId xmlns:a16="http://schemas.microsoft.com/office/drawing/2014/main" id="{621C1607-9C2F-B84C-89DE-27023F23105E}"/>
              </a:ext>
            </a:extLst>
          </p:cNvPr>
          <p:cNvSpPr txBox="1"/>
          <p:nvPr/>
        </p:nvSpPr>
        <p:spPr>
          <a:xfrm>
            <a:off x="5411916" y="5856412"/>
            <a:ext cx="924383" cy="607662"/>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ja-JP" altLang="en-US" sz="1100" b="1">
                <a:latin typeface="Yu Gothic" panose="020B0400000000000000" pitchFamily="34" charset="-128"/>
                <a:ea typeface="Yu Gothic" panose="020B0400000000000000" pitchFamily="34" charset="-128"/>
              </a:rPr>
              <a:t>本社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u="sng" dirty="0">
                <a:solidFill>
                  <a:srgbClr val="C00000"/>
                </a:solidFill>
                <a:latin typeface="Yu Gothic" panose="020B0400000000000000" pitchFamily="34" charset="-128"/>
                <a:ea typeface="Yu Gothic" panose="020B0400000000000000" pitchFamily="34" charset="-128"/>
              </a:rPr>
              <a:t>SOC:1122</a:t>
            </a:r>
          </a:p>
          <a:p>
            <a:pPr algn="ctr"/>
            <a:r>
              <a:rPr lang="en-US" altLang="ja-JP" sz="1100" b="1" dirty="0">
                <a:latin typeface="Yu Gothic" panose="020B0400000000000000" pitchFamily="34" charset="-128"/>
                <a:ea typeface="Yu Gothic" panose="020B0400000000000000" pitchFamily="34" charset="-128"/>
              </a:rPr>
              <a:t>SLC:2345</a:t>
            </a:r>
          </a:p>
        </p:txBody>
      </p:sp>
      <p:sp>
        <p:nvSpPr>
          <p:cNvPr id="31" name="テキスト ボックス 30">
            <a:extLst>
              <a:ext uri="{FF2B5EF4-FFF2-40B4-BE49-F238E27FC236}">
                <a16:creationId xmlns:a16="http://schemas.microsoft.com/office/drawing/2014/main" id="{491C30B4-BE10-FE42-9B72-184E5D0D29EE}"/>
              </a:ext>
            </a:extLst>
          </p:cNvPr>
          <p:cNvSpPr txBox="1"/>
          <p:nvPr/>
        </p:nvSpPr>
        <p:spPr>
          <a:xfrm>
            <a:off x="3595354" y="5856412"/>
            <a:ext cx="924383" cy="607662"/>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ja-JP" altLang="en-US" sz="1100" b="1">
                <a:latin typeface="Yu Gothic" panose="020B0400000000000000" pitchFamily="34" charset="-128"/>
                <a:ea typeface="Yu Gothic" panose="020B0400000000000000" pitchFamily="34" charset="-128"/>
              </a:rPr>
              <a:t>九州支社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u="sng" dirty="0">
                <a:solidFill>
                  <a:srgbClr val="C00000"/>
                </a:solidFill>
                <a:latin typeface="Yu Gothic" panose="020B0400000000000000" pitchFamily="34" charset="-128"/>
                <a:ea typeface="Yu Gothic" panose="020B0400000000000000" pitchFamily="34" charset="-128"/>
              </a:rPr>
              <a:t>SOC:1122</a:t>
            </a:r>
          </a:p>
          <a:p>
            <a:pPr algn="ctr"/>
            <a:r>
              <a:rPr lang="en-US" altLang="ja-JP" sz="1100" b="1" dirty="0">
                <a:latin typeface="Yu Gothic" panose="020B0400000000000000" pitchFamily="34" charset="-128"/>
                <a:ea typeface="Yu Gothic" panose="020B0400000000000000" pitchFamily="34" charset="-128"/>
              </a:rPr>
              <a:t>SLC:4567</a:t>
            </a:r>
          </a:p>
        </p:txBody>
      </p:sp>
      <p:pic>
        <p:nvPicPr>
          <p:cNvPr id="32" name="図 31">
            <a:extLst>
              <a:ext uri="{FF2B5EF4-FFF2-40B4-BE49-F238E27FC236}">
                <a16:creationId xmlns:a16="http://schemas.microsoft.com/office/drawing/2014/main" id="{60DE9CA8-3C65-C246-BC09-97FB70A18AF2}"/>
              </a:ext>
            </a:extLst>
          </p:cNvPr>
          <p:cNvPicPr>
            <a:picLocks noChangeAspect="1"/>
          </p:cNvPicPr>
          <p:nvPr/>
        </p:nvPicPr>
        <p:blipFill>
          <a:blip r:embed="rId7">
            <a:alphaModFix/>
            <a:duotone>
              <a:prstClr val="black"/>
              <a:schemeClr val="accent1">
                <a:tint val="45000"/>
                <a:satMod val="400000"/>
              </a:schemeClr>
            </a:duotone>
            <a:extLst>
              <a:ext uri="{BEBA8EAE-BF5A-486C-A8C5-ECC9F3942E4B}">
                <a14:imgProps xmlns:a14="http://schemas.microsoft.com/office/drawing/2010/main">
                  <a14:imgLayer r:embed="rId8">
                    <a14:imgEffect>
                      <a14:colorTemperature colorTemp="11200"/>
                    </a14:imgEffect>
                    <a14:imgEffect>
                      <a14:brightnessContrast bright="-20000" contrast="20000"/>
                    </a14:imgEffect>
                  </a14:imgLayer>
                </a14:imgProps>
              </a:ext>
            </a:extLst>
          </a:blip>
          <a:stretch>
            <a:fillRect/>
          </a:stretch>
        </p:blipFill>
        <p:spPr>
          <a:xfrm>
            <a:off x="3625908" y="3571578"/>
            <a:ext cx="2862509" cy="2168569"/>
          </a:xfrm>
          <a:prstGeom prst="rect">
            <a:avLst/>
          </a:prstGeom>
        </p:spPr>
      </p:pic>
      <p:pic>
        <p:nvPicPr>
          <p:cNvPr id="33" name="図 32">
            <a:extLst>
              <a:ext uri="{FF2B5EF4-FFF2-40B4-BE49-F238E27FC236}">
                <a16:creationId xmlns:a16="http://schemas.microsoft.com/office/drawing/2014/main" id="{BFB28903-A282-CF49-9696-BA17D1160C99}"/>
              </a:ext>
            </a:extLst>
          </p:cNvPr>
          <p:cNvPicPr>
            <a:picLocks noChangeAspect="1"/>
          </p:cNvPicPr>
          <p:nvPr/>
        </p:nvPicPr>
        <p:blipFill>
          <a:blip r:embed="rId3"/>
          <a:stretch>
            <a:fillRect/>
          </a:stretch>
        </p:blipFill>
        <p:spPr>
          <a:xfrm>
            <a:off x="3866660" y="4949868"/>
            <a:ext cx="367283" cy="405125"/>
          </a:xfrm>
          <a:prstGeom prst="rect">
            <a:avLst/>
          </a:prstGeom>
        </p:spPr>
      </p:pic>
      <p:pic>
        <p:nvPicPr>
          <p:cNvPr id="34" name="図 33">
            <a:extLst>
              <a:ext uri="{FF2B5EF4-FFF2-40B4-BE49-F238E27FC236}">
                <a16:creationId xmlns:a16="http://schemas.microsoft.com/office/drawing/2014/main" id="{86DB0E52-0914-3947-B6C5-3D1A39F047AD}"/>
              </a:ext>
            </a:extLst>
          </p:cNvPr>
          <p:cNvPicPr>
            <a:picLocks noChangeAspect="1"/>
          </p:cNvPicPr>
          <p:nvPr/>
        </p:nvPicPr>
        <p:blipFill>
          <a:blip r:embed="rId4"/>
          <a:stretch>
            <a:fillRect/>
          </a:stretch>
        </p:blipFill>
        <p:spPr>
          <a:xfrm>
            <a:off x="4761411" y="4890833"/>
            <a:ext cx="399012" cy="440122"/>
          </a:xfrm>
          <a:prstGeom prst="rect">
            <a:avLst/>
          </a:prstGeom>
        </p:spPr>
      </p:pic>
      <p:pic>
        <p:nvPicPr>
          <p:cNvPr id="35" name="図 34">
            <a:extLst>
              <a:ext uri="{FF2B5EF4-FFF2-40B4-BE49-F238E27FC236}">
                <a16:creationId xmlns:a16="http://schemas.microsoft.com/office/drawing/2014/main" id="{9FCB4A2D-3C59-1A4C-99C7-D55C0A66D3C0}"/>
              </a:ext>
            </a:extLst>
          </p:cNvPr>
          <p:cNvPicPr>
            <a:picLocks noChangeAspect="1"/>
          </p:cNvPicPr>
          <p:nvPr/>
        </p:nvPicPr>
        <p:blipFill>
          <a:blip r:embed="rId5"/>
          <a:stretch>
            <a:fillRect/>
          </a:stretch>
        </p:blipFill>
        <p:spPr>
          <a:xfrm>
            <a:off x="5665025" y="4778230"/>
            <a:ext cx="412933" cy="552663"/>
          </a:xfrm>
          <a:prstGeom prst="rect">
            <a:avLst/>
          </a:prstGeom>
        </p:spPr>
      </p:pic>
      <p:sp>
        <p:nvSpPr>
          <p:cNvPr id="36" name="テキスト ボックス 35">
            <a:extLst>
              <a:ext uri="{FF2B5EF4-FFF2-40B4-BE49-F238E27FC236}">
                <a16:creationId xmlns:a16="http://schemas.microsoft.com/office/drawing/2014/main" id="{F693990F-6C61-234C-8F5A-D37B604A6CC4}"/>
              </a:ext>
            </a:extLst>
          </p:cNvPr>
          <p:cNvSpPr txBox="1"/>
          <p:nvPr/>
        </p:nvSpPr>
        <p:spPr>
          <a:xfrm>
            <a:off x="3554708" y="2669324"/>
            <a:ext cx="3095999" cy="438262"/>
          </a:xfrm>
          <a:prstGeom prst="rect">
            <a:avLst/>
          </a:prstGeom>
        </p:spPr>
        <p:txBody>
          <a:bodyPr vert="horz" wrap="square" lIns="91440" tIns="45720" rIns="91440" bIns="45720" rtlCol="0">
            <a:noAutofit/>
          </a:bodyPr>
          <a:lstStyle>
            <a:defPPr>
              <a:defRPr lang="ja-JP"/>
            </a:defPPr>
            <a:lvl1pPr algn="ctr">
              <a:lnSpc>
                <a:spcPct val="130000"/>
              </a:lnSpc>
              <a:spcBef>
                <a:spcPts val="800"/>
              </a:spcBef>
              <a:defRPr sz="1200" b="1">
                <a:solidFill>
                  <a:schemeClr val="accent1"/>
                </a:solidFill>
                <a:ea typeface="Yu Gothic" charset="-128"/>
                <a:cs typeface="Yu Gothic" charset="-128"/>
              </a:defRPr>
            </a:lvl1pPr>
          </a:lstStyle>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拠点単位で採番される拠点コード</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拠点毎（住所）に異なる</a:t>
            </a:r>
            <a:r>
              <a:rPr lang="en-US" altLang="ja-JP" dirty="0">
                <a:solidFill>
                  <a:srgbClr val="004E98"/>
                </a:solidFill>
                <a:latin typeface="Yu Gothic" panose="020B0400000000000000" pitchFamily="34" charset="-128"/>
                <a:ea typeface="Yu Gothic" panose="020B0400000000000000" pitchFamily="34" charset="-128"/>
              </a:rPr>
              <a:t>SLC</a:t>
            </a:r>
            <a:r>
              <a:rPr lang="ja-JP" altLang="en-US">
                <a:solidFill>
                  <a:srgbClr val="004E98"/>
                </a:solidFill>
                <a:latin typeface="Yu Gothic" panose="020B0400000000000000" pitchFamily="34" charset="-128"/>
                <a:ea typeface="Yu Gothic" panose="020B0400000000000000" pitchFamily="34" charset="-128"/>
              </a:rPr>
              <a:t>を付与</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同一の組織＝同じ</a:t>
            </a:r>
            <a:r>
              <a:rPr lang="en-US" altLang="ja-JP" dirty="0">
                <a:solidFill>
                  <a:srgbClr val="004E98"/>
                </a:solidFill>
                <a:latin typeface="Yu Gothic" panose="020B0400000000000000" pitchFamily="34" charset="-128"/>
                <a:ea typeface="Yu Gothic" panose="020B0400000000000000" pitchFamily="34" charset="-128"/>
              </a:rPr>
              <a:t>SOC</a:t>
            </a:r>
            <a:r>
              <a:rPr lang="ja-JP" altLang="en-US">
                <a:solidFill>
                  <a:srgbClr val="004E98"/>
                </a:solidFill>
                <a:latin typeface="Yu Gothic" panose="020B0400000000000000" pitchFamily="34" charset="-128"/>
                <a:ea typeface="Yu Gothic" panose="020B0400000000000000" pitchFamily="34" charset="-128"/>
              </a:rPr>
              <a:t>に関連付け</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en-US" altLang="ja-JP" dirty="0">
                <a:solidFill>
                  <a:srgbClr val="004E98"/>
                </a:solidFill>
                <a:latin typeface="Yu Gothic" panose="020B0400000000000000" pitchFamily="34" charset="-128"/>
                <a:ea typeface="Yu Gothic" panose="020B0400000000000000" pitchFamily="34" charset="-128"/>
              </a:rPr>
              <a:t>SOC</a:t>
            </a:r>
            <a:r>
              <a:rPr lang="ja-JP" altLang="en-US">
                <a:solidFill>
                  <a:srgbClr val="004E98"/>
                </a:solidFill>
                <a:latin typeface="Yu Gothic" panose="020B0400000000000000" pitchFamily="34" charset="-128"/>
                <a:ea typeface="Yu Gothic" panose="020B0400000000000000" pitchFamily="34" charset="-128"/>
              </a:rPr>
              <a:t>の付与が前提</a:t>
            </a:r>
            <a:endParaRPr lang="en-US" altLang="ja-JP" dirty="0">
              <a:solidFill>
                <a:srgbClr val="004E98"/>
              </a:solidFill>
              <a:latin typeface="Yu Gothic" panose="020B0400000000000000" pitchFamily="34" charset="-128"/>
              <a:ea typeface="Yu Gothic" panose="020B0400000000000000" pitchFamily="34" charset="-128"/>
            </a:endParaRPr>
          </a:p>
        </p:txBody>
      </p:sp>
      <p:sp>
        <p:nvSpPr>
          <p:cNvPr id="37" name="テキスト ボックス 36">
            <a:extLst>
              <a:ext uri="{FF2B5EF4-FFF2-40B4-BE49-F238E27FC236}">
                <a16:creationId xmlns:a16="http://schemas.microsoft.com/office/drawing/2014/main" id="{0EE31D72-2397-A648-BB57-5EC6FCBF0485}"/>
              </a:ext>
            </a:extLst>
          </p:cNvPr>
          <p:cNvSpPr txBox="1"/>
          <p:nvPr/>
        </p:nvSpPr>
        <p:spPr>
          <a:xfrm>
            <a:off x="4503635" y="5856412"/>
            <a:ext cx="924383" cy="607662"/>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ja-JP" altLang="en-US" sz="1100" b="1">
                <a:latin typeface="Yu Gothic" panose="020B0400000000000000" pitchFamily="34" charset="-128"/>
                <a:ea typeface="Yu Gothic" panose="020B0400000000000000" pitchFamily="34" charset="-128"/>
              </a:rPr>
              <a:t>関西支社</a:t>
            </a:r>
            <a:endParaRPr lang="en-US" altLang="ja-JP" sz="1100" b="1" dirty="0">
              <a:latin typeface="Yu Gothic" panose="020B0400000000000000" pitchFamily="34" charset="-128"/>
              <a:ea typeface="Yu Gothic" panose="020B0400000000000000" pitchFamily="34" charset="-128"/>
            </a:endParaRPr>
          </a:p>
          <a:p>
            <a:pPr algn="ctr"/>
            <a:r>
              <a:rPr lang="en-US" altLang="ja-JP" sz="1100" b="1" u="sng" dirty="0">
                <a:solidFill>
                  <a:srgbClr val="C00000"/>
                </a:solidFill>
                <a:latin typeface="Yu Gothic" panose="020B0400000000000000" pitchFamily="34" charset="-128"/>
                <a:ea typeface="Yu Gothic" panose="020B0400000000000000" pitchFamily="34" charset="-128"/>
              </a:rPr>
              <a:t>SOC:1122</a:t>
            </a:r>
          </a:p>
          <a:p>
            <a:pPr algn="ctr"/>
            <a:r>
              <a:rPr lang="en-US" altLang="ja-JP" sz="1100" b="1" dirty="0">
                <a:latin typeface="Yu Gothic" panose="020B0400000000000000" pitchFamily="34" charset="-128"/>
                <a:ea typeface="Yu Gothic" panose="020B0400000000000000" pitchFamily="34" charset="-128"/>
              </a:rPr>
              <a:t>SLC:3456</a:t>
            </a:r>
          </a:p>
        </p:txBody>
      </p:sp>
      <p:cxnSp>
        <p:nvCxnSpPr>
          <p:cNvPr id="38" name="直線矢印コネクタ 37">
            <a:extLst>
              <a:ext uri="{FF2B5EF4-FFF2-40B4-BE49-F238E27FC236}">
                <a16:creationId xmlns:a16="http://schemas.microsoft.com/office/drawing/2014/main" id="{BAE2F89D-4BA4-8647-A673-DF0CAF1897B6}"/>
              </a:ext>
            </a:extLst>
          </p:cNvPr>
          <p:cNvCxnSpPr>
            <a:cxnSpLocks/>
            <a:stCxn id="33" idx="2"/>
            <a:endCxn id="31" idx="0"/>
          </p:cNvCxnSpPr>
          <p:nvPr/>
        </p:nvCxnSpPr>
        <p:spPr>
          <a:xfrm>
            <a:off x="4050302" y="5354993"/>
            <a:ext cx="7244" cy="501419"/>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39" name="直線矢印コネクタ 38">
            <a:extLst>
              <a:ext uri="{FF2B5EF4-FFF2-40B4-BE49-F238E27FC236}">
                <a16:creationId xmlns:a16="http://schemas.microsoft.com/office/drawing/2014/main" id="{6F756075-5B2B-624A-B773-5021BDCBF530}"/>
              </a:ext>
            </a:extLst>
          </p:cNvPr>
          <p:cNvCxnSpPr>
            <a:cxnSpLocks/>
            <a:stCxn id="34" idx="2"/>
            <a:endCxn id="37" idx="0"/>
          </p:cNvCxnSpPr>
          <p:nvPr/>
        </p:nvCxnSpPr>
        <p:spPr>
          <a:xfrm>
            <a:off x="4960917" y="5330955"/>
            <a:ext cx="4910" cy="525457"/>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40" name="直線矢印コネクタ 39">
            <a:extLst>
              <a:ext uri="{FF2B5EF4-FFF2-40B4-BE49-F238E27FC236}">
                <a16:creationId xmlns:a16="http://schemas.microsoft.com/office/drawing/2014/main" id="{2A073B6A-B4CB-3348-9D4C-442D17950CF7}"/>
              </a:ext>
            </a:extLst>
          </p:cNvPr>
          <p:cNvCxnSpPr>
            <a:cxnSpLocks/>
            <a:stCxn id="35" idx="2"/>
            <a:endCxn id="30" idx="0"/>
          </p:cNvCxnSpPr>
          <p:nvPr/>
        </p:nvCxnSpPr>
        <p:spPr>
          <a:xfrm>
            <a:off x="5871492" y="5330893"/>
            <a:ext cx="2616" cy="525519"/>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41" name="角丸四角形 40">
            <a:extLst>
              <a:ext uri="{FF2B5EF4-FFF2-40B4-BE49-F238E27FC236}">
                <a16:creationId xmlns:a16="http://schemas.microsoft.com/office/drawing/2014/main" id="{F975C77E-F51A-8F42-89AC-DEECB715137B}"/>
              </a:ext>
            </a:extLst>
          </p:cNvPr>
          <p:cNvSpPr/>
          <p:nvPr/>
        </p:nvSpPr>
        <p:spPr>
          <a:xfrm>
            <a:off x="3674021" y="4672264"/>
            <a:ext cx="2606163" cy="774895"/>
          </a:xfrm>
          <a:prstGeom prst="roundRect">
            <a:avLst/>
          </a:prstGeom>
          <a:noFill/>
          <a:ln w="19050" cap="flat" cmpd="sng" algn="ctr">
            <a:solidFill>
              <a:srgbClr val="DD0000"/>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ot="0" spcFirstLastPara="0" vertOverflow="overflow" horzOverflow="overflow" vert="horz" wrap="square" lIns="91440" tIns="45720" rIns="91440" bIns="45720" numCol="1" rtlCol="0" fromWordArt="0" anchor="ctr" anchorCtr="0" forceAA="0" compatLnSpc="1">
            <a:prstTxWarp prst="textNoShape">
              <a:avLst/>
            </a:prstTxWarp>
            <a:noAutofit/>
          </a:bodyPr>
          <a:lstStyle/>
          <a:p>
            <a:pPr algn="ctr"/>
            <a:endParaRPr kumimoji="1" lang="ja-JP" altLang="en-US" sz="2400" b="1" dirty="0">
              <a:uFillTx/>
              <a:latin typeface="Yu Gothic" panose="020B0400000000000000" pitchFamily="34" charset="-128"/>
              <a:ea typeface="Yu Gothic" panose="020B0400000000000000" pitchFamily="34" charset="-128"/>
              <a:cs typeface="Yu Gothic" charset="-128"/>
            </a:endParaRPr>
          </a:p>
        </p:txBody>
      </p:sp>
      <p:sp>
        <p:nvSpPr>
          <p:cNvPr id="42" name="角丸四角形 41">
            <a:extLst>
              <a:ext uri="{FF2B5EF4-FFF2-40B4-BE49-F238E27FC236}">
                <a16:creationId xmlns:a16="http://schemas.microsoft.com/office/drawing/2014/main" id="{20E57AC8-920E-9142-8D92-7F34895690A5}"/>
              </a:ext>
            </a:extLst>
          </p:cNvPr>
          <p:cNvSpPr/>
          <p:nvPr/>
        </p:nvSpPr>
        <p:spPr>
          <a:xfrm>
            <a:off x="4404597" y="4500059"/>
            <a:ext cx="1226422" cy="259410"/>
          </a:xfrm>
          <a:prstGeom prst="roundRect">
            <a:avLst>
              <a:gd name="adj" fmla="val 4449"/>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900" b="1" dirty="0">
                <a:latin typeface="Yu Gothic" panose="020B0400000000000000" pitchFamily="34" charset="-128"/>
                <a:ea typeface="Yu Gothic" panose="020B0400000000000000" pitchFamily="34" charset="-128"/>
                <a:cs typeface="Yu Gothic" charset="-128"/>
              </a:rPr>
              <a:t>Sansan</a:t>
            </a:r>
            <a:r>
              <a:rPr lang="ja-JP" altLang="en-US" sz="900" b="1">
                <a:latin typeface="Yu Gothic" panose="020B0400000000000000" pitchFamily="34" charset="-128"/>
                <a:ea typeface="Yu Gothic" panose="020B0400000000000000" pitchFamily="34" charset="-128"/>
                <a:cs typeface="Yu Gothic" charset="-128"/>
              </a:rPr>
              <a:t>株式会社</a:t>
            </a:r>
            <a:endParaRPr lang="ja-JP" altLang="en-US" sz="900" b="1" dirty="0">
              <a:latin typeface="Yu Gothic" panose="020B0400000000000000" pitchFamily="34" charset="-128"/>
              <a:ea typeface="Yu Gothic" panose="020B0400000000000000" pitchFamily="34" charset="-128"/>
              <a:cs typeface="Yu Gothic" charset="-128"/>
            </a:endParaRPr>
          </a:p>
        </p:txBody>
      </p:sp>
      <p:pic>
        <p:nvPicPr>
          <p:cNvPr id="43" name="図 42">
            <a:extLst>
              <a:ext uri="{FF2B5EF4-FFF2-40B4-BE49-F238E27FC236}">
                <a16:creationId xmlns:a16="http://schemas.microsoft.com/office/drawing/2014/main" id="{DF776C14-1381-3843-B123-54C67892084A}"/>
              </a:ext>
            </a:extLst>
          </p:cNvPr>
          <p:cNvPicPr>
            <a:picLocks noChangeAspect="1"/>
          </p:cNvPicPr>
          <p:nvPr/>
        </p:nvPicPr>
        <p:blipFill>
          <a:blip r:embed="rId9"/>
          <a:stretch>
            <a:fillRect/>
          </a:stretch>
        </p:blipFill>
        <p:spPr>
          <a:xfrm>
            <a:off x="8004725" y="5323266"/>
            <a:ext cx="405285" cy="561610"/>
          </a:xfrm>
          <a:prstGeom prst="rect">
            <a:avLst/>
          </a:prstGeom>
        </p:spPr>
      </p:pic>
      <p:pic>
        <p:nvPicPr>
          <p:cNvPr id="44" name="図 43">
            <a:extLst>
              <a:ext uri="{FF2B5EF4-FFF2-40B4-BE49-F238E27FC236}">
                <a16:creationId xmlns:a16="http://schemas.microsoft.com/office/drawing/2014/main" id="{C961BD27-8658-BD4C-93EC-D0CEF1671789}"/>
              </a:ext>
            </a:extLst>
          </p:cNvPr>
          <p:cNvPicPr>
            <a:picLocks noChangeAspect="1"/>
          </p:cNvPicPr>
          <p:nvPr/>
        </p:nvPicPr>
        <p:blipFill>
          <a:blip r:embed="rId10"/>
          <a:stretch>
            <a:fillRect/>
          </a:stretch>
        </p:blipFill>
        <p:spPr>
          <a:xfrm>
            <a:off x="7083167" y="5323266"/>
            <a:ext cx="405285" cy="538450"/>
          </a:xfrm>
          <a:prstGeom prst="rect">
            <a:avLst/>
          </a:prstGeom>
        </p:spPr>
      </p:pic>
      <p:pic>
        <p:nvPicPr>
          <p:cNvPr id="45" name="図 44">
            <a:extLst>
              <a:ext uri="{FF2B5EF4-FFF2-40B4-BE49-F238E27FC236}">
                <a16:creationId xmlns:a16="http://schemas.microsoft.com/office/drawing/2014/main" id="{679C9499-82E7-C243-BDDB-0820837C1760}"/>
              </a:ext>
            </a:extLst>
          </p:cNvPr>
          <p:cNvPicPr>
            <a:picLocks noChangeAspect="1"/>
          </p:cNvPicPr>
          <p:nvPr/>
        </p:nvPicPr>
        <p:blipFill>
          <a:blip r:embed="rId11"/>
          <a:stretch>
            <a:fillRect/>
          </a:stretch>
        </p:blipFill>
        <p:spPr>
          <a:xfrm>
            <a:off x="8895937" y="5334845"/>
            <a:ext cx="387915" cy="515291"/>
          </a:xfrm>
          <a:prstGeom prst="rect">
            <a:avLst/>
          </a:prstGeom>
        </p:spPr>
      </p:pic>
      <p:pic>
        <p:nvPicPr>
          <p:cNvPr id="46" name="図 45">
            <a:extLst>
              <a:ext uri="{FF2B5EF4-FFF2-40B4-BE49-F238E27FC236}">
                <a16:creationId xmlns:a16="http://schemas.microsoft.com/office/drawing/2014/main" id="{EDB2FA9E-64E6-A54D-AAB3-6F22C5F8DCC2}"/>
              </a:ext>
            </a:extLst>
          </p:cNvPr>
          <p:cNvPicPr>
            <a:picLocks noChangeAspect="1"/>
          </p:cNvPicPr>
          <p:nvPr/>
        </p:nvPicPr>
        <p:blipFill>
          <a:blip r:embed="rId3"/>
          <a:stretch>
            <a:fillRect/>
          </a:stretch>
        </p:blipFill>
        <p:spPr>
          <a:xfrm>
            <a:off x="7102034" y="4629764"/>
            <a:ext cx="373108" cy="452705"/>
          </a:xfrm>
          <a:prstGeom prst="rect">
            <a:avLst/>
          </a:prstGeom>
        </p:spPr>
      </p:pic>
      <p:pic>
        <p:nvPicPr>
          <p:cNvPr id="47" name="図 46">
            <a:extLst>
              <a:ext uri="{FF2B5EF4-FFF2-40B4-BE49-F238E27FC236}">
                <a16:creationId xmlns:a16="http://schemas.microsoft.com/office/drawing/2014/main" id="{9E5EE54C-4F0D-AE49-BC72-E641B5F8F55C}"/>
              </a:ext>
            </a:extLst>
          </p:cNvPr>
          <p:cNvPicPr>
            <a:picLocks noChangeAspect="1"/>
          </p:cNvPicPr>
          <p:nvPr/>
        </p:nvPicPr>
        <p:blipFill>
          <a:blip r:embed="rId4"/>
          <a:stretch>
            <a:fillRect/>
          </a:stretch>
        </p:blipFill>
        <p:spPr>
          <a:xfrm>
            <a:off x="8011821" y="4629765"/>
            <a:ext cx="373109" cy="452705"/>
          </a:xfrm>
          <a:prstGeom prst="rect">
            <a:avLst/>
          </a:prstGeom>
        </p:spPr>
      </p:pic>
      <p:pic>
        <p:nvPicPr>
          <p:cNvPr id="48" name="図 47">
            <a:extLst>
              <a:ext uri="{FF2B5EF4-FFF2-40B4-BE49-F238E27FC236}">
                <a16:creationId xmlns:a16="http://schemas.microsoft.com/office/drawing/2014/main" id="{BFF51A74-AEF2-1743-B466-B2CD83270B2D}"/>
              </a:ext>
            </a:extLst>
          </p:cNvPr>
          <p:cNvPicPr>
            <a:picLocks noChangeAspect="1"/>
          </p:cNvPicPr>
          <p:nvPr/>
        </p:nvPicPr>
        <p:blipFill>
          <a:blip r:embed="rId5"/>
          <a:stretch>
            <a:fillRect/>
          </a:stretch>
        </p:blipFill>
        <p:spPr>
          <a:xfrm>
            <a:off x="8918437" y="4594204"/>
            <a:ext cx="342912" cy="504842"/>
          </a:xfrm>
          <a:prstGeom prst="rect">
            <a:avLst/>
          </a:prstGeom>
        </p:spPr>
      </p:pic>
      <p:pic>
        <p:nvPicPr>
          <p:cNvPr id="49" name="図 48">
            <a:extLst>
              <a:ext uri="{FF2B5EF4-FFF2-40B4-BE49-F238E27FC236}">
                <a16:creationId xmlns:a16="http://schemas.microsoft.com/office/drawing/2014/main" id="{7057360A-48E3-3F48-B92D-3630888875EC}"/>
              </a:ext>
            </a:extLst>
          </p:cNvPr>
          <p:cNvPicPr>
            <a:picLocks noChangeAspect="1"/>
          </p:cNvPicPr>
          <p:nvPr/>
        </p:nvPicPr>
        <p:blipFill>
          <a:blip r:embed="rId6"/>
          <a:stretch>
            <a:fillRect/>
          </a:stretch>
        </p:blipFill>
        <p:spPr>
          <a:xfrm>
            <a:off x="7932864" y="3697670"/>
            <a:ext cx="531022" cy="531022"/>
          </a:xfrm>
          <a:prstGeom prst="rect">
            <a:avLst/>
          </a:prstGeom>
        </p:spPr>
      </p:pic>
      <p:cxnSp>
        <p:nvCxnSpPr>
          <p:cNvPr id="50" name="直線矢印コネクタ 49">
            <a:extLst>
              <a:ext uri="{FF2B5EF4-FFF2-40B4-BE49-F238E27FC236}">
                <a16:creationId xmlns:a16="http://schemas.microsoft.com/office/drawing/2014/main" id="{A97B1A61-E2B4-944D-8117-D2111BABFA60}"/>
              </a:ext>
            </a:extLst>
          </p:cNvPr>
          <p:cNvCxnSpPr>
            <a:cxnSpLocks/>
            <a:stCxn id="49" idx="2"/>
            <a:endCxn id="46" idx="0"/>
          </p:cNvCxnSpPr>
          <p:nvPr/>
        </p:nvCxnSpPr>
        <p:spPr>
          <a:xfrm flipH="1">
            <a:off x="7288588" y="4228692"/>
            <a:ext cx="909787" cy="40107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1" name="直線矢印コネクタ 50">
            <a:extLst>
              <a:ext uri="{FF2B5EF4-FFF2-40B4-BE49-F238E27FC236}">
                <a16:creationId xmlns:a16="http://schemas.microsoft.com/office/drawing/2014/main" id="{B84370CC-2634-9C42-BB54-453AB87791DC}"/>
              </a:ext>
            </a:extLst>
          </p:cNvPr>
          <p:cNvCxnSpPr>
            <a:cxnSpLocks/>
            <a:stCxn id="49" idx="2"/>
            <a:endCxn id="47" idx="0"/>
          </p:cNvCxnSpPr>
          <p:nvPr/>
        </p:nvCxnSpPr>
        <p:spPr>
          <a:xfrm>
            <a:off x="8198375" y="4228692"/>
            <a:ext cx="1" cy="401073"/>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2" name="直線矢印コネクタ 51">
            <a:extLst>
              <a:ext uri="{FF2B5EF4-FFF2-40B4-BE49-F238E27FC236}">
                <a16:creationId xmlns:a16="http://schemas.microsoft.com/office/drawing/2014/main" id="{EDC10F3F-310F-8D44-B2AA-45BE3055BA87}"/>
              </a:ext>
            </a:extLst>
          </p:cNvPr>
          <p:cNvCxnSpPr>
            <a:cxnSpLocks/>
            <a:stCxn id="49" idx="2"/>
            <a:endCxn id="48" idx="0"/>
          </p:cNvCxnSpPr>
          <p:nvPr/>
        </p:nvCxnSpPr>
        <p:spPr>
          <a:xfrm>
            <a:off x="8198375" y="4228692"/>
            <a:ext cx="891518" cy="365512"/>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53" name="テキスト ボックス 52">
            <a:extLst>
              <a:ext uri="{FF2B5EF4-FFF2-40B4-BE49-F238E27FC236}">
                <a16:creationId xmlns:a16="http://schemas.microsoft.com/office/drawing/2014/main" id="{EDC69E14-27DD-DC4D-AB0B-3308084DE551}"/>
              </a:ext>
            </a:extLst>
          </p:cNvPr>
          <p:cNvSpPr txBox="1"/>
          <p:nvPr/>
        </p:nvSpPr>
        <p:spPr>
          <a:xfrm>
            <a:off x="6912006" y="2664277"/>
            <a:ext cx="3095999" cy="438262"/>
          </a:xfrm>
          <a:prstGeom prst="rect">
            <a:avLst/>
          </a:prstGeom>
        </p:spPr>
        <p:txBody>
          <a:bodyPr vert="horz" wrap="square" lIns="91440" tIns="45720" rIns="91440" bIns="45720" rtlCol="0">
            <a:noAutofit/>
          </a:bodyPr>
          <a:lstStyle>
            <a:defPPr>
              <a:defRPr lang="ja-JP"/>
            </a:defPPr>
            <a:lvl1pPr algn="ctr">
              <a:lnSpc>
                <a:spcPct val="130000"/>
              </a:lnSpc>
              <a:spcBef>
                <a:spcPts val="800"/>
              </a:spcBef>
              <a:defRPr sz="1200" b="1">
                <a:solidFill>
                  <a:schemeClr val="accent1"/>
                </a:solidFill>
                <a:ea typeface="Yu Gothic" charset="-128"/>
                <a:cs typeface="Yu Gothic" charset="-128"/>
              </a:defRPr>
            </a:lvl1pPr>
          </a:lstStyle>
          <a:p>
            <a:pPr marL="171450" indent="-171450" algn="l">
              <a:lnSpc>
                <a:spcPct val="100000"/>
              </a:lnSpc>
              <a:buFont typeface="Arial" panose="020B0604020202020204" pitchFamily="34" charset="0"/>
              <a:buChar char="•"/>
            </a:pPr>
            <a:r>
              <a:rPr lang="ja-JP" altLang="en-US">
                <a:solidFill>
                  <a:srgbClr val="004E98"/>
                </a:solidFill>
                <a:latin typeface="Yu Gothic" panose="020B0400000000000000" pitchFamily="34" charset="-128"/>
                <a:ea typeface="Yu Gothic" panose="020B0400000000000000" pitchFamily="34" charset="-128"/>
              </a:rPr>
              <a:t>独自に発行する人物単位コード</a:t>
            </a:r>
            <a:endParaRPr lang="en-US" altLang="ja-JP" dirty="0">
              <a:solidFill>
                <a:srgbClr val="004E98"/>
              </a:solidFill>
              <a:latin typeface="Yu Gothic" panose="020B0400000000000000" pitchFamily="34" charset="-128"/>
              <a:ea typeface="Yu Gothic" panose="020B0400000000000000" pitchFamily="34" charset="-128"/>
            </a:endParaRPr>
          </a:p>
          <a:p>
            <a:pPr marL="171450" indent="-171450" algn="l">
              <a:lnSpc>
                <a:spcPct val="100000"/>
              </a:lnSpc>
              <a:buFont typeface="Arial" panose="020B0604020202020204" pitchFamily="34" charset="0"/>
              <a:buChar char="•"/>
            </a:pPr>
            <a:r>
              <a:rPr lang="en-US" altLang="ja-JP" dirty="0">
                <a:solidFill>
                  <a:srgbClr val="004E98"/>
                </a:solidFill>
                <a:latin typeface="Yu Gothic" panose="020B0400000000000000" pitchFamily="34" charset="-128"/>
                <a:ea typeface="Yu Gothic" panose="020B0400000000000000" pitchFamily="34" charset="-128"/>
              </a:rPr>
              <a:t>SOC/SLC</a:t>
            </a:r>
            <a:r>
              <a:rPr lang="ja-JP" altLang="en-US">
                <a:solidFill>
                  <a:srgbClr val="004E98"/>
                </a:solidFill>
                <a:latin typeface="Yu Gothic" panose="020B0400000000000000" pitchFamily="34" charset="-128"/>
                <a:ea typeface="Yu Gothic" panose="020B0400000000000000" pitchFamily="34" charset="-128"/>
              </a:rPr>
              <a:t>と関連付けされる</a:t>
            </a:r>
            <a:endParaRPr lang="en-US" altLang="ja-JP" dirty="0">
              <a:solidFill>
                <a:srgbClr val="004E98"/>
              </a:solidFill>
              <a:latin typeface="Yu Gothic" panose="020B0400000000000000" pitchFamily="34" charset="-128"/>
              <a:ea typeface="Yu Gothic" panose="020B0400000000000000" pitchFamily="34" charset="-128"/>
            </a:endParaRPr>
          </a:p>
        </p:txBody>
      </p:sp>
      <p:cxnSp>
        <p:nvCxnSpPr>
          <p:cNvPr id="54" name="直線矢印コネクタ 53">
            <a:extLst>
              <a:ext uri="{FF2B5EF4-FFF2-40B4-BE49-F238E27FC236}">
                <a16:creationId xmlns:a16="http://schemas.microsoft.com/office/drawing/2014/main" id="{4650A7BC-C4BA-2B44-B63B-8793626AB30C}"/>
              </a:ext>
            </a:extLst>
          </p:cNvPr>
          <p:cNvCxnSpPr>
            <a:cxnSpLocks/>
            <a:stCxn id="46" idx="2"/>
            <a:endCxn id="44" idx="0"/>
          </p:cNvCxnSpPr>
          <p:nvPr/>
        </p:nvCxnSpPr>
        <p:spPr>
          <a:xfrm flipH="1">
            <a:off x="7285810" y="5082469"/>
            <a:ext cx="2778" cy="240797"/>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5" name="直線矢印コネクタ 54">
            <a:extLst>
              <a:ext uri="{FF2B5EF4-FFF2-40B4-BE49-F238E27FC236}">
                <a16:creationId xmlns:a16="http://schemas.microsoft.com/office/drawing/2014/main" id="{C309E6E6-09AB-824D-AEFA-B0CFC4FFC23E}"/>
              </a:ext>
            </a:extLst>
          </p:cNvPr>
          <p:cNvCxnSpPr>
            <a:cxnSpLocks/>
            <a:stCxn id="47" idx="2"/>
            <a:endCxn id="43" idx="0"/>
          </p:cNvCxnSpPr>
          <p:nvPr/>
        </p:nvCxnSpPr>
        <p:spPr>
          <a:xfrm>
            <a:off x="8198376" y="5082470"/>
            <a:ext cx="8992" cy="240796"/>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cxnSp>
        <p:nvCxnSpPr>
          <p:cNvPr id="56" name="直線矢印コネクタ 55">
            <a:extLst>
              <a:ext uri="{FF2B5EF4-FFF2-40B4-BE49-F238E27FC236}">
                <a16:creationId xmlns:a16="http://schemas.microsoft.com/office/drawing/2014/main" id="{B6E7498D-C8BF-1F4B-BD6D-AD8D8112D911}"/>
              </a:ext>
            </a:extLst>
          </p:cNvPr>
          <p:cNvCxnSpPr>
            <a:cxnSpLocks/>
            <a:stCxn id="48" idx="2"/>
            <a:endCxn id="45" idx="0"/>
          </p:cNvCxnSpPr>
          <p:nvPr/>
        </p:nvCxnSpPr>
        <p:spPr>
          <a:xfrm>
            <a:off x="9089893" y="5099046"/>
            <a:ext cx="2" cy="235799"/>
          </a:xfrm>
          <a:prstGeom prst="straightConnector1">
            <a:avLst/>
          </a:prstGeom>
          <a:ln>
            <a:solidFill>
              <a:srgbClr val="004E98"/>
            </a:solidFill>
            <a:tailEnd type="triangle"/>
          </a:ln>
        </p:spPr>
        <p:style>
          <a:lnRef idx="1">
            <a:schemeClr val="accent1"/>
          </a:lnRef>
          <a:fillRef idx="0">
            <a:schemeClr val="accent1"/>
          </a:fillRef>
          <a:effectRef idx="1">
            <a:schemeClr val="accent1"/>
          </a:effectRef>
          <a:fontRef idx="minor">
            <a:schemeClr val="tx1"/>
          </a:fontRef>
        </p:style>
      </p:cxnSp>
      <p:sp>
        <p:nvSpPr>
          <p:cNvPr id="57" name="テキスト ボックス 56">
            <a:extLst>
              <a:ext uri="{FF2B5EF4-FFF2-40B4-BE49-F238E27FC236}">
                <a16:creationId xmlns:a16="http://schemas.microsoft.com/office/drawing/2014/main" id="{D7AAB44C-F987-8040-B96A-168B7925AC9E}"/>
              </a:ext>
            </a:extLst>
          </p:cNvPr>
          <p:cNvSpPr txBox="1"/>
          <p:nvPr/>
        </p:nvSpPr>
        <p:spPr>
          <a:xfrm>
            <a:off x="6826944" y="5950700"/>
            <a:ext cx="924383" cy="45654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800" b="1" dirty="0">
                <a:latin typeface="Yu Gothic" panose="020B0400000000000000" pitchFamily="34" charset="-128"/>
                <a:ea typeface="Yu Gothic" panose="020B0400000000000000" pitchFamily="34" charset="-128"/>
              </a:rPr>
              <a:t>A</a:t>
            </a:r>
            <a:r>
              <a:rPr lang="ja-JP" altLang="en-US" sz="800" b="1">
                <a:latin typeface="Yu Gothic" panose="020B0400000000000000" pitchFamily="34" charset="-128"/>
                <a:ea typeface="Yu Gothic" panose="020B0400000000000000" pitchFamily="34" charset="-128"/>
              </a:rPr>
              <a:t>社の佐藤さん</a:t>
            </a:r>
            <a:endParaRPr lang="en-US" altLang="ja-JP" sz="800" b="1" dirty="0">
              <a:latin typeface="Yu Gothic" panose="020B0400000000000000" pitchFamily="34" charset="-128"/>
              <a:ea typeface="Yu Gothic" panose="020B0400000000000000" pitchFamily="34" charset="-128"/>
            </a:endParaRPr>
          </a:p>
          <a:p>
            <a:pPr algn="ctr"/>
            <a:r>
              <a:rPr lang="en-US" altLang="ja-JP" sz="800" b="1" dirty="0">
                <a:latin typeface="Yu Gothic" panose="020B0400000000000000" pitchFamily="34" charset="-128"/>
                <a:ea typeface="Yu Gothic" panose="020B0400000000000000" pitchFamily="34" charset="-128"/>
              </a:rPr>
              <a:t>SOC:1122</a:t>
            </a:r>
            <a:br>
              <a:rPr lang="en-US" altLang="ja-JP" sz="800" b="1" dirty="0">
                <a:latin typeface="Yu Gothic" panose="020B0400000000000000" pitchFamily="34" charset="-128"/>
                <a:ea typeface="Yu Gothic" panose="020B0400000000000000" pitchFamily="34" charset="-128"/>
              </a:rPr>
            </a:br>
            <a:r>
              <a:rPr lang="en-US" altLang="ja-JP" sz="800" b="1" dirty="0">
                <a:latin typeface="Yu Gothic" panose="020B0400000000000000" pitchFamily="34" charset="-128"/>
                <a:ea typeface="Yu Gothic" panose="020B0400000000000000" pitchFamily="34" charset="-128"/>
              </a:rPr>
              <a:t>CI</a:t>
            </a:r>
            <a:r>
              <a:rPr lang="ja-JP" altLang="en-US" sz="800" b="1">
                <a:latin typeface="Yu Gothic" panose="020B0400000000000000" pitchFamily="34" charset="-128"/>
                <a:ea typeface="Yu Gothic" panose="020B0400000000000000" pitchFamily="34" charset="-128"/>
              </a:rPr>
              <a:t>人物</a:t>
            </a:r>
            <a:r>
              <a:rPr lang="en-US" altLang="ja-JP" sz="800" b="1" dirty="0">
                <a:latin typeface="Yu Gothic" panose="020B0400000000000000" pitchFamily="34" charset="-128"/>
                <a:ea typeface="Yu Gothic" panose="020B0400000000000000" pitchFamily="34" charset="-128"/>
              </a:rPr>
              <a:t>ID:9876</a:t>
            </a:r>
          </a:p>
        </p:txBody>
      </p:sp>
      <p:sp>
        <p:nvSpPr>
          <p:cNvPr id="58" name="テキスト ボックス 57">
            <a:extLst>
              <a:ext uri="{FF2B5EF4-FFF2-40B4-BE49-F238E27FC236}">
                <a16:creationId xmlns:a16="http://schemas.microsoft.com/office/drawing/2014/main" id="{3EA1FF2A-35D0-BE4B-9E94-9744B46C33B5}"/>
              </a:ext>
            </a:extLst>
          </p:cNvPr>
          <p:cNvSpPr txBox="1"/>
          <p:nvPr/>
        </p:nvSpPr>
        <p:spPr>
          <a:xfrm>
            <a:off x="7732879" y="5950700"/>
            <a:ext cx="924383" cy="45654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800" b="1" dirty="0">
                <a:latin typeface="Yu Gothic" panose="020B0400000000000000" pitchFamily="34" charset="-128"/>
                <a:ea typeface="Yu Gothic" panose="020B0400000000000000" pitchFamily="34" charset="-128"/>
              </a:rPr>
              <a:t>B</a:t>
            </a:r>
            <a:r>
              <a:rPr lang="ja-JP" altLang="en-US" sz="800" b="1">
                <a:latin typeface="Yu Gothic" panose="020B0400000000000000" pitchFamily="34" charset="-128"/>
                <a:ea typeface="Yu Gothic" panose="020B0400000000000000" pitchFamily="34" charset="-128"/>
              </a:rPr>
              <a:t>社の田中さん</a:t>
            </a:r>
            <a:endParaRPr lang="en-US" altLang="ja-JP" sz="800" b="1" dirty="0">
              <a:latin typeface="Yu Gothic" panose="020B0400000000000000" pitchFamily="34" charset="-128"/>
              <a:ea typeface="Yu Gothic" panose="020B0400000000000000" pitchFamily="34" charset="-128"/>
            </a:endParaRPr>
          </a:p>
          <a:p>
            <a:pPr algn="ctr"/>
            <a:r>
              <a:rPr lang="en-US" altLang="ja-JP" sz="800" b="1" dirty="0">
                <a:latin typeface="Yu Gothic" panose="020B0400000000000000" pitchFamily="34" charset="-128"/>
                <a:ea typeface="Yu Gothic" panose="020B0400000000000000" pitchFamily="34" charset="-128"/>
              </a:rPr>
              <a:t>SOC:3344</a:t>
            </a:r>
            <a:br>
              <a:rPr lang="en-US" altLang="ja-JP" sz="800" b="1" dirty="0">
                <a:latin typeface="Yu Gothic" panose="020B0400000000000000" pitchFamily="34" charset="-128"/>
                <a:ea typeface="Yu Gothic" panose="020B0400000000000000" pitchFamily="34" charset="-128"/>
              </a:rPr>
            </a:br>
            <a:r>
              <a:rPr lang="en-US" altLang="ja-JP" sz="800" b="1" dirty="0">
                <a:latin typeface="Yu Gothic" panose="020B0400000000000000" pitchFamily="34" charset="-128"/>
                <a:ea typeface="Yu Gothic" panose="020B0400000000000000" pitchFamily="34" charset="-128"/>
              </a:rPr>
              <a:t>CI</a:t>
            </a:r>
            <a:r>
              <a:rPr lang="ja-JP" altLang="en-US" sz="800" b="1">
                <a:latin typeface="Yu Gothic" panose="020B0400000000000000" pitchFamily="34" charset="-128"/>
                <a:ea typeface="Yu Gothic" panose="020B0400000000000000" pitchFamily="34" charset="-128"/>
              </a:rPr>
              <a:t>人物</a:t>
            </a:r>
            <a:r>
              <a:rPr lang="en-US" altLang="ja-JP" sz="800" b="1" dirty="0">
                <a:latin typeface="Yu Gothic" panose="020B0400000000000000" pitchFamily="34" charset="-128"/>
                <a:ea typeface="Yu Gothic" panose="020B0400000000000000" pitchFamily="34" charset="-128"/>
              </a:rPr>
              <a:t>ID:8765</a:t>
            </a:r>
          </a:p>
        </p:txBody>
      </p:sp>
      <p:sp>
        <p:nvSpPr>
          <p:cNvPr id="59" name="テキスト ボックス 58">
            <a:extLst>
              <a:ext uri="{FF2B5EF4-FFF2-40B4-BE49-F238E27FC236}">
                <a16:creationId xmlns:a16="http://schemas.microsoft.com/office/drawing/2014/main" id="{6B864FF5-3B59-F74C-B108-6E2A528DC165}"/>
              </a:ext>
            </a:extLst>
          </p:cNvPr>
          <p:cNvSpPr txBox="1"/>
          <p:nvPr/>
        </p:nvSpPr>
        <p:spPr>
          <a:xfrm>
            <a:off x="8625186" y="5950700"/>
            <a:ext cx="924383" cy="456545"/>
          </a:xfrm>
          <a:prstGeom prst="rect">
            <a:avLst/>
          </a:prstGeom>
          <a:noFill/>
        </p:spPr>
        <p:txBody>
          <a:bodyPr wrap="square" lIns="0" tIns="0" rIns="0" bIns="0" anchor="ctr">
            <a:noAutofit/>
          </a:bodyPr>
          <a:lstStyle>
            <a:defPPr>
              <a:defRPr lang="ja-JP"/>
            </a:defPPr>
            <a:lvl1pPr>
              <a:lnSpc>
                <a:spcPct val="120000"/>
              </a:lnSpc>
              <a:defRPr sz="1200">
                <a:latin typeface="游ゴシック Medium" panose="020B0500000000000000" pitchFamily="50" charset="-128"/>
                <a:ea typeface="游ゴシック Medium" panose="020B0500000000000000" pitchFamily="50" charset="-128"/>
                <a:cs typeface="メイリオ" panose="020B0604030504040204" pitchFamily="50" charset="-128"/>
              </a:defRPr>
            </a:lvl1pPr>
          </a:lstStyle>
          <a:p>
            <a:pPr algn="ctr"/>
            <a:r>
              <a:rPr lang="en-US" altLang="ja-JP" sz="800" b="1" dirty="0">
                <a:latin typeface="Yu Gothic" panose="020B0400000000000000" pitchFamily="34" charset="-128"/>
                <a:ea typeface="Yu Gothic" panose="020B0400000000000000" pitchFamily="34" charset="-128"/>
              </a:rPr>
              <a:t>C</a:t>
            </a:r>
            <a:r>
              <a:rPr lang="ja-JP" altLang="en-US" sz="800" b="1">
                <a:latin typeface="Yu Gothic" panose="020B0400000000000000" pitchFamily="34" charset="-128"/>
                <a:ea typeface="Yu Gothic" panose="020B0400000000000000" pitchFamily="34" charset="-128"/>
              </a:rPr>
              <a:t>社の鈴木さん</a:t>
            </a:r>
            <a:endParaRPr lang="en-US" altLang="ja-JP" sz="800" b="1" dirty="0">
              <a:latin typeface="Yu Gothic" panose="020B0400000000000000" pitchFamily="34" charset="-128"/>
              <a:ea typeface="Yu Gothic" panose="020B0400000000000000" pitchFamily="34" charset="-128"/>
            </a:endParaRPr>
          </a:p>
          <a:p>
            <a:pPr algn="ctr"/>
            <a:r>
              <a:rPr lang="en-US" altLang="ja-JP" sz="800" b="1" dirty="0">
                <a:latin typeface="Yu Gothic" panose="020B0400000000000000" pitchFamily="34" charset="-128"/>
                <a:ea typeface="Yu Gothic" panose="020B0400000000000000" pitchFamily="34" charset="-128"/>
              </a:rPr>
              <a:t>SOC:5566</a:t>
            </a:r>
            <a:br>
              <a:rPr lang="en-US" altLang="ja-JP" sz="800" b="1" dirty="0">
                <a:latin typeface="Yu Gothic" panose="020B0400000000000000" pitchFamily="34" charset="-128"/>
                <a:ea typeface="Yu Gothic" panose="020B0400000000000000" pitchFamily="34" charset="-128"/>
              </a:rPr>
            </a:br>
            <a:r>
              <a:rPr lang="en-US" altLang="ja-JP" sz="800" b="1" dirty="0">
                <a:latin typeface="Yu Gothic" panose="020B0400000000000000" pitchFamily="34" charset="-128"/>
                <a:ea typeface="Yu Gothic" panose="020B0400000000000000" pitchFamily="34" charset="-128"/>
              </a:rPr>
              <a:t>CI</a:t>
            </a:r>
            <a:r>
              <a:rPr lang="ja-JP" altLang="en-US" sz="800" b="1">
                <a:latin typeface="Yu Gothic" panose="020B0400000000000000" pitchFamily="34" charset="-128"/>
                <a:ea typeface="Yu Gothic" panose="020B0400000000000000" pitchFamily="34" charset="-128"/>
              </a:rPr>
              <a:t>人物</a:t>
            </a:r>
            <a:r>
              <a:rPr lang="en-US" altLang="ja-JP" sz="800" b="1" dirty="0">
                <a:latin typeface="Yu Gothic" panose="020B0400000000000000" pitchFamily="34" charset="-128"/>
                <a:ea typeface="Yu Gothic" panose="020B0400000000000000" pitchFamily="34" charset="-128"/>
              </a:rPr>
              <a:t>ID:6543</a:t>
            </a:r>
          </a:p>
        </p:txBody>
      </p:sp>
      <p:sp>
        <p:nvSpPr>
          <p:cNvPr id="60" name="タイトル 14">
            <a:extLst>
              <a:ext uri="{FF2B5EF4-FFF2-40B4-BE49-F238E27FC236}">
                <a16:creationId xmlns:a16="http://schemas.microsoft.com/office/drawing/2014/main" id="{5CBCB3BE-8592-2045-928D-CDFDFFA08AA8}"/>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US" altLang="ja-JP" sz="2000" b="1" dirty="0">
                <a:latin typeface="Yu Gothic" panose="020B0400000000000000" pitchFamily="34" charset="-128"/>
                <a:ea typeface="Yu Gothic" panose="020B0400000000000000" pitchFamily="34" charset="-128"/>
              </a:rPr>
              <a:t>Sansan Data Hub</a:t>
            </a:r>
            <a:r>
              <a:rPr lang="ja-JP" altLang="en-US" sz="2000" b="1">
                <a:latin typeface="Yu Gothic" panose="020B0400000000000000" pitchFamily="34" charset="-128"/>
                <a:ea typeface="Yu Gothic" panose="020B0400000000000000" pitchFamily="34" charset="-128"/>
              </a:rPr>
              <a:t>が採番するコードとは</a:t>
            </a:r>
          </a:p>
        </p:txBody>
      </p:sp>
      <p:sp>
        <p:nvSpPr>
          <p:cNvPr id="61" name="スライド番号プレースホルダー 5">
            <a:extLst>
              <a:ext uri="{FF2B5EF4-FFF2-40B4-BE49-F238E27FC236}">
                <a16:creationId xmlns:a16="http://schemas.microsoft.com/office/drawing/2014/main" id="{A255E75A-31D3-7040-B7AF-AD1ABB7453EC}"/>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28</a:t>
            </a:fld>
            <a:endParaRPr kumimoji="1" lang="ja-JP" altLang="en-US" sz="600">
              <a:latin typeface="Yu Gothic" panose="020B0400000000000000" pitchFamily="34" charset="-128"/>
              <a:ea typeface="Yu Gothic" panose="020B0400000000000000" pitchFamily="34" charset="-128"/>
            </a:endParaRPr>
          </a:p>
        </p:txBody>
      </p:sp>
      <p:sp>
        <p:nvSpPr>
          <p:cNvPr id="63" name="正方形/長方形 62">
            <a:extLst>
              <a:ext uri="{FF2B5EF4-FFF2-40B4-BE49-F238E27FC236}">
                <a16:creationId xmlns:a16="http://schemas.microsoft.com/office/drawing/2014/main" id="{F56B12E0-CA65-BF47-ACE1-74BD7495C7B1}"/>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4" name="テキスト ボックス 63">
            <a:extLst>
              <a:ext uri="{FF2B5EF4-FFF2-40B4-BE49-F238E27FC236}">
                <a16:creationId xmlns:a16="http://schemas.microsoft.com/office/drawing/2014/main" id="{F35D2818-ACDB-E545-AA1C-0E454C618642}"/>
              </a:ext>
            </a:extLst>
          </p:cNvPr>
          <p:cNvSpPr txBox="1"/>
          <p:nvPr/>
        </p:nvSpPr>
        <p:spPr>
          <a:xfrm>
            <a:off x="316785" y="872764"/>
            <a:ext cx="9039161" cy="88293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3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300" b="1">
                <a:latin typeface="Yu Gothic" panose="020B0400000000000000" pitchFamily="34" charset="-128"/>
                <a:ea typeface="Yu Gothic" panose="020B0400000000000000" pitchFamily="34" charset="-128"/>
                <a:cs typeface="Arial" panose="020B0604020202020204" pitchFamily="34" charset="0"/>
              </a:rPr>
              <a:t>は、名刺データや</a:t>
            </a:r>
            <a:r>
              <a:rPr lang="en"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のデータを読み込み、</a:t>
            </a:r>
            <a:br>
              <a:rPr lang="en-US" altLang="ja-JP" sz="1300" b="1" dirty="0">
                <a:latin typeface="Yu Gothic" panose="020B0400000000000000" pitchFamily="34" charset="-128"/>
                <a:ea typeface="Yu Gothic" panose="020B0400000000000000" pitchFamily="34" charset="-128"/>
                <a:cs typeface="Arial" panose="020B0604020202020204" pitchFamily="34" charset="0"/>
              </a:rPr>
            </a:br>
            <a:r>
              <a:rPr lang="ja-JP" altLang="en-US" sz="1300" b="1">
                <a:latin typeface="Yu Gothic" panose="020B0400000000000000" pitchFamily="34" charset="-128"/>
                <a:ea typeface="Yu Gothic" panose="020B0400000000000000" pitchFamily="34" charset="-128"/>
                <a:cs typeface="Arial" panose="020B0604020202020204" pitchFamily="34" charset="0"/>
              </a:rPr>
              <a:t>会社</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人物単位で識別をかけたうえで、</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SOC</a:t>
            </a:r>
            <a:r>
              <a:rPr lang="ja-JP" altLang="en" sz="1300" b="1">
                <a:solidFill>
                  <a:srgbClr val="004E98"/>
                </a:solidFill>
                <a:latin typeface="Yu Gothic" panose="020B0400000000000000" pitchFamily="34" charset="-128"/>
                <a:ea typeface="Yu Gothic" panose="020B0400000000000000" pitchFamily="34" charset="-128"/>
                <a:cs typeface="Arial" panose="020B0604020202020204" pitchFamily="34" charset="0"/>
              </a:rPr>
              <a:t>・</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SLC</a:t>
            </a:r>
            <a:r>
              <a:rPr lang="ja-JP" altLang="en" sz="1300" b="1">
                <a:solidFill>
                  <a:srgbClr val="004E98"/>
                </a:solidFill>
                <a:latin typeface="Yu Gothic" panose="020B0400000000000000" pitchFamily="34" charset="-128"/>
                <a:ea typeface="Yu Gothic" panose="020B0400000000000000" pitchFamily="34" charset="-128"/>
                <a:cs typeface="Arial" panose="020B0604020202020204" pitchFamily="34" charset="0"/>
              </a:rPr>
              <a:t>・</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CI</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人物</a:t>
            </a:r>
            <a:r>
              <a:rPr lang="en"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ID </a:t>
            </a:r>
            <a:r>
              <a:rPr lang="ja-JP" altLang="en-US" sz="1300" b="1">
                <a:latin typeface="Yu Gothic" panose="020B0400000000000000" pitchFamily="34" charset="-128"/>
                <a:ea typeface="Yu Gothic" panose="020B0400000000000000" pitchFamily="34" charset="-128"/>
                <a:cs typeface="Arial" panose="020B0604020202020204" pitchFamily="34" charset="0"/>
              </a:rPr>
              <a:t>と呼ばれる</a:t>
            </a:r>
            <a:r>
              <a:rPr lang="en-US" altLang="ja-JP" sz="1300" b="1" dirty="0">
                <a:latin typeface="Yu Gothic" panose="020B0400000000000000" pitchFamily="34" charset="-128"/>
                <a:ea typeface="Yu Gothic" panose="020B0400000000000000" pitchFamily="34" charset="-128"/>
                <a:cs typeface="Arial" panose="020B0604020202020204" pitchFamily="34" charset="0"/>
              </a:rPr>
              <a:t>3</a:t>
            </a:r>
            <a:r>
              <a:rPr lang="ja-JP" altLang="en-US" sz="1300" b="1">
                <a:latin typeface="Yu Gothic" panose="020B0400000000000000" pitchFamily="34" charset="-128"/>
                <a:ea typeface="Yu Gothic" panose="020B0400000000000000" pitchFamily="34" charset="-128"/>
                <a:cs typeface="Arial" panose="020B0604020202020204" pitchFamily="34" charset="0"/>
              </a:rPr>
              <a:t>種類の識別コードを付与します。</a:t>
            </a:r>
          </a:p>
          <a:p>
            <a:pPr marL="285750" lvl="1" indent="-285750">
              <a:lnSpc>
                <a:spcPts val="2080"/>
              </a:lnSpc>
              <a:buClr>
                <a:srgbClr val="C00000"/>
              </a:buClr>
              <a:buSzPct val="160000"/>
              <a:buFont typeface="システムフォント（レギュラー）"/>
              <a:buChar char="-"/>
            </a:pPr>
            <a:r>
              <a:rPr lang="ja-JP" altLang="en-US" sz="1300" b="1">
                <a:latin typeface="Yu Gothic" panose="020B0400000000000000" pitchFamily="34" charset="-128"/>
                <a:ea typeface="Yu Gothic" panose="020B0400000000000000" pitchFamily="34" charset="-128"/>
                <a:cs typeface="Arial" panose="020B0604020202020204" pitchFamily="34" charset="0"/>
              </a:rPr>
              <a:t>本連携は、</a:t>
            </a: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3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300" b="1">
                <a:latin typeface="Yu Gothic" panose="020B0400000000000000" pitchFamily="34" charset="-128"/>
                <a:ea typeface="Yu Gothic" panose="020B0400000000000000" pitchFamily="34" charset="-128"/>
                <a:cs typeface="Arial" panose="020B0604020202020204" pitchFamily="34" charset="0"/>
              </a:rPr>
              <a:t>が識別できた（＝識別コードを付与できた）データが対象となります。</a:t>
            </a:r>
          </a:p>
        </p:txBody>
      </p:sp>
    </p:spTree>
    <p:extLst>
      <p:ext uri="{BB962C8B-B14F-4D97-AF65-F5344CB8AC3E}">
        <p14:creationId xmlns:p14="http://schemas.microsoft.com/office/powerpoint/2010/main" val="2020178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B7CD8A16-DE33-AE4A-BD30-5EA526B08EFA}"/>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US" altLang="ja-JP" sz="2000" b="1" dirty="0">
                <a:latin typeface="Yu Gothic" panose="020B0400000000000000" pitchFamily="34" charset="-128"/>
                <a:ea typeface="Yu Gothic" panose="020B0400000000000000" pitchFamily="34" charset="-128"/>
              </a:rPr>
              <a:t>③ </a:t>
            </a:r>
            <a:r>
              <a:rPr lang="ja-JP" altLang="en-US" sz="2000" b="1">
                <a:latin typeface="Yu Gothic" panose="020B0400000000000000" pitchFamily="34" charset="-128"/>
                <a:ea typeface="Yu Gothic" panose="020B0400000000000000" pitchFamily="34" charset="-128"/>
              </a:rPr>
              <a:t>リッチ化</a:t>
            </a:r>
          </a:p>
        </p:txBody>
      </p:sp>
      <p:sp>
        <p:nvSpPr>
          <p:cNvPr id="22" name="正方形/長方形 21">
            <a:extLst>
              <a:ext uri="{FF2B5EF4-FFF2-40B4-BE49-F238E27FC236}">
                <a16:creationId xmlns:a16="http://schemas.microsoft.com/office/drawing/2014/main" id="{F50B63F0-DDED-4C4B-9E1A-6FB3A9C0885C}"/>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4" name="スライド番号プレースホルダー 5">
            <a:extLst>
              <a:ext uri="{FF2B5EF4-FFF2-40B4-BE49-F238E27FC236}">
                <a16:creationId xmlns:a16="http://schemas.microsoft.com/office/drawing/2014/main" id="{6738CE49-874B-454D-9108-DC9CC1EAB43B}"/>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29</a:t>
            </a:fld>
            <a:endParaRPr lang="ja-JP" altLang="en-US" sz="600">
              <a:latin typeface="Yu Gothic" panose="020B0400000000000000" pitchFamily="34" charset="-128"/>
              <a:ea typeface="Yu Gothic" panose="020B0400000000000000" pitchFamily="34" charset="-128"/>
            </a:endParaRPr>
          </a:p>
        </p:txBody>
      </p:sp>
      <p:grpSp>
        <p:nvGrpSpPr>
          <p:cNvPr id="8" name="グループ化 7">
            <a:extLst>
              <a:ext uri="{FF2B5EF4-FFF2-40B4-BE49-F238E27FC236}">
                <a16:creationId xmlns:a16="http://schemas.microsoft.com/office/drawing/2014/main" id="{C5C77A22-E10F-4947-BEB6-9180D8E17C53}"/>
              </a:ext>
            </a:extLst>
          </p:cNvPr>
          <p:cNvGrpSpPr/>
          <p:nvPr/>
        </p:nvGrpSpPr>
        <p:grpSpPr>
          <a:xfrm>
            <a:off x="475346" y="6051331"/>
            <a:ext cx="8955308" cy="473926"/>
            <a:chOff x="408181" y="6001798"/>
            <a:chExt cx="8955308" cy="473926"/>
          </a:xfrm>
        </p:grpSpPr>
        <p:sp>
          <p:nvSpPr>
            <p:cNvPr id="6" name="正方形/長方形 5">
              <a:extLst>
                <a:ext uri="{FF2B5EF4-FFF2-40B4-BE49-F238E27FC236}">
                  <a16:creationId xmlns:a16="http://schemas.microsoft.com/office/drawing/2014/main" id="{7AF7F273-0D3F-0249-B377-FEC16AFF32B6}"/>
                </a:ext>
              </a:extLst>
            </p:cNvPr>
            <p:cNvSpPr/>
            <p:nvPr/>
          </p:nvSpPr>
          <p:spPr>
            <a:xfrm>
              <a:off x="408181" y="6001798"/>
              <a:ext cx="8955307" cy="47392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6B45751-9CA0-CE44-9C75-F1A7DF1AB165}"/>
                </a:ext>
              </a:extLst>
            </p:cNvPr>
            <p:cNvSpPr/>
            <p:nvPr/>
          </p:nvSpPr>
          <p:spPr>
            <a:xfrm>
              <a:off x="408604" y="6121789"/>
              <a:ext cx="8954885" cy="276999"/>
            </a:xfrm>
            <a:prstGeom prst="rect">
              <a:avLst/>
            </a:prstGeom>
          </p:spPr>
          <p:txBody>
            <a:bodyPr wrap="square">
              <a:spAutoFit/>
            </a:bodyPr>
            <a:lstStyle/>
            <a:p>
              <a:pPr algn="ctr"/>
              <a:r>
                <a:rPr lang="en-US" altLang="ja-JP" sz="1200" b="1" dirty="0">
                  <a:solidFill>
                    <a:srgbClr val="004E98"/>
                  </a:solidFill>
                  <a:latin typeface="游ゴシック" panose="020B0400000000000000" pitchFamily="50" charset="-128"/>
                  <a:ea typeface="游ゴシック" panose="020B0400000000000000" pitchFamily="50" charset="-128"/>
                </a:rPr>
                <a:t>Sansan Data Hub</a:t>
              </a:r>
              <a:r>
                <a:rPr lang="ja-JP" altLang="en-US" sz="1200" b="1">
                  <a:solidFill>
                    <a:srgbClr val="004E98"/>
                  </a:solidFill>
                  <a:latin typeface="游ゴシック" panose="020B0400000000000000" pitchFamily="50" charset="-128"/>
                  <a:ea typeface="游ゴシック" panose="020B0400000000000000" pitchFamily="50" charset="-128"/>
                </a:rPr>
                <a:t>が付与可能なその他リッチ情報は</a:t>
              </a:r>
              <a:r>
                <a:rPr lang="ja-JP" altLang="en-US" sz="1200" b="1">
                  <a:solidFill>
                    <a:srgbClr val="C00000"/>
                  </a:solidFill>
                  <a:latin typeface="游ゴシック" panose="020B0400000000000000" pitchFamily="50" charset="-128"/>
                  <a:ea typeface="游ゴシック" panose="020B0400000000000000" pitchFamily="50" charset="-128"/>
                  <a:hlinkClick r:id="rId2">
                    <a:extLst>
                      <a:ext uri="{A12FA001-AC4F-418D-AE19-62706E023703}">
                        <ahyp:hlinkClr xmlns:ahyp="http://schemas.microsoft.com/office/drawing/2018/hyperlinkcolor" val="tx"/>
                      </a:ext>
                    </a:extLst>
                  </a:hlinkClick>
                </a:rPr>
                <a:t>こちら</a:t>
              </a:r>
              <a:r>
                <a:rPr lang="ja-JP" altLang="en-US" sz="1200" b="1">
                  <a:solidFill>
                    <a:srgbClr val="004E98"/>
                  </a:solidFill>
                  <a:latin typeface="游ゴシック" panose="020B0400000000000000" pitchFamily="50" charset="-128"/>
                  <a:ea typeface="游ゴシック" panose="020B0400000000000000" pitchFamily="50" charset="-128"/>
                </a:rPr>
                <a:t>のヘルプサイトの「</a:t>
              </a:r>
              <a:r>
                <a:rPr lang="en-US" altLang="ja-JP" sz="1200" b="1" dirty="0">
                  <a:solidFill>
                    <a:srgbClr val="004E98"/>
                  </a:solidFill>
                  <a:latin typeface="游ゴシック" panose="020B0400000000000000" pitchFamily="50" charset="-128"/>
                  <a:ea typeface="游ゴシック" panose="020B0400000000000000" pitchFamily="50" charset="-128"/>
                </a:rPr>
                <a:t>Salesforce</a:t>
              </a:r>
              <a:r>
                <a:rPr lang="ja-JP" altLang="en-US" sz="1200" b="1">
                  <a:solidFill>
                    <a:srgbClr val="004E98"/>
                  </a:solidFill>
                  <a:latin typeface="游ゴシック" panose="020B0400000000000000" pitchFamily="50" charset="-128"/>
                  <a:ea typeface="游ゴシック" panose="020B0400000000000000" pitchFamily="50" charset="-128"/>
                </a:rPr>
                <a:t>連携項目」の</a:t>
              </a:r>
              <a:r>
                <a:rPr lang="en-US" altLang="ja-JP" sz="1200" b="1" dirty="0">
                  <a:solidFill>
                    <a:srgbClr val="004E98"/>
                  </a:solidFill>
                  <a:latin typeface="游ゴシック" panose="020B0400000000000000" pitchFamily="50" charset="-128"/>
                  <a:ea typeface="游ゴシック" panose="020B0400000000000000" pitchFamily="50" charset="-128"/>
                </a:rPr>
                <a:t>PDF</a:t>
              </a:r>
              <a:r>
                <a:rPr lang="ja-JP" altLang="en-US" sz="1200" b="1">
                  <a:solidFill>
                    <a:srgbClr val="004E98"/>
                  </a:solidFill>
                  <a:latin typeface="游ゴシック" panose="020B0400000000000000" pitchFamily="50" charset="-128"/>
                  <a:ea typeface="游ゴシック" panose="020B0400000000000000" pitchFamily="50" charset="-128"/>
                </a:rPr>
                <a:t>をご参照ください。</a:t>
              </a:r>
              <a:endParaRPr lang="ja-JP" altLang="en-US" sz="1200">
                <a:solidFill>
                  <a:srgbClr val="004E98"/>
                </a:solidFill>
              </a:endParaRPr>
            </a:p>
          </p:txBody>
        </p:sp>
      </p:grpSp>
      <p:graphicFrame>
        <p:nvGraphicFramePr>
          <p:cNvPr id="2" name="表 1">
            <a:extLst>
              <a:ext uri="{FF2B5EF4-FFF2-40B4-BE49-F238E27FC236}">
                <a16:creationId xmlns:a16="http://schemas.microsoft.com/office/drawing/2014/main" id="{AD41793F-96B8-4BC1-CF8C-281CCB678A6F}"/>
              </a:ext>
            </a:extLst>
          </p:cNvPr>
          <p:cNvGraphicFramePr>
            <a:graphicFrameLocks noGrp="1"/>
          </p:cNvGraphicFramePr>
          <p:nvPr>
            <p:extLst>
              <p:ext uri="{D42A27DB-BD31-4B8C-83A1-F6EECF244321}">
                <p14:modId xmlns:p14="http://schemas.microsoft.com/office/powerpoint/2010/main" val="3028415028"/>
              </p:ext>
            </p:extLst>
          </p:nvPr>
        </p:nvGraphicFramePr>
        <p:xfrm>
          <a:off x="401794" y="1735499"/>
          <a:ext cx="9102412" cy="4032001"/>
        </p:xfrm>
        <a:graphic>
          <a:graphicData uri="http://schemas.openxmlformats.org/drawingml/2006/table">
            <a:tbl>
              <a:tblPr firstRow="1" bandRow="1">
                <a:tableStyleId>{3B4B98B0-60AC-42C2-AFA5-B58CD77FA1E5}</a:tableStyleId>
              </a:tblPr>
              <a:tblGrid>
                <a:gridCol w="1813982">
                  <a:extLst>
                    <a:ext uri="{9D8B030D-6E8A-4147-A177-3AD203B41FA5}">
                      <a16:colId xmlns:a16="http://schemas.microsoft.com/office/drawing/2014/main" val="3539482437"/>
                    </a:ext>
                  </a:extLst>
                </a:gridCol>
                <a:gridCol w="7288430">
                  <a:extLst>
                    <a:ext uri="{9D8B030D-6E8A-4147-A177-3AD203B41FA5}">
                      <a16:colId xmlns:a16="http://schemas.microsoft.com/office/drawing/2014/main" val="3809627446"/>
                    </a:ext>
                  </a:extLst>
                </a:gridCol>
              </a:tblGrid>
              <a:tr h="1447306">
                <a:tc>
                  <a:txBody>
                    <a:bodyPr/>
                    <a:lstStyle/>
                    <a:p>
                      <a:pPr marL="0" algn="l" defTabSz="914400" rtl="0" eaLnBrk="1" latinLnBrk="0" hangingPunct="1">
                        <a:lnSpc>
                          <a:spcPct val="120000"/>
                        </a:lnSpc>
                      </a:pPr>
                      <a:r>
                        <a:rPr kumimoji="1" lang="en-US" altLang="ja-JP" sz="1400" b="1" i="0" kern="120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400" b="1" i="0" kern="1200" spc="30" baseline="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帝国データバンク</a:t>
                      </a: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産業分類</a:t>
                      </a:r>
                      <a:r>
                        <a:rPr lang="ja-JP" altLang="en-US" sz="11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　 </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例：建設業</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総合工事業 </a:t>
                      </a:r>
                      <a:endPar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従業員数（範囲）　</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例：</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500〜600</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人</a:t>
                      </a:r>
                      <a:endParaRPr lang="en-US" altLang="ja-JP" sz="10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売上高（範囲）　</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例：</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1,000</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a:t>
                      </a:r>
                      <a:r>
                        <a:rPr lang="en-US" altLang="ja-JP"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1,500</a:t>
                      </a:r>
                      <a:r>
                        <a:rPr lang="ja-JP" altLang="en-US" sz="1000" b="1" i="0" spc="30" baseline="0" dirty="0">
                          <a:solidFill>
                            <a:schemeClr val="bg1">
                              <a:lumMod val="50000"/>
                            </a:schemeClr>
                          </a:solidFill>
                          <a:uFillTx/>
                          <a:latin typeface="Arial" panose="020B0604020202020204" pitchFamily="34" charset="0"/>
                          <a:ea typeface="Yu Gothic" panose="020B0400000000000000" pitchFamily="34" charset="-128"/>
                          <a:cs typeface="Arial" panose="020B0604020202020204" pitchFamily="34" charset="0"/>
                        </a:rPr>
                        <a:t>百万</a:t>
                      </a:r>
                      <a:endParaRPr lang="en-US" altLang="ja-JP" sz="10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資本金（範囲）</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marR="0" lvl="0" indent="-173038"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所在地　など</a:t>
                      </a:r>
                      <a:br>
                        <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br>
                      <a:r>
                        <a:rPr lang="en-US" altLang="ja-JP" sz="800" b="0" i="0" spc="30" baseline="0" dirty="0">
                          <a:solidFill>
                            <a:srgbClr val="000000"/>
                          </a:solidFill>
                          <a:uFillTx/>
                          <a:latin typeface="+mn-lt"/>
                          <a:ea typeface="+mn-ea"/>
                          <a:cs typeface="Arial" panose="020B0604020202020204" pitchFamily="34" charset="0"/>
                        </a:rPr>
                        <a:t>※</a:t>
                      </a:r>
                      <a:r>
                        <a:rPr lang="ja-JP" altLang="en-US" sz="800" b="0" i="0" spc="30" baseline="0" dirty="0">
                          <a:solidFill>
                            <a:srgbClr val="000000"/>
                          </a:solidFill>
                          <a:uFillTx/>
                          <a:latin typeface="+mn-lt"/>
                          <a:ea typeface="+mn-ea"/>
                          <a:cs typeface="Arial" panose="020B0604020202020204" pitchFamily="34" charset="0"/>
                        </a:rPr>
                        <a:t>当該企業の接点情報が</a:t>
                      </a:r>
                      <a:r>
                        <a:rPr lang="en-US" altLang="ja-JP" sz="800" b="0" i="0" spc="30" baseline="0" dirty="0" err="1">
                          <a:solidFill>
                            <a:srgbClr val="000000"/>
                          </a:solidFill>
                          <a:uFillTx/>
                          <a:latin typeface="+mn-lt"/>
                          <a:ea typeface="+mn-ea"/>
                          <a:cs typeface="Arial" panose="020B0604020202020204" pitchFamily="34" charset="0"/>
                        </a:rPr>
                        <a:t>Sansan</a:t>
                      </a:r>
                      <a:r>
                        <a:rPr lang="ja-JP" altLang="en-US" sz="800" b="0" i="0" spc="30" baseline="0" dirty="0">
                          <a:solidFill>
                            <a:srgbClr val="000000"/>
                          </a:solidFill>
                          <a:uFillTx/>
                          <a:latin typeface="+mn-lt"/>
                          <a:ea typeface="+mn-ea"/>
                          <a:cs typeface="Arial" panose="020B0604020202020204" pitchFamily="34" charset="0"/>
                        </a:rPr>
                        <a:t>に取り込まれている場合に付与</a:t>
                      </a: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2666654412"/>
                  </a:ext>
                </a:extLst>
              </a:tr>
              <a:tr h="861762">
                <a:tc>
                  <a:txBody>
                    <a:bodyPr/>
                    <a:lstStyle/>
                    <a:p>
                      <a:pPr marL="0" algn="l" defTabSz="914400" rtl="0" eaLnBrk="1" latinLnBrk="0" hangingPunct="1">
                        <a:lnSpc>
                          <a:spcPct val="120000"/>
                        </a:lnSpc>
                      </a:pPr>
                      <a:r>
                        <a:rPr kumimoji="1" lang="en-US" altLang="ja-JP" sz="1400" b="1" i="0" kern="120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400" b="1" i="0" kern="1200" spc="30" baseline="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商業登記データ</a:t>
                      </a: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latin typeface="Arial" panose="020B0604020202020204" pitchFamily="34" charset="0"/>
                          <a:ea typeface="Yu Gothic" panose="020B0400000000000000" pitchFamily="34" charset="-128"/>
                          <a:cs typeface="Arial" panose="020B0604020202020204" pitchFamily="34" charset="0"/>
                        </a:rPr>
                        <a:t>商号又は名称</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rPr>
                        <a:t>本店所在地</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p>
                      <a:pPr marL="173038" indent="-173038">
                        <a:lnSpc>
                          <a:spcPct val="130000"/>
                        </a:lnSpc>
                        <a:buClr>
                          <a:schemeClr val="accent6"/>
                        </a:buClr>
                        <a:buSzPct val="130000"/>
                        <a:buFont typeface="システムフォント"/>
                        <a:buChar char="-"/>
                      </a:pPr>
                      <a:r>
                        <a:rPr lang="ja-JP" altLang="en-US" sz="1100" b="1" i="0" spc="30" baseline="0" dirty="0">
                          <a:solidFill>
                            <a:srgbClr val="000000"/>
                          </a:solidFill>
                          <a:latin typeface="Arial" panose="020B0604020202020204" pitchFamily="34" charset="0"/>
                          <a:ea typeface="Yu Gothic" panose="020B0400000000000000" pitchFamily="34" charset="-128"/>
                          <a:cs typeface="Arial" panose="020B0604020202020204" pitchFamily="34" charset="0"/>
                        </a:rPr>
                        <a:t>法人番号</a:t>
                      </a:r>
                      <a:endParaRPr lang="en-US" altLang="ja-JP" sz="1100" b="1" i="0" spc="30" baseline="0" dirty="0">
                        <a:solidFill>
                          <a:srgbClr val="000000"/>
                        </a:solidFill>
                        <a:uFillTx/>
                        <a:latin typeface="Arial" panose="020B0604020202020204" pitchFamily="34" charset="0"/>
                        <a:ea typeface="Yu Gothic" panose="020B0400000000000000" pitchFamily="34" charset="-128"/>
                        <a:cs typeface="Arial" panose="020B0604020202020204" pitchFamily="34" charset="0"/>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787986290"/>
                  </a:ext>
                </a:extLst>
              </a:tr>
              <a:tr h="1091998">
                <a:tc>
                  <a:txBody>
                    <a:bodyPr/>
                    <a:lstStyle/>
                    <a:p>
                      <a:pPr>
                        <a:lnSpc>
                          <a:spcPct val="100000"/>
                        </a:lnSpc>
                        <a:spcBef>
                          <a:spcPts val="200"/>
                        </a:spcBef>
                      </a:pPr>
                      <a:r>
                        <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lang="en-US" altLang="ja-JP" sz="1400" b="1" i="0" spc="30" baseline="0" dirty="0" err="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Sansan</a:t>
                      </a:r>
                      <a:r>
                        <a:rPr lang="ja-JP" altLang="en-US"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オリジナル</a:t>
                      </a:r>
                      <a:endPar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endParaRPr>
                    </a:p>
                    <a:p>
                      <a:pPr>
                        <a:lnSpc>
                          <a:spcPct val="100000"/>
                        </a:lnSpc>
                        <a:spcBef>
                          <a:spcPts val="200"/>
                        </a:spcBef>
                      </a:pPr>
                      <a:r>
                        <a:rPr lang="ja-JP" altLang="en-US" sz="11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（会社情報）</a:t>
                      </a:r>
                      <a:endParaRPr lang="ja-JP" altLang="en-US" sz="1100" b="1" i="0" spc="30" baseline="0" dirty="0">
                        <a:solidFill>
                          <a:schemeClr val="accent1">
                            <a:lumMod val="75000"/>
                          </a:schemeClr>
                        </a:solidFill>
                        <a:uFillTx/>
                        <a:latin typeface="Arial" panose="020B0604020202020204" pitchFamily="34" charset="0"/>
                        <a:ea typeface="Yu Gothic" panose="020B0400000000000000" pitchFamily="34" charset="-128"/>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拠点情報：</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支社・支店、工場に関する「拠点名・住所・電話番号」</a:t>
                      </a: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　</a:t>
                      </a:r>
                      <a:endParaRPr lang="en-US" altLang="ja-JP"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キーワード：</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会社の属性や事業内容を</a:t>
                      </a:r>
                      <a:r>
                        <a:rPr lang="ja-JP" altLang="en-US" sz="1100" b="0" i="0" spc="30" baseline="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表すキーワード</a:t>
                      </a:r>
                      <a:endPar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国コード（国情報）</a:t>
                      </a:r>
                      <a:endParaRPr lang="en-US" altLang="ja-JP"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p>
                      <a:pPr marL="171450" marR="0" lvl="0" indent="-171450"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ターゲティングタグ：</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「導入</a:t>
                      </a:r>
                      <a:r>
                        <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IT</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サービス」「企業動向」「事業・サービス」に関する情報 </a:t>
                      </a:r>
                      <a:endPar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3529896199"/>
                  </a:ext>
                </a:extLst>
              </a:tr>
              <a:tr h="630935">
                <a:tc>
                  <a:txBody>
                    <a:bodyPr/>
                    <a:lstStyle/>
                    <a:p>
                      <a:pPr>
                        <a:lnSpc>
                          <a:spcPct val="100000"/>
                        </a:lnSpc>
                        <a:spcBef>
                          <a:spcPts val="200"/>
                        </a:spcBef>
                      </a:pPr>
                      <a:r>
                        <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 </a:t>
                      </a:r>
                      <a:r>
                        <a:rPr lang="en-US" altLang="ja-JP" sz="1400" b="1" i="0" spc="30" baseline="0" dirty="0" err="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Sansan</a:t>
                      </a:r>
                      <a:r>
                        <a:rPr lang="ja-JP" altLang="en-US"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オリジナル</a:t>
                      </a:r>
                      <a:endParaRPr lang="en-US" altLang="ja-JP" sz="14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endParaRPr>
                    </a:p>
                    <a:p>
                      <a:pPr>
                        <a:lnSpc>
                          <a:spcPct val="100000"/>
                        </a:lnSpc>
                        <a:spcBef>
                          <a:spcPts val="200"/>
                        </a:spcBef>
                      </a:pPr>
                      <a:r>
                        <a:rPr lang="ja-JP" altLang="en-US" sz="1100" b="1" i="0" spc="30" baseline="0" dirty="0">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（人物情報）</a:t>
                      </a:r>
                      <a:endParaRPr lang="ja-JP" altLang="en-US" sz="1100" b="1" i="0" spc="30" baseline="0" dirty="0">
                        <a:solidFill>
                          <a:schemeClr val="accent1">
                            <a:lumMod val="75000"/>
                          </a:schemeClr>
                        </a:solidFill>
                        <a:uFillTx/>
                        <a:latin typeface="Arial" panose="020B0604020202020204" pitchFamily="34" charset="0"/>
                        <a:ea typeface="Yu Gothic" panose="020B0400000000000000" pitchFamily="34" charset="-128"/>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solidFill>
                        <a:schemeClr val="tx1">
                          <a:lumMod val="40000"/>
                          <a:lumOff val="60000"/>
                        </a:schemeClr>
                      </a:solid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solidFill>
                      <a:schemeClr val="accent5">
                        <a:lumMod val="20000"/>
                        <a:lumOff val="80000"/>
                        <a:alpha val="60000"/>
                      </a:schemeClr>
                    </a:solidFill>
                  </a:tcPr>
                </a:tc>
                <a:tc>
                  <a:txBody>
                    <a:bodyPr/>
                    <a:lstStyle/>
                    <a:p>
                      <a:pPr marL="173038" marR="0" indent="-173038" algn="l" defTabSz="914400" rtl="0" eaLnBrk="1" fontAlgn="auto" latinLnBrk="0" hangingPunct="1">
                        <a:lnSpc>
                          <a:spcPct val="130000"/>
                        </a:lnSpc>
                        <a:spcBef>
                          <a:spcPts val="0"/>
                        </a:spcBef>
                        <a:spcAft>
                          <a:spcPts val="0"/>
                        </a:spcAft>
                        <a:buClr>
                          <a:schemeClr val="accent6"/>
                        </a:buClr>
                        <a:buSzPct val="130000"/>
                        <a:buFont typeface="システムフォント"/>
                        <a:buChar char="-"/>
                        <a:tabLst/>
                        <a:defRPr/>
                      </a:pPr>
                      <a:r>
                        <a:rPr lang="ja-JP" altLang="en-US" sz="1100" b="1" i="0" spc="30" baseline="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最上位役職ランク</a:t>
                      </a:r>
                      <a:r>
                        <a:rPr lang="ja-JP" altLang="en-US" sz="1100" b="0" i="0" spc="30" baseline="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：役職情報から最上位の役職ランクを判定した「役職の位の高さ」を</a:t>
                      </a:r>
                      <a:r>
                        <a:rPr lang="en-US" altLang="ja-JP" sz="1100" b="0" i="0" spc="30" baseline="0" dirty="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1~7</a:t>
                      </a:r>
                      <a:r>
                        <a:rPr lang="ja-JP" altLang="en-US" sz="1100" b="0" i="0" spc="30" baseline="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rPr>
                        <a:t>で表示</a:t>
                      </a:r>
                      <a:endParaRPr lang="en-US" altLang="ja-JP" sz="1100" b="0" i="0" spc="30" baseline="0" dirty="0">
                        <a:solidFill>
                          <a:srgbClr val="000000"/>
                        </a:solidFill>
                        <a:uFillTx/>
                        <a:latin typeface="游ゴシック" panose="020B0400000000000000" pitchFamily="50" charset="-128"/>
                        <a:ea typeface="游ゴシック" panose="020B0400000000000000" pitchFamily="50" charset="-128"/>
                        <a:cs typeface="Arial" panose="020B0604020202020204" pitchFamily="34" charset="0"/>
                      </a:endParaRPr>
                    </a:p>
                    <a:p>
                      <a:pPr marL="173038" indent="-173038">
                        <a:lnSpc>
                          <a:spcPct val="130000"/>
                        </a:lnSpc>
                        <a:spcBef>
                          <a:spcPts val="0"/>
                        </a:spcBef>
                        <a:buClr>
                          <a:schemeClr val="accent6"/>
                        </a:buClr>
                        <a:buSzPct val="130000"/>
                        <a:buFont typeface="システムフォント"/>
                        <a:buChar char="-"/>
                      </a:pPr>
                      <a:r>
                        <a:rPr lang="ja-JP" altLang="en-US" sz="1100" b="1"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部署・職種分類：</a:t>
                      </a:r>
                      <a:r>
                        <a:rPr lang="en-US" altLang="ja-JP" sz="1100" b="0" i="0" spc="30" baseline="0" dirty="0" err="1">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Sansan</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独自に分類した</a:t>
                      </a:r>
                      <a:r>
                        <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33</a:t>
                      </a:r>
                      <a:r>
                        <a:rPr lang="ja-JP" altLang="en-US"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rPr>
                        <a:t>の区分に、部署・職種を分類</a:t>
                      </a:r>
                      <a:endParaRPr lang="en-US" altLang="ja-JP" sz="1100" b="0" i="0" spc="30" baseline="0" dirty="0">
                        <a:solidFill>
                          <a:srgbClr val="000000"/>
                        </a:solidFill>
                        <a:latin typeface="游ゴシック" panose="020B0400000000000000" pitchFamily="50" charset="-128"/>
                        <a:ea typeface="游ゴシック" panose="020B0400000000000000" pitchFamily="50" charset="-128"/>
                        <a:cs typeface="Arial" panose="020B0604020202020204" pitchFamily="34" charset="0"/>
                      </a:endParaRPr>
                    </a:p>
                  </a:txBody>
                  <a:tcPr anchor="ctr">
                    <a:lnL w="12700" cap="flat" cmpd="sng" algn="ctr">
                      <a:solidFill>
                        <a:schemeClr val="tx1">
                          <a:lumMod val="40000"/>
                          <a:lumOff val="60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40000"/>
                          <a:lumOff val="60000"/>
                        </a:schemeClr>
                      </a:solidFill>
                      <a:prstDash val="solid"/>
                      <a:round/>
                      <a:headEnd type="none" w="med" len="med"/>
                      <a:tailEnd type="none" w="med" len="med"/>
                    </a:lnT>
                    <a:lnB w="12700" cap="flat" cmpd="sng" algn="ctr">
                      <a:solidFill>
                        <a:schemeClr val="tx1">
                          <a:lumMod val="40000"/>
                          <a:lumOff val="60000"/>
                        </a:schemeClr>
                      </a:solidFill>
                      <a:prstDash val="solid"/>
                      <a:round/>
                      <a:headEnd type="none" w="med" len="med"/>
                      <a:tailEnd type="none" w="med" len="med"/>
                    </a:lnB>
                    <a:noFill/>
                  </a:tcPr>
                </a:tc>
                <a:extLst>
                  <a:ext uri="{0D108BD9-81ED-4DB2-BD59-A6C34878D82A}">
                    <a16:rowId xmlns:a16="http://schemas.microsoft.com/office/drawing/2014/main" val="1058693490"/>
                  </a:ext>
                </a:extLst>
              </a:tr>
            </a:tbl>
          </a:graphicData>
        </a:graphic>
      </p:graphicFrame>
      <p:sp>
        <p:nvSpPr>
          <p:cNvPr id="3" name="テキスト ボックス 2">
            <a:extLst>
              <a:ext uri="{FF2B5EF4-FFF2-40B4-BE49-F238E27FC236}">
                <a16:creationId xmlns:a16="http://schemas.microsoft.com/office/drawing/2014/main" id="{B7BC7BF0-10F8-23E7-2FF1-FCF77CA7A63E}"/>
              </a:ext>
            </a:extLst>
          </p:cNvPr>
          <p:cNvSpPr txBox="1"/>
          <p:nvPr/>
        </p:nvSpPr>
        <p:spPr>
          <a:xfrm>
            <a:off x="468748" y="893352"/>
            <a:ext cx="8968505" cy="687239"/>
          </a:xfrm>
          <a:prstGeom prst="rect">
            <a:avLst/>
          </a:prstGeom>
        </p:spPr>
        <p:txBody>
          <a:bodyPr vert="horz" wrap="square" lIns="91440" tIns="45720" rIns="91440" bIns="45720" rtlCol="0">
            <a:spAutoFit/>
          </a:bodyPr>
          <a:lstStyle/>
          <a:p>
            <a:pPr algn="ctr">
              <a:lnSpc>
                <a:spcPct val="110000"/>
              </a:lnSpc>
            </a:pPr>
            <a:r>
              <a:rPr lang="ja-JP" altLang="en-US" b="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外部情報ソースと連携し、会社情報や人物情報を付与。</a:t>
            </a:r>
          </a:p>
          <a:p>
            <a:pPr algn="ctr">
              <a:lnSpc>
                <a:spcPct val="110000"/>
              </a:lnSpc>
            </a:pPr>
            <a:r>
              <a:rPr lang="ja-JP" altLang="en-US" b="1">
                <a:solidFill>
                  <a:schemeClr val="accent1">
                    <a:lumMod val="75000"/>
                  </a:schemeClr>
                </a:solidFill>
                <a:latin typeface="Arial" panose="020B0604020202020204" pitchFamily="34" charset="0"/>
                <a:ea typeface="Yu Gothic" panose="020B0400000000000000" pitchFamily="34" charset="-128"/>
                <a:cs typeface="Arial" panose="020B0604020202020204" pitchFamily="34" charset="0"/>
              </a:rPr>
              <a:t>データ活用に必須となる、付加価値の高い顧客情報へと進化</a:t>
            </a:r>
          </a:p>
        </p:txBody>
      </p:sp>
    </p:spTree>
    <p:extLst>
      <p:ext uri="{BB962C8B-B14F-4D97-AF65-F5344CB8AC3E}">
        <p14:creationId xmlns:p14="http://schemas.microsoft.com/office/powerpoint/2010/main" val="649345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 name="角丸四角形 56">
            <a:extLst>
              <a:ext uri="{FF2B5EF4-FFF2-40B4-BE49-F238E27FC236}">
                <a16:creationId xmlns:a16="http://schemas.microsoft.com/office/drawing/2014/main" id="{54A31AD9-0AF2-AF4F-A159-68642DC2A14D}"/>
              </a:ext>
            </a:extLst>
          </p:cNvPr>
          <p:cNvSpPr/>
          <p:nvPr/>
        </p:nvSpPr>
        <p:spPr>
          <a:xfrm>
            <a:off x="471081" y="2860101"/>
            <a:ext cx="1887162" cy="3691767"/>
          </a:xfrm>
          <a:prstGeom prst="roundRect">
            <a:avLst>
              <a:gd name="adj" fmla="val 1894"/>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13" name="角丸四角形 112">
            <a:extLst>
              <a:ext uri="{FF2B5EF4-FFF2-40B4-BE49-F238E27FC236}">
                <a16:creationId xmlns:a16="http://schemas.microsoft.com/office/drawing/2014/main" id="{09DF6F8E-9F37-C045-BAAD-C19C1D2C1182}"/>
              </a:ext>
            </a:extLst>
          </p:cNvPr>
          <p:cNvSpPr/>
          <p:nvPr/>
        </p:nvSpPr>
        <p:spPr>
          <a:xfrm>
            <a:off x="3748367" y="2377709"/>
            <a:ext cx="5605988" cy="4174165"/>
          </a:xfrm>
          <a:prstGeom prst="roundRect">
            <a:avLst>
              <a:gd name="adj" fmla="val 1894"/>
            </a:avLst>
          </a:prstGeom>
          <a:noFill/>
          <a:ln w="15875">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30" name="四角形: 角を丸くする 189">
            <a:extLst>
              <a:ext uri="{FF2B5EF4-FFF2-40B4-BE49-F238E27FC236}">
                <a16:creationId xmlns:a16="http://schemas.microsoft.com/office/drawing/2014/main" id="{FA754752-9081-C549-8F28-989E08EB48F5}"/>
              </a:ext>
            </a:extLst>
          </p:cNvPr>
          <p:cNvSpPr/>
          <p:nvPr/>
        </p:nvSpPr>
        <p:spPr>
          <a:xfrm>
            <a:off x="4163914" y="2860101"/>
            <a:ext cx="1888946" cy="3563914"/>
          </a:xfrm>
          <a:prstGeom prst="roundRect">
            <a:avLst>
              <a:gd name="adj" fmla="val 5359"/>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Salesforce</a:t>
            </a:r>
            <a:r>
              <a:rPr lang="ja-JP" altLang="en-US" sz="2000" b="1">
                <a:latin typeface="Yu Gothic" panose="020B0400000000000000" pitchFamily="34" charset="-128"/>
                <a:ea typeface="Yu Gothic" panose="020B0400000000000000" pitchFamily="34" charset="-128"/>
              </a:rPr>
              <a:t>連携の概要</a:t>
            </a:r>
          </a:p>
        </p:txBody>
      </p:sp>
      <p:pic>
        <p:nvPicPr>
          <p:cNvPr id="16" name="図 15">
            <a:extLst>
              <a:ext uri="{FF2B5EF4-FFF2-40B4-BE49-F238E27FC236}">
                <a16:creationId xmlns:a16="http://schemas.microsoft.com/office/drawing/2014/main" id="{AF955F15-AED0-3248-9CA0-5ADA8A10E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0489" y="4800633"/>
            <a:ext cx="701652" cy="566454"/>
          </a:xfrm>
          <a:prstGeom prst="rect">
            <a:avLst/>
          </a:prstGeom>
        </p:spPr>
      </p:pic>
      <p:sp>
        <p:nvSpPr>
          <p:cNvPr id="106" name="テキスト ボックス 105">
            <a:extLst>
              <a:ext uri="{FF2B5EF4-FFF2-40B4-BE49-F238E27FC236}">
                <a16:creationId xmlns:a16="http://schemas.microsoft.com/office/drawing/2014/main" id="{3F207EC0-BB8D-FD42-9DDF-BDB33EC18443}"/>
              </a:ext>
            </a:extLst>
          </p:cNvPr>
          <p:cNvSpPr txBox="1"/>
          <p:nvPr/>
        </p:nvSpPr>
        <p:spPr>
          <a:xfrm>
            <a:off x="616576" y="5448419"/>
            <a:ext cx="1529479" cy="123111"/>
          </a:xfrm>
          <a:prstGeom prst="rect">
            <a:avLst/>
          </a:prstGeom>
        </p:spPr>
        <p:txBody>
          <a:bodyPr vert="horz" wrap="square" lIns="0" tIns="0" rIns="0" bIns="0" rtlCol="0" anchor="ctr" anchorCtr="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名刺のデータ化が完了</a:t>
            </a:r>
            <a:endParaRPr lang="ja-JP" altLang="en-US"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95" name="コンテンツ プレースホルダー 2">
            <a:extLst>
              <a:ext uri="{FF2B5EF4-FFF2-40B4-BE49-F238E27FC236}">
                <a16:creationId xmlns:a16="http://schemas.microsoft.com/office/drawing/2014/main" id="{266B21F8-E4A6-AC4B-97FD-459A41FF1549}"/>
              </a:ext>
            </a:extLst>
          </p:cNvPr>
          <p:cNvSpPr txBox="1">
            <a:spLocks/>
          </p:cNvSpPr>
          <p:nvPr/>
        </p:nvSpPr>
        <p:spPr>
          <a:xfrm>
            <a:off x="3248139" y="-433293"/>
            <a:ext cx="9576761" cy="740066"/>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indent="-216000">
              <a:lnSpc>
                <a:spcPts val="1140"/>
              </a:lnSpc>
              <a:buClr>
                <a:srgbClr val="C00000"/>
              </a:buClr>
              <a:buFont typeface="システムフォント"/>
              <a:buChar char="⁃"/>
            </a:pP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3</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078EC01F-9A09-C349-B81E-50B7795604E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角丸四角形 88">
            <a:extLst>
              <a:ext uri="{FF2B5EF4-FFF2-40B4-BE49-F238E27FC236}">
                <a16:creationId xmlns:a16="http://schemas.microsoft.com/office/drawing/2014/main" id="{9CF015C1-4E12-F84E-9E9A-95DB3C31D7C1}"/>
              </a:ext>
            </a:extLst>
          </p:cNvPr>
          <p:cNvSpPr/>
          <p:nvPr/>
        </p:nvSpPr>
        <p:spPr>
          <a:xfrm>
            <a:off x="716899" y="2699256"/>
            <a:ext cx="1389516" cy="306351"/>
          </a:xfrm>
          <a:prstGeom prst="roundRect">
            <a:avLst/>
          </a:prstGeom>
          <a:solidFill>
            <a:srgbClr val="004E98"/>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200" b="1" i="0" u="none" strike="noStrike" kern="1200" cap="none" spc="0" normalizeH="0" baseline="0" noProof="0" dirty="0">
                <a:ln>
                  <a:noFill/>
                </a:ln>
                <a:solidFill>
                  <a:srgbClr val="FFFFFF"/>
                </a:solidFill>
                <a:effectLst>
                  <a:glow rad="139700">
                    <a:srgbClr val="004E98">
                      <a:satMod val="175000"/>
                      <a:alpha val="40000"/>
                    </a:srgbClr>
                  </a:glow>
                </a:effectLst>
                <a:uLnTx/>
                <a:uFillTx/>
                <a:latin typeface="Arial"/>
                <a:ea typeface="Yu Gothic" charset="-128"/>
                <a:cs typeface="Yu Gothic" charset="-128"/>
              </a:rPr>
              <a:t>Sansan</a:t>
            </a:r>
          </a:p>
        </p:txBody>
      </p:sp>
      <p:pic>
        <p:nvPicPr>
          <p:cNvPr id="90" name="図 89">
            <a:extLst>
              <a:ext uri="{FF2B5EF4-FFF2-40B4-BE49-F238E27FC236}">
                <a16:creationId xmlns:a16="http://schemas.microsoft.com/office/drawing/2014/main" id="{E0F91922-CD7C-7E46-BE01-D8556D2898C3}"/>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713770" y="3562406"/>
            <a:ext cx="518339" cy="426867"/>
          </a:xfrm>
          <a:prstGeom prst="rect">
            <a:avLst/>
          </a:prstGeom>
        </p:spPr>
      </p:pic>
      <p:cxnSp>
        <p:nvCxnSpPr>
          <p:cNvPr id="91" name="直線矢印コネクタ 90">
            <a:extLst>
              <a:ext uri="{FF2B5EF4-FFF2-40B4-BE49-F238E27FC236}">
                <a16:creationId xmlns:a16="http://schemas.microsoft.com/office/drawing/2014/main" id="{4C985A77-BE28-234B-873C-C0F4D854D59F}"/>
              </a:ext>
            </a:extLst>
          </p:cNvPr>
          <p:cNvCxnSpPr>
            <a:cxnSpLocks/>
          </p:cNvCxnSpPr>
          <p:nvPr/>
        </p:nvCxnSpPr>
        <p:spPr>
          <a:xfrm>
            <a:off x="1359539" y="4458765"/>
            <a:ext cx="0" cy="260536"/>
          </a:xfrm>
          <a:prstGeom prst="straightConnector1">
            <a:avLst/>
          </a:prstGeom>
          <a:ln w="15875" cap="flat">
            <a:solidFill>
              <a:srgbClr val="2896FF"/>
            </a:solidFill>
            <a:prstDash val="solid"/>
            <a:miter lim="800000"/>
            <a:headEnd type="none" w="lg" len="lg"/>
            <a:tailEnd type="triangle" w="med" len="med"/>
          </a:ln>
        </p:spPr>
        <p:style>
          <a:lnRef idx="1">
            <a:schemeClr val="accent1"/>
          </a:lnRef>
          <a:fillRef idx="0">
            <a:schemeClr val="accent1"/>
          </a:fillRef>
          <a:effectRef idx="0">
            <a:schemeClr val="accent1"/>
          </a:effectRef>
          <a:fontRef idx="minor">
            <a:schemeClr val="tx1"/>
          </a:fontRef>
        </p:style>
      </p:cxnSp>
      <p:sp>
        <p:nvSpPr>
          <p:cNvPr id="94" name="テキスト ボックス 93">
            <a:extLst>
              <a:ext uri="{FF2B5EF4-FFF2-40B4-BE49-F238E27FC236}">
                <a16:creationId xmlns:a16="http://schemas.microsoft.com/office/drawing/2014/main" id="{225EFE07-111E-E644-B17E-0B28FCDE1875}"/>
              </a:ext>
            </a:extLst>
          </p:cNvPr>
          <p:cNvSpPr txBox="1"/>
          <p:nvPr/>
        </p:nvSpPr>
        <p:spPr>
          <a:xfrm>
            <a:off x="625273" y="4107131"/>
            <a:ext cx="1529479" cy="246221"/>
          </a:xfrm>
          <a:prstGeom prst="rect">
            <a:avLst/>
          </a:prstGeom>
        </p:spPr>
        <p:txBody>
          <a:bodyPr vert="horz" wrap="square" lIns="0" tIns="0" rIns="0" bIns="0" rtlCol="0" anchor="ctr" anchorCtr="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名刺スキャン</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オンライン名刺交換</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05" name="テキスト ボックス 104">
            <a:extLst>
              <a:ext uri="{FF2B5EF4-FFF2-40B4-BE49-F238E27FC236}">
                <a16:creationId xmlns:a16="http://schemas.microsoft.com/office/drawing/2014/main" id="{46A9DB17-C0FD-854B-ABAD-D9B3690211C9}"/>
              </a:ext>
            </a:extLst>
          </p:cNvPr>
          <p:cNvSpPr txBox="1"/>
          <p:nvPr/>
        </p:nvSpPr>
        <p:spPr>
          <a:xfrm>
            <a:off x="1297157" y="3652099"/>
            <a:ext cx="168316" cy="167225"/>
          </a:xfrm>
          <a:prstGeom prst="rect">
            <a:avLst/>
          </a:prstGeom>
        </p:spPr>
        <p:txBody>
          <a:bodyPr vert="horz" wrap="none" lIns="0" tIns="0" rIns="0" bIns="0" rtlCol="0" anchor="ctr" anchorCtr="0">
            <a:spAutoFit/>
          </a:bodyPr>
          <a:lstStyle/>
          <a:p>
            <a:pPr algn="ctr">
              <a:lnSpc>
                <a:spcPct val="130000"/>
              </a:lnSpc>
              <a:spcBef>
                <a:spcPts val="800"/>
              </a:spcBef>
            </a:pPr>
            <a:r>
              <a:rPr lang="en-US" altLang="ja-JP" sz="900" b="1" dirty="0">
                <a:solidFill>
                  <a:srgbClr val="004E98"/>
                </a:solidFill>
                <a:ea typeface="Yu Gothic" charset="-128"/>
                <a:cs typeface="Yu Gothic" charset="-128"/>
              </a:rPr>
              <a:t>OR</a:t>
            </a:r>
            <a:endParaRPr kumimoji="1" lang="ja-JP" altLang="en-US" sz="900" b="1" dirty="0">
              <a:solidFill>
                <a:srgbClr val="004E98"/>
              </a:solidFill>
              <a:ea typeface="Yu Gothic" charset="-128"/>
              <a:cs typeface="Yu Gothic" charset="-128"/>
            </a:endParaRPr>
          </a:p>
        </p:txBody>
      </p:sp>
      <p:pic>
        <p:nvPicPr>
          <p:cNvPr id="108" name="グラフィックス 107">
            <a:extLst>
              <a:ext uri="{FF2B5EF4-FFF2-40B4-BE49-F238E27FC236}">
                <a16:creationId xmlns:a16="http://schemas.microsoft.com/office/drawing/2014/main" id="{C969D87D-F725-DC44-9156-69CB491C7AC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29234" y="3446944"/>
            <a:ext cx="501243" cy="542329"/>
          </a:xfrm>
          <a:prstGeom prst="rect">
            <a:avLst/>
          </a:prstGeom>
        </p:spPr>
      </p:pic>
      <p:sp>
        <p:nvSpPr>
          <p:cNvPr id="118" name="円/楕円 117">
            <a:extLst>
              <a:ext uri="{FF2B5EF4-FFF2-40B4-BE49-F238E27FC236}">
                <a16:creationId xmlns:a16="http://schemas.microsoft.com/office/drawing/2014/main" id="{5D45F047-BE71-D04A-B0A5-EDF13879AEF4}"/>
              </a:ext>
            </a:extLst>
          </p:cNvPr>
          <p:cNvSpPr>
            <a:spLocks noChangeAspect="1"/>
          </p:cNvSpPr>
          <p:nvPr/>
        </p:nvSpPr>
        <p:spPr>
          <a:xfrm>
            <a:off x="2089142" y="4187680"/>
            <a:ext cx="1764000" cy="1764000"/>
          </a:xfrm>
          <a:prstGeom prst="ellipse">
            <a:avLst/>
          </a:prstGeom>
          <a:solidFill>
            <a:srgbClr val="C8E9FF"/>
          </a:solidFill>
          <a:ln w="25400"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400" b="1" i="0" u="none" strike="noStrike" kern="0" cap="none" spc="0" normalizeH="0" baseline="0" noProof="0" dirty="0">
              <a:ln>
                <a:noFill/>
              </a:ln>
              <a:solidFill>
                <a:srgbClr val="FFFFFF"/>
              </a:solidFill>
              <a:effectLst/>
              <a:uLnTx/>
              <a:uFillTx/>
              <a:latin typeface="Arial"/>
              <a:ea typeface="游ゴシック Medium"/>
              <a:cs typeface="Yu Gothic" charset="-128"/>
            </a:endParaRPr>
          </a:p>
        </p:txBody>
      </p:sp>
      <p:cxnSp>
        <p:nvCxnSpPr>
          <p:cNvPr id="121" name="直線矢印コネクタ 120">
            <a:extLst>
              <a:ext uri="{FF2B5EF4-FFF2-40B4-BE49-F238E27FC236}">
                <a16:creationId xmlns:a16="http://schemas.microsoft.com/office/drawing/2014/main" id="{BDCDF4F4-29EE-BE4A-AF7B-5564E1191CAF}"/>
              </a:ext>
            </a:extLst>
          </p:cNvPr>
          <p:cNvCxnSpPr>
            <a:cxnSpLocks/>
          </p:cNvCxnSpPr>
          <p:nvPr/>
        </p:nvCxnSpPr>
        <p:spPr>
          <a:xfrm>
            <a:off x="1846766" y="5018818"/>
            <a:ext cx="615971" cy="0"/>
          </a:xfrm>
          <a:prstGeom prst="straightConnector1">
            <a:avLst/>
          </a:prstGeom>
          <a:ln w="15875" cap="flat">
            <a:solidFill>
              <a:srgbClr val="2896FF"/>
            </a:solidFill>
            <a:prstDash val="solid"/>
            <a:miter lim="800000"/>
            <a:headEnd type="none" w="lg" len="lg"/>
            <a:tailEnd type="triangle" w="med" len="med"/>
          </a:ln>
        </p:spPr>
        <p:style>
          <a:lnRef idx="1">
            <a:schemeClr val="accent1"/>
          </a:lnRef>
          <a:fillRef idx="0">
            <a:schemeClr val="accent1"/>
          </a:fillRef>
          <a:effectRef idx="0">
            <a:schemeClr val="accent1"/>
          </a:effectRef>
          <a:fontRef idx="minor">
            <a:schemeClr val="tx1"/>
          </a:fontRef>
        </p:style>
      </p:cxnSp>
      <p:pic>
        <p:nvPicPr>
          <p:cNvPr id="122" name="図 121">
            <a:extLst>
              <a:ext uri="{FF2B5EF4-FFF2-40B4-BE49-F238E27FC236}">
                <a16:creationId xmlns:a16="http://schemas.microsoft.com/office/drawing/2014/main" id="{47429796-44E8-8C4B-B83A-08EDF54E54CE}"/>
              </a:ext>
            </a:extLst>
          </p:cNvPr>
          <p:cNvPicPr>
            <a:picLocks noChangeAspect="1"/>
          </p:cNvPicPr>
          <p:nvPr/>
        </p:nvPicPr>
        <p:blipFill>
          <a:blip r:embed="rId7"/>
          <a:stretch>
            <a:fillRect/>
          </a:stretch>
        </p:blipFill>
        <p:spPr>
          <a:xfrm>
            <a:off x="2644238" y="4548657"/>
            <a:ext cx="666710" cy="666710"/>
          </a:xfrm>
          <a:prstGeom prst="rect">
            <a:avLst/>
          </a:prstGeom>
        </p:spPr>
      </p:pic>
      <p:sp>
        <p:nvSpPr>
          <p:cNvPr id="123" name="テキスト ボックス 122">
            <a:extLst>
              <a:ext uri="{FF2B5EF4-FFF2-40B4-BE49-F238E27FC236}">
                <a16:creationId xmlns:a16="http://schemas.microsoft.com/office/drawing/2014/main" id="{8FC79FBB-BE47-DB42-9DC2-E04D15BD7917}"/>
              </a:ext>
            </a:extLst>
          </p:cNvPr>
          <p:cNvSpPr txBox="1"/>
          <p:nvPr/>
        </p:nvSpPr>
        <p:spPr>
          <a:xfrm>
            <a:off x="2352329" y="5363102"/>
            <a:ext cx="1250528" cy="141201"/>
          </a:xfrm>
          <a:prstGeom prst="rect">
            <a:avLst/>
          </a:prstGeom>
        </p:spPr>
        <p:txBody>
          <a:bodyPr vert="horz" wrap="square" lIns="0" tIns="0" rIns="0" bIns="0" rtlCol="0" anchor="ctr" anchorCtr="0">
            <a:noAutofit/>
          </a:bodyPr>
          <a:lstStyle/>
          <a:p>
            <a:pPr algn="ctr">
              <a:spcBef>
                <a:spcPts val="800"/>
              </a:spcBef>
            </a:pPr>
            <a:r>
              <a:rPr lang="en-US" altLang="ja-JP" sz="1000" b="1" dirty="0">
                <a:solidFill>
                  <a:srgbClr val="004E98"/>
                </a:solidFill>
                <a:latin typeface="Yu Gothic" panose="020B0400000000000000" pitchFamily="34" charset="-128"/>
                <a:ea typeface="Yu Gothic" panose="020B0400000000000000" pitchFamily="34" charset="-128"/>
                <a:cs typeface="Yu Gothic" charset="-128"/>
              </a:rPr>
              <a:t>Sansan Data Hub</a:t>
            </a:r>
            <a:br>
              <a:rPr lang="en-US" altLang="ja-JP" sz="1000" b="1" dirty="0">
                <a:solidFill>
                  <a:srgbClr val="004E98"/>
                </a:solidFill>
                <a:latin typeface="Yu Gothic" panose="020B0400000000000000" pitchFamily="34" charset="-128"/>
                <a:ea typeface="Yu Gothic" panose="020B0400000000000000" pitchFamily="34" charset="-128"/>
                <a:cs typeface="Yu Gothic" charset="-128"/>
              </a:rPr>
            </a:br>
            <a:r>
              <a:rPr lang="ja-JP" altLang="en-US" sz="1000" b="1">
                <a:solidFill>
                  <a:srgbClr val="004E98"/>
                </a:solidFill>
                <a:latin typeface="Yu Gothic" panose="020B0400000000000000" pitchFamily="34" charset="-128"/>
                <a:ea typeface="Yu Gothic" panose="020B0400000000000000" pitchFamily="34" charset="-128"/>
                <a:cs typeface="Yu Gothic" charset="-128"/>
              </a:rPr>
              <a:t>（名寄せエンジン）</a:t>
            </a:r>
            <a:endParaRPr lang="en-US" altLang="ja-JP" sz="10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24" name="フリーフォーム 123">
            <a:extLst>
              <a:ext uri="{FF2B5EF4-FFF2-40B4-BE49-F238E27FC236}">
                <a16:creationId xmlns:a16="http://schemas.microsoft.com/office/drawing/2014/main" id="{FBB2A9F0-7517-9F49-9053-4C94C25DAEED}"/>
              </a:ext>
            </a:extLst>
          </p:cNvPr>
          <p:cNvSpPr/>
          <p:nvPr/>
        </p:nvSpPr>
        <p:spPr>
          <a:xfrm>
            <a:off x="2935651" y="3446943"/>
            <a:ext cx="1469862" cy="953979"/>
          </a:xfrm>
          <a:custGeom>
            <a:avLst/>
            <a:gdLst>
              <a:gd name="connsiteX0" fmla="*/ 0 w 1518833"/>
              <a:gd name="connsiteY0" fmla="*/ 1100379 h 1100379"/>
              <a:gd name="connsiteX1" fmla="*/ 0 w 1518833"/>
              <a:gd name="connsiteY1" fmla="*/ 0 h 1100379"/>
              <a:gd name="connsiteX2" fmla="*/ 1518833 w 1518833"/>
              <a:gd name="connsiteY2" fmla="*/ 0 h 1100379"/>
            </a:gdLst>
            <a:ahLst/>
            <a:cxnLst>
              <a:cxn ang="0">
                <a:pos x="connsiteX0" y="connsiteY0"/>
              </a:cxn>
              <a:cxn ang="0">
                <a:pos x="connsiteX1" y="connsiteY1"/>
              </a:cxn>
              <a:cxn ang="0">
                <a:pos x="connsiteX2" y="connsiteY2"/>
              </a:cxn>
            </a:cxnLst>
            <a:rect l="l" t="t" r="r" b="b"/>
            <a:pathLst>
              <a:path w="1518833" h="1100379">
                <a:moveTo>
                  <a:pt x="0" y="1100379"/>
                </a:moveTo>
                <a:lnTo>
                  <a:pt x="0" y="0"/>
                </a:lnTo>
                <a:lnTo>
                  <a:pt x="1518833" y="0"/>
                </a:lnTo>
              </a:path>
            </a:pathLst>
          </a:custGeom>
          <a:noFill/>
          <a:ln w="19050">
            <a:solidFill>
              <a:srgbClr val="2896FF"/>
            </a:solidFill>
            <a:headEnd w="lg" len="med"/>
            <a:tailEnd type="triangl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125" name="角丸四角形 124">
            <a:extLst>
              <a:ext uri="{FF2B5EF4-FFF2-40B4-BE49-F238E27FC236}">
                <a16:creationId xmlns:a16="http://schemas.microsoft.com/office/drawing/2014/main" id="{3D46ED13-734A-8248-879B-D20A1587FB15}"/>
              </a:ext>
            </a:extLst>
          </p:cNvPr>
          <p:cNvSpPr/>
          <p:nvPr/>
        </p:nvSpPr>
        <p:spPr>
          <a:xfrm>
            <a:off x="5695301" y="2226130"/>
            <a:ext cx="1919188" cy="306351"/>
          </a:xfrm>
          <a:prstGeom prst="round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400" b="1" i="0" u="none" strike="noStrike" kern="1200" cap="none" spc="0" normalizeH="0" baseline="0" noProof="0" dirty="0">
                <a:ln>
                  <a:noFill/>
                </a:ln>
                <a:solidFill>
                  <a:srgbClr val="FFFFFF"/>
                </a:solidFill>
                <a:effectLst>
                  <a:glow rad="139700">
                    <a:srgbClr val="004E98">
                      <a:satMod val="175000"/>
                      <a:alpha val="40000"/>
                    </a:srgbClr>
                  </a:glow>
                </a:effectLst>
                <a:uLnTx/>
                <a:uFillTx/>
                <a:latin typeface="Arial"/>
                <a:ea typeface="Yu Gothic" charset="-128"/>
                <a:cs typeface="Yu Gothic" charset="-128"/>
              </a:rPr>
              <a:t>Salesforce</a:t>
            </a:r>
            <a:endParaRPr kumimoji="1" lang="ja-JP" altLang="en-US" sz="1400" b="1" i="0" u="none" strike="noStrike" kern="1200" cap="none" spc="0" normalizeH="0" baseline="0" noProof="0" dirty="0">
              <a:ln>
                <a:noFill/>
              </a:ln>
              <a:solidFill>
                <a:srgbClr val="FFFFFF"/>
              </a:solidFill>
              <a:effectLst>
                <a:glow rad="139700">
                  <a:srgbClr val="004E98">
                    <a:satMod val="175000"/>
                    <a:alpha val="40000"/>
                  </a:srgbClr>
                </a:glow>
              </a:effectLst>
              <a:uLnTx/>
              <a:uFillTx/>
              <a:latin typeface="Arial"/>
              <a:ea typeface="Yu Gothic" charset="-128"/>
              <a:cs typeface="Yu Gothic" charset="-128"/>
            </a:endParaRPr>
          </a:p>
        </p:txBody>
      </p:sp>
      <p:sp>
        <p:nvSpPr>
          <p:cNvPr id="75" name="正方形/長方形 74">
            <a:extLst>
              <a:ext uri="{FF2B5EF4-FFF2-40B4-BE49-F238E27FC236}">
                <a16:creationId xmlns:a16="http://schemas.microsoft.com/office/drawing/2014/main" id="{0DAF2585-624F-9442-BE88-966A1C64F210}"/>
              </a:ext>
            </a:extLst>
          </p:cNvPr>
          <p:cNvSpPr/>
          <p:nvPr/>
        </p:nvSpPr>
        <p:spPr>
          <a:xfrm>
            <a:off x="4550387" y="2699256"/>
            <a:ext cx="1116000" cy="261818"/>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050" b="1">
                <a:solidFill>
                  <a:schemeClr val="bg1"/>
                </a:solidFill>
                <a:latin typeface="Yu Gothic" panose="020B0400000000000000" pitchFamily="34" charset="-128"/>
                <a:ea typeface="Yu Gothic" panose="020B0400000000000000" pitchFamily="34" charset="-128"/>
                <a:cs typeface="Yu Gothic" charset="-128"/>
              </a:rPr>
              <a:t>名刺</a:t>
            </a:r>
            <a:endParaRPr kumimoji="1" lang="ja-JP" altLang="en-US" sz="105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107" name="円/楕円 106">
            <a:extLst>
              <a:ext uri="{FF2B5EF4-FFF2-40B4-BE49-F238E27FC236}">
                <a16:creationId xmlns:a16="http://schemas.microsoft.com/office/drawing/2014/main" id="{194B691A-4DBD-6D4C-907C-EB531529E57B}"/>
              </a:ext>
            </a:extLst>
          </p:cNvPr>
          <p:cNvSpPr>
            <a:spLocks noChangeAspect="1"/>
          </p:cNvSpPr>
          <p:nvPr/>
        </p:nvSpPr>
        <p:spPr>
          <a:xfrm>
            <a:off x="7695756" y="2672678"/>
            <a:ext cx="1157397" cy="1157397"/>
          </a:xfrm>
          <a:prstGeom prst="ellipse">
            <a:avLst/>
          </a:prstGeom>
          <a:solidFill>
            <a:srgbClr val="DEF3FF">
              <a:alpha val="50196"/>
            </a:srgbClr>
          </a:solidFill>
          <a:ln w="19050"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FFFFFF"/>
              </a:solidFill>
              <a:effectLst/>
              <a:uLnTx/>
              <a:uFillTx/>
              <a:latin typeface="Arial"/>
              <a:ea typeface="游ゴシック Medium"/>
              <a:cs typeface="Yu Gothic" charset="-128"/>
            </a:endParaRPr>
          </a:p>
        </p:txBody>
      </p:sp>
      <p:sp>
        <p:nvSpPr>
          <p:cNvPr id="109" name="円/楕円 108">
            <a:extLst>
              <a:ext uri="{FF2B5EF4-FFF2-40B4-BE49-F238E27FC236}">
                <a16:creationId xmlns:a16="http://schemas.microsoft.com/office/drawing/2014/main" id="{79BC30B3-A1E4-104D-891D-3726FEA745F0}"/>
              </a:ext>
            </a:extLst>
          </p:cNvPr>
          <p:cNvSpPr>
            <a:spLocks noChangeAspect="1"/>
          </p:cNvSpPr>
          <p:nvPr/>
        </p:nvSpPr>
        <p:spPr>
          <a:xfrm>
            <a:off x="7695756" y="3940316"/>
            <a:ext cx="1157397" cy="1157397"/>
          </a:xfrm>
          <a:prstGeom prst="ellipse">
            <a:avLst/>
          </a:prstGeom>
          <a:solidFill>
            <a:srgbClr val="DEF3FF">
              <a:alpha val="50196"/>
            </a:srgbClr>
          </a:solidFill>
          <a:ln w="19050"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FFFFFF"/>
              </a:solidFill>
              <a:effectLst/>
              <a:uLnTx/>
              <a:uFillTx/>
              <a:latin typeface="Arial"/>
              <a:ea typeface="游ゴシック Medium"/>
              <a:cs typeface="Yu Gothic" charset="-128"/>
            </a:endParaRPr>
          </a:p>
        </p:txBody>
      </p:sp>
      <p:sp>
        <p:nvSpPr>
          <p:cNvPr id="110" name="円/楕円 109">
            <a:extLst>
              <a:ext uri="{FF2B5EF4-FFF2-40B4-BE49-F238E27FC236}">
                <a16:creationId xmlns:a16="http://schemas.microsoft.com/office/drawing/2014/main" id="{0586B733-E0C2-AB41-9A24-F576152785DE}"/>
              </a:ext>
            </a:extLst>
          </p:cNvPr>
          <p:cNvSpPr>
            <a:spLocks noChangeAspect="1"/>
          </p:cNvSpPr>
          <p:nvPr/>
        </p:nvSpPr>
        <p:spPr>
          <a:xfrm>
            <a:off x="7695756" y="5208763"/>
            <a:ext cx="1157397" cy="1157397"/>
          </a:xfrm>
          <a:prstGeom prst="ellipse">
            <a:avLst/>
          </a:prstGeom>
          <a:solidFill>
            <a:srgbClr val="DEF3FF">
              <a:alpha val="50196"/>
            </a:srgbClr>
          </a:solidFill>
          <a:ln w="19050" cap="flat" cmpd="sng" algn="ctr">
            <a:solidFill>
              <a:schemeClr val="bg1"/>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ja-JP" altLang="en-US" sz="2000" b="1" i="0" u="none" strike="noStrike" kern="0" cap="none" spc="0" normalizeH="0" baseline="0" noProof="0" dirty="0">
              <a:ln>
                <a:noFill/>
              </a:ln>
              <a:solidFill>
                <a:srgbClr val="FFFFFF"/>
              </a:solidFill>
              <a:effectLst/>
              <a:uLnTx/>
              <a:uFillTx/>
              <a:latin typeface="Arial"/>
              <a:ea typeface="游ゴシック Medium"/>
              <a:cs typeface="Yu Gothic" charset="-128"/>
            </a:endParaRPr>
          </a:p>
        </p:txBody>
      </p:sp>
      <p:cxnSp>
        <p:nvCxnSpPr>
          <p:cNvPr id="101" name="直線コネクタ 100">
            <a:extLst>
              <a:ext uri="{FF2B5EF4-FFF2-40B4-BE49-F238E27FC236}">
                <a16:creationId xmlns:a16="http://schemas.microsoft.com/office/drawing/2014/main" id="{A0D0BC6C-C897-6D42-8240-B1B99288A030}"/>
              </a:ext>
            </a:extLst>
          </p:cNvPr>
          <p:cNvCxnSpPr>
            <a:cxnSpLocks/>
          </p:cNvCxnSpPr>
          <p:nvPr/>
        </p:nvCxnSpPr>
        <p:spPr>
          <a:xfrm flipV="1">
            <a:off x="5815602" y="3247243"/>
            <a:ext cx="1603573" cy="1"/>
          </a:xfrm>
          <a:prstGeom prst="line">
            <a:avLst/>
          </a:prstGeom>
          <a:ln w="28575">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11" name="正方形/長方形 10">
            <a:extLst>
              <a:ext uri="{FF2B5EF4-FFF2-40B4-BE49-F238E27FC236}">
                <a16:creationId xmlns:a16="http://schemas.microsoft.com/office/drawing/2014/main" id="{4B836933-F5A5-6141-A3DF-6DDF889A692D}"/>
              </a:ext>
            </a:extLst>
          </p:cNvPr>
          <p:cNvSpPr/>
          <p:nvPr/>
        </p:nvSpPr>
        <p:spPr>
          <a:xfrm>
            <a:off x="7804506" y="3111478"/>
            <a:ext cx="939896" cy="279797"/>
          </a:xfrm>
          <a:prstGeom prst="rect">
            <a:avLst/>
          </a:prstGeom>
        </p:spPr>
        <p:txBody>
          <a:bodyPr wrap="square">
            <a:spAutoFit/>
          </a:bodyPr>
          <a:lstStyle/>
          <a:p>
            <a:pPr algn="ctr">
              <a:spcBef>
                <a:spcPts val="800"/>
              </a:spcBef>
            </a:pPr>
            <a:r>
              <a:rPr lang="ja-JP" altLang="en-US" sz="1200" b="1">
                <a:solidFill>
                  <a:srgbClr val="004E98"/>
                </a:solidFill>
                <a:latin typeface="Yu Gothic" panose="020B0400000000000000" pitchFamily="34" charset="-128"/>
                <a:ea typeface="Yu Gothic" panose="020B0400000000000000" pitchFamily="34" charset="-128"/>
                <a:cs typeface="Yu Gothic" charset="-128"/>
              </a:rPr>
              <a:t>取引先</a:t>
            </a:r>
            <a:endParaRPr lang="en-US" altLang="ja-JP" sz="12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11" name="正方形/長方形 110">
            <a:extLst>
              <a:ext uri="{FF2B5EF4-FFF2-40B4-BE49-F238E27FC236}">
                <a16:creationId xmlns:a16="http://schemas.microsoft.com/office/drawing/2014/main" id="{20504526-3E30-9F48-A611-278558F23C5A}"/>
              </a:ext>
            </a:extLst>
          </p:cNvPr>
          <p:cNvSpPr/>
          <p:nvPr/>
        </p:nvSpPr>
        <p:spPr>
          <a:xfrm>
            <a:off x="7638738" y="4379116"/>
            <a:ext cx="1271432" cy="279797"/>
          </a:xfrm>
          <a:prstGeom prst="rect">
            <a:avLst/>
          </a:prstGeom>
        </p:spPr>
        <p:txBody>
          <a:bodyPr wrap="square">
            <a:spAutoFit/>
          </a:bodyPr>
          <a:lstStyle/>
          <a:p>
            <a:pPr algn="ctr">
              <a:spcBef>
                <a:spcPts val="800"/>
              </a:spcBef>
            </a:pPr>
            <a:r>
              <a:rPr lang="ja-JP" altLang="en-US" sz="1200" b="1">
                <a:solidFill>
                  <a:srgbClr val="004E98"/>
                </a:solidFill>
                <a:latin typeface="Yu Gothic" panose="020B0400000000000000" pitchFamily="34" charset="-128"/>
                <a:ea typeface="Yu Gothic" panose="020B0400000000000000" pitchFamily="34" charset="-128"/>
                <a:cs typeface="Yu Gothic" charset="-128"/>
              </a:rPr>
              <a:t>取引先責任者</a:t>
            </a:r>
            <a:endParaRPr lang="en-US" altLang="ja-JP" sz="12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12" name="正方形/長方形 111">
            <a:extLst>
              <a:ext uri="{FF2B5EF4-FFF2-40B4-BE49-F238E27FC236}">
                <a16:creationId xmlns:a16="http://schemas.microsoft.com/office/drawing/2014/main" id="{5BE507C3-11C0-1849-99AF-C3E4A5FCA2CD}"/>
              </a:ext>
            </a:extLst>
          </p:cNvPr>
          <p:cNvSpPr/>
          <p:nvPr/>
        </p:nvSpPr>
        <p:spPr>
          <a:xfrm>
            <a:off x="7804506" y="5647563"/>
            <a:ext cx="939896" cy="279797"/>
          </a:xfrm>
          <a:prstGeom prst="rect">
            <a:avLst/>
          </a:prstGeom>
        </p:spPr>
        <p:txBody>
          <a:bodyPr wrap="square">
            <a:spAutoFit/>
          </a:bodyPr>
          <a:lstStyle/>
          <a:p>
            <a:pPr algn="ctr">
              <a:spcBef>
                <a:spcPts val="800"/>
              </a:spcBef>
            </a:pPr>
            <a:r>
              <a:rPr lang="ja-JP" altLang="en-US" sz="1200" b="1">
                <a:solidFill>
                  <a:srgbClr val="004E98"/>
                </a:solidFill>
                <a:latin typeface="Yu Gothic" panose="020B0400000000000000" pitchFamily="34" charset="-128"/>
                <a:ea typeface="Yu Gothic" panose="020B0400000000000000" pitchFamily="34" charset="-128"/>
                <a:cs typeface="Yu Gothic" charset="-128"/>
              </a:rPr>
              <a:t>リード</a:t>
            </a:r>
            <a:endParaRPr lang="en-US" altLang="ja-JP" sz="12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114" name="直線コネクタ 113">
            <a:extLst>
              <a:ext uri="{FF2B5EF4-FFF2-40B4-BE49-F238E27FC236}">
                <a16:creationId xmlns:a16="http://schemas.microsoft.com/office/drawing/2014/main" id="{17242802-6F1A-8243-AD7A-855C3D78937C}"/>
              </a:ext>
            </a:extLst>
          </p:cNvPr>
          <p:cNvCxnSpPr>
            <a:cxnSpLocks/>
          </p:cNvCxnSpPr>
          <p:nvPr/>
        </p:nvCxnSpPr>
        <p:spPr>
          <a:xfrm flipV="1">
            <a:off x="5815602" y="4517923"/>
            <a:ext cx="1603573" cy="1"/>
          </a:xfrm>
          <a:prstGeom prst="line">
            <a:avLst/>
          </a:prstGeom>
          <a:ln w="28575">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15" name="直線コネクタ 114">
            <a:extLst>
              <a:ext uri="{FF2B5EF4-FFF2-40B4-BE49-F238E27FC236}">
                <a16:creationId xmlns:a16="http://schemas.microsoft.com/office/drawing/2014/main" id="{CACEB1F8-8F3E-FE4E-AF5D-4622999A20F7}"/>
              </a:ext>
            </a:extLst>
          </p:cNvPr>
          <p:cNvCxnSpPr>
            <a:cxnSpLocks/>
          </p:cNvCxnSpPr>
          <p:nvPr/>
        </p:nvCxnSpPr>
        <p:spPr>
          <a:xfrm flipV="1">
            <a:off x="5815602" y="5788603"/>
            <a:ext cx="1603573" cy="1"/>
          </a:xfrm>
          <a:prstGeom prst="line">
            <a:avLst/>
          </a:prstGeom>
          <a:ln w="28575">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pic>
        <p:nvPicPr>
          <p:cNvPr id="117" name="図 116">
            <a:extLst>
              <a:ext uri="{FF2B5EF4-FFF2-40B4-BE49-F238E27FC236}">
                <a16:creationId xmlns:a16="http://schemas.microsoft.com/office/drawing/2014/main" id="{C69F5198-7826-894E-8508-D52AEA4DCD86}"/>
              </a:ext>
            </a:extLst>
          </p:cNvPr>
          <p:cNvPicPr>
            <a:picLocks noChangeAspect="1"/>
          </p:cNvPicPr>
          <p:nvPr/>
        </p:nvPicPr>
        <p:blipFill>
          <a:blip r:embed="rId8"/>
          <a:stretch>
            <a:fillRect/>
          </a:stretch>
        </p:blipFill>
        <p:spPr>
          <a:xfrm>
            <a:off x="4765891" y="3247243"/>
            <a:ext cx="689333" cy="401254"/>
          </a:xfrm>
          <a:prstGeom prst="rect">
            <a:avLst/>
          </a:prstGeom>
        </p:spPr>
      </p:pic>
      <p:pic>
        <p:nvPicPr>
          <p:cNvPr id="119" name="図 118">
            <a:extLst>
              <a:ext uri="{FF2B5EF4-FFF2-40B4-BE49-F238E27FC236}">
                <a16:creationId xmlns:a16="http://schemas.microsoft.com/office/drawing/2014/main" id="{271A16F5-15D9-3C48-AEF7-61D65FA8565E}"/>
              </a:ext>
            </a:extLst>
          </p:cNvPr>
          <p:cNvPicPr>
            <a:picLocks noChangeAspect="1"/>
          </p:cNvPicPr>
          <p:nvPr/>
        </p:nvPicPr>
        <p:blipFill>
          <a:blip r:embed="rId8"/>
          <a:stretch>
            <a:fillRect/>
          </a:stretch>
        </p:blipFill>
        <p:spPr>
          <a:xfrm>
            <a:off x="4765891" y="3847323"/>
            <a:ext cx="689333" cy="401254"/>
          </a:xfrm>
          <a:prstGeom prst="rect">
            <a:avLst/>
          </a:prstGeom>
        </p:spPr>
      </p:pic>
      <p:pic>
        <p:nvPicPr>
          <p:cNvPr id="120" name="図 119">
            <a:extLst>
              <a:ext uri="{FF2B5EF4-FFF2-40B4-BE49-F238E27FC236}">
                <a16:creationId xmlns:a16="http://schemas.microsoft.com/office/drawing/2014/main" id="{55434B3A-D4C4-E54D-8648-80D749C704F3}"/>
              </a:ext>
            </a:extLst>
          </p:cNvPr>
          <p:cNvPicPr>
            <a:picLocks noChangeAspect="1"/>
          </p:cNvPicPr>
          <p:nvPr/>
        </p:nvPicPr>
        <p:blipFill>
          <a:blip r:embed="rId8"/>
          <a:stretch>
            <a:fillRect/>
          </a:stretch>
        </p:blipFill>
        <p:spPr>
          <a:xfrm>
            <a:off x="4765891" y="4447403"/>
            <a:ext cx="689333" cy="401254"/>
          </a:xfrm>
          <a:prstGeom prst="rect">
            <a:avLst/>
          </a:prstGeom>
        </p:spPr>
      </p:pic>
      <p:pic>
        <p:nvPicPr>
          <p:cNvPr id="126" name="図 125">
            <a:extLst>
              <a:ext uri="{FF2B5EF4-FFF2-40B4-BE49-F238E27FC236}">
                <a16:creationId xmlns:a16="http://schemas.microsoft.com/office/drawing/2014/main" id="{736B1328-FA56-1148-A97E-2982E407B2F1}"/>
              </a:ext>
            </a:extLst>
          </p:cNvPr>
          <p:cNvPicPr>
            <a:picLocks noChangeAspect="1"/>
          </p:cNvPicPr>
          <p:nvPr/>
        </p:nvPicPr>
        <p:blipFill>
          <a:blip r:embed="rId8"/>
          <a:stretch>
            <a:fillRect/>
          </a:stretch>
        </p:blipFill>
        <p:spPr>
          <a:xfrm>
            <a:off x="4765891" y="5047483"/>
            <a:ext cx="689333" cy="401254"/>
          </a:xfrm>
          <a:prstGeom prst="rect">
            <a:avLst/>
          </a:prstGeom>
        </p:spPr>
      </p:pic>
      <p:pic>
        <p:nvPicPr>
          <p:cNvPr id="127" name="図 126">
            <a:extLst>
              <a:ext uri="{FF2B5EF4-FFF2-40B4-BE49-F238E27FC236}">
                <a16:creationId xmlns:a16="http://schemas.microsoft.com/office/drawing/2014/main" id="{75DAC533-7583-0043-A344-40E64AC8E731}"/>
              </a:ext>
            </a:extLst>
          </p:cNvPr>
          <p:cNvPicPr>
            <a:picLocks noChangeAspect="1"/>
          </p:cNvPicPr>
          <p:nvPr/>
        </p:nvPicPr>
        <p:blipFill>
          <a:blip r:embed="rId8"/>
          <a:stretch>
            <a:fillRect/>
          </a:stretch>
        </p:blipFill>
        <p:spPr>
          <a:xfrm>
            <a:off x="4765891" y="5647563"/>
            <a:ext cx="689333" cy="401254"/>
          </a:xfrm>
          <a:prstGeom prst="rect">
            <a:avLst/>
          </a:prstGeom>
        </p:spPr>
      </p:pic>
      <p:pic>
        <p:nvPicPr>
          <p:cNvPr id="128" name="図 127">
            <a:extLst>
              <a:ext uri="{FF2B5EF4-FFF2-40B4-BE49-F238E27FC236}">
                <a16:creationId xmlns:a16="http://schemas.microsoft.com/office/drawing/2014/main" id="{2A193728-9674-114B-B31B-13FCF6A0CAA9}"/>
              </a:ext>
            </a:extLst>
          </p:cNvPr>
          <p:cNvPicPr>
            <a:picLocks noChangeAspect="1"/>
          </p:cNvPicPr>
          <p:nvPr/>
        </p:nvPicPr>
        <p:blipFill>
          <a:blip r:embed="rId8"/>
          <a:stretch>
            <a:fillRect/>
          </a:stretch>
        </p:blipFill>
        <p:spPr>
          <a:xfrm>
            <a:off x="3050499" y="3556628"/>
            <a:ext cx="554828" cy="322960"/>
          </a:xfrm>
          <a:prstGeom prst="rect">
            <a:avLst/>
          </a:prstGeom>
        </p:spPr>
      </p:pic>
      <p:sp>
        <p:nvSpPr>
          <p:cNvPr id="129" name="テキスト ボックス 128">
            <a:extLst>
              <a:ext uri="{FF2B5EF4-FFF2-40B4-BE49-F238E27FC236}">
                <a16:creationId xmlns:a16="http://schemas.microsoft.com/office/drawing/2014/main" id="{C079264E-7EFC-0743-8F19-4D64262273D7}"/>
              </a:ext>
            </a:extLst>
          </p:cNvPr>
          <p:cNvSpPr txBox="1"/>
          <p:nvPr/>
        </p:nvSpPr>
        <p:spPr>
          <a:xfrm>
            <a:off x="2851419" y="3224445"/>
            <a:ext cx="1577409" cy="222498"/>
          </a:xfrm>
          <a:prstGeom prst="rect">
            <a:avLst/>
          </a:prstGeom>
          <a:noFill/>
        </p:spPr>
        <p:txBody>
          <a:bodyPr vert="horz" wrap="square" lIns="74295" tIns="37148" rIns="74295" bIns="37148" rtlCol="0">
            <a:spAutoFit/>
          </a:bodyPr>
          <a:lstStyle/>
          <a:p>
            <a:pPr>
              <a:lnSpc>
                <a:spcPct val="130000"/>
              </a:lnSpc>
              <a:spcBef>
                <a:spcPts val="650"/>
              </a:spcBef>
            </a:pPr>
            <a:r>
              <a:rPr lang="en-US" altLang="ja-JP" sz="800" b="1" dirty="0">
                <a:solidFill>
                  <a:srgbClr val="004E98"/>
                </a:solidFill>
                <a:latin typeface="Yu Gothic" panose="020B0400000000000000" pitchFamily="34" charset="-128"/>
                <a:ea typeface="Yu Gothic" panose="020B0400000000000000" pitchFamily="34" charset="-128"/>
                <a:cs typeface="Yu Gothic" charset="-128"/>
              </a:rPr>
              <a:t>  </a:t>
            </a:r>
            <a:r>
              <a:rPr lang="ja-JP" altLang="en-US" sz="800" b="1">
                <a:solidFill>
                  <a:srgbClr val="004E98"/>
                </a:solidFill>
                <a:latin typeface="Yu Gothic" panose="020B0400000000000000" pitchFamily="34" charset="-128"/>
                <a:ea typeface="Yu Gothic" panose="020B0400000000000000" pitchFamily="34" charset="-128"/>
                <a:cs typeface="Yu Gothic" charset="-128"/>
              </a:rPr>
              <a:t>名刺単位で転送</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42" name="テキスト ボックス 41">
            <a:extLst>
              <a:ext uri="{FF2B5EF4-FFF2-40B4-BE49-F238E27FC236}">
                <a16:creationId xmlns:a16="http://schemas.microsoft.com/office/drawing/2014/main" id="{A8DE6DFB-B64E-3949-BD21-B600D8266C74}"/>
              </a:ext>
            </a:extLst>
          </p:cNvPr>
          <p:cNvSpPr txBox="1"/>
          <p:nvPr/>
        </p:nvSpPr>
        <p:spPr>
          <a:xfrm>
            <a:off x="320006" y="850981"/>
            <a:ext cx="9576761" cy="1148648"/>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の名刺データは、</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データ化が完了後</a:t>
            </a:r>
            <a:r>
              <a:rPr lang="ja-JP" altLang="en-US" sz="1300" b="1">
                <a:latin typeface="Yu Gothic" panose="020B0400000000000000" pitchFamily="34" charset="-128"/>
                <a:ea typeface="Yu Gothic" panose="020B0400000000000000" pitchFamily="34" charset="-128"/>
                <a:cs typeface="Arial" panose="020B0604020202020204" pitchFamily="34" charset="0"/>
              </a:rPr>
              <a:t>に</a:t>
            </a: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3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300" b="1">
                <a:latin typeface="Yu Gothic" panose="020B0400000000000000" pitchFamily="34" charset="-128"/>
                <a:ea typeface="Yu Gothic" panose="020B0400000000000000" pitchFamily="34" charset="-128"/>
                <a:cs typeface="Arial" panose="020B0604020202020204" pitchFamily="34" charset="0"/>
              </a:rPr>
              <a:t>を経由し、</a:t>
            </a:r>
            <a:r>
              <a:rPr lang="en-US"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の名刺タブへ送られます。</a:t>
            </a:r>
          </a:p>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で名刺がデータ化されてから、</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平均</a:t>
            </a:r>
            <a:r>
              <a:rPr lang="en-US"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1</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時間程度（最長</a:t>
            </a:r>
            <a:r>
              <a:rPr lang="en-US"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2</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時間程度）</a:t>
            </a:r>
            <a:r>
              <a:rPr lang="ja-JP" altLang="en-US" sz="1300" b="1">
                <a:latin typeface="Yu Gothic" panose="020B0400000000000000" pitchFamily="34" charset="-128"/>
                <a:ea typeface="Yu Gothic" panose="020B0400000000000000" pitchFamily="34" charset="-128"/>
                <a:cs typeface="Arial" panose="020B0604020202020204" pitchFamily="34" charset="0"/>
              </a:rPr>
              <a:t>で</a:t>
            </a:r>
            <a:r>
              <a:rPr lang="en"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a:t>
            </a:r>
            <a:br>
              <a:rPr lang="en-US" altLang="ja-JP" sz="1300" b="1" dirty="0">
                <a:latin typeface="Yu Gothic" panose="020B0400000000000000" pitchFamily="34" charset="-128"/>
                <a:ea typeface="Yu Gothic" panose="020B0400000000000000" pitchFamily="34" charset="-128"/>
                <a:cs typeface="Arial" panose="020B0604020202020204" pitchFamily="34" charset="0"/>
              </a:rPr>
            </a:br>
            <a:r>
              <a:rPr lang="ja-JP" altLang="en-US" sz="1300" b="1">
                <a:latin typeface="Yu Gothic" panose="020B0400000000000000" pitchFamily="34" charset="-128"/>
                <a:ea typeface="Yu Gothic" panose="020B0400000000000000" pitchFamily="34" charset="-128"/>
                <a:cs typeface="Arial" panose="020B0604020202020204" pitchFamily="34" charset="0"/>
              </a:rPr>
              <a:t>取引先</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リードへ反映されます。</a:t>
            </a:r>
          </a:p>
          <a:p>
            <a:pPr marL="285750" lvl="1" indent="-285750">
              <a:lnSpc>
                <a:spcPts val="2080"/>
              </a:lnSpc>
              <a:buClr>
                <a:srgbClr val="C00000"/>
              </a:buClr>
              <a:buSzPct val="160000"/>
              <a:buFont typeface="システムフォント（レギュラー）"/>
              <a:buChar char="-"/>
            </a:pPr>
            <a:r>
              <a:rPr lang="ja-JP" altLang="en-US" sz="1300" b="1">
                <a:latin typeface="Yu Gothic" panose="020B0400000000000000" pitchFamily="34" charset="-128"/>
                <a:ea typeface="Yu Gothic" panose="020B0400000000000000" pitchFamily="34" charset="-128"/>
                <a:cs typeface="Arial" panose="020B0604020202020204" pitchFamily="34" charset="0"/>
              </a:rPr>
              <a:t>データの流れの詳細は</a:t>
            </a:r>
            <a:r>
              <a:rPr lang="ja-JP" altLang="en-US" sz="1300" b="1">
                <a:solidFill>
                  <a:srgbClr val="C00000"/>
                </a:solidFill>
                <a:latin typeface="Yu Gothic" panose="020B0400000000000000" pitchFamily="34" charset="-128"/>
                <a:ea typeface="Yu Gothic" panose="020B0400000000000000" pitchFamily="34" charset="-128"/>
                <a:cs typeface="Arial" panose="020B0604020202020204" pitchFamily="34" charset="0"/>
                <a:hlinkClick r:id="rId9">
                  <a:extLst>
                    <a:ext uri="{A12FA001-AC4F-418D-AE19-62706E023703}">
                      <ahyp:hlinkClr xmlns:ahyp="http://schemas.microsoft.com/office/drawing/2018/hyperlinkcolor" val="tx"/>
                    </a:ext>
                  </a:extLst>
                </a:hlinkClick>
              </a:rPr>
              <a:t>こちら</a:t>
            </a:r>
            <a:r>
              <a:rPr lang="ja-JP" altLang="en-US" sz="1300" b="1">
                <a:latin typeface="Yu Gothic" panose="020B0400000000000000" pitchFamily="34" charset="-128"/>
                <a:ea typeface="Yu Gothic" panose="020B0400000000000000" pitchFamily="34" charset="-128"/>
                <a:cs typeface="Arial" panose="020B0604020202020204" pitchFamily="34" charset="0"/>
              </a:rPr>
              <a:t>（</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動画あり）をご確認ください。</a:t>
            </a:r>
          </a:p>
        </p:txBody>
      </p:sp>
      <p:sp>
        <p:nvSpPr>
          <p:cNvPr id="43" name="正方形/長方形 42">
            <a:extLst>
              <a:ext uri="{FF2B5EF4-FFF2-40B4-BE49-F238E27FC236}">
                <a16:creationId xmlns:a16="http://schemas.microsoft.com/office/drawing/2014/main" id="{D61F7ACE-2561-674F-A3D2-746EF58F2AB5}"/>
              </a:ext>
            </a:extLst>
          </p:cNvPr>
          <p:cNvSpPr/>
          <p:nvPr/>
        </p:nvSpPr>
        <p:spPr>
          <a:xfrm>
            <a:off x="702695" y="5647204"/>
            <a:ext cx="1313687" cy="401973"/>
          </a:xfrm>
          <a:prstGeom prst="rect">
            <a:avLst/>
          </a:prstGeom>
          <a:noFill/>
          <a:ln w="6350">
            <a:solidFill>
              <a:srgbClr val="004E9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a:extLst>
              <a:ext uri="{FF2B5EF4-FFF2-40B4-BE49-F238E27FC236}">
                <a16:creationId xmlns:a16="http://schemas.microsoft.com/office/drawing/2014/main" id="{A3A7BDDC-971C-A943-870D-1A05A9A6726B}"/>
              </a:ext>
            </a:extLst>
          </p:cNvPr>
          <p:cNvSpPr txBox="1"/>
          <p:nvPr/>
        </p:nvSpPr>
        <p:spPr>
          <a:xfrm>
            <a:off x="594798" y="5731703"/>
            <a:ext cx="1529479" cy="246221"/>
          </a:xfrm>
          <a:prstGeom prst="rect">
            <a:avLst/>
          </a:prstGeom>
        </p:spPr>
        <p:txBody>
          <a:bodyPr vert="horz" wrap="square" lIns="0" tIns="0" rIns="0" bIns="0" rtlCol="0" anchor="ctr" anchorCtr="0">
            <a:spAutoFit/>
          </a:bodyPr>
          <a:lstStyle/>
          <a:p>
            <a:pPr algn="ctr"/>
            <a:r>
              <a:rPr lang="ja-JP" altLang="en-US" sz="800">
                <a:solidFill>
                  <a:schemeClr val="tx1">
                    <a:lumMod val="85000"/>
                    <a:lumOff val="15000"/>
                  </a:schemeClr>
                </a:solidFill>
                <a:latin typeface="Yu Gothic" panose="020B0400000000000000" pitchFamily="34" charset="-128"/>
                <a:ea typeface="Yu Gothic" panose="020B0400000000000000" pitchFamily="34" charset="-128"/>
                <a:cs typeface="Yu Gothic" charset="-128"/>
              </a:rPr>
              <a:t>データ化の完了予定日を</a:t>
            </a:r>
            <a:endParaRPr lang="en-US" altLang="ja-JP" sz="800" dirty="0">
              <a:solidFill>
                <a:schemeClr val="tx1">
                  <a:lumMod val="85000"/>
                  <a:lumOff val="15000"/>
                </a:schemeClr>
              </a:solidFill>
              <a:latin typeface="Yu Gothic" panose="020B0400000000000000" pitchFamily="34" charset="-128"/>
              <a:ea typeface="Yu Gothic" panose="020B0400000000000000" pitchFamily="34" charset="-128"/>
              <a:cs typeface="Yu Gothic" charset="-128"/>
            </a:endParaRPr>
          </a:p>
          <a:p>
            <a:pPr algn="ctr"/>
            <a:r>
              <a:rPr lang="ja-JP" altLang="en-US" sz="800">
                <a:solidFill>
                  <a:schemeClr val="tx1">
                    <a:lumMod val="85000"/>
                    <a:lumOff val="15000"/>
                  </a:schemeClr>
                </a:solidFill>
                <a:latin typeface="Yu Gothic" panose="020B0400000000000000" pitchFamily="34" charset="-128"/>
                <a:ea typeface="Yu Gothic" panose="020B0400000000000000" pitchFamily="34" charset="-128"/>
                <a:cs typeface="Yu Gothic" charset="-128"/>
              </a:rPr>
              <a:t>確認する方法は</a:t>
            </a:r>
            <a:r>
              <a:rPr lang="ja-JP" altLang="en-US" sz="800" b="1">
                <a:solidFill>
                  <a:srgbClr val="C00000"/>
                </a:solidFill>
                <a:latin typeface="Yu Gothic" panose="020B0400000000000000" pitchFamily="34" charset="-128"/>
                <a:ea typeface="Yu Gothic" panose="020B0400000000000000" pitchFamily="34" charset="-128"/>
                <a:cs typeface="Yu Gothic" charset="-128"/>
                <a:hlinkClick r:id="rId10">
                  <a:extLst>
                    <a:ext uri="{A12FA001-AC4F-418D-AE19-62706E023703}">
                      <ahyp:hlinkClr xmlns:ahyp="http://schemas.microsoft.com/office/drawing/2018/hyperlinkcolor" val="tx"/>
                    </a:ext>
                  </a:extLst>
                </a:hlinkClick>
              </a:rPr>
              <a:t>こちら</a:t>
            </a:r>
            <a:endParaRPr lang="ja-JP" altLang="en-US" sz="800" b="1" dirty="0">
              <a:solidFill>
                <a:srgbClr val="C00000"/>
              </a:solidFill>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2927924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タイトル 14">
            <a:extLst>
              <a:ext uri="{FF2B5EF4-FFF2-40B4-BE49-F238E27FC236}">
                <a16:creationId xmlns:a16="http://schemas.microsoft.com/office/drawing/2014/main" id="{4ACD8898-DC13-AA40-BDC0-A42F967DDD39}"/>
              </a:ext>
            </a:extLst>
          </p:cNvPr>
          <p:cNvSpPr txBox="1">
            <a:spLocks/>
          </p:cNvSpPr>
          <p:nvPr/>
        </p:nvSpPr>
        <p:spPr>
          <a:xfrm>
            <a:off x="459799" y="382276"/>
            <a:ext cx="8753134" cy="413752"/>
          </a:xfrm>
          <a:prstGeom prst="rect">
            <a:avLst/>
          </a:prstGeom>
        </p:spPr>
        <p:txBody>
          <a:bodyPr vert="horz" lIns="91440" tIns="45720" rIns="91440" bIns="45720" rtlCol="0" anchor="ctr">
            <a:normAutofit/>
          </a:bodyPr>
          <a:lstStyle>
            <a:lvl1pPr algn="l" defTabSz="742950" rtl="0" eaLnBrk="1" latinLnBrk="0" hangingPunct="1">
              <a:lnSpc>
                <a:spcPct val="90000"/>
              </a:lnSpc>
              <a:spcBef>
                <a:spcPct val="0"/>
              </a:spcBef>
              <a:buNone/>
              <a:defRPr kumimoji="1" sz="3575" kern="1200">
                <a:solidFill>
                  <a:schemeClr val="tx1"/>
                </a:solidFill>
                <a:latin typeface="+mj-lt"/>
                <a:ea typeface="+mj-ea"/>
                <a:cs typeface="+mj-cs"/>
              </a:defRPr>
            </a:lvl1pPr>
          </a:lstStyle>
          <a:p>
            <a:r>
              <a:rPr lang="en" altLang="ja-JP" sz="2000" b="1" dirty="0" err="1">
                <a:latin typeface="Yu Gothic" panose="020B0400000000000000" pitchFamily="34" charset="-128"/>
                <a:ea typeface="Yu Gothic" panose="020B0400000000000000" pitchFamily="34" charset="-128"/>
              </a:rPr>
              <a:t>Sansan</a:t>
            </a:r>
            <a:r>
              <a:rPr lang="en" altLang="ja-JP" sz="2000" b="1" dirty="0">
                <a:latin typeface="Yu Gothic" panose="020B0400000000000000" pitchFamily="34" charset="-128"/>
                <a:ea typeface="Yu Gothic" panose="020B0400000000000000" pitchFamily="34" charset="-128"/>
              </a:rPr>
              <a:t> Data Hub</a:t>
            </a:r>
            <a:r>
              <a:rPr lang="ja-JP" altLang="en-US" sz="2000" b="1">
                <a:latin typeface="Yu Gothic" panose="020B0400000000000000" pitchFamily="34" charset="-128"/>
                <a:ea typeface="Yu Gothic" panose="020B0400000000000000" pitchFamily="34" charset="-128"/>
              </a:rPr>
              <a:t>実現イメージ</a:t>
            </a:r>
            <a:r>
              <a:rPr lang="ja-JP" altLang="en-US" sz="1600" b="1">
                <a:latin typeface="Yu Gothic" panose="020B0400000000000000" pitchFamily="34" charset="-128"/>
                <a:ea typeface="Yu Gothic" panose="020B0400000000000000" pitchFamily="34" charset="-128"/>
              </a:rPr>
              <a:t>（正規化・リッチ化・名寄せ後イメージ）</a:t>
            </a:r>
            <a:endParaRPr lang="ja-JP" altLang="en-US" sz="2000" b="1">
              <a:latin typeface="Yu Gothic" panose="020B0400000000000000" pitchFamily="34" charset="-128"/>
              <a:ea typeface="Yu Gothic" panose="020B0400000000000000" pitchFamily="34" charset="-128"/>
            </a:endParaRPr>
          </a:p>
        </p:txBody>
      </p:sp>
      <p:sp>
        <p:nvSpPr>
          <p:cNvPr id="14" name="正方形/長方形 13">
            <a:extLst>
              <a:ext uri="{FF2B5EF4-FFF2-40B4-BE49-F238E27FC236}">
                <a16:creationId xmlns:a16="http://schemas.microsoft.com/office/drawing/2014/main" id="{CD7B94FC-0E7B-574C-854B-9CBC43DE958F}"/>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スライド番号プレースホルダー 5">
            <a:extLst>
              <a:ext uri="{FF2B5EF4-FFF2-40B4-BE49-F238E27FC236}">
                <a16:creationId xmlns:a16="http://schemas.microsoft.com/office/drawing/2014/main" id="{40B55F0D-4790-2047-8C33-724E0CCD0DA0}"/>
              </a:ext>
            </a:extLst>
          </p:cNvPr>
          <p:cNvSpPr txBox="1">
            <a:spLocks/>
          </p:cNvSpPr>
          <p:nvPr/>
        </p:nvSpPr>
        <p:spPr>
          <a:xfrm>
            <a:off x="8157702" y="6729850"/>
            <a:ext cx="1748297" cy="122162"/>
          </a:xfrm>
          <a:prstGeom prst="rect">
            <a:avLst/>
          </a:prstGeom>
        </p:spPr>
        <p:txBody>
          <a:bodyPr vert="horz" lIns="91440" tIns="45720" rIns="91440" bIns="45720" rtlCol="0" anchor="ctr"/>
          <a:lstStyle>
            <a:defPPr>
              <a:defRPr lang="ja-JP"/>
            </a:defPPr>
            <a:lvl1pPr marL="0" algn="ctr" defTabSz="914400" rtl="0" eaLnBrk="1" latinLnBrk="0" hangingPunct="1">
              <a:defRPr kumimoji="1" sz="975" kern="1200">
                <a:solidFill>
                  <a:schemeClr val="tx1">
                    <a:tint val="75000"/>
                  </a:schemeClr>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a:pPr algn="r"/>
            <a:fld id="{BC97076A-FE38-4902-A3BD-70DA550777B1}" type="slidenum">
              <a:rPr lang="ja-JP" altLang="en-US" sz="600" smtClean="0">
                <a:latin typeface="Yu Gothic" panose="020B0400000000000000" pitchFamily="34" charset="-128"/>
                <a:ea typeface="Yu Gothic" panose="020B0400000000000000" pitchFamily="34" charset="-128"/>
              </a:rPr>
              <a:pPr algn="r"/>
              <a:t>30</a:t>
            </a:fld>
            <a:endParaRPr lang="ja-JP" altLang="en-US" sz="600">
              <a:latin typeface="Yu Gothic" panose="020B0400000000000000" pitchFamily="34" charset="-128"/>
              <a:ea typeface="Yu Gothic" panose="020B0400000000000000" pitchFamily="34" charset="-128"/>
            </a:endParaRPr>
          </a:p>
        </p:txBody>
      </p:sp>
      <p:graphicFrame>
        <p:nvGraphicFramePr>
          <p:cNvPr id="11" name="表 10">
            <a:extLst>
              <a:ext uri="{FF2B5EF4-FFF2-40B4-BE49-F238E27FC236}">
                <a16:creationId xmlns:a16="http://schemas.microsoft.com/office/drawing/2014/main" id="{69A1ACEF-5156-5225-723A-B1F0AEB6D97C}"/>
              </a:ext>
            </a:extLst>
          </p:cNvPr>
          <p:cNvGraphicFramePr>
            <a:graphicFrameLocks noGrp="1"/>
          </p:cNvGraphicFramePr>
          <p:nvPr>
            <p:extLst>
              <p:ext uri="{D42A27DB-BD31-4B8C-83A1-F6EECF244321}">
                <p14:modId xmlns:p14="http://schemas.microsoft.com/office/powerpoint/2010/main" val="1827164265"/>
              </p:ext>
            </p:extLst>
          </p:nvPr>
        </p:nvGraphicFramePr>
        <p:xfrm>
          <a:off x="518650" y="1260155"/>
          <a:ext cx="2610630" cy="3636808"/>
        </p:xfrm>
        <a:graphic>
          <a:graphicData uri="http://schemas.openxmlformats.org/drawingml/2006/table">
            <a:tbl>
              <a:tblPr firstRow="1" bandRow="1">
                <a:tableStyleId>{5940675A-B579-460E-94D1-54222C63F5DA}</a:tableStyleId>
              </a:tblPr>
              <a:tblGrid>
                <a:gridCol w="705632">
                  <a:extLst>
                    <a:ext uri="{9D8B030D-6E8A-4147-A177-3AD203B41FA5}">
                      <a16:colId xmlns:a16="http://schemas.microsoft.com/office/drawing/2014/main" val="3786290387"/>
                    </a:ext>
                  </a:extLst>
                </a:gridCol>
                <a:gridCol w="1904998">
                  <a:extLst>
                    <a:ext uri="{9D8B030D-6E8A-4147-A177-3AD203B41FA5}">
                      <a16:colId xmlns:a16="http://schemas.microsoft.com/office/drawing/2014/main" val="3229627188"/>
                    </a:ext>
                  </a:extLst>
                </a:gridCol>
              </a:tblGrid>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取引先名</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en-US" altLang="ja-JP" sz="1000" b="1" i="0" dirty="0" err="1">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Sansan</a:t>
                      </a:r>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株式会社</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1693276"/>
                  </a:ext>
                </a:extLst>
              </a:tr>
              <a:tr h="454601">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HP</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https://jp.corp-sansan.com/</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230271"/>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所在地</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zh-TW"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東京都渋谷区神宮前</a:t>
                      </a:r>
                      <a:r>
                        <a:rPr kumimoji="1" lang="en-US" altLang="zh-TW"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5−52−2</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20133565"/>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電話番号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03-6758-0033</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99154022"/>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担当者名</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山田</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太郎</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5827912"/>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部署</a:t>
                      </a:r>
                      <a:endPar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デジタルマーケティング室</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5622099"/>
                  </a:ext>
                </a:extLst>
              </a:tr>
              <a:tr h="454601">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役職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室長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60401950"/>
                  </a:ext>
                </a:extLst>
              </a:tr>
              <a:tr h="454601">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E-mail</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yamada.taro@sansan.com</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823554081"/>
                  </a:ext>
                </a:extLst>
              </a:tr>
            </a:tbl>
          </a:graphicData>
        </a:graphic>
      </p:graphicFrame>
      <p:cxnSp>
        <p:nvCxnSpPr>
          <p:cNvPr id="13" name="直線矢印コネクタ 12">
            <a:extLst>
              <a:ext uri="{FF2B5EF4-FFF2-40B4-BE49-F238E27FC236}">
                <a16:creationId xmlns:a16="http://schemas.microsoft.com/office/drawing/2014/main" id="{6EBB79E0-F53B-757C-9AB0-B5D6FBF2C935}"/>
              </a:ext>
            </a:extLst>
          </p:cNvPr>
          <p:cNvCxnSpPr>
            <a:cxnSpLocks/>
          </p:cNvCxnSpPr>
          <p:nvPr/>
        </p:nvCxnSpPr>
        <p:spPr>
          <a:xfrm>
            <a:off x="7047627" y="1310481"/>
            <a:ext cx="0" cy="4989600"/>
          </a:xfrm>
          <a:prstGeom prst="straightConnector1">
            <a:avLst/>
          </a:prstGeom>
          <a:ln w="12700">
            <a:solidFill>
              <a:schemeClr val="accent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6" name="テキスト ボックス 15">
            <a:extLst>
              <a:ext uri="{FF2B5EF4-FFF2-40B4-BE49-F238E27FC236}">
                <a16:creationId xmlns:a16="http://schemas.microsoft.com/office/drawing/2014/main" id="{B131F121-6C87-892D-9F09-A8178092B91A}"/>
              </a:ext>
            </a:extLst>
          </p:cNvPr>
          <p:cNvSpPr txBox="1"/>
          <p:nvPr/>
        </p:nvSpPr>
        <p:spPr>
          <a:xfrm>
            <a:off x="6687203" y="2067742"/>
            <a:ext cx="404726" cy="1921030"/>
          </a:xfrm>
          <a:prstGeom prst="rect">
            <a:avLst/>
          </a:prstGeom>
        </p:spPr>
        <p:txBody>
          <a:bodyPr vert="eaVert" wrap="square" lIns="91440" tIns="45720" rIns="91440" bIns="45720" rtlCol="0">
            <a:spAutoFit/>
          </a:bodyPr>
          <a:lstStyle>
            <a:defPPr>
              <a:defRPr lang="ja-JP"/>
            </a:defPPr>
            <a:lvl1pPr>
              <a:lnSpc>
                <a:spcPct val="130000"/>
              </a:lnSpc>
              <a:spcBef>
                <a:spcPts val="800"/>
              </a:spcBef>
              <a:defRPr sz="1100" b="1">
                <a:solidFill>
                  <a:schemeClr val="accent1"/>
                </a:solidFill>
                <a:latin typeface="Hiragino Kaku Gothic Pro W3" panose="020B0300000000000000" pitchFamily="34" charset="-128"/>
                <a:ea typeface="Hiragino Kaku Gothic Pro W3" panose="020B0300000000000000" pitchFamily="34" charset="-128"/>
              </a:defRPr>
            </a:lvl1pPr>
          </a:lstStyle>
          <a:p>
            <a:r>
              <a:rPr lang="ja-JP" altLang="en-US" dirty="0">
                <a:solidFill>
                  <a:schemeClr val="accent1">
                    <a:lumMod val="75000"/>
                  </a:schemeClr>
                </a:solidFill>
              </a:rPr>
              <a:t>リッチ化 （企業属性情報）</a:t>
            </a:r>
          </a:p>
        </p:txBody>
      </p:sp>
      <p:cxnSp>
        <p:nvCxnSpPr>
          <p:cNvPr id="17" name="直線矢印コネクタ 16">
            <a:extLst>
              <a:ext uri="{FF2B5EF4-FFF2-40B4-BE49-F238E27FC236}">
                <a16:creationId xmlns:a16="http://schemas.microsoft.com/office/drawing/2014/main" id="{6DF9925D-1E41-F97E-F7FF-B41CC7B369B6}"/>
              </a:ext>
            </a:extLst>
          </p:cNvPr>
          <p:cNvCxnSpPr>
            <a:cxnSpLocks/>
          </p:cNvCxnSpPr>
          <p:nvPr/>
        </p:nvCxnSpPr>
        <p:spPr>
          <a:xfrm>
            <a:off x="420241" y="1294514"/>
            <a:ext cx="0" cy="3602449"/>
          </a:xfrm>
          <a:prstGeom prst="straightConnector1">
            <a:avLst/>
          </a:prstGeom>
          <a:ln w="12700">
            <a:solidFill>
              <a:schemeClr val="accent1"/>
            </a:solidFill>
            <a:headEnd type="stealth"/>
            <a:tailEnd type="stealth"/>
          </a:ln>
        </p:spPr>
        <p:style>
          <a:lnRef idx="1">
            <a:schemeClr val="accent1"/>
          </a:lnRef>
          <a:fillRef idx="0">
            <a:schemeClr val="accent1"/>
          </a:fillRef>
          <a:effectRef idx="0">
            <a:schemeClr val="accent1"/>
          </a:effectRef>
          <a:fontRef idx="minor">
            <a:schemeClr val="tx1"/>
          </a:fontRef>
        </p:style>
      </p:cxnSp>
      <p:cxnSp>
        <p:nvCxnSpPr>
          <p:cNvPr id="18" name="直線矢印コネクタ 17">
            <a:extLst>
              <a:ext uri="{FF2B5EF4-FFF2-40B4-BE49-F238E27FC236}">
                <a16:creationId xmlns:a16="http://schemas.microsoft.com/office/drawing/2014/main" id="{6C0951AC-5546-8B2B-B7E0-035E9A59110C}"/>
              </a:ext>
            </a:extLst>
          </p:cNvPr>
          <p:cNvCxnSpPr>
            <a:cxnSpLocks/>
          </p:cNvCxnSpPr>
          <p:nvPr/>
        </p:nvCxnSpPr>
        <p:spPr>
          <a:xfrm flipH="1">
            <a:off x="3554466" y="1260155"/>
            <a:ext cx="11743" cy="4613442"/>
          </a:xfrm>
          <a:prstGeom prst="straightConnector1">
            <a:avLst/>
          </a:prstGeom>
          <a:ln w="12700">
            <a:solidFill>
              <a:schemeClr val="accent1"/>
            </a:solidFill>
            <a:headEnd type="stealth"/>
            <a:tailEnd type="stealth"/>
          </a:ln>
        </p:spPr>
        <p:style>
          <a:lnRef idx="1">
            <a:schemeClr val="accent1"/>
          </a:lnRef>
          <a:fillRef idx="0">
            <a:schemeClr val="accent1"/>
          </a:fillRef>
          <a:effectRef idx="0">
            <a:schemeClr val="accent1"/>
          </a:effectRef>
          <a:fontRef idx="minor">
            <a:schemeClr val="tx1"/>
          </a:fontRef>
        </p:style>
      </p:cxnSp>
      <p:sp>
        <p:nvSpPr>
          <p:cNvPr id="19" name="テキスト ボックス 18">
            <a:extLst>
              <a:ext uri="{FF2B5EF4-FFF2-40B4-BE49-F238E27FC236}">
                <a16:creationId xmlns:a16="http://schemas.microsoft.com/office/drawing/2014/main" id="{A2D04453-2401-7FAE-DDCC-DC05CA3C1BDE}"/>
              </a:ext>
            </a:extLst>
          </p:cNvPr>
          <p:cNvSpPr txBox="1"/>
          <p:nvPr/>
        </p:nvSpPr>
        <p:spPr>
          <a:xfrm>
            <a:off x="3206399" y="2067742"/>
            <a:ext cx="404726" cy="2148776"/>
          </a:xfrm>
          <a:prstGeom prst="rect">
            <a:avLst/>
          </a:prstGeom>
        </p:spPr>
        <p:txBody>
          <a:bodyPr vert="eaVert" wrap="square" lIns="91440" tIns="45720" rIns="91440" bIns="45720" rtlCol="0">
            <a:spAutoFit/>
          </a:bodyPr>
          <a:lstStyle>
            <a:defPPr>
              <a:defRPr lang="ja-JP"/>
            </a:defPPr>
            <a:lvl1pPr>
              <a:lnSpc>
                <a:spcPct val="130000"/>
              </a:lnSpc>
              <a:spcBef>
                <a:spcPts val="800"/>
              </a:spcBef>
              <a:defRPr sz="1100" b="1">
                <a:solidFill>
                  <a:schemeClr val="accent1"/>
                </a:solidFill>
                <a:latin typeface="Hiragino Kaku Gothic Pro W3" panose="020B0300000000000000" pitchFamily="34" charset="-128"/>
                <a:ea typeface="Hiragino Kaku Gothic Pro W3" panose="020B0300000000000000" pitchFamily="34" charset="-128"/>
              </a:defRPr>
            </a:lvl1pPr>
          </a:lstStyle>
          <a:p>
            <a:r>
              <a:rPr lang="ja-JP" altLang="en-US">
                <a:solidFill>
                  <a:schemeClr val="accent1">
                    <a:lumMod val="75000"/>
                  </a:schemeClr>
                </a:solidFill>
              </a:rPr>
              <a:t>リッチ化（コード・属性付与）</a:t>
            </a:r>
            <a:endParaRPr lang="ja-JP" altLang="en-US" dirty="0">
              <a:solidFill>
                <a:schemeClr val="accent1">
                  <a:lumMod val="75000"/>
                </a:schemeClr>
              </a:solidFill>
            </a:endParaRPr>
          </a:p>
        </p:txBody>
      </p:sp>
      <p:sp>
        <p:nvSpPr>
          <p:cNvPr id="20" name="テキスト ボックス 19">
            <a:extLst>
              <a:ext uri="{FF2B5EF4-FFF2-40B4-BE49-F238E27FC236}">
                <a16:creationId xmlns:a16="http://schemas.microsoft.com/office/drawing/2014/main" id="{19277598-069F-F79F-9EF2-CF12771F955E}"/>
              </a:ext>
            </a:extLst>
          </p:cNvPr>
          <p:cNvSpPr txBox="1"/>
          <p:nvPr/>
        </p:nvSpPr>
        <p:spPr>
          <a:xfrm>
            <a:off x="124078" y="1986462"/>
            <a:ext cx="404726" cy="2481402"/>
          </a:xfrm>
          <a:prstGeom prst="rect">
            <a:avLst/>
          </a:prstGeom>
        </p:spPr>
        <p:txBody>
          <a:bodyPr vert="eaVert" wrap="square" lIns="91440" tIns="45720" rIns="91440" bIns="45720" rtlCol="0">
            <a:spAutoFit/>
          </a:bodyPr>
          <a:lstStyle/>
          <a:p>
            <a:pPr>
              <a:lnSpc>
                <a:spcPct val="130000"/>
              </a:lnSpc>
              <a:spcBef>
                <a:spcPts val="800"/>
              </a:spcBef>
            </a:pPr>
            <a:r>
              <a:rPr kumimoji="1" lang="ja-JP" altLang="en-US" sz="1100" b="1">
                <a:solidFill>
                  <a:schemeClr val="accent1">
                    <a:lumMod val="75000"/>
                  </a:schemeClr>
                </a:solidFill>
                <a:latin typeface="Hiragino Kaku Gothic Pro W3" panose="020B0300000000000000" pitchFamily="34" charset="-128"/>
                <a:ea typeface="Hiragino Kaku Gothic Pro W3" panose="020B0300000000000000" pitchFamily="34" charset="-128"/>
              </a:rPr>
              <a:t>データ統合・正規化・最新化</a:t>
            </a:r>
          </a:p>
        </p:txBody>
      </p:sp>
      <p:graphicFrame>
        <p:nvGraphicFramePr>
          <p:cNvPr id="21" name="表 20">
            <a:extLst>
              <a:ext uri="{FF2B5EF4-FFF2-40B4-BE49-F238E27FC236}">
                <a16:creationId xmlns:a16="http://schemas.microsoft.com/office/drawing/2014/main" id="{85B45DC3-3ABD-931B-94C9-3FFC7DAA94A0}"/>
              </a:ext>
            </a:extLst>
          </p:cNvPr>
          <p:cNvGraphicFramePr>
            <a:graphicFrameLocks noGrp="1"/>
          </p:cNvGraphicFramePr>
          <p:nvPr>
            <p:extLst>
              <p:ext uri="{D42A27DB-BD31-4B8C-83A1-F6EECF244321}">
                <p14:modId xmlns:p14="http://schemas.microsoft.com/office/powerpoint/2010/main" val="300404763"/>
              </p:ext>
            </p:extLst>
          </p:nvPr>
        </p:nvGraphicFramePr>
        <p:xfrm>
          <a:off x="3634741" y="1260155"/>
          <a:ext cx="3050539" cy="4614498"/>
        </p:xfrm>
        <a:graphic>
          <a:graphicData uri="http://schemas.openxmlformats.org/drawingml/2006/table">
            <a:tbl>
              <a:tblPr firstRow="1" bandRow="1">
                <a:tableStyleId>{5940675A-B579-460E-94D1-54222C63F5DA}</a:tableStyleId>
              </a:tblPr>
              <a:tblGrid>
                <a:gridCol w="1201419">
                  <a:extLst>
                    <a:ext uri="{9D8B030D-6E8A-4147-A177-3AD203B41FA5}">
                      <a16:colId xmlns:a16="http://schemas.microsoft.com/office/drawing/2014/main" val="332741482"/>
                    </a:ext>
                  </a:extLst>
                </a:gridCol>
                <a:gridCol w="1849120">
                  <a:extLst>
                    <a:ext uri="{9D8B030D-6E8A-4147-A177-3AD203B41FA5}">
                      <a16:colId xmlns:a16="http://schemas.microsoft.com/office/drawing/2014/main" val="55364580"/>
                    </a:ext>
                  </a:extLst>
                </a:gridCol>
              </a:tblGrid>
              <a:tr h="40228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SOC</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kern="1200" dirty="0">
                          <a:solidFill>
                            <a:schemeClr val="tx2">
                              <a:lumMod val="50000"/>
                            </a:schemeClr>
                          </a:solidFill>
                          <a:effectLst/>
                          <a:uFillTx/>
                          <a:latin typeface="Arial" panose="020B0604020202020204" pitchFamily="34" charset="0"/>
                          <a:ea typeface="Yu Gothic" panose="020B0400000000000000" pitchFamily="34" charset="-128"/>
                          <a:cs typeface="Arial" panose="020B0604020202020204" pitchFamily="34" charset="0"/>
                        </a:rPr>
                        <a:t>1531288593156</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04481"/>
                  </a:ext>
                </a:extLst>
              </a:tr>
              <a:tr h="40228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SLC</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kern="1200" dirty="0">
                          <a:solidFill>
                            <a:schemeClr val="tx2">
                              <a:lumMod val="50000"/>
                            </a:schemeClr>
                          </a:solidFill>
                          <a:latin typeface="+mn-lt"/>
                          <a:ea typeface="游ゴシック" panose="020B0400000000000000" pitchFamily="50" charset="-128"/>
                          <a:cs typeface="+mn-cs"/>
                        </a:rPr>
                        <a:t>8593156634681</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381970"/>
                  </a:ext>
                </a:extLst>
              </a:tr>
              <a:tr h="40228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CI</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人物</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ID</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kern="1200" dirty="0">
                          <a:solidFill>
                            <a:schemeClr val="tx2">
                              <a:lumMod val="50000"/>
                            </a:schemeClr>
                          </a:solidFill>
                          <a:effectLst/>
                          <a:uFillTx/>
                          <a:latin typeface="Arial" panose="020B0604020202020204" pitchFamily="34" charset="0"/>
                          <a:ea typeface="Yu Gothic" panose="020B0400000000000000" pitchFamily="34" charset="-128"/>
                          <a:cs typeface="Arial" panose="020B0604020202020204" pitchFamily="34" charset="0"/>
                        </a:rPr>
                        <a:t>6346810120469</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755828"/>
                  </a:ext>
                </a:extLst>
              </a:tr>
              <a:tr h="40228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部署・職種分類</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マーケティング</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13449"/>
                  </a:ext>
                </a:extLst>
              </a:tr>
              <a:tr h="40228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最上位役職</a:t>
                      </a:r>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ランク</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5</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1328846"/>
                  </a:ext>
                </a:extLst>
              </a:tr>
              <a:tr h="550200">
                <a:tc>
                  <a:txBody>
                    <a:bodyPr/>
                    <a:lstStyle/>
                    <a:p>
                      <a:r>
                        <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会社キーワード</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名刺、名刺管理、</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クラウドサービス、</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166008"/>
                  </a:ext>
                </a:extLst>
              </a:tr>
              <a:tr h="40228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国コード</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国情報</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81</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251219"/>
                  </a:ext>
                </a:extLst>
              </a:tr>
              <a:tr h="550200">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企業動向</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CSR</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に力を入れている企業、</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 </a:t>
                      </a: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ISMS</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認定取得企業、</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947968"/>
                  </a:ext>
                </a:extLst>
              </a:tr>
              <a:tr h="550200">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導入</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IT</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サービス</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Salesforce</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HubSpot</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Google Workspace</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8004561"/>
                  </a:ext>
                </a:extLst>
              </a:tr>
              <a:tr h="55020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導入</a:t>
                      </a:r>
                      <a:r>
                        <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IT</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サービス</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カテゴリ</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アクセス解析、ウェブツール、</a:t>
                      </a:r>
                      <a:b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b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ウェブフォント、</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91769201"/>
                  </a:ext>
                </a:extLst>
              </a:tr>
            </a:tbl>
          </a:graphicData>
        </a:graphic>
      </p:graphicFrame>
      <p:graphicFrame>
        <p:nvGraphicFramePr>
          <p:cNvPr id="22" name="表 21">
            <a:extLst>
              <a:ext uri="{FF2B5EF4-FFF2-40B4-BE49-F238E27FC236}">
                <a16:creationId xmlns:a16="http://schemas.microsoft.com/office/drawing/2014/main" id="{BDAEE8C9-AE0B-5AFB-DC53-EEC709787F22}"/>
              </a:ext>
            </a:extLst>
          </p:cNvPr>
          <p:cNvGraphicFramePr>
            <a:graphicFrameLocks noGrp="1"/>
          </p:cNvGraphicFramePr>
          <p:nvPr>
            <p:extLst>
              <p:ext uri="{D42A27DB-BD31-4B8C-83A1-F6EECF244321}">
                <p14:modId xmlns:p14="http://schemas.microsoft.com/office/powerpoint/2010/main" val="1510964149"/>
              </p:ext>
            </p:extLst>
          </p:nvPr>
        </p:nvGraphicFramePr>
        <p:xfrm>
          <a:off x="7149771" y="1260155"/>
          <a:ext cx="2556987" cy="5005567"/>
        </p:xfrm>
        <a:graphic>
          <a:graphicData uri="http://schemas.openxmlformats.org/drawingml/2006/table">
            <a:tbl>
              <a:tblPr firstRow="1" bandRow="1">
                <a:tableStyleId>{5940675A-B579-460E-94D1-54222C63F5DA}</a:tableStyleId>
              </a:tblPr>
              <a:tblGrid>
                <a:gridCol w="846102">
                  <a:extLst>
                    <a:ext uri="{9D8B030D-6E8A-4147-A177-3AD203B41FA5}">
                      <a16:colId xmlns:a16="http://schemas.microsoft.com/office/drawing/2014/main" val="332741482"/>
                    </a:ext>
                  </a:extLst>
                </a:gridCol>
                <a:gridCol w="1710885">
                  <a:extLst>
                    <a:ext uri="{9D8B030D-6E8A-4147-A177-3AD203B41FA5}">
                      <a16:colId xmlns:a16="http://schemas.microsoft.com/office/drawing/2014/main" val="55364580"/>
                    </a:ext>
                  </a:extLst>
                </a:gridCol>
              </a:tblGrid>
              <a:tr h="417211">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登記社名</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 sz="1000" b="1" kern="1200">
                          <a:solidFill>
                            <a:schemeClr val="tx2">
                              <a:lumMod val="50000"/>
                            </a:schemeClr>
                          </a:solidFill>
                          <a:effectLst/>
                          <a:latin typeface="+mn-lt"/>
                          <a:ea typeface="+mn-ea"/>
                          <a:cs typeface="+mn-cs"/>
                        </a:rPr>
                        <a:t>Ｓａｎｓａｎ</a:t>
                      </a:r>
                      <a:r>
                        <a:rPr kumimoji="1" lang="ja-JP" altLang="en-US" sz="1000" b="1" kern="1200">
                          <a:solidFill>
                            <a:schemeClr val="tx2">
                              <a:lumMod val="50000"/>
                            </a:schemeClr>
                          </a:solidFill>
                          <a:effectLst/>
                          <a:latin typeface="+mn-lt"/>
                          <a:ea typeface="+mn-ea"/>
                          <a:cs typeface="+mn-cs"/>
                        </a:rPr>
                        <a:t>株式会社</a:t>
                      </a:r>
                      <a:endParaRPr kumimoji="1" lang="ja-JP" altLang="en-US" sz="1000" kern="1200">
                        <a:solidFill>
                          <a:schemeClr val="tx2">
                            <a:lumMod val="50000"/>
                          </a:schemeClr>
                        </a:solidFill>
                        <a:effectLst/>
                        <a:latin typeface="+mn-lt"/>
                        <a:ea typeface="+mn-ea"/>
                        <a:cs typeface="+mn-cs"/>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1504481"/>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法人番号</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4010001120965</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381970"/>
                  </a:ext>
                </a:extLst>
              </a:tr>
              <a:tr h="382363">
                <a:tc>
                  <a:txBody>
                    <a:bodyPr/>
                    <a:lstStyle/>
                    <a:p>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TDB</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コード</a:t>
                      </a:r>
                      <a:endPar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989671019</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97755828"/>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主業</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情報処理サービス</a:t>
                      </a:r>
                      <a:endPar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441344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従業</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パッケージソフトウェア業</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11328846"/>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資本金</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10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億円</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〜100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億円未満</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7166008"/>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従業員数</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500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人～</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1,000</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人未満</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1925121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売上高</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kern="1200" dirty="0">
                          <a:solidFill>
                            <a:schemeClr val="tx2">
                              <a:lumMod val="50000"/>
                            </a:schemeClr>
                          </a:solidFill>
                          <a:effectLst/>
                          <a:latin typeface="+mn-lt"/>
                          <a:ea typeface="+mn-ea"/>
                          <a:cs typeface="+mn-cs"/>
                        </a:rPr>
                        <a:t>100</a:t>
                      </a:r>
                      <a:r>
                        <a:rPr kumimoji="1" lang="ja-JP" altLang="en-US" sz="1000" b="1" kern="1200">
                          <a:solidFill>
                            <a:schemeClr val="tx2">
                              <a:lumMod val="50000"/>
                            </a:schemeClr>
                          </a:solidFill>
                          <a:effectLst/>
                          <a:latin typeface="+mn-lt"/>
                          <a:ea typeface="+mn-ea"/>
                          <a:cs typeface="+mn-cs"/>
                        </a:rPr>
                        <a:t>億円～</a:t>
                      </a:r>
                      <a:r>
                        <a:rPr kumimoji="1" lang="en-US" altLang="ja-JP" sz="1000" b="1" kern="1200" dirty="0">
                          <a:solidFill>
                            <a:schemeClr val="tx2">
                              <a:lumMod val="50000"/>
                            </a:schemeClr>
                          </a:solidFill>
                          <a:effectLst/>
                          <a:latin typeface="+mn-lt"/>
                          <a:ea typeface="+mn-ea"/>
                          <a:cs typeface="+mn-cs"/>
                        </a:rPr>
                        <a:t>300</a:t>
                      </a:r>
                      <a:r>
                        <a:rPr kumimoji="1" lang="ja-JP" altLang="en-US" sz="1000" b="1" kern="1200">
                          <a:solidFill>
                            <a:schemeClr val="tx2">
                              <a:lumMod val="50000"/>
                            </a:schemeClr>
                          </a:solidFill>
                          <a:effectLst/>
                          <a:latin typeface="+mn-lt"/>
                          <a:ea typeface="+mn-ea"/>
                          <a:cs typeface="+mn-cs"/>
                        </a:rPr>
                        <a:t>億円未満</a:t>
                      </a:r>
                      <a:endParaRPr kumimoji="1" lang="ja-JP" altLang="en-US" sz="1000" kern="1200">
                        <a:solidFill>
                          <a:schemeClr val="tx2">
                            <a:lumMod val="50000"/>
                          </a:schemeClr>
                        </a:solidFill>
                        <a:effectLst/>
                        <a:latin typeface="+mn-lt"/>
                        <a:ea typeface="+mn-ea"/>
                        <a:cs typeface="+mn-cs"/>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5947968"/>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創業年月</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2007</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年</a:t>
                      </a: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6</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月</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58004561"/>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決算期</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5</a:t>
                      </a: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月</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389009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代表者役職</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代表取締役</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88331129"/>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代表者氏名</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寺田 親弘</a:t>
                      </a: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277693943"/>
                  </a:ext>
                </a:extLst>
              </a:tr>
              <a:tr h="382363">
                <a:tc>
                  <a:txBody>
                    <a:bodyPr/>
                    <a:lstStyle/>
                    <a:p>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株式公開</a:t>
                      </a:r>
                      <a:endParaRPr kumimoji="1" lang="ja-JP" altLang="en-US"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solidFill>
                      <a:srgbClr val="E9F4FB">
                        <a:alpha val="85098"/>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1" i="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rPr>
                        <a:t>公開</a:t>
                      </a:r>
                      <a:endParaRPr kumimoji="1" lang="en" altLang="ja-JP" sz="1000" b="1" i="0" dirty="0">
                        <a:solidFill>
                          <a:schemeClr val="tx2">
                            <a:lumMod val="50000"/>
                          </a:schemeClr>
                        </a:solidFill>
                        <a:latin typeface="Arial" panose="020B0604020202020204" pitchFamily="34" charset="0"/>
                        <a:ea typeface="Yu Gothic" panose="020B0400000000000000" pitchFamily="34" charset="-128"/>
                        <a:cs typeface="Arial" panose="020B0604020202020204" pitchFamily="34" charset="0"/>
                      </a:endParaRPr>
                    </a:p>
                  </a:txBody>
                  <a:tcPr anchor="ctr">
                    <a:lnL w="9525" cap="flat" cmpd="sng" algn="ctr">
                      <a:solidFill>
                        <a:schemeClr val="bg2">
                          <a:lumMod val="60000"/>
                          <a:lumOff val="40000"/>
                        </a:schemeClr>
                      </a:solidFill>
                      <a:prstDash val="solid"/>
                      <a:round/>
                      <a:headEnd type="none" w="med" len="med"/>
                      <a:tailEnd type="none" w="med" len="med"/>
                    </a:lnL>
                    <a:lnR w="9525" cap="flat" cmpd="sng" algn="ctr">
                      <a:solidFill>
                        <a:schemeClr val="bg2">
                          <a:lumMod val="60000"/>
                          <a:lumOff val="40000"/>
                        </a:schemeClr>
                      </a:solidFill>
                      <a:prstDash val="solid"/>
                      <a:round/>
                      <a:headEnd type="none" w="med" len="med"/>
                      <a:tailEnd type="none" w="med" len="med"/>
                    </a:lnR>
                    <a:lnT w="9525" cap="flat" cmpd="sng" algn="ctr">
                      <a:solidFill>
                        <a:schemeClr val="bg2">
                          <a:lumMod val="60000"/>
                          <a:lumOff val="40000"/>
                        </a:schemeClr>
                      </a:solidFill>
                      <a:prstDash val="solid"/>
                      <a:round/>
                      <a:headEnd type="none" w="med" len="med"/>
                      <a:tailEnd type="none" w="med" len="med"/>
                    </a:lnT>
                    <a:lnB w="9525" cap="flat" cmpd="sng" algn="ctr">
                      <a:solidFill>
                        <a:schemeClr val="bg2">
                          <a:lumMod val="60000"/>
                          <a:lumOff val="4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50631602"/>
                  </a:ext>
                </a:extLst>
              </a:tr>
            </a:tbl>
          </a:graphicData>
        </a:graphic>
      </p:graphicFrame>
    </p:spTree>
    <p:extLst>
      <p:ext uri="{BB962C8B-B14F-4D97-AF65-F5344CB8AC3E}">
        <p14:creationId xmlns:p14="http://schemas.microsoft.com/office/powerpoint/2010/main" val="2483446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91884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7" name="角丸四角形 56">
            <a:extLst>
              <a:ext uri="{FF2B5EF4-FFF2-40B4-BE49-F238E27FC236}">
                <a16:creationId xmlns:a16="http://schemas.microsoft.com/office/drawing/2014/main" id="{54A31AD9-0AF2-AF4F-A159-68642DC2A14D}"/>
              </a:ext>
            </a:extLst>
          </p:cNvPr>
          <p:cNvSpPr/>
          <p:nvPr/>
        </p:nvSpPr>
        <p:spPr>
          <a:xfrm>
            <a:off x="398108" y="2994298"/>
            <a:ext cx="2955574" cy="3595959"/>
          </a:xfrm>
          <a:prstGeom prst="roundRect">
            <a:avLst>
              <a:gd name="adj" fmla="val 1894"/>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13" name="角丸四角形 112">
            <a:extLst>
              <a:ext uri="{FF2B5EF4-FFF2-40B4-BE49-F238E27FC236}">
                <a16:creationId xmlns:a16="http://schemas.microsoft.com/office/drawing/2014/main" id="{09DF6F8E-9F37-C045-BAAD-C19C1D2C1182}"/>
              </a:ext>
            </a:extLst>
          </p:cNvPr>
          <p:cNvSpPr/>
          <p:nvPr/>
        </p:nvSpPr>
        <p:spPr>
          <a:xfrm>
            <a:off x="3748367" y="2133826"/>
            <a:ext cx="5605988" cy="4456432"/>
          </a:xfrm>
          <a:prstGeom prst="roundRect">
            <a:avLst>
              <a:gd name="adj" fmla="val 1894"/>
            </a:avLst>
          </a:prstGeom>
          <a:solidFill>
            <a:schemeClr val="bg1">
              <a:lumMod val="95000"/>
            </a:schemeClr>
          </a:solidFill>
          <a:ln w="15875">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30" name="四角形: 角を丸くする 189">
            <a:extLst>
              <a:ext uri="{FF2B5EF4-FFF2-40B4-BE49-F238E27FC236}">
                <a16:creationId xmlns:a16="http://schemas.microsoft.com/office/drawing/2014/main" id="{FA754752-9081-C549-8F28-989E08EB48F5}"/>
              </a:ext>
            </a:extLst>
          </p:cNvPr>
          <p:cNvSpPr/>
          <p:nvPr/>
        </p:nvSpPr>
        <p:spPr>
          <a:xfrm>
            <a:off x="6154618" y="2269454"/>
            <a:ext cx="2701712" cy="1286313"/>
          </a:xfrm>
          <a:prstGeom prst="roundRect">
            <a:avLst>
              <a:gd name="adj" fmla="val 5359"/>
            </a:avLst>
          </a:prstGeom>
          <a:solidFill>
            <a:schemeClr val="tx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 name="円/楕円 3">
            <a:extLst>
              <a:ext uri="{FF2B5EF4-FFF2-40B4-BE49-F238E27FC236}">
                <a16:creationId xmlns:a16="http://schemas.microsoft.com/office/drawing/2014/main" id="{CFAC4113-01B4-8D45-8B02-ED945D25007C}"/>
              </a:ext>
            </a:extLst>
          </p:cNvPr>
          <p:cNvSpPr>
            <a:spLocks noChangeAspect="1"/>
          </p:cNvSpPr>
          <p:nvPr/>
        </p:nvSpPr>
        <p:spPr>
          <a:xfrm>
            <a:off x="1938575" y="3467526"/>
            <a:ext cx="1618570" cy="1618570"/>
          </a:xfrm>
          <a:prstGeom prst="ellipse">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en-US" altLang="ja-JP" sz="2000" b="1" dirty="0">
                <a:latin typeface="Yu Gothic" panose="020B0400000000000000" pitchFamily="34" charset="-128"/>
                <a:ea typeface="Yu Gothic" panose="020B0400000000000000" pitchFamily="34" charset="-128"/>
              </a:rPr>
              <a:t>Salesforce</a:t>
            </a:r>
            <a:r>
              <a:rPr lang="ja-JP" altLang="en-US" sz="2000" b="1">
                <a:latin typeface="Yu Gothic" panose="020B0400000000000000" pitchFamily="34" charset="-128"/>
                <a:ea typeface="Yu Gothic" panose="020B0400000000000000" pitchFamily="34" charset="-128"/>
              </a:rPr>
              <a:t>連携の概要</a:t>
            </a:r>
          </a:p>
        </p:txBody>
      </p:sp>
      <p:pic>
        <p:nvPicPr>
          <p:cNvPr id="16" name="図 15">
            <a:extLst>
              <a:ext uri="{FF2B5EF4-FFF2-40B4-BE49-F238E27FC236}">
                <a16:creationId xmlns:a16="http://schemas.microsoft.com/office/drawing/2014/main" id="{AF955F15-AED0-3248-9CA0-5ADA8A10E0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2773" y="4152843"/>
            <a:ext cx="701652" cy="566454"/>
          </a:xfrm>
          <a:prstGeom prst="rect">
            <a:avLst/>
          </a:prstGeom>
        </p:spPr>
      </p:pic>
      <p:sp>
        <p:nvSpPr>
          <p:cNvPr id="137" name="正方形/長方形 136">
            <a:extLst>
              <a:ext uri="{FF2B5EF4-FFF2-40B4-BE49-F238E27FC236}">
                <a16:creationId xmlns:a16="http://schemas.microsoft.com/office/drawing/2014/main" id="{8D6F3BC7-AB4D-5144-9458-1FBA8147EFD2}"/>
              </a:ext>
            </a:extLst>
          </p:cNvPr>
          <p:cNvSpPr/>
          <p:nvPr/>
        </p:nvSpPr>
        <p:spPr>
          <a:xfrm>
            <a:off x="4487113" y="4680725"/>
            <a:ext cx="1462749" cy="40677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11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38" name="正方形/長方形 137">
            <a:extLst>
              <a:ext uri="{FF2B5EF4-FFF2-40B4-BE49-F238E27FC236}">
                <a16:creationId xmlns:a16="http://schemas.microsoft.com/office/drawing/2014/main" id="{E79DF3A1-21D7-CE45-B289-A85EAE42D641}"/>
              </a:ext>
            </a:extLst>
          </p:cNvPr>
          <p:cNvSpPr/>
          <p:nvPr/>
        </p:nvSpPr>
        <p:spPr>
          <a:xfrm>
            <a:off x="4567178" y="4749278"/>
            <a:ext cx="418297" cy="1840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b="1">
                <a:latin typeface="Yu Gothic" panose="020B0400000000000000" pitchFamily="34" charset="-128"/>
                <a:ea typeface="Yu Gothic" panose="020B0400000000000000" pitchFamily="34" charset="-128"/>
                <a:cs typeface="Yu Gothic" charset="-128"/>
              </a:rPr>
              <a:t>更新</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40" name="正方形/長方形 139">
            <a:extLst>
              <a:ext uri="{FF2B5EF4-FFF2-40B4-BE49-F238E27FC236}">
                <a16:creationId xmlns:a16="http://schemas.microsoft.com/office/drawing/2014/main" id="{4821AA47-C44C-F34E-83E7-923A32E00857}"/>
              </a:ext>
            </a:extLst>
          </p:cNvPr>
          <p:cNvSpPr/>
          <p:nvPr/>
        </p:nvSpPr>
        <p:spPr>
          <a:xfrm>
            <a:off x="6073133" y="4689665"/>
            <a:ext cx="1462749" cy="40011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10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41" name="正方形/長方形 140">
            <a:extLst>
              <a:ext uri="{FF2B5EF4-FFF2-40B4-BE49-F238E27FC236}">
                <a16:creationId xmlns:a16="http://schemas.microsoft.com/office/drawing/2014/main" id="{3F0320B0-F204-5F46-9B12-DB08E78A0BCF}"/>
              </a:ext>
            </a:extLst>
          </p:cNvPr>
          <p:cNvSpPr/>
          <p:nvPr/>
        </p:nvSpPr>
        <p:spPr>
          <a:xfrm>
            <a:off x="6156483" y="4749278"/>
            <a:ext cx="418297" cy="18404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b="1">
                <a:latin typeface="Yu Gothic" panose="020B0400000000000000" pitchFamily="34" charset="-128"/>
                <a:ea typeface="Yu Gothic" panose="020B0400000000000000" pitchFamily="34" charset="-128"/>
                <a:cs typeface="Yu Gothic" charset="-128"/>
              </a:rPr>
              <a:t>更新</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44" name="正方形/長方形 143">
            <a:extLst>
              <a:ext uri="{FF2B5EF4-FFF2-40B4-BE49-F238E27FC236}">
                <a16:creationId xmlns:a16="http://schemas.microsoft.com/office/drawing/2014/main" id="{7803479D-7CA9-AD43-9955-B6007BBFB52C}"/>
              </a:ext>
            </a:extLst>
          </p:cNvPr>
          <p:cNvSpPr/>
          <p:nvPr/>
        </p:nvSpPr>
        <p:spPr>
          <a:xfrm>
            <a:off x="7655287" y="4690327"/>
            <a:ext cx="1462749" cy="400110"/>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r"/>
            <a:endParaRPr kumimoji="1" lang="ja-JP" altLang="en-US" sz="10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45" name="正方形/長方形 144">
            <a:extLst>
              <a:ext uri="{FF2B5EF4-FFF2-40B4-BE49-F238E27FC236}">
                <a16:creationId xmlns:a16="http://schemas.microsoft.com/office/drawing/2014/main" id="{3CF6A32E-E1E6-E34B-B38A-80CD1A4D45CE}"/>
              </a:ext>
            </a:extLst>
          </p:cNvPr>
          <p:cNvSpPr/>
          <p:nvPr/>
        </p:nvSpPr>
        <p:spPr>
          <a:xfrm>
            <a:off x="7749146" y="4749940"/>
            <a:ext cx="418297" cy="18404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800" b="1">
                <a:latin typeface="Yu Gothic" panose="020B0400000000000000" pitchFamily="34" charset="-128"/>
                <a:ea typeface="Yu Gothic" panose="020B0400000000000000" pitchFamily="34" charset="-128"/>
                <a:cs typeface="Yu Gothic" charset="-128"/>
              </a:rPr>
              <a:t>作成</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55" name="四角形: 角を丸くする 468">
            <a:extLst>
              <a:ext uri="{FF2B5EF4-FFF2-40B4-BE49-F238E27FC236}">
                <a16:creationId xmlns:a16="http://schemas.microsoft.com/office/drawing/2014/main" id="{5FD1F1D0-A5FB-564A-BA9C-D5C62B4A1C76}"/>
              </a:ext>
            </a:extLst>
          </p:cNvPr>
          <p:cNvSpPr/>
          <p:nvPr/>
        </p:nvSpPr>
        <p:spPr>
          <a:xfrm>
            <a:off x="4482932" y="5210420"/>
            <a:ext cx="1466929" cy="864000"/>
          </a:xfrm>
          <a:prstGeom prst="roundRect">
            <a:avLst>
              <a:gd name="adj" fmla="val 1993"/>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grpSp>
        <p:nvGrpSpPr>
          <p:cNvPr id="156" name="グループ化 155">
            <a:extLst>
              <a:ext uri="{FF2B5EF4-FFF2-40B4-BE49-F238E27FC236}">
                <a16:creationId xmlns:a16="http://schemas.microsoft.com/office/drawing/2014/main" id="{9D99B66F-529C-0F46-A524-E6F1731F4073}"/>
              </a:ext>
            </a:extLst>
          </p:cNvPr>
          <p:cNvGrpSpPr/>
          <p:nvPr/>
        </p:nvGrpSpPr>
        <p:grpSpPr>
          <a:xfrm>
            <a:off x="4482825" y="5215521"/>
            <a:ext cx="1474749" cy="844544"/>
            <a:chOff x="8058125" y="5405675"/>
            <a:chExt cx="1622224" cy="928999"/>
          </a:xfrm>
        </p:grpSpPr>
        <p:sp>
          <p:nvSpPr>
            <p:cNvPr id="157" name="正方形/長方形 156">
              <a:extLst>
                <a:ext uri="{FF2B5EF4-FFF2-40B4-BE49-F238E27FC236}">
                  <a16:creationId xmlns:a16="http://schemas.microsoft.com/office/drawing/2014/main" id="{33D58E4C-3744-174D-ACE8-C272CA9CA8F7}"/>
                </a:ext>
              </a:extLst>
            </p:cNvPr>
            <p:cNvSpPr/>
            <p:nvPr/>
          </p:nvSpPr>
          <p:spPr>
            <a:xfrm>
              <a:off x="8058125" y="5405675"/>
              <a:ext cx="1622224" cy="92899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58" name="正方形/長方形 157">
              <a:extLst>
                <a:ext uri="{FF2B5EF4-FFF2-40B4-BE49-F238E27FC236}">
                  <a16:creationId xmlns:a16="http://schemas.microsoft.com/office/drawing/2014/main" id="{C5C9E37D-8821-0C44-BF67-132620BC89BD}"/>
                </a:ext>
              </a:extLst>
            </p:cNvPr>
            <p:cNvSpPr/>
            <p:nvPr/>
          </p:nvSpPr>
          <p:spPr>
            <a:xfrm>
              <a:off x="8120094" y="5475307"/>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SOC / SLC</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59" name="正方形/長方形 158">
              <a:extLst>
                <a:ext uri="{FF2B5EF4-FFF2-40B4-BE49-F238E27FC236}">
                  <a16:creationId xmlns:a16="http://schemas.microsoft.com/office/drawing/2014/main" id="{92C55D43-AD8A-DB45-8B47-07CA0F7212C5}"/>
                </a:ext>
              </a:extLst>
            </p:cNvPr>
            <p:cNvSpPr/>
            <p:nvPr/>
          </p:nvSpPr>
          <p:spPr>
            <a:xfrm>
              <a:off x="8120093"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最新会社情報</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0" name="正方形/長方形 159">
              <a:extLst>
                <a:ext uri="{FF2B5EF4-FFF2-40B4-BE49-F238E27FC236}">
                  <a16:creationId xmlns:a16="http://schemas.microsoft.com/office/drawing/2014/main" id="{B94635F3-E2E7-774C-9EA4-352ED5E10F9A}"/>
                </a:ext>
              </a:extLst>
            </p:cNvPr>
            <p:cNvSpPr/>
            <p:nvPr/>
          </p:nvSpPr>
          <p:spPr>
            <a:xfrm>
              <a:off x="8120093" y="5912658"/>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b="1" dirty="0">
                  <a:solidFill>
                    <a:schemeClr val="tx1"/>
                  </a:solidFill>
                  <a:latin typeface="Yu Gothic" panose="020B0400000000000000" pitchFamily="34" charset="-128"/>
                  <a:ea typeface="Yu Gothic" panose="020B0400000000000000" pitchFamily="34" charset="-128"/>
                  <a:cs typeface="Yu Gothic" charset="-128"/>
                </a:rPr>
                <a:t>法人番号</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1" name="正方形/長方形 160">
              <a:extLst>
                <a:ext uri="{FF2B5EF4-FFF2-40B4-BE49-F238E27FC236}">
                  <a16:creationId xmlns:a16="http://schemas.microsoft.com/office/drawing/2014/main" id="{C8FF03D0-E8AE-334D-80A6-3BC51EEB778D}"/>
                </a:ext>
              </a:extLst>
            </p:cNvPr>
            <p:cNvSpPr/>
            <p:nvPr/>
          </p:nvSpPr>
          <p:spPr>
            <a:xfrm>
              <a:off x="8120093" y="612868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00" b="1">
                  <a:solidFill>
                    <a:schemeClr val="tx1"/>
                  </a:solidFill>
                  <a:latin typeface="Yu Gothic" panose="020B0400000000000000" pitchFamily="34" charset="-128"/>
                  <a:ea typeface="Yu Gothic" panose="020B0400000000000000" pitchFamily="34" charset="-128"/>
                  <a:cs typeface="Yu Gothic" charset="-128"/>
                </a:rPr>
                <a:t>登記社名／住所</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2" name="正方形/長方形 161">
              <a:extLst>
                <a:ext uri="{FF2B5EF4-FFF2-40B4-BE49-F238E27FC236}">
                  <a16:creationId xmlns:a16="http://schemas.microsoft.com/office/drawing/2014/main" id="{6E09DD76-1855-B849-853E-8E8BE6368CE8}"/>
                </a:ext>
              </a:extLst>
            </p:cNvPr>
            <p:cNvSpPr/>
            <p:nvPr/>
          </p:nvSpPr>
          <p:spPr>
            <a:xfrm>
              <a:off x="8895744" y="6123701"/>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キーワード</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4" name="正方形/長方形 163">
              <a:extLst>
                <a:ext uri="{FF2B5EF4-FFF2-40B4-BE49-F238E27FC236}">
                  <a16:creationId xmlns:a16="http://schemas.microsoft.com/office/drawing/2014/main" id="{D51FDBB4-BA1D-C144-BD85-00A7C1361BA3}"/>
                </a:ext>
              </a:extLst>
            </p:cNvPr>
            <p:cNvSpPr/>
            <p:nvPr/>
          </p:nvSpPr>
          <p:spPr>
            <a:xfrm>
              <a:off x="8900947" y="5468508"/>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TDB</a:t>
              </a:r>
              <a:r>
                <a:rPr lang="ja-JP" altLang="en-US" sz="600" b="1">
                  <a:solidFill>
                    <a:schemeClr val="tx1"/>
                  </a:solidFill>
                  <a:latin typeface="Yu Gothic" panose="020B0400000000000000" pitchFamily="34" charset="-128"/>
                  <a:ea typeface="Yu Gothic" panose="020B0400000000000000" pitchFamily="34" charset="-128"/>
                  <a:cs typeface="Yu Gothic" charset="-128"/>
                </a:rPr>
                <a:t>従業</a:t>
              </a:r>
              <a:r>
                <a:rPr lang="ja-JP" altLang="en-US" sz="600" b="1" dirty="0">
                  <a:solidFill>
                    <a:schemeClr val="tx1"/>
                  </a:solidFill>
                  <a:latin typeface="Yu Gothic" panose="020B0400000000000000" pitchFamily="34" charset="-128"/>
                  <a:ea typeface="Yu Gothic" panose="020B0400000000000000" pitchFamily="34" charset="-128"/>
                  <a:cs typeface="Yu Gothic" charset="-128"/>
                </a:rPr>
                <a:t>員数</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5" name="正方形/長方形 164">
              <a:extLst>
                <a:ext uri="{FF2B5EF4-FFF2-40B4-BE49-F238E27FC236}">
                  <a16:creationId xmlns:a16="http://schemas.microsoft.com/office/drawing/2014/main" id="{71F82363-B3D9-CA47-89A3-D92CFCA18F0B}"/>
                </a:ext>
              </a:extLst>
            </p:cNvPr>
            <p:cNvSpPr/>
            <p:nvPr/>
          </p:nvSpPr>
          <p:spPr>
            <a:xfrm>
              <a:off x="8900947"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TDB</a:t>
              </a:r>
              <a:r>
                <a:rPr lang="ja-JP" altLang="en-US" sz="600" b="1">
                  <a:solidFill>
                    <a:schemeClr val="tx1"/>
                  </a:solidFill>
                  <a:latin typeface="Yu Gothic" panose="020B0400000000000000" pitchFamily="34" charset="-128"/>
                  <a:ea typeface="Yu Gothic" panose="020B0400000000000000" pitchFamily="34" charset="-128"/>
                  <a:cs typeface="Yu Gothic" charset="-128"/>
                </a:rPr>
                <a:t>売上高</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66" name="正方形/長方形 165">
              <a:extLst>
                <a:ext uri="{FF2B5EF4-FFF2-40B4-BE49-F238E27FC236}">
                  <a16:creationId xmlns:a16="http://schemas.microsoft.com/office/drawing/2014/main" id="{0719B40E-9BB4-FE40-AFC5-180B2862DEC8}"/>
                </a:ext>
              </a:extLst>
            </p:cNvPr>
            <p:cNvSpPr/>
            <p:nvPr/>
          </p:nvSpPr>
          <p:spPr>
            <a:xfrm>
              <a:off x="8900947" y="5900556"/>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TDB</a:t>
              </a: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資本</a:t>
              </a:r>
              <a:r>
                <a:rPr kumimoji="1" lang="ja-JP" altLang="en-US" sz="600" b="1" dirty="0">
                  <a:solidFill>
                    <a:schemeClr val="tx1"/>
                  </a:solidFill>
                  <a:latin typeface="Yu Gothic" panose="020B0400000000000000" pitchFamily="34" charset="-128"/>
                  <a:ea typeface="Yu Gothic" panose="020B0400000000000000" pitchFamily="34" charset="-128"/>
                  <a:cs typeface="Yu Gothic" charset="-128"/>
                </a:rPr>
                <a:t>金</a:t>
              </a: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 </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grpSp>
      <p:sp>
        <p:nvSpPr>
          <p:cNvPr id="173" name="四角形: 角を丸くする 513">
            <a:extLst>
              <a:ext uri="{FF2B5EF4-FFF2-40B4-BE49-F238E27FC236}">
                <a16:creationId xmlns:a16="http://schemas.microsoft.com/office/drawing/2014/main" id="{592E634C-9C67-D24F-9A94-618283A44019}"/>
              </a:ext>
            </a:extLst>
          </p:cNvPr>
          <p:cNvSpPr/>
          <p:nvPr/>
        </p:nvSpPr>
        <p:spPr>
          <a:xfrm>
            <a:off x="6079772" y="5210419"/>
            <a:ext cx="1452850" cy="647999"/>
          </a:xfrm>
          <a:prstGeom prst="roundRect">
            <a:avLst>
              <a:gd name="adj" fmla="val 335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grpSp>
        <p:nvGrpSpPr>
          <p:cNvPr id="174" name="グループ化 173">
            <a:extLst>
              <a:ext uri="{FF2B5EF4-FFF2-40B4-BE49-F238E27FC236}">
                <a16:creationId xmlns:a16="http://schemas.microsoft.com/office/drawing/2014/main" id="{1120F6C6-E1FE-9B4E-A5AA-7D8AFC0F4C7F}"/>
              </a:ext>
            </a:extLst>
          </p:cNvPr>
          <p:cNvGrpSpPr/>
          <p:nvPr/>
        </p:nvGrpSpPr>
        <p:grpSpPr>
          <a:xfrm>
            <a:off x="6075038" y="5217554"/>
            <a:ext cx="1468801" cy="650717"/>
            <a:chOff x="8058124" y="5405674"/>
            <a:chExt cx="1615681" cy="765583"/>
          </a:xfrm>
        </p:grpSpPr>
        <p:sp>
          <p:nvSpPr>
            <p:cNvPr id="175" name="正方形/長方形 174">
              <a:extLst>
                <a:ext uri="{FF2B5EF4-FFF2-40B4-BE49-F238E27FC236}">
                  <a16:creationId xmlns:a16="http://schemas.microsoft.com/office/drawing/2014/main" id="{A59DF46E-512E-EB48-8B3B-1D72AE3EEE78}"/>
                </a:ext>
              </a:extLst>
            </p:cNvPr>
            <p:cNvSpPr/>
            <p:nvPr/>
          </p:nvSpPr>
          <p:spPr>
            <a:xfrm>
              <a:off x="8058124" y="5405674"/>
              <a:ext cx="1615681" cy="765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176" name="正方形/長方形 175">
              <a:extLst>
                <a:ext uri="{FF2B5EF4-FFF2-40B4-BE49-F238E27FC236}">
                  <a16:creationId xmlns:a16="http://schemas.microsoft.com/office/drawing/2014/main" id="{7B609970-3C32-AD4C-B0FD-0EC9EDEFC308}"/>
                </a:ext>
              </a:extLst>
            </p:cNvPr>
            <p:cNvSpPr/>
            <p:nvPr/>
          </p:nvSpPr>
          <p:spPr>
            <a:xfrm>
              <a:off x="8120092" y="5452785"/>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SOC / SLC</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77" name="正方形/長方形 176">
              <a:extLst>
                <a:ext uri="{FF2B5EF4-FFF2-40B4-BE49-F238E27FC236}">
                  <a16:creationId xmlns:a16="http://schemas.microsoft.com/office/drawing/2014/main" id="{9C293A0E-B929-FA43-8EA9-E1C14502F965}"/>
                </a:ext>
              </a:extLst>
            </p:cNvPr>
            <p:cNvSpPr/>
            <p:nvPr/>
          </p:nvSpPr>
          <p:spPr>
            <a:xfrm>
              <a:off x="8120092"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CI</a:t>
              </a: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人物</a:t>
              </a: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ID</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78" name="正方形/長方形 177">
              <a:extLst>
                <a:ext uri="{FF2B5EF4-FFF2-40B4-BE49-F238E27FC236}">
                  <a16:creationId xmlns:a16="http://schemas.microsoft.com/office/drawing/2014/main" id="{A67C0A7C-6BD1-5F44-B752-5C09DBD54633}"/>
                </a:ext>
              </a:extLst>
            </p:cNvPr>
            <p:cNvSpPr/>
            <p:nvPr/>
          </p:nvSpPr>
          <p:spPr>
            <a:xfrm>
              <a:off x="8120092" y="5932590"/>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a:solidFill>
                    <a:schemeClr val="tx1"/>
                  </a:solidFill>
                  <a:latin typeface="Yu Gothic" panose="020B0400000000000000" pitchFamily="34" charset="-128"/>
                  <a:ea typeface="Yu Gothic" panose="020B0400000000000000" pitchFamily="34" charset="-128"/>
                  <a:cs typeface="Yu Gothic" charset="-128"/>
                </a:rPr>
                <a:t>最新人物情報</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79" name="正方形/長方形 178">
              <a:extLst>
                <a:ext uri="{FF2B5EF4-FFF2-40B4-BE49-F238E27FC236}">
                  <a16:creationId xmlns:a16="http://schemas.microsoft.com/office/drawing/2014/main" id="{172167FD-3059-124C-BACF-967EF14C390F}"/>
                </a:ext>
              </a:extLst>
            </p:cNvPr>
            <p:cNvSpPr/>
            <p:nvPr/>
          </p:nvSpPr>
          <p:spPr>
            <a:xfrm>
              <a:off x="8898344" y="5452785"/>
              <a:ext cx="724094" cy="20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50" b="1">
                  <a:solidFill>
                    <a:schemeClr val="tx1"/>
                  </a:solidFill>
                  <a:latin typeface="Yu Gothic" panose="020B0400000000000000" pitchFamily="34" charset="-128"/>
                  <a:ea typeface="Yu Gothic" panose="020B0400000000000000" pitchFamily="34" charset="-128"/>
                  <a:cs typeface="Yu Gothic" charset="-128"/>
                </a:rPr>
                <a:t>最上位</a:t>
              </a:r>
              <a:br>
                <a:rPr lang="en-US" altLang="ja-JP" sz="550" b="1" dirty="0">
                  <a:solidFill>
                    <a:schemeClr val="tx1"/>
                  </a:solidFill>
                  <a:latin typeface="Yu Gothic" panose="020B0400000000000000" pitchFamily="34" charset="-128"/>
                  <a:ea typeface="Yu Gothic" panose="020B0400000000000000" pitchFamily="34" charset="-128"/>
                  <a:cs typeface="Yu Gothic" charset="-128"/>
                </a:rPr>
              </a:br>
              <a:r>
                <a:rPr lang="ja-JP" altLang="en-US" sz="550" b="1">
                  <a:solidFill>
                    <a:schemeClr val="tx1"/>
                  </a:solidFill>
                  <a:latin typeface="Yu Gothic" panose="020B0400000000000000" pitchFamily="34" charset="-128"/>
                  <a:ea typeface="Yu Gothic" panose="020B0400000000000000" pitchFamily="34" charset="-128"/>
                  <a:cs typeface="Yu Gothic" charset="-128"/>
                </a:rPr>
                <a:t>役職ランク</a:t>
              </a:r>
              <a:endParaRPr kumimoji="1" lang="ja-JP" altLang="en-US" sz="55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80" name="正方形/長方形 179">
              <a:extLst>
                <a:ext uri="{FF2B5EF4-FFF2-40B4-BE49-F238E27FC236}">
                  <a16:creationId xmlns:a16="http://schemas.microsoft.com/office/drawing/2014/main" id="{F3722973-AC75-9D4E-80B0-BEE02423DFBE}"/>
                </a:ext>
              </a:extLst>
            </p:cNvPr>
            <p:cNvSpPr/>
            <p:nvPr/>
          </p:nvSpPr>
          <p:spPr>
            <a:xfrm>
              <a:off x="8900947" y="571098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00" b="1" dirty="0">
                  <a:solidFill>
                    <a:schemeClr val="tx1"/>
                  </a:solidFill>
                  <a:latin typeface="Yu Gothic" panose="020B0400000000000000" pitchFamily="34" charset="-128"/>
                  <a:ea typeface="Yu Gothic" panose="020B0400000000000000" pitchFamily="34" charset="-128"/>
                  <a:cs typeface="Yu Gothic" charset="-128"/>
                </a:rPr>
                <a:t>部署・役職分類</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181" name="正方形/長方形 180">
              <a:extLst>
                <a:ext uri="{FF2B5EF4-FFF2-40B4-BE49-F238E27FC236}">
                  <a16:creationId xmlns:a16="http://schemas.microsoft.com/office/drawing/2014/main" id="{614421D9-1257-BC4C-BD0C-85DD901EB740}"/>
                </a:ext>
              </a:extLst>
            </p:cNvPr>
            <p:cNvSpPr/>
            <p:nvPr/>
          </p:nvSpPr>
          <p:spPr>
            <a:xfrm>
              <a:off x="8900946" y="593470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dirty="0">
                  <a:solidFill>
                    <a:schemeClr val="tx1"/>
                  </a:solidFill>
                  <a:latin typeface="Yu Gothic" panose="020B0400000000000000" pitchFamily="34" charset="-128"/>
                  <a:ea typeface="Yu Gothic" panose="020B0400000000000000" pitchFamily="34" charset="-128"/>
                  <a:cs typeface="Yu Gothic" charset="-128"/>
                </a:rPr>
                <a:t>タグ</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grpSp>
      <p:pic>
        <p:nvPicPr>
          <p:cNvPr id="78" name="図 77">
            <a:extLst>
              <a:ext uri="{FF2B5EF4-FFF2-40B4-BE49-F238E27FC236}">
                <a16:creationId xmlns:a16="http://schemas.microsoft.com/office/drawing/2014/main" id="{614DBD4D-DF76-C14F-B4E4-78164F76C77A}"/>
              </a:ext>
            </a:extLst>
          </p:cNvPr>
          <p:cNvPicPr>
            <a:picLocks noChangeAspect="1"/>
          </p:cNvPicPr>
          <p:nvPr/>
        </p:nvPicPr>
        <p:blipFill>
          <a:blip r:embed="rId4"/>
          <a:stretch>
            <a:fillRect/>
          </a:stretch>
        </p:blipFill>
        <p:spPr>
          <a:xfrm>
            <a:off x="2414505" y="3824549"/>
            <a:ext cx="666710" cy="666710"/>
          </a:xfrm>
          <a:prstGeom prst="rect">
            <a:avLst/>
          </a:prstGeom>
        </p:spPr>
      </p:pic>
      <p:sp>
        <p:nvSpPr>
          <p:cNvPr id="79" name="テキスト ボックス 78">
            <a:extLst>
              <a:ext uri="{FF2B5EF4-FFF2-40B4-BE49-F238E27FC236}">
                <a16:creationId xmlns:a16="http://schemas.microsoft.com/office/drawing/2014/main" id="{065405FE-C974-BB40-9BCD-33FE906382F9}"/>
              </a:ext>
            </a:extLst>
          </p:cNvPr>
          <p:cNvSpPr txBox="1"/>
          <p:nvPr/>
        </p:nvSpPr>
        <p:spPr>
          <a:xfrm>
            <a:off x="2122596" y="4638994"/>
            <a:ext cx="1250528" cy="141201"/>
          </a:xfrm>
          <a:prstGeom prst="rect">
            <a:avLst/>
          </a:prstGeom>
        </p:spPr>
        <p:txBody>
          <a:bodyPr vert="horz" wrap="square" lIns="0" tIns="0" rIns="0" bIns="0" rtlCol="0" anchor="ctr" anchorCtr="0">
            <a:noAutofit/>
          </a:bodyPr>
          <a:lstStyle/>
          <a:p>
            <a:pPr algn="ctr">
              <a:spcBef>
                <a:spcPts val="800"/>
              </a:spcBef>
            </a:pPr>
            <a:r>
              <a:rPr lang="en-US" altLang="ja-JP" sz="1000" b="1" dirty="0">
                <a:solidFill>
                  <a:srgbClr val="004E98"/>
                </a:solidFill>
                <a:latin typeface="Yu Gothic" panose="020B0400000000000000" pitchFamily="34" charset="-128"/>
                <a:ea typeface="Yu Gothic" panose="020B0400000000000000" pitchFamily="34" charset="-128"/>
                <a:cs typeface="Yu Gothic" charset="-128"/>
              </a:rPr>
              <a:t>Sansan Data Hub</a:t>
            </a:r>
            <a:br>
              <a:rPr lang="en-US" altLang="ja-JP" sz="1000" b="1" dirty="0">
                <a:solidFill>
                  <a:srgbClr val="004E98"/>
                </a:solidFill>
                <a:latin typeface="Yu Gothic" panose="020B0400000000000000" pitchFamily="34" charset="-128"/>
                <a:ea typeface="Yu Gothic" panose="020B0400000000000000" pitchFamily="34" charset="-128"/>
                <a:cs typeface="Yu Gothic" charset="-128"/>
              </a:rPr>
            </a:br>
            <a:r>
              <a:rPr lang="ja-JP" altLang="en-US" sz="1000" b="1">
                <a:solidFill>
                  <a:srgbClr val="004E98"/>
                </a:solidFill>
                <a:latin typeface="Yu Gothic" panose="020B0400000000000000" pitchFamily="34" charset="-128"/>
                <a:ea typeface="Yu Gothic" panose="020B0400000000000000" pitchFamily="34" charset="-128"/>
                <a:cs typeface="Yu Gothic" charset="-128"/>
              </a:rPr>
              <a:t>（名寄せエンジン）</a:t>
            </a:r>
            <a:endParaRPr lang="en-US" altLang="ja-JP" sz="10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96" name="正方形/長方形 95">
            <a:extLst>
              <a:ext uri="{FF2B5EF4-FFF2-40B4-BE49-F238E27FC236}">
                <a16:creationId xmlns:a16="http://schemas.microsoft.com/office/drawing/2014/main" id="{908D023C-8BC7-1C46-9A6B-765E18668E9D}"/>
              </a:ext>
            </a:extLst>
          </p:cNvPr>
          <p:cNvSpPr/>
          <p:nvPr/>
        </p:nvSpPr>
        <p:spPr>
          <a:xfrm>
            <a:off x="7768427" y="2870718"/>
            <a:ext cx="866371" cy="499847"/>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1160"/>
              </a:lnSpc>
            </a:pPr>
            <a:r>
              <a:rPr lang="ja-JP" altLang="en-US" sz="800" b="1" dirty="0">
                <a:solidFill>
                  <a:schemeClr val="tx1"/>
                </a:solidFill>
                <a:latin typeface="Yu Gothic" panose="020B0400000000000000" pitchFamily="34" charset="-128"/>
                <a:ea typeface="Yu Gothic" panose="020B0400000000000000" pitchFamily="34" charset="-128"/>
                <a:cs typeface="Yu Gothic" charset="-128"/>
              </a:rPr>
              <a:t>四四</a:t>
            </a:r>
            <a:r>
              <a:rPr kumimoji="1" lang="ja-JP" altLang="en-US" sz="800" b="1" dirty="0">
                <a:solidFill>
                  <a:schemeClr val="tx1"/>
                </a:solidFill>
                <a:latin typeface="Yu Gothic" panose="020B0400000000000000" pitchFamily="34" charset="-128"/>
                <a:ea typeface="Yu Gothic" panose="020B0400000000000000" pitchFamily="34" charset="-128"/>
                <a:cs typeface="Yu Gothic" charset="-128"/>
              </a:rPr>
              <a:t>株式会社</a:t>
            </a:r>
            <a:br>
              <a:rPr kumimoji="1" lang="en-US" altLang="ja-JP" sz="800" b="1" dirty="0">
                <a:solidFill>
                  <a:schemeClr val="tx1"/>
                </a:solidFill>
                <a:latin typeface="Yu Gothic" panose="020B0400000000000000" pitchFamily="34" charset="-128"/>
                <a:ea typeface="Yu Gothic" panose="020B0400000000000000" pitchFamily="34" charset="-128"/>
                <a:cs typeface="Yu Gothic" charset="-128"/>
              </a:rPr>
            </a:br>
            <a:r>
              <a:rPr lang="ja-JP" altLang="en-US" sz="800" b="1" dirty="0">
                <a:solidFill>
                  <a:schemeClr val="tx1"/>
                </a:solidFill>
                <a:latin typeface="Yu Gothic" panose="020B0400000000000000" pitchFamily="34" charset="-128"/>
                <a:ea typeface="Yu Gothic" panose="020B0400000000000000" pitchFamily="34" charset="-128"/>
                <a:cs typeface="Yu Gothic" charset="-128"/>
              </a:rPr>
              <a:t>佐藤二郎</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97" name="正方形/長方形 96">
            <a:extLst>
              <a:ext uri="{FF2B5EF4-FFF2-40B4-BE49-F238E27FC236}">
                <a16:creationId xmlns:a16="http://schemas.microsoft.com/office/drawing/2014/main" id="{186950C5-8503-7A43-ADB7-F53C6F2D935A}"/>
              </a:ext>
            </a:extLst>
          </p:cNvPr>
          <p:cNvSpPr/>
          <p:nvPr/>
        </p:nvSpPr>
        <p:spPr>
          <a:xfrm>
            <a:off x="8009405" y="2758651"/>
            <a:ext cx="396000" cy="192881"/>
          </a:xfrm>
          <a:prstGeom prst="rect">
            <a:avLst/>
          </a:prstGeom>
          <a:solidFill>
            <a:srgbClr val="C00000"/>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b="1">
                <a:latin typeface="Yu Gothic" panose="020B0400000000000000" pitchFamily="34" charset="-128"/>
                <a:ea typeface="Yu Gothic" panose="020B0400000000000000" pitchFamily="34" charset="-128"/>
                <a:cs typeface="Yu Gothic" charset="-128"/>
              </a:rPr>
              <a:t>新規</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98" name="正方形/長方形 97">
            <a:extLst>
              <a:ext uri="{FF2B5EF4-FFF2-40B4-BE49-F238E27FC236}">
                <a16:creationId xmlns:a16="http://schemas.microsoft.com/office/drawing/2014/main" id="{9F6C52DC-632A-5545-AD1C-806874894D1D}"/>
              </a:ext>
            </a:extLst>
          </p:cNvPr>
          <p:cNvSpPr/>
          <p:nvPr/>
        </p:nvSpPr>
        <p:spPr>
          <a:xfrm>
            <a:off x="6445260" y="2870718"/>
            <a:ext cx="866371" cy="499847"/>
          </a:xfrm>
          <a:prstGeom prst="rect">
            <a:avLst/>
          </a:prstGeom>
          <a:solidFill>
            <a:schemeClr val="bg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ts val="1160"/>
              </a:lnSpc>
            </a:pPr>
            <a:r>
              <a:rPr kumimoji="1" lang="ja-JP" altLang="en-US" sz="800" b="1" dirty="0">
                <a:solidFill>
                  <a:schemeClr val="tx1"/>
                </a:solidFill>
                <a:latin typeface="Yu Gothic" panose="020B0400000000000000" pitchFamily="34" charset="-128"/>
                <a:ea typeface="Yu Gothic" panose="020B0400000000000000" pitchFamily="34" charset="-128"/>
                <a:cs typeface="Yu Gothic" charset="-128"/>
              </a:rPr>
              <a:t>三三株式会社</a:t>
            </a:r>
            <a:br>
              <a:rPr kumimoji="1" lang="en-US" altLang="ja-JP" sz="800" b="1" dirty="0">
                <a:solidFill>
                  <a:schemeClr val="tx1"/>
                </a:solidFill>
                <a:latin typeface="Yu Gothic" panose="020B0400000000000000" pitchFamily="34" charset="-128"/>
                <a:ea typeface="Yu Gothic" panose="020B0400000000000000" pitchFamily="34" charset="-128"/>
                <a:cs typeface="Yu Gothic" charset="-128"/>
              </a:rPr>
            </a:br>
            <a:r>
              <a:rPr kumimoji="1" lang="ja-JP" altLang="en-US" sz="800" b="1" dirty="0">
                <a:solidFill>
                  <a:schemeClr val="tx1"/>
                </a:solidFill>
                <a:latin typeface="Yu Gothic" panose="020B0400000000000000" pitchFamily="34" charset="-128"/>
                <a:ea typeface="Yu Gothic" panose="020B0400000000000000" pitchFamily="34" charset="-128"/>
                <a:cs typeface="Yu Gothic" charset="-128"/>
              </a:rPr>
              <a:t>鈴木一郎</a:t>
            </a:r>
          </a:p>
        </p:txBody>
      </p:sp>
      <p:sp>
        <p:nvSpPr>
          <p:cNvPr id="99" name="正方形/長方形 98">
            <a:extLst>
              <a:ext uri="{FF2B5EF4-FFF2-40B4-BE49-F238E27FC236}">
                <a16:creationId xmlns:a16="http://schemas.microsoft.com/office/drawing/2014/main" id="{048997B0-3A92-474D-9FE6-0034D1FC1052}"/>
              </a:ext>
            </a:extLst>
          </p:cNvPr>
          <p:cNvSpPr/>
          <p:nvPr/>
        </p:nvSpPr>
        <p:spPr>
          <a:xfrm>
            <a:off x="6654895" y="2774592"/>
            <a:ext cx="396000" cy="179434"/>
          </a:xfrm>
          <a:prstGeom prst="rect">
            <a:avLst/>
          </a:prstGeom>
          <a:solidFill>
            <a:schemeClr val="accent5"/>
          </a:solid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800" b="1">
                <a:latin typeface="Yu Gothic" panose="020B0400000000000000" pitchFamily="34" charset="-128"/>
                <a:ea typeface="Yu Gothic" panose="020B0400000000000000" pitchFamily="34" charset="-128"/>
                <a:cs typeface="Yu Gothic" charset="-128"/>
              </a:rPr>
              <a:t>更新</a:t>
            </a:r>
            <a:endParaRPr kumimoji="1" lang="en-US" altLang="ja-JP" sz="800" b="1" dirty="0">
              <a:latin typeface="Yu Gothic" panose="020B0400000000000000" pitchFamily="34" charset="-128"/>
              <a:ea typeface="Yu Gothic" panose="020B0400000000000000" pitchFamily="34" charset="-128"/>
              <a:cs typeface="Yu Gothic" charset="-128"/>
            </a:endParaRPr>
          </a:p>
        </p:txBody>
      </p:sp>
      <p:sp>
        <p:nvSpPr>
          <p:cNvPr id="106" name="テキスト ボックス 105">
            <a:extLst>
              <a:ext uri="{FF2B5EF4-FFF2-40B4-BE49-F238E27FC236}">
                <a16:creationId xmlns:a16="http://schemas.microsoft.com/office/drawing/2014/main" id="{3F207EC0-BB8D-FD42-9DDF-BDB33EC18443}"/>
              </a:ext>
            </a:extLst>
          </p:cNvPr>
          <p:cNvSpPr txBox="1"/>
          <p:nvPr/>
        </p:nvSpPr>
        <p:spPr>
          <a:xfrm>
            <a:off x="413069" y="4800161"/>
            <a:ext cx="1529479" cy="123111"/>
          </a:xfrm>
          <a:prstGeom prst="rect">
            <a:avLst/>
          </a:prstGeom>
        </p:spPr>
        <p:txBody>
          <a:bodyPr vert="horz" wrap="square" lIns="0" tIns="0" rIns="0" bIns="0" rtlCol="0" anchor="ctr" anchorCtr="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名刺のデータ化が完了</a:t>
            </a:r>
            <a:endParaRPr lang="ja-JP" altLang="en-US"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2" name="円/楕円 1">
            <a:extLst>
              <a:ext uri="{FF2B5EF4-FFF2-40B4-BE49-F238E27FC236}">
                <a16:creationId xmlns:a16="http://schemas.microsoft.com/office/drawing/2014/main" id="{33C8A569-D026-6246-9F75-6C9A91608D1E}"/>
              </a:ext>
            </a:extLst>
          </p:cNvPr>
          <p:cNvSpPr>
            <a:spLocks noChangeAspect="1"/>
          </p:cNvSpPr>
          <p:nvPr/>
        </p:nvSpPr>
        <p:spPr>
          <a:xfrm>
            <a:off x="178160" y="2651383"/>
            <a:ext cx="792000" cy="792000"/>
          </a:xfrm>
          <a:prstGeom prst="ellipse">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3" name="正方形/長方形 2">
            <a:extLst>
              <a:ext uri="{FF2B5EF4-FFF2-40B4-BE49-F238E27FC236}">
                <a16:creationId xmlns:a16="http://schemas.microsoft.com/office/drawing/2014/main" id="{00982B3C-03FB-9F45-BFF6-F43A2201B874}"/>
              </a:ext>
            </a:extLst>
          </p:cNvPr>
          <p:cNvSpPr/>
          <p:nvPr/>
        </p:nvSpPr>
        <p:spPr>
          <a:xfrm>
            <a:off x="203312" y="2908884"/>
            <a:ext cx="731290" cy="276999"/>
          </a:xfrm>
          <a:prstGeom prst="rect">
            <a:avLst/>
          </a:prstGeom>
        </p:spPr>
        <p:txBody>
          <a:bodyPr wrap="none">
            <a:spAutoFit/>
          </a:bodyPr>
          <a:lstStyle/>
          <a:p>
            <a:pPr algn="ctr"/>
            <a:r>
              <a:rPr lang="en-US" altLang="ja-JP" sz="1200" b="1" dirty="0">
                <a:solidFill>
                  <a:schemeClr val="bg1"/>
                </a:solidFill>
                <a:latin typeface="Yu Gothic" panose="020B0400000000000000" pitchFamily="34" charset="-128"/>
                <a:ea typeface="Yu Gothic" panose="020B0400000000000000" pitchFamily="34" charset="-128"/>
                <a:cs typeface="Yu Gothic" charset="-128"/>
              </a:rPr>
              <a:t>Sansan</a:t>
            </a:r>
            <a:endParaRPr lang="ja-JP" altLang="en-US" sz="1200" b="1" dirty="0">
              <a:solidFill>
                <a:schemeClr val="bg1"/>
              </a:solidFill>
              <a:latin typeface="Yu Gothic" panose="020B0400000000000000" pitchFamily="34" charset="-128"/>
              <a:ea typeface="Yu Gothic" panose="020B0400000000000000" pitchFamily="34" charset="-128"/>
              <a:cs typeface="Yu Gothic" charset="-128"/>
            </a:endParaRPr>
          </a:p>
        </p:txBody>
      </p:sp>
      <p:cxnSp>
        <p:nvCxnSpPr>
          <p:cNvPr id="115" name="直線矢印コネクタ 114">
            <a:extLst>
              <a:ext uri="{FF2B5EF4-FFF2-40B4-BE49-F238E27FC236}">
                <a16:creationId xmlns:a16="http://schemas.microsoft.com/office/drawing/2014/main" id="{80EF9621-CCAA-3546-9BD4-682336587026}"/>
              </a:ext>
            </a:extLst>
          </p:cNvPr>
          <p:cNvCxnSpPr>
            <a:cxnSpLocks/>
          </p:cNvCxnSpPr>
          <p:nvPr/>
        </p:nvCxnSpPr>
        <p:spPr>
          <a:xfrm>
            <a:off x="1634338" y="4419931"/>
            <a:ext cx="576000" cy="0"/>
          </a:xfrm>
          <a:prstGeom prst="straightConnector1">
            <a:avLst/>
          </a:prstGeom>
          <a:ln w="19050" cap="flat">
            <a:solidFill>
              <a:srgbClr val="2896FF"/>
            </a:solidFill>
            <a:prstDash val="solid"/>
            <a:miter lim="800000"/>
            <a:headEnd type="none" w="lg" len="lg"/>
            <a:tailEnd type="triangle" w="lg" len="med"/>
          </a:ln>
        </p:spPr>
        <p:style>
          <a:lnRef idx="1">
            <a:schemeClr val="accent1"/>
          </a:lnRef>
          <a:fillRef idx="0">
            <a:schemeClr val="accent1"/>
          </a:fillRef>
          <a:effectRef idx="0">
            <a:schemeClr val="accent1"/>
          </a:effectRef>
          <a:fontRef idx="minor">
            <a:schemeClr val="tx1"/>
          </a:fontRef>
        </p:style>
      </p:cxnSp>
      <p:sp>
        <p:nvSpPr>
          <p:cNvPr id="13" name="フリーフォーム 12">
            <a:extLst>
              <a:ext uri="{FF2B5EF4-FFF2-40B4-BE49-F238E27FC236}">
                <a16:creationId xmlns:a16="http://schemas.microsoft.com/office/drawing/2014/main" id="{3003D16E-363F-5D4A-9A64-45357B05A091}"/>
              </a:ext>
            </a:extLst>
          </p:cNvPr>
          <p:cNvSpPr/>
          <p:nvPr/>
        </p:nvSpPr>
        <p:spPr>
          <a:xfrm>
            <a:off x="2743200" y="2517382"/>
            <a:ext cx="4024737" cy="1203030"/>
          </a:xfrm>
          <a:custGeom>
            <a:avLst/>
            <a:gdLst>
              <a:gd name="connsiteX0" fmla="*/ 0 w 1518833"/>
              <a:gd name="connsiteY0" fmla="*/ 1100379 h 1100379"/>
              <a:gd name="connsiteX1" fmla="*/ 0 w 1518833"/>
              <a:gd name="connsiteY1" fmla="*/ 0 h 1100379"/>
              <a:gd name="connsiteX2" fmla="*/ 1518833 w 1518833"/>
              <a:gd name="connsiteY2" fmla="*/ 0 h 1100379"/>
            </a:gdLst>
            <a:ahLst/>
            <a:cxnLst>
              <a:cxn ang="0">
                <a:pos x="connsiteX0" y="connsiteY0"/>
              </a:cxn>
              <a:cxn ang="0">
                <a:pos x="connsiteX1" y="connsiteY1"/>
              </a:cxn>
              <a:cxn ang="0">
                <a:pos x="connsiteX2" y="connsiteY2"/>
              </a:cxn>
            </a:cxnLst>
            <a:rect l="l" t="t" r="r" b="b"/>
            <a:pathLst>
              <a:path w="1518833" h="1100379">
                <a:moveTo>
                  <a:pt x="0" y="1100379"/>
                </a:moveTo>
                <a:lnTo>
                  <a:pt x="0" y="0"/>
                </a:lnTo>
                <a:lnTo>
                  <a:pt x="1518833" y="0"/>
                </a:lnTo>
              </a:path>
            </a:pathLst>
          </a:custGeom>
          <a:noFill/>
          <a:ln w="19050">
            <a:solidFill>
              <a:srgbClr val="2896FF"/>
            </a:solidFill>
            <a:headEnd w="lg" len="med"/>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116" name="テキスト ボックス 115">
            <a:extLst>
              <a:ext uri="{FF2B5EF4-FFF2-40B4-BE49-F238E27FC236}">
                <a16:creationId xmlns:a16="http://schemas.microsoft.com/office/drawing/2014/main" id="{8BB61EB6-5C0F-4445-984D-8BEDB5C5071B}"/>
              </a:ext>
            </a:extLst>
          </p:cNvPr>
          <p:cNvSpPr txBox="1"/>
          <p:nvPr/>
        </p:nvSpPr>
        <p:spPr>
          <a:xfrm>
            <a:off x="3961483" y="2411756"/>
            <a:ext cx="1577409" cy="222498"/>
          </a:xfrm>
          <a:prstGeom prst="rect">
            <a:avLst/>
          </a:prstGeom>
          <a:solidFill>
            <a:schemeClr val="bg1">
              <a:lumMod val="95000"/>
            </a:schemeClr>
          </a:solidFill>
        </p:spPr>
        <p:txBody>
          <a:bodyPr vert="horz" wrap="square" lIns="74295" tIns="37148" rIns="74295" bIns="37148" rtlCol="0">
            <a:spAutoFit/>
          </a:bodyPr>
          <a:lstStyle/>
          <a:p>
            <a:pPr>
              <a:lnSpc>
                <a:spcPct val="130000"/>
              </a:lnSpc>
              <a:spcBef>
                <a:spcPts val="650"/>
              </a:spcBef>
            </a:pPr>
            <a:r>
              <a:rPr lang="en-US" altLang="ja-JP" sz="800" b="1" dirty="0">
                <a:solidFill>
                  <a:srgbClr val="004E98"/>
                </a:solidFill>
                <a:latin typeface="Yu Gothic" panose="020B0400000000000000" pitchFamily="34" charset="-128"/>
                <a:ea typeface="Yu Gothic" panose="020B0400000000000000" pitchFamily="34" charset="-128"/>
                <a:cs typeface="Yu Gothic" charset="-128"/>
              </a:rPr>
              <a:t>  </a:t>
            </a:r>
            <a:r>
              <a:rPr lang="ja-JP" altLang="en-US" sz="800" b="1">
                <a:solidFill>
                  <a:srgbClr val="004E98"/>
                </a:solidFill>
                <a:latin typeface="Yu Gothic" panose="020B0400000000000000" pitchFamily="34" charset="-128"/>
                <a:ea typeface="Yu Gothic" panose="020B0400000000000000" pitchFamily="34" charset="-128"/>
                <a:cs typeface="Yu Gothic" charset="-128"/>
              </a:rPr>
              <a:t>名刺単位で転送</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23" name="正方形/長方形 22">
            <a:extLst>
              <a:ext uri="{FF2B5EF4-FFF2-40B4-BE49-F238E27FC236}">
                <a16:creationId xmlns:a16="http://schemas.microsoft.com/office/drawing/2014/main" id="{3B083482-BD35-BD4B-937A-37AE2789781F}"/>
              </a:ext>
            </a:extLst>
          </p:cNvPr>
          <p:cNvSpPr/>
          <p:nvPr/>
        </p:nvSpPr>
        <p:spPr>
          <a:xfrm>
            <a:off x="5005098" y="4712062"/>
            <a:ext cx="954107" cy="246221"/>
          </a:xfrm>
          <a:prstGeom prst="rect">
            <a:avLst/>
          </a:prstGeom>
        </p:spPr>
        <p:txBody>
          <a:bodyPr wrap="none">
            <a:spAutoFit/>
          </a:bodyPr>
          <a:lstStyle/>
          <a:p>
            <a:pPr algn="r"/>
            <a:r>
              <a:rPr lang="ja-JP" altLang="en-US" sz="1000" b="1">
                <a:latin typeface="Yu Gothic" panose="020B0400000000000000" pitchFamily="34" charset="-128"/>
                <a:ea typeface="Yu Gothic" panose="020B0400000000000000" pitchFamily="34" charset="-128"/>
                <a:cs typeface="Yu Gothic" charset="-128"/>
              </a:rPr>
              <a:t>三三株式会社</a:t>
            </a:r>
            <a:endParaRPr lang="ja-JP" altLang="en-US" sz="1000" b="1" dirty="0">
              <a:latin typeface="Yu Gothic" panose="020B0400000000000000" pitchFamily="34" charset="-128"/>
              <a:ea typeface="Yu Gothic" panose="020B0400000000000000" pitchFamily="34" charset="-128"/>
              <a:cs typeface="Yu Gothic" charset="-128"/>
            </a:endParaRPr>
          </a:p>
        </p:txBody>
      </p:sp>
      <p:sp>
        <p:nvSpPr>
          <p:cNvPr id="24" name="正方形/長方形 23">
            <a:extLst>
              <a:ext uri="{FF2B5EF4-FFF2-40B4-BE49-F238E27FC236}">
                <a16:creationId xmlns:a16="http://schemas.microsoft.com/office/drawing/2014/main" id="{2DC78B37-AD91-3043-860D-E9FAD82DC2C3}"/>
              </a:ext>
            </a:extLst>
          </p:cNvPr>
          <p:cNvSpPr/>
          <p:nvPr/>
        </p:nvSpPr>
        <p:spPr>
          <a:xfrm>
            <a:off x="6513736" y="4696564"/>
            <a:ext cx="997818" cy="400110"/>
          </a:xfrm>
          <a:prstGeom prst="rect">
            <a:avLst/>
          </a:prstGeom>
        </p:spPr>
        <p:txBody>
          <a:bodyPr wrap="square">
            <a:spAutoFit/>
          </a:bodyPr>
          <a:lstStyle/>
          <a:p>
            <a:pPr algn="r"/>
            <a:r>
              <a:rPr lang="ja-JP" altLang="en-US" sz="1000" b="1">
                <a:latin typeface="Yu Gothic" panose="020B0400000000000000" pitchFamily="34" charset="-128"/>
                <a:ea typeface="Yu Gothic" panose="020B0400000000000000" pitchFamily="34" charset="-128"/>
                <a:cs typeface="Yu Gothic" charset="-128"/>
              </a:rPr>
              <a:t>三三株式会社</a:t>
            </a:r>
            <a:br>
              <a:rPr lang="en-US" altLang="ja-JP" sz="1000" b="1" dirty="0">
                <a:latin typeface="Yu Gothic" panose="020B0400000000000000" pitchFamily="34" charset="-128"/>
                <a:ea typeface="Yu Gothic" panose="020B0400000000000000" pitchFamily="34" charset="-128"/>
                <a:cs typeface="Yu Gothic" charset="-128"/>
              </a:rPr>
            </a:br>
            <a:r>
              <a:rPr lang="ja-JP" altLang="en-US" sz="1000" b="1">
                <a:latin typeface="Yu Gothic" panose="020B0400000000000000" pitchFamily="34" charset="-128"/>
                <a:ea typeface="Yu Gothic" panose="020B0400000000000000" pitchFamily="34" charset="-128"/>
                <a:cs typeface="Yu Gothic" charset="-128"/>
              </a:rPr>
              <a:t>鈴木一郎</a:t>
            </a:r>
            <a:endParaRPr lang="ja-JP" altLang="en-US" sz="1000" b="1" dirty="0">
              <a:latin typeface="Yu Gothic" panose="020B0400000000000000" pitchFamily="34" charset="-128"/>
              <a:ea typeface="Yu Gothic" panose="020B0400000000000000" pitchFamily="34" charset="-128"/>
              <a:cs typeface="Yu Gothic" charset="-128"/>
            </a:endParaRPr>
          </a:p>
        </p:txBody>
      </p:sp>
      <p:sp>
        <p:nvSpPr>
          <p:cNvPr id="25" name="正方形/長方形 24">
            <a:extLst>
              <a:ext uri="{FF2B5EF4-FFF2-40B4-BE49-F238E27FC236}">
                <a16:creationId xmlns:a16="http://schemas.microsoft.com/office/drawing/2014/main" id="{7B83EC74-811A-7749-9820-BBFE6E58AB09}"/>
              </a:ext>
            </a:extLst>
          </p:cNvPr>
          <p:cNvSpPr/>
          <p:nvPr/>
        </p:nvSpPr>
        <p:spPr>
          <a:xfrm>
            <a:off x="8117236" y="4697226"/>
            <a:ext cx="1008949" cy="400110"/>
          </a:xfrm>
          <a:prstGeom prst="rect">
            <a:avLst/>
          </a:prstGeom>
        </p:spPr>
        <p:txBody>
          <a:bodyPr wrap="square">
            <a:spAutoFit/>
          </a:bodyPr>
          <a:lstStyle/>
          <a:p>
            <a:pPr algn="r"/>
            <a:r>
              <a:rPr lang="ja-JP" altLang="en-US" sz="1000" b="1">
                <a:latin typeface="Yu Gothic" panose="020B0400000000000000" pitchFamily="34" charset="-128"/>
                <a:ea typeface="Yu Gothic" panose="020B0400000000000000" pitchFamily="34" charset="-128"/>
                <a:cs typeface="Yu Gothic" charset="-128"/>
              </a:rPr>
              <a:t>四四株式会社</a:t>
            </a:r>
            <a:br>
              <a:rPr lang="en-US" altLang="ja-JP" sz="1000" b="1" dirty="0">
                <a:latin typeface="Yu Gothic" panose="020B0400000000000000" pitchFamily="34" charset="-128"/>
                <a:ea typeface="Yu Gothic" panose="020B0400000000000000" pitchFamily="34" charset="-128"/>
                <a:cs typeface="Yu Gothic" charset="-128"/>
              </a:rPr>
            </a:br>
            <a:r>
              <a:rPr lang="ja-JP" altLang="en-US" sz="1000" b="1">
                <a:latin typeface="Yu Gothic" panose="020B0400000000000000" pitchFamily="34" charset="-128"/>
                <a:ea typeface="Yu Gothic" panose="020B0400000000000000" pitchFamily="34" charset="-128"/>
                <a:cs typeface="Yu Gothic" charset="-128"/>
              </a:rPr>
              <a:t>佐藤二郎</a:t>
            </a:r>
            <a:endParaRPr lang="ja-JP" altLang="en-US" sz="1000" b="1" dirty="0">
              <a:latin typeface="Yu Gothic" panose="020B0400000000000000" pitchFamily="34" charset="-128"/>
              <a:ea typeface="Yu Gothic" panose="020B0400000000000000" pitchFamily="34" charset="-128"/>
              <a:cs typeface="Yu Gothic" charset="-128"/>
            </a:endParaRPr>
          </a:p>
        </p:txBody>
      </p:sp>
      <p:cxnSp>
        <p:nvCxnSpPr>
          <p:cNvPr id="28" name="直線矢印コネクタ 27">
            <a:extLst>
              <a:ext uri="{FF2B5EF4-FFF2-40B4-BE49-F238E27FC236}">
                <a16:creationId xmlns:a16="http://schemas.microsoft.com/office/drawing/2014/main" id="{163BD54A-C96E-8A49-AECF-01FBCE5C22DC}"/>
              </a:ext>
            </a:extLst>
          </p:cNvPr>
          <p:cNvCxnSpPr/>
          <p:nvPr/>
        </p:nvCxnSpPr>
        <p:spPr>
          <a:xfrm flipH="1" flipV="1">
            <a:off x="3425419" y="4419931"/>
            <a:ext cx="4396730" cy="17496"/>
          </a:xfrm>
          <a:prstGeom prst="straightConnector1">
            <a:avLst/>
          </a:prstGeom>
          <a:ln w="28575">
            <a:solidFill>
              <a:srgbClr val="2896FF"/>
            </a:solidFill>
            <a:prstDash val="sysDash"/>
            <a:tailEnd type="triangle" w="lg" len="med"/>
          </a:ln>
        </p:spPr>
        <p:style>
          <a:lnRef idx="1">
            <a:schemeClr val="accent1"/>
          </a:lnRef>
          <a:fillRef idx="0">
            <a:schemeClr val="accent1"/>
          </a:fillRef>
          <a:effectRef idx="0">
            <a:schemeClr val="accent1"/>
          </a:effectRef>
          <a:fontRef idx="minor">
            <a:schemeClr val="tx1"/>
          </a:fontRef>
        </p:style>
      </p:cxnSp>
      <p:sp>
        <p:nvSpPr>
          <p:cNvPr id="136" name="正方形/長方形 135">
            <a:extLst>
              <a:ext uri="{FF2B5EF4-FFF2-40B4-BE49-F238E27FC236}">
                <a16:creationId xmlns:a16="http://schemas.microsoft.com/office/drawing/2014/main" id="{3D17FBCC-80E9-7E48-A675-84CC2E0C97B6}"/>
              </a:ext>
            </a:extLst>
          </p:cNvPr>
          <p:cNvSpPr/>
          <p:nvPr/>
        </p:nvSpPr>
        <p:spPr>
          <a:xfrm>
            <a:off x="4637061" y="4298623"/>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dirty="0">
                <a:solidFill>
                  <a:schemeClr val="bg1"/>
                </a:solidFill>
                <a:latin typeface="Yu Gothic" panose="020B0400000000000000" pitchFamily="34" charset="-128"/>
                <a:ea typeface="Yu Gothic" panose="020B0400000000000000" pitchFamily="34" charset="-128"/>
                <a:cs typeface="Yu Gothic" charset="-128"/>
              </a:rPr>
              <a:t>取引先</a:t>
            </a:r>
          </a:p>
        </p:txBody>
      </p:sp>
      <p:sp>
        <p:nvSpPr>
          <p:cNvPr id="142" name="正方形/長方形 141">
            <a:extLst>
              <a:ext uri="{FF2B5EF4-FFF2-40B4-BE49-F238E27FC236}">
                <a16:creationId xmlns:a16="http://schemas.microsoft.com/office/drawing/2014/main" id="{0AAF3286-1764-A147-A1B3-45463139104E}"/>
              </a:ext>
            </a:extLst>
          </p:cNvPr>
          <p:cNvSpPr/>
          <p:nvPr/>
        </p:nvSpPr>
        <p:spPr>
          <a:xfrm>
            <a:off x="6246507" y="4298623"/>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a:solidFill>
                  <a:schemeClr val="bg1"/>
                </a:solidFill>
                <a:latin typeface="Yu Gothic" panose="020B0400000000000000" pitchFamily="34" charset="-128"/>
                <a:ea typeface="Yu Gothic" panose="020B0400000000000000" pitchFamily="34" charset="-128"/>
                <a:cs typeface="Yu Gothic" charset="-128"/>
              </a:rPr>
              <a:t>取引先責任者</a:t>
            </a:r>
            <a:endParaRPr kumimoji="1"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143" name="正方形/長方形 142">
            <a:extLst>
              <a:ext uri="{FF2B5EF4-FFF2-40B4-BE49-F238E27FC236}">
                <a16:creationId xmlns:a16="http://schemas.microsoft.com/office/drawing/2014/main" id="{EDB7A13A-0AE7-F94F-B46E-93667A503D9F}"/>
              </a:ext>
            </a:extLst>
          </p:cNvPr>
          <p:cNvSpPr/>
          <p:nvPr/>
        </p:nvSpPr>
        <p:spPr>
          <a:xfrm>
            <a:off x="7822149" y="4293427"/>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a:solidFill>
                  <a:schemeClr val="bg1"/>
                </a:solidFill>
                <a:latin typeface="Yu Gothic" panose="020B0400000000000000" pitchFamily="34" charset="-128"/>
                <a:ea typeface="Yu Gothic" panose="020B0400000000000000" pitchFamily="34" charset="-128"/>
                <a:cs typeface="Yu Gothic" charset="-128"/>
              </a:rPr>
              <a:t>リード</a:t>
            </a:r>
            <a:endParaRPr kumimoji="1"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32" name="フリーフォーム 31">
            <a:extLst>
              <a:ext uri="{FF2B5EF4-FFF2-40B4-BE49-F238E27FC236}">
                <a16:creationId xmlns:a16="http://schemas.microsoft.com/office/drawing/2014/main" id="{10A58DA7-1246-E44F-A4F6-50416613A70E}"/>
              </a:ext>
            </a:extLst>
          </p:cNvPr>
          <p:cNvSpPr/>
          <p:nvPr/>
        </p:nvSpPr>
        <p:spPr>
          <a:xfrm>
            <a:off x="5191157" y="3444074"/>
            <a:ext cx="1694801" cy="791204"/>
          </a:xfrm>
          <a:custGeom>
            <a:avLst/>
            <a:gdLst>
              <a:gd name="connsiteX0" fmla="*/ 0 w 1765738"/>
              <a:gd name="connsiteY0" fmla="*/ 709448 h 709448"/>
              <a:gd name="connsiteX1" fmla="*/ 0 w 1765738"/>
              <a:gd name="connsiteY1" fmla="*/ 441434 h 709448"/>
              <a:gd name="connsiteX2" fmla="*/ 1765738 w 1765738"/>
              <a:gd name="connsiteY2" fmla="*/ 441434 h 709448"/>
              <a:gd name="connsiteX3" fmla="*/ 1765738 w 1765738"/>
              <a:gd name="connsiteY3" fmla="*/ 0 h 709448"/>
            </a:gdLst>
            <a:ahLst/>
            <a:cxnLst>
              <a:cxn ang="0">
                <a:pos x="connsiteX0" y="connsiteY0"/>
              </a:cxn>
              <a:cxn ang="0">
                <a:pos x="connsiteX1" y="connsiteY1"/>
              </a:cxn>
              <a:cxn ang="0">
                <a:pos x="connsiteX2" y="connsiteY2"/>
              </a:cxn>
              <a:cxn ang="0">
                <a:pos x="connsiteX3" y="connsiteY3"/>
              </a:cxn>
            </a:cxnLst>
            <a:rect l="l" t="t" r="r" b="b"/>
            <a:pathLst>
              <a:path w="1765738" h="709448">
                <a:moveTo>
                  <a:pt x="0" y="709448"/>
                </a:moveTo>
                <a:lnTo>
                  <a:pt x="0" y="441434"/>
                </a:lnTo>
                <a:lnTo>
                  <a:pt x="1765738" y="441434"/>
                </a:lnTo>
                <a:lnTo>
                  <a:pt x="1765738" y="0"/>
                </a:lnTo>
              </a:path>
            </a:pathLst>
          </a:custGeom>
          <a:noFill/>
          <a:ln w="19050">
            <a:solidFill>
              <a:schemeClr val="accent4"/>
            </a:solidFill>
            <a:headEnd type="triangle" w="lg" len="med"/>
            <a:tailEnd type="non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132" name="テキスト ボックス 131">
            <a:extLst>
              <a:ext uri="{FF2B5EF4-FFF2-40B4-BE49-F238E27FC236}">
                <a16:creationId xmlns:a16="http://schemas.microsoft.com/office/drawing/2014/main" id="{8615A7A8-C6BE-AA48-A485-973379330A56}"/>
              </a:ext>
            </a:extLst>
          </p:cNvPr>
          <p:cNvSpPr txBox="1"/>
          <p:nvPr/>
        </p:nvSpPr>
        <p:spPr>
          <a:xfrm>
            <a:off x="6141076" y="3636562"/>
            <a:ext cx="1508159" cy="198132"/>
          </a:xfrm>
          <a:prstGeom prst="rect">
            <a:avLst/>
          </a:prstGeom>
          <a:solidFill>
            <a:schemeClr val="bg1">
              <a:lumMod val="95000"/>
            </a:schemeClr>
          </a:solidFill>
        </p:spPr>
        <p:txBody>
          <a:bodyPr vert="horz" wrap="square" lIns="74295" tIns="37148" rIns="74295" bIns="37148" rtlCol="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自動関連づけ</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34" name="直線コネクタ 33">
            <a:extLst>
              <a:ext uri="{FF2B5EF4-FFF2-40B4-BE49-F238E27FC236}">
                <a16:creationId xmlns:a16="http://schemas.microsoft.com/office/drawing/2014/main" id="{186BCF34-BD3F-C844-B8B2-DC107F119358}"/>
              </a:ext>
            </a:extLst>
          </p:cNvPr>
          <p:cNvCxnSpPr>
            <a:cxnSpLocks/>
            <a:stCxn id="32" idx="2"/>
          </p:cNvCxnSpPr>
          <p:nvPr/>
        </p:nvCxnSpPr>
        <p:spPr>
          <a:xfrm>
            <a:off x="6885958" y="3936378"/>
            <a:ext cx="0" cy="288000"/>
          </a:xfrm>
          <a:prstGeom prst="line">
            <a:avLst/>
          </a:prstGeom>
          <a:ln w="190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4" name="直線コネクタ 133">
            <a:extLst>
              <a:ext uri="{FF2B5EF4-FFF2-40B4-BE49-F238E27FC236}">
                <a16:creationId xmlns:a16="http://schemas.microsoft.com/office/drawing/2014/main" id="{ECA66C6B-AE63-5146-BB82-A01358E00DE6}"/>
              </a:ext>
            </a:extLst>
          </p:cNvPr>
          <p:cNvCxnSpPr>
            <a:cxnSpLocks/>
          </p:cNvCxnSpPr>
          <p:nvPr/>
        </p:nvCxnSpPr>
        <p:spPr>
          <a:xfrm>
            <a:off x="8193265" y="3444074"/>
            <a:ext cx="0" cy="791204"/>
          </a:xfrm>
          <a:prstGeom prst="line">
            <a:avLst/>
          </a:prstGeom>
          <a:ln w="19050">
            <a:solidFill>
              <a:schemeClr val="accent4"/>
            </a:solidFill>
            <a:tailEnd type="triangle" w="lg" len="med"/>
          </a:ln>
        </p:spPr>
        <p:style>
          <a:lnRef idx="1">
            <a:schemeClr val="accent1"/>
          </a:lnRef>
          <a:fillRef idx="0">
            <a:schemeClr val="accent1"/>
          </a:fillRef>
          <a:effectRef idx="0">
            <a:schemeClr val="accent1"/>
          </a:effectRef>
          <a:fontRef idx="minor">
            <a:schemeClr val="tx1"/>
          </a:fontRef>
        </p:style>
      </p:cxnSp>
      <p:sp>
        <p:nvSpPr>
          <p:cNvPr id="40" name="フリーフォーム 39">
            <a:extLst>
              <a:ext uri="{FF2B5EF4-FFF2-40B4-BE49-F238E27FC236}">
                <a16:creationId xmlns:a16="http://schemas.microsoft.com/office/drawing/2014/main" id="{66286565-5816-0F4E-A979-CD7DBC3DA2C3}"/>
              </a:ext>
            </a:extLst>
          </p:cNvPr>
          <p:cNvSpPr/>
          <p:nvPr/>
        </p:nvSpPr>
        <p:spPr>
          <a:xfrm>
            <a:off x="2743200" y="4948632"/>
            <a:ext cx="5656368" cy="1412328"/>
          </a:xfrm>
          <a:custGeom>
            <a:avLst/>
            <a:gdLst>
              <a:gd name="connsiteX0" fmla="*/ 0 w 5517396"/>
              <a:gd name="connsiteY0" fmla="*/ 0 h 1441342"/>
              <a:gd name="connsiteX1" fmla="*/ 0 w 5517396"/>
              <a:gd name="connsiteY1" fmla="*/ 1441342 h 1441342"/>
              <a:gd name="connsiteX2" fmla="*/ 5517396 w 5517396"/>
              <a:gd name="connsiteY2" fmla="*/ 1441342 h 1441342"/>
              <a:gd name="connsiteX3" fmla="*/ 5517396 w 5517396"/>
              <a:gd name="connsiteY3" fmla="*/ 1038386 h 1441342"/>
            </a:gdLst>
            <a:ahLst/>
            <a:cxnLst>
              <a:cxn ang="0">
                <a:pos x="connsiteX0" y="connsiteY0"/>
              </a:cxn>
              <a:cxn ang="0">
                <a:pos x="connsiteX1" y="connsiteY1"/>
              </a:cxn>
              <a:cxn ang="0">
                <a:pos x="connsiteX2" y="connsiteY2"/>
              </a:cxn>
              <a:cxn ang="0">
                <a:pos x="connsiteX3" y="connsiteY3"/>
              </a:cxn>
            </a:cxnLst>
            <a:rect l="l" t="t" r="r" b="b"/>
            <a:pathLst>
              <a:path w="5517396" h="1441342">
                <a:moveTo>
                  <a:pt x="0" y="0"/>
                </a:moveTo>
                <a:lnTo>
                  <a:pt x="0" y="1441342"/>
                </a:lnTo>
                <a:lnTo>
                  <a:pt x="5517396" y="1441342"/>
                </a:lnTo>
                <a:lnTo>
                  <a:pt x="5517396" y="1038386"/>
                </a:lnTo>
              </a:path>
            </a:pathLst>
          </a:custGeom>
          <a:noFill/>
          <a:ln w="19050">
            <a:solidFill>
              <a:srgbClr val="2896FF"/>
            </a:solidFill>
            <a:tailEnd type="triangle" w="lg"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latin typeface="Yu Gothic" panose="020B0400000000000000" pitchFamily="34" charset="-128"/>
              <a:ea typeface="Yu Gothic" panose="020B0400000000000000" pitchFamily="34" charset="-128"/>
            </a:endParaRPr>
          </a:p>
        </p:txBody>
      </p:sp>
      <p:sp>
        <p:nvSpPr>
          <p:cNvPr id="146" name="テキスト ボックス 145">
            <a:extLst>
              <a:ext uri="{FF2B5EF4-FFF2-40B4-BE49-F238E27FC236}">
                <a16:creationId xmlns:a16="http://schemas.microsoft.com/office/drawing/2014/main" id="{508D9D1D-0B6D-A644-8ECF-5B8FDA2FCF41}"/>
              </a:ext>
            </a:extLst>
          </p:cNvPr>
          <p:cNvSpPr txBox="1"/>
          <p:nvPr/>
        </p:nvSpPr>
        <p:spPr>
          <a:xfrm>
            <a:off x="2105567" y="5280145"/>
            <a:ext cx="1222046" cy="392728"/>
          </a:xfrm>
          <a:prstGeom prst="rect">
            <a:avLst/>
          </a:prstGeom>
          <a:solidFill>
            <a:schemeClr val="bg1">
              <a:lumMod val="95000"/>
            </a:schemeClr>
          </a:solidFill>
        </p:spPr>
        <p:txBody>
          <a:bodyPr vert="horz" wrap="square" lIns="74295" tIns="37148" rIns="74295" bIns="37148" rtlCol="0" anchor="ctr">
            <a:noAutofit/>
          </a:bodyPr>
          <a:lstStyle/>
          <a:p>
            <a:pPr algn="ctr">
              <a:lnSpc>
                <a:spcPts val="1260"/>
              </a:lnSpc>
            </a:pPr>
            <a:r>
              <a:rPr lang="ja-JP" altLang="en-US" sz="800" b="1">
                <a:solidFill>
                  <a:srgbClr val="004E98"/>
                </a:solidFill>
                <a:latin typeface="Yu Gothic" panose="020B0400000000000000" pitchFamily="34" charset="-128"/>
                <a:ea typeface="Yu Gothic" panose="020B0400000000000000" pitchFamily="34" charset="-128"/>
                <a:cs typeface="Yu Gothic" charset="-128"/>
              </a:rPr>
              <a:t>カスタム項目へ</a:t>
            </a:r>
            <a:br>
              <a:rPr lang="en-US" altLang="ja-JP" sz="800" b="1" dirty="0">
                <a:solidFill>
                  <a:srgbClr val="004E98"/>
                </a:solidFill>
                <a:latin typeface="Yu Gothic" panose="020B0400000000000000" pitchFamily="34" charset="-128"/>
                <a:ea typeface="Yu Gothic" panose="020B0400000000000000" pitchFamily="34" charset="-128"/>
                <a:cs typeface="Yu Gothic" charset="-128"/>
              </a:rPr>
            </a:br>
            <a:r>
              <a:rPr lang="ja-JP" altLang="en-US" sz="800" b="1">
                <a:solidFill>
                  <a:srgbClr val="004E98"/>
                </a:solidFill>
                <a:latin typeface="Yu Gothic" panose="020B0400000000000000" pitchFamily="34" charset="-128"/>
                <a:ea typeface="Yu Gothic" panose="020B0400000000000000" pitchFamily="34" charset="-128"/>
                <a:cs typeface="Yu Gothic" charset="-128"/>
              </a:rPr>
              <a:t>リッチ情報を書き込む</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42" name="直線矢印コネクタ 41">
            <a:extLst>
              <a:ext uri="{FF2B5EF4-FFF2-40B4-BE49-F238E27FC236}">
                <a16:creationId xmlns:a16="http://schemas.microsoft.com/office/drawing/2014/main" id="{C8BBA645-3F05-4D46-8879-8AF441EDA0AE}"/>
              </a:ext>
            </a:extLst>
          </p:cNvPr>
          <p:cNvCxnSpPr/>
          <p:nvPr/>
        </p:nvCxnSpPr>
        <p:spPr>
          <a:xfrm flipV="1">
            <a:off x="5213301" y="6104184"/>
            <a:ext cx="0" cy="258928"/>
          </a:xfrm>
          <a:prstGeom prst="straightConnector1">
            <a:avLst/>
          </a:prstGeom>
          <a:ln w="19050">
            <a:solidFill>
              <a:srgbClr val="0080D6"/>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47" name="直線矢印コネクタ 146">
            <a:extLst>
              <a:ext uri="{FF2B5EF4-FFF2-40B4-BE49-F238E27FC236}">
                <a16:creationId xmlns:a16="http://schemas.microsoft.com/office/drawing/2014/main" id="{A369F89C-1E3D-E640-9EBF-BE55BDF6367B}"/>
              </a:ext>
            </a:extLst>
          </p:cNvPr>
          <p:cNvCxnSpPr>
            <a:cxnSpLocks/>
          </p:cNvCxnSpPr>
          <p:nvPr/>
        </p:nvCxnSpPr>
        <p:spPr>
          <a:xfrm flipV="1">
            <a:off x="6809626" y="5963534"/>
            <a:ext cx="0" cy="396000"/>
          </a:xfrm>
          <a:prstGeom prst="straightConnector1">
            <a:avLst/>
          </a:prstGeom>
          <a:ln w="19050">
            <a:solidFill>
              <a:srgbClr val="0080D6"/>
            </a:solidFill>
            <a:tailEnd type="triangle" w="lg" len="med"/>
          </a:ln>
        </p:spPr>
        <p:style>
          <a:lnRef idx="1">
            <a:schemeClr val="accent1"/>
          </a:lnRef>
          <a:fillRef idx="0">
            <a:schemeClr val="accent1"/>
          </a:fillRef>
          <a:effectRef idx="0">
            <a:schemeClr val="accent1"/>
          </a:effectRef>
          <a:fontRef idx="minor">
            <a:schemeClr val="tx1"/>
          </a:fontRef>
        </p:style>
      </p:cxnSp>
      <p:sp>
        <p:nvSpPr>
          <p:cNvPr id="92" name="正方形/長方形 91">
            <a:extLst>
              <a:ext uri="{FF2B5EF4-FFF2-40B4-BE49-F238E27FC236}">
                <a16:creationId xmlns:a16="http://schemas.microsoft.com/office/drawing/2014/main" id="{0D3E8381-7C57-F749-921D-9B351A7329DB}"/>
              </a:ext>
            </a:extLst>
          </p:cNvPr>
          <p:cNvSpPr/>
          <p:nvPr/>
        </p:nvSpPr>
        <p:spPr>
          <a:xfrm>
            <a:off x="6982943" y="2383664"/>
            <a:ext cx="1116000" cy="288000"/>
          </a:xfrm>
          <a:prstGeom prst="rect">
            <a:avLst/>
          </a:prstGeom>
          <a:solidFill>
            <a:srgbClr val="004E9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100" b="1">
                <a:solidFill>
                  <a:schemeClr val="bg1"/>
                </a:solidFill>
                <a:latin typeface="Yu Gothic" panose="020B0400000000000000" pitchFamily="34" charset="-128"/>
                <a:ea typeface="Yu Gothic" panose="020B0400000000000000" pitchFamily="34" charset="-128"/>
                <a:cs typeface="Yu Gothic" charset="-128"/>
              </a:rPr>
              <a:t>名刺</a:t>
            </a:r>
            <a:endParaRPr kumimoji="1"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5" name="正方形/長方形 4">
            <a:extLst>
              <a:ext uri="{FF2B5EF4-FFF2-40B4-BE49-F238E27FC236}">
                <a16:creationId xmlns:a16="http://schemas.microsoft.com/office/drawing/2014/main" id="{EF18A349-BD2F-5C47-B75D-C9F4C8832922}"/>
              </a:ext>
            </a:extLst>
          </p:cNvPr>
          <p:cNvSpPr/>
          <p:nvPr/>
        </p:nvSpPr>
        <p:spPr>
          <a:xfrm>
            <a:off x="1522368" y="4139765"/>
            <a:ext cx="753732" cy="215444"/>
          </a:xfrm>
          <a:prstGeom prst="rect">
            <a:avLst/>
          </a:prstGeom>
          <a:no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93" name="正方形/長方形 92">
            <a:extLst>
              <a:ext uri="{FF2B5EF4-FFF2-40B4-BE49-F238E27FC236}">
                <a16:creationId xmlns:a16="http://schemas.microsoft.com/office/drawing/2014/main" id="{8DB390AD-F971-2A41-984A-0596AFE2F882}"/>
              </a:ext>
            </a:extLst>
          </p:cNvPr>
          <p:cNvSpPr/>
          <p:nvPr/>
        </p:nvSpPr>
        <p:spPr>
          <a:xfrm>
            <a:off x="4790460" y="2425557"/>
            <a:ext cx="753732" cy="215444"/>
          </a:xfrm>
          <a:prstGeom prst="rect">
            <a:avLst/>
          </a:prstGeom>
          <a:no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95" name="コンテンツ プレースホルダー 2">
            <a:extLst>
              <a:ext uri="{FF2B5EF4-FFF2-40B4-BE49-F238E27FC236}">
                <a16:creationId xmlns:a16="http://schemas.microsoft.com/office/drawing/2014/main" id="{266B21F8-E4A6-AC4B-97FD-459A41FF1549}"/>
              </a:ext>
            </a:extLst>
          </p:cNvPr>
          <p:cNvSpPr txBox="1">
            <a:spLocks/>
          </p:cNvSpPr>
          <p:nvPr/>
        </p:nvSpPr>
        <p:spPr>
          <a:xfrm>
            <a:off x="3248139" y="-433293"/>
            <a:ext cx="9576761" cy="740066"/>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indent="-216000">
              <a:lnSpc>
                <a:spcPts val="1140"/>
              </a:lnSpc>
              <a:buClr>
                <a:srgbClr val="C00000"/>
              </a:buClr>
              <a:buFont typeface="システムフォント"/>
              <a:buChar char="⁃"/>
            </a:pP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101" name="正方形/長方形 100">
            <a:extLst>
              <a:ext uri="{FF2B5EF4-FFF2-40B4-BE49-F238E27FC236}">
                <a16:creationId xmlns:a16="http://schemas.microsoft.com/office/drawing/2014/main" id="{D8FE8B8F-A643-3045-9157-2DF2D686E66C}"/>
              </a:ext>
            </a:extLst>
          </p:cNvPr>
          <p:cNvSpPr/>
          <p:nvPr/>
        </p:nvSpPr>
        <p:spPr>
          <a:xfrm>
            <a:off x="2339724" y="5657356"/>
            <a:ext cx="753732" cy="215444"/>
          </a:xfrm>
          <a:prstGeom prst="rect">
            <a:avLst/>
          </a:prstGeom>
          <a:solidFill>
            <a:schemeClr val="bg1">
              <a:lumMod val="95000"/>
            </a:schemeClr>
          </a:solid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102" name="テキスト ボックス 101">
            <a:extLst>
              <a:ext uri="{FF2B5EF4-FFF2-40B4-BE49-F238E27FC236}">
                <a16:creationId xmlns:a16="http://schemas.microsoft.com/office/drawing/2014/main" id="{92EDB3D5-941B-534F-8836-6C6C36D57905}"/>
              </a:ext>
            </a:extLst>
          </p:cNvPr>
          <p:cNvSpPr txBox="1"/>
          <p:nvPr/>
        </p:nvSpPr>
        <p:spPr>
          <a:xfrm>
            <a:off x="7457754" y="3631225"/>
            <a:ext cx="1508159" cy="198132"/>
          </a:xfrm>
          <a:prstGeom prst="rect">
            <a:avLst/>
          </a:prstGeom>
          <a:solidFill>
            <a:schemeClr val="bg1">
              <a:lumMod val="95000"/>
            </a:schemeClr>
          </a:solidFill>
        </p:spPr>
        <p:txBody>
          <a:bodyPr vert="horz" wrap="square" lIns="74295" tIns="37148" rIns="74295" bIns="37148" rtlCol="0">
            <a:spAutoFit/>
          </a:bodyPr>
          <a:lstStyle/>
          <a:p>
            <a:pPr algn="ctr"/>
            <a:r>
              <a:rPr lang="ja-JP" altLang="en-US" sz="800" b="1">
                <a:solidFill>
                  <a:srgbClr val="004E98"/>
                </a:solidFill>
                <a:latin typeface="Yu Gothic" panose="020B0400000000000000" pitchFamily="34" charset="-128"/>
                <a:ea typeface="Yu Gothic" panose="020B0400000000000000" pitchFamily="34" charset="-128"/>
                <a:cs typeface="Yu Gothic" charset="-128"/>
              </a:rPr>
              <a:t>自動関連づけ</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sp>
        <p:nvSpPr>
          <p:cNvPr id="103" name="正方形/長方形 102">
            <a:extLst>
              <a:ext uri="{FF2B5EF4-FFF2-40B4-BE49-F238E27FC236}">
                <a16:creationId xmlns:a16="http://schemas.microsoft.com/office/drawing/2014/main" id="{63011B94-08A7-EC47-A5AD-54085C1DE02D}"/>
              </a:ext>
            </a:extLst>
          </p:cNvPr>
          <p:cNvSpPr/>
          <p:nvPr/>
        </p:nvSpPr>
        <p:spPr>
          <a:xfrm>
            <a:off x="7124237" y="3795880"/>
            <a:ext cx="797013" cy="215444"/>
          </a:xfrm>
          <a:prstGeom prst="rect">
            <a:avLst/>
          </a:prstGeom>
          <a:solidFill>
            <a:schemeClr val="bg1">
              <a:lumMod val="95000"/>
            </a:schemeClr>
          </a:solid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時間に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104" name="テキスト ボックス 103">
            <a:extLst>
              <a:ext uri="{FF2B5EF4-FFF2-40B4-BE49-F238E27FC236}">
                <a16:creationId xmlns:a16="http://schemas.microsoft.com/office/drawing/2014/main" id="{8C4BEA09-39CC-5348-A533-8FB8AAC63841}"/>
              </a:ext>
            </a:extLst>
          </p:cNvPr>
          <p:cNvSpPr txBox="1"/>
          <p:nvPr/>
        </p:nvSpPr>
        <p:spPr>
          <a:xfrm>
            <a:off x="3853799" y="3376576"/>
            <a:ext cx="1348588" cy="382542"/>
          </a:xfrm>
          <a:prstGeom prst="rect">
            <a:avLst/>
          </a:prstGeom>
          <a:noFill/>
        </p:spPr>
        <p:txBody>
          <a:bodyPr vert="horz" wrap="square" lIns="74295" tIns="37148" rIns="74295" bIns="37148" rtlCol="0">
            <a:spAutoFit/>
          </a:bodyPr>
          <a:lstStyle/>
          <a:p>
            <a:pPr algn="ctr">
              <a:lnSpc>
                <a:spcPct val="130000"/>
              </a:lnSpc>
              <a:spcBef>
                <a:spcPts val="650"/>
              </a:spcBef>
            </a:pPr>
            <a:r>
              <a:rPr lang="en-US" altLang="ja-JP" sz="800" b="1" dirty="0">
                <a:solidFill>
                  <a:srgbClr val="004E98"/>
                </a:solidFill>
                <a:latin typeface="Yu Gothic" panose="020B0400000000000000" pitchFamily="34" charset="-128"/>
                <a:ea typeface="Yu Gothic" panose="020B0400000000000000" pitchFamily="34" charset="-128"/>
                <a:cs typeface="Yu Gothic" charset="-128"/>
              </a:rPr>
              <a:t>Salesforce</a:t>
            </a:r>
            <a:r>
              <a:rPr lang="ja-JP" altLang="en-US" sz="800" b="1">
                <a:solidFill>
                  <a:srgbClr val="004E98"/>
                </a:solidFill>
                <a:latin typeface="Yu Gothic" panose="020B0400000000000000" pitchFamily="34" charset="-128"/>
                <a:ea typeface="Yu Gothic" panose="020B0400000000000000" pitchFamily="34" charset="-128"/>
                <a:cs typeface="Yu Gothic" charset="-128"/>
              </a:rPr>
              <a:t>のレコードを読み込む</a:t>
            </a:r>
            <a:endParaRPr lang="en-US" altLang="ja-JP" sz="800" b="1" dirty="0">
              <a:solidFill>
                <a:srgbClr val="004E98"/>
              </a:solidFill>
              <a:latin typeface="Yu Gothic" panose="020B0400000000000000" pitchFamily="34" charset="-128"/>
              <a:ea typeface="Yu Gothic" panose="020B0400000000000000" pitchFamily="34" charset="-128"/>
              <a:cs typeface="Yu Gothic" charset="-128"/>
            </a:endParaRPr>
          </a:p>
        </p:txBody>
      </p:sp>
      <p:cxnSp>
        <p:nvCxnSpPr>
          <p:cNvPr id="107" name="直線コネクタ 106">
            <a:extLst>
              <a:ext uri="{FF2B5EF4-FFF2-40B4-BE49-F238E27FC236}">
                <a16:creationId xmlns:a16="http://schemas.microsoft.com/office/drawing/2014/main" id="{7E1E3960-2C8D-B646-ABE8-EBC532329DA9}"/>
              </a:ext>
            </a:extLst>
          </p:cNvPr>
          <p:cNvCxnSpPr>
            <a:cxnSpLocks/>
          </p:cNvCxnSpPr>
          <p:nvPr/>
        </p:nvCxnSpPr>
        <p:spPr>
          <a:xfrm flipV="1">
            <a:off x="4063667" y="3965811"/>
            <a:ext cx="270729" cy="449318"/>
          </a:xfrm>
          <a:prstGeom prst="line">
            <a:avLst/>
          </a:prstGeom>
          <a:ln w="3175">
            <a:headEnd type="oval" w="sm" len="sm"/>
            <a:tailEnd type="none" w="sm" len="sm"/>
          </a:ln>
        </p:spPr>
        <p:style>
          <a:lnRef idx="1">
            <a:schemeClr val="accent1"/>
          </a:lnRef>
          <a:fillRef idx="0">
            <a:schemeClr val="accent1"/>
          </a:fillRef>
          <a:effectRef idx="0">
            <a:schemeClr val="accent1"/>
          </a:effectRef>
          <a:fontRef idx="minor">
            <a:schemeClr val="tx1"/>
          </a:fontRef>
        </p:style>
      </p:cxnSp>
      <p:sp>
        <p:nvSpPr>
          <p:cNvPr id="100" name="正方形/長方形 99">
            <a:extLst>
              <a:ext uri="{FF2B5EF4-FFF2-40B4-BE49-F238E27FC236}">
                <a16:creationId xmlns:a16="http://schemas.microsoft.com/office/drawing/2014/main" id="{16F4689E-0CEF-7549-8702-2FA8EEF208C6}"/>
              </a:ext>
            </a:extLst>
          </p:cNvPr>
          <p:cNvSpPr/>
          <p:nvPr/>
        </p:nvSpPr>
        <p:spPr>
          <a:xfrm>
            <a:off x="4125498" y="3735720"/>
            <a:ext cx="753732" cy="215444"/>
          </a:xfrm>
          <a:prstGeom prst="rect">
            <a:avLst/>
          </a:prstGeom>
          <a:noFill/>
        </p:spPr>
        <p:txBody>
          <a:bodyPr wrap="none">
            <a:spAutoFit/>
          </a:bodyPr>
          <a:lstStyle/>
          <a:p>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(10</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分に</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1</a:t>
            </a:r>
            <a:r>
              <a:rPr lang="ja-JP" altLang="en-US" sz="800" b="1">
                <a:solidFill>
                  <a:srgbClr val="C00000"/>
                </a:solidFill>
                <a:latin typeface="Yu Gothic" panose="020B0400000000000000" pitchFamily="34" charset="-128"/>
                <a:ea typeface="Yu Gothic" panose="020B0400000000000000" pitchFamily="34" charset="-128"/>
                <a:cs typeface="Arial" panose="020B0604020202020204" pitchFamily="34" charset="0"/>
              </a:rPr>
              <a:t>回</a:t>
            </a:r>
            <a:r>
              <a:rPr lang="en-US" altLang="ja-JP" sz="800" b="1" dirty="0">
                <a:solidFill>
                  <a:srgbClr val="C00000"/>
                </a:solidFill>
                <a:latin typeface="Yu Gothic" panose="020B0400000000000000" pitchFamily="34" charset="-128"/>
                <a:ea typeface="Yu Gothic" panose="020B0400000000000000" pitchFamily="34" charset="-128"/>
                <a:cs typeface="Arial" panose="020B0604020202020204" pitchFamily="34" charset="0"/>
              </a:rPr>
              <a:t>)</a:t>
            </a:r>
            <a:endParaRPr lang="ja-JP" altLang="en-US" sz="800">
              <a:solidFill>
                <a:srgbClr val="C00000"/>
              </a:solidFill>
              <a:latin typeface="Yu Gothic" panose="020B0400000000000000" pitchFamily="34" charset="-128"/>
              <a:ea typeface="Yu Gothic" panose="020B0400000000000000" pitchFamily="34" charset="-128"/>
            </a:endParaRPr>
          </a:p>
        </p:txBody>
      </p:sp>
      <p:sp>
        <p:nvSpPr>
          <p:cNvPr id="82" name="コンテンツ プレースホルダー 2">
            <a:extLst>
              <a:ext uri="{FF2B5EF4-FFF2-40B4-BE49-F238E27FC236}">
                <a16:creationId xmlns:a16="http://schemas.microsoft.com/office/drawing/2014/main" id="{8FC68E92-1A00-584A-BB5C-83AE832DC457}"/>
              </a:ext>
            </a:extLst>
          </p:cNvPr>
          <p:cNvSpPr txBox="1">
            <a:spLocks/>
          </p:cNvSpPr>
          <p:nvPr/>
        </p:nvSpPr>
        <p:spPr>
          <a:xfrm>
            <a:off x="-151320" y="6503434"/>
            <a:ext cx="9576761" cy="353441"/>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marL="380250" lvl="1" indent="0" algn="r">
              <a:lnSpc>
                <a:spcPts val="1860"/>
              </a:lnSpc>
              <a:buNone/>
            </a:pPr>
            <a:r>
              <a:rPr lang="en-US" altLang="ja-JP" sz="900" dirty="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rPr>
              <a:t>※</a:t>
            </a:r>
            <a:r>
              <a:rPr lang="ja-JP" altLang="en-US" sz="900">
                <a:solidFill>
                  <a:schemeClr val="tx1">
                    <a:lumMod val="50000"/>
                    <a:lumOff val="50000"/>
                  </a:schemeClr>
                </a:solidFill>
                <a:latin typeface="Yu Gothic" panose="020B0400000000000000" pitchFamily="34" charset="-128"/>
                <a:ea typeface="Yu Gothic" panose="020B0400000000000000" pitchFamily="34" charset="-128"/>
                <a:cs typeface="Arial" panose="020B0604020202020204" pitchFamily="34" charset="0"/>
              </a:rPr>
              <a:t>同期間隔は予告なく変更になる場合があります。ご了承ください。</a:t>
            </a:r>
          </a:p>
        </p:txBody>
      </p:sp>
      <p:sp>
        <p:nvSpPr>
          <p:cNvPr id="84" name="円/楕円 83">
            <a:extLst>
              <a:ext uri="{FF2B5EF4-FFF2-40B4-BE49-F238E27FC236}">
                <a16:creationId xmlns:a16="http://schemas.microsoft.com/office/drawing/2014/main" id="{87AD8723-1611-1347-97AF-DD2B5930E251}"/>
              </a:ext>
            </a:extLst>
          </p:cNvPr>
          <p:cNvSpPr/>
          <p:nvPr/>
        </p:nvSpPr>
        <p:spPr>
          <a:xfrm>
            <a:off x="8947245" y="1942790"/>
            <a:ext cx="792000" cy="792000"/>
          </a:xfrm>
          <a:prstGeom prst="ellipse">
            <a:avLst/>
          </a:prstGeom>
          <a:solidFill>
            <a:srgbClr val="2896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85" name="正方形/長方形 84">
            <a:extLst>
              <a:ext uri="{FF2B5EF4-FFF2-40B4-BE49-F238E27FC236}">
                <a16:creationId xmlns:a16="http://schemas.microsoft.com/office/drawing/2014/main" id="{C12857E3-1274-FB48-B6DA-809B7F485971}"/>
              </a:ext>
            </a:extLst>
          </p:cNvPr>
          <p:cNvSpPr/>
          <p:nvPr/>
        </p:nvSpPr>
        <p:spPr>
          <a:xfrm>
            <a:off x="8897069" y="2200291"/>
            <a:ext cx="912429" cy="261610"/>
          </a:xfrm>
          <a:prstGeom prst="rect">
            <a:avLst/>
          </a:prstGeom>
        </p:spPr>
        <p:txBody>
          <a:bodyPr wrap="none">
            <a:spAutoFit/>
          </a:bodyPr>
          <a:lstStyle/>
          <a:p>
            <a:pPr algn="ctr"/>
            <a:r>
              <a:rPr lang="en-US" altLang="ja-JP" sz="1100" b="1" dirty="0">
                <a:solidFill>
                  <a:schemeClr val="bg1"/>
                </a:solidFill>
                <a:latin typeface="Yu Gothic" panose="020B0400000000000000" pitchFamily="34" charset="-128"/>
                <a:ea typeface="Yu Gothic" panose="020B0400000000000000" pitchFamily="34" charset="-128"/>
                <a:cs typeface="Yu Gothic" charset="-128"/>
              </a:rPr>
              <a:t>Salesforce</a:t>
            </a:r>
            <a:endParaRPr lang="ja-JP" altLang="en-US" sz="1100" b="1" dirty="0">
              <a:solidFill>
                <a:schemeClr val="bg1"/>
              </a:solidFill>
              <a:latin typeface="Yu Gothic" panose="020B0400000000000000" pitchFamily="34" charset="-128"/>
              <a:ea typeface="Yu Gothic" panose="020B0400000000000000" pitchFamily="34" charset="-128"/>
              <a:cs typeface="Yu Gothic" charset="-128"/>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4</a:t>
            </a:fld>
            <a:endParaRPr kumimoji="1" lang="ja-JP" altLang="en-US" sz="600">
              <a:latin typeface="Yu Gothic" panose="020B0400000000000000" pitchFamily="34" charset="-128"/>
              <a:ea typeface="Yu Gothic" panose="020B0400000000000000" pitchFamily="34" charset="-128"/>
            </a:endParaRPr>
          </a:p>
        </p:txBody>
      </p:sp>
      <p:cxnSp>
        <p:nvCxnSpPr>
          <p:cNvPr id="86" name="カギ線コネクタ 85">
            <a:extLst>
              <a:ext uri="{FF2B5EF4-FFF2-40B4-BE49-F238E27FC236}">
                <a16:creationId xmlns:a16="http://schemas.microsoft.com/office/drawing/2014/main" id="{951B6298-1942-AB4D-BDE0-603D99E80185}"/>
              </a:ext>
            </a:extLst>
          </p:cNvPr>
          <p:cNvCxnSpPr>
            <a:cxnSpLocks/>
            <a:stCxn id="143" idx="3"/>
          </p:cNvCxnSpPr>
          <p:nvPr/>
        </p:nvCxnSpPr>
        <p:spPr>
          <a:xfrm flipH="1" flipV="1">
            <a:off x="8856331" y="3079313"/>
            <a:ext cx="81818" cy="1358114"/>
          </a:xfrm>
          <a:prstGeom prst="bentConnector4">
            <a:avLst>
              <a:gd name="adj1" fmla="val -198750"/>
              <a:gd name="adj2" fmla="val 100418"/>
            </a:avLst>
          </a:prstGeom>
          <a:ln w="28575">
            <a:solidFill>
              <a:srgbClr val="2896FF"/>
            </a:solidFill>
            <a:prstDash val="sysDash"/>
          </a:ln>
        </p:spPr>
        <p:style>
          <a:lnRef idx="1">
            <a:schemeClr val="accent1"/>
          </a:lnRef>
          <a:fillRef idx="0">
            <a:schemeClr val="accent1"/>
          </a:fillRef>
          <a:effectRef idx="0">
            <a:schemeClr val="accent1"/>
          </a:effectRef>
          <a:fontRef idx="minor">
            <a:schemeClr val="tx1"/>
          </a:fontRef>
        </p:style>
      </p:cxnSp>
      <p:sp>
        <p:nvSpPr>
          <p:cNvPr id="87" name="正方形/長方形 86">
            <a:extLst>
              <a:ext uri="{FF2B5EF4-FFF2-40B4-BE49-F238E27FC236}">
                <a16:creationId xmlns:a16="http://schemas.microsoft.com/office/drawing/2014/main" id="{078EC01F-9A09-C349-B81E-50B7795604E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9" name="正方形/長方形 88">
            <a:extLst>
              <a:ext uri="{FF2B5EF4-FFF2-40B4-BE49-F238E27FC236}">
                <a16:creationId xmlns:a16="http://schemas.microsoft.com/office/drawing/2014/main" id="{2C094BC8-11A5-1A4B-9559-A3E86E17BF76}"/>
              </a:ext>
            </a:extLst>
          </p:cNvPr>
          <p:cNvSpPr/>
          <p:nvPr/>
        </p:nvSpPr>
        <p:spPr>
          <a:xfrm>
            <a:off x="-7883" y="6398914"/>
            <a:ext cx="3243714" cy="47358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kumimoji="1" lang="ja-JP" altLang="en-US" sz="1000">
                <a:solidFill>
                  <a:schemeClr val="bg1"/>
                </a:solidFill>
                <a:latin typeface="Yu Gothic" panose="020B0400000000000000" pitchFamily="34" charset="-128"/>
                <a:ea typeface="Yu Gothic" panose="020B0400000000000000" pitchFamily="34" charset="-128"/>
              </a:rPr>
              <a:t>連携の詳細な流れをご案内する場合は</a:t>
            </a:r>
            <a:br>
              <a:rPr kumimoji="1" lang="en-US" altLang="ja-JP" sz="1000" dirty="0">
                <a:solidFill>
                  <a:schemeClr val="bg1"/>
                </a:solidFill>
                <a:latin typeface="Yu Gothic" panose="020B0400000000000000" pitchFamily="34" charset="-128"/>
                <a:ea typeface="Yu Gothic" panose="020B0400000000000000" pitchFamily="34" charset="-128"/>
              </a:rPr>
            </a:br>
            <a:r>
              <a:rPr kumimoji="1" lang="en-US" altLang="ja-JP" sz="1000" dirty="0">
                <a:solidFill>
                  <a:schemeClr val="bg1"/>
                </a:solidFill>
                <a:latin typeface="Yu Gothic" panose="020B0400000000000000" pitchFamily="34" charset="-128"/>
                <a:ea typeface="Yu Gothic" panose="020B0400000000000000" pitchFamily="34" charset="-128"/>
              </a:rPr>
              <a:t>P.11</a:t>
            </a:r>
            <a:r>
              <a:rPr kumimoji="1" lang="ja-JP" altLang="en-US" sz="1000">
                <a:solidFill>
                  <a:schemeClr val="bg1"/>
                </a:solidFill>
                <a:latin typeface="Yu Gothic" panose="020B0400000000000000" pitchFamily="34" charset="-128"/>
                <a:ea typeface="Yu Gothic" panose="020B0400000000000000" pitchFamily="34" charset="-128"/>
              </a:rPr>
              <a:t>の代わりに本スライドをご利用ください。</a:t>
            </a:r>
          </a:p>
        </p:txBody>
      </p:sp>
      <p:sp>
        <p:nvSpPr>
          <p:cNvPr id="94" name="テキスト ボックス 93">
            <a:extLst>
              <a:ext uri="{FF2B5EF4-FFF2-40B4-BE49-F238E27FC236}">
                <a16:creationId xmlns:a16="http://schemas.microsoft.com/office/drawing/2014/main" id="{18B5040D-D8D2-8E4E-B898-F50A1DD63108}"/>
              </a:ext>
            </a:extLst>
          </p:cNvPr>
          <p:cNvSpPr txBox="1"/>
          <p:nvPr/>
        </p:nvSpPr>
        <p:spPr>
          <a:xfrm>
            <a:off x="320006" y="850981"/>
            <a:ext cx="9576761" cy="1148648"/>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の名刺データは、</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データ化が完了後</a:t>
            </a:r>
            <a:r>
              <a:rPr lang="ja-JP" altLang="en-US" sz="1300" b="1">
                <a:latin typeface="Yu Gothic" panose="020B0400000000000000" pitchFamily="34" charset="-128"/>
                <a:ea typeface="Yu Gothic" panose="020B0400000000000000" pitchFamily="34" charset="-128"/>
                <a:cs typeface="Arial" panose="020B0604020202020204" pitchFamily="34" charset="0"/>
              </a:rPr>
              <a:t>に</a:t>
            </a: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en" altLang="ja-JP" sz="1300" b="1" dirty="0">
                <a:latin typeface="Yu Gothic" panose="020B0400000000000000" pitchFamily="34" charset="-128"/>
                <a:ea typeface="Yu Gothic" panose="020B0400000000000000" pitchFamily="34" charset="-128"/>
                <a:cs typeface="Arial" panose="020B0604020202020204" pitchFamily="34" charset="0"/>
              </a:rPr>
              <a:t> Data Hub</a:t>
            </a:r>
            <a:r>
              <a:rPr lang="ja-JP" altLang="en-US" sz="1300" b="1">
                <a:latin typeface="Yu Gothic" panose="020B0400000000000000" pitchFamily="34" charset="-128"/>
                <a:ea typeface="Yu Gothic" panose="020B0400000000000000" pitchFamily="34" charset="-128"/>
                <a:cs typeface="Arial" panose="020B0604020202020204" pitchFamily="34" charset="0"/>
              </a:rPr>
              <a:t>を経由し、</a:t>
            </a:r>
            <a:r>
              <a:rPr lang="en-US"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の名刺タブへ送られます。</a:t>
            </a:r>
          </a:p>
          <a:p>
            <a:pPr marL="285750" lvl="1" indent="-285750">
              <a:lnSpc>
                <a:spcPts val="2080"/>
              </a:lnSpc>
              <a:buClr>
                <a:srgbClr val="C00000"/>
              </a:buClr>
              <a:buSzPct val="160000"/>
              <a:buFont typeface="システムフォント（レギュラー）"/>
              <a:buChar char="-"/>
            </a:pPr>
            <a:r>
              <a:rPr lang="en" altLang="ja-JP" sz="1300" b="1" dirty="0" err="1">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で名刺がデータ化されてから、</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平均</a:t>
            </a:r>
            <a:r>
              <a:rPr lang="en-US"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1</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時間程度（最長</a:t>
            </a:r>
            <a:r>
              <a:rPr lang="en-US" altLang="ja-JP" sz="1300" b="1" dirty="0">
                <a:solidFill>
                  <a:srgbClr val="004E98"/>
                </a:solidFill>
                <a:latin typeface="Yu Gothic" panose="020B0400000000000000" pitchFamily="34" charset="-128"/>
                <a:ea typeface="Yu Gothic" panose="020B0400000000000000" pitchFamily="34" charset="-128"/>
                <a:cs typeface="Arial" panose="020B0604020202020204" pitchFamily="34" charset="0"/>
              </a:rPr>
              <a:t>2</a:t>
            </a:r>
            <a:r>
              <a:rPr lang="ja-JP" altLang="en-US" sz="1300" b="1">
                <a:solidFill>
                  <a:srgbClr val="004E98"/>
                </a:solidFill>
                <a:latin typeface="Yu Gothic" panose="020B0400000000000000" pitchFamily="34" charset="-128"/>
                <a:ea typeface="Yu Gothic" panose="020B0400000000000000" pitchFamily="34" charset="-128"/>
                <a:cs typeface="Arial" panose="020B0604020202020204" pitchFamily="34" charset="0"/>
              </a:rPr>
              <a:t>時間程度）</a:t>
            </a:r>
            <a:r>
              <a:rPr lang="ja-JP" altLang="en-US" sz="1300" b="1">
                <a:latin typeface="Yu Gothic" panose="020B0400000000000000" pitchFamily="34" charset="-128"/>
                <a:ea typeface="Yu Gothic" panose="020B0400000000000000" pitchFamily="34" charset="-128"/>
                <a:cs typeface="Arial" panose="020B0604020202020204" pitchFamily="34" charset="0"/>
              </a:rPr>
              <a:t>で</a:t>
            </a:r>
            <a:r>
              <a:rPr lang="en" altLang="ja-JP" sz="1300" b="1" dirty="0">
                <a:latin typeface="Yu Gothic" panose="020B0400000000000000" pitchFamily="34" charset="-128"/>
                <a:ea typeface="Yu Gothic" panose="020B0400000000000000" pitchFamily="34" charset="-128"/>
                <a:cs typeface="Arial" panose="020B0604020202020204" pitchFamily="34" charset="0"/>
              </a:rPr>
              <a:t>Salesforce</a:t>
            </a:r>
            <a:r>
              <a:rPr lang="ja-JP" altLang="en-US" sz="1300" b="1">
                <a:latin typeface="Yu Gothic" panose="020B0400000000000000" pitchFamily="34" charset="-128"/>
                <a:ea typeface="Yu Gothic" panose="020B0400000000000000" pitchFamily="34" charset="-128"/>
                <a:cs typeface="Arial" panose="020B0604020202020204" pitchFamily="34" charset="0"/>
              </a:rPr>
              <a:t>の</a:t>
            </a:r>
            <a:br>
              <a:rPr lang="en-US" altLang="ja-JP" sz="1300" b="1" dirty="0">
                <a:latin typeface="Yu Gothic" panose="020B0400000000000000" pitchFamily="34" charset="-128"/>
                <a:ea typeface="Yu Gothic" panose="020B0400000000000000" pitchFamily="34" charset="-128"/>
                <a:cs typeface="Arial" panose="020B0604020202020204" pitchFamily="34" charset="0"/>
              </a:rPr>
            </a:br>
            <a:r>
              <a:rPr lang="ja-JP" altLang="en-US" sz="1300" b="1">
                <a:latin typeface="Yu Gothic" panose="020B0400000000000000" pitchFamily="34" charset="-128"/>
                <a:ea typeface="Yu Gothic" panose="020B0400000000000000" pitchFamily="34" charset="-128"/>
                <a:cs typeface="Arial" panose="020B0604020202020204" pitchFamily="34" charset="0"/>
              </a:rPr>
              <a:t>取引先</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リードへ反映されます。</a:t>
            </a:r>
          </a:p>
          <a:p>
            <a:pPr marL="285750" lvl="1" indent="-285750">
              <a:lnSpc>
                <a:spcPts val="2080"/>
              </a:lnSpc>
              <a:buClr>
                <a:srgbClr val="C00000"/>
              </a:buClr>
              <a:buSzPct val="160000"/>
              <a:buFont typeface="システムフォント（レギュラー）"/>
              <a:buChar char="-"/>
            </a:pPr>
            <a:r>
              <a:rPr lang="ja-JP" altLang="en-US" sz="1300" b="1">
                <a:latin typeface="Yu Gothic" panose="020B0400000000000000" pitchFamily="34" charset="-128"/>
                <a:ea typeface="Yu Gothic" panose="020B0400000000000000" pitchFamily="34" charset="-128"/>
                <a:cs typeface="Arial" panose="020B0604020202020204" pitchFamily="34" charset="0"/>
              </a:rPr>
              <a:t>データの流れの詳細は</a:t>
            </a:r>
            <a:r>
              <a:rPr lang="ja-JP" altLang="en-US" sz="1300" b="1">
                <a:solidFill>
                  <a:srgbClr val="C00000"/>
                </a:solidFill>
                <a:latin typeface="Yu Gothic" panose="020B0400000000000000" pitchFamily="34" charset="-128"/>
                <a:ea typeface="Yu Gothic" panose="020B0400000000000000" pitchFamily="34" charset="-128"/>
                <a:cs typeface="Arial" panose="020B0604020202020204" pitchFamily="34" charset="0"/>
                <a:hlinkClick r:id="rId5">
                  <a:extLst>
                    <a:ext uri="{A12FA001-AC4F-418D-AE19-62706E023703}">
                      <ahyp:hlinkClr xmlns:ahyp="http://schemas.microsoft.com/office/drawing/2018/hyperlinkcolor" val="tx"/>
                    </a:ext>
                  </a:extLst>
                </a:hlinkClick>
              </a:rPr>
              <a:t>こちら</a:t>
            </a:r>
            <a:r>
              <a:rPr lang="ja-JP" altLang="en-US" sz="1300" b="1">
                <a:latin typeface="Yu Gothic" panose="020B0400000000000000" pitchFamily="34" charset="-128"/>
                <a:ea typeface="Yu Gothic" panose="020B0400000000000000" pitchFamily="34" charset="-128"/>
                <a:cs typeface="Arial" panose="020B0604020202020204" pitchFamily="34" charset="0"/>
              </a:rPr>
              <a:t>（</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動画あり）をご確認ください。</a:t>
            </a:r>
          </a:p>
        </p:txBody>
      </p:sp>
      <p:sp>
        <p:nvSpPr>
          <p:cNvPr id="88" name="正方形/長方形 87">
            <a:extLst>
              <a:ext uri="{FF2B5EF4-FFF2-40B4-BE49-F238E27FC236}">
                <a16:creationId xmlns:a16="http://schemas.microsoft.com/office/drawing/2014/main" id="{E8B3FB82-5861-6948-A21E-8A3002281558}"/>
              </a:ext>
            </a:extLst>
          </p:cNvPr>
          <p:cNvSpPr/>
          <p:nvPr/>
        </p:nvSpPr>
        <p:spPr>
          <a:xfrm>
            <a:off x="523584" y="4962338"/>
            <a:ext cx="1313687" cy="401973"/>
          </a:xfrm>
          <a:prstGeom prst="rect">
            <a:avLst/>
          </a:prstGeom>
          <a:solidFill>
            <a:schemeClr val="bg1"/>
          </a:solidFill>
          <a:ln w="6350">
            <a:solidFill>
              <a:srgbClr val="004E9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0" name="テキスト ボックス 89">
            <a:extLst>
              <a:ext uri="{FF2B5EF4-FFF2-40B4-BE49-F238E27FC236}">
                <a16:creationId xmlns:a16="http://schemas.microsoft.com/office/drawing/2014/main" id="{D296EA0B-72B7-C140-BA3D-3CE4D1B4F443}"/>
              </a:ext>
            </a:extLst>
          </p:cNvPr>
          <p:cNvSpPr txBox="1"/>
          <p:nvPr/>
        </p:nvSpPr>
        <p:spPr>
          <a:xfrm>
            <a:off x="415687" y="5046837"/>
            <a:ext cx="1529479" cy="246221"/>
          </a:xfrm>
          <a:prstGeom prst="rect">
            <a:avLst/>
          </a:prstGeom>
        </p:spPr>
        <p:txBody>
          <a:bodyPr vert="horz" wrap="square" lIns="0" tIns="0" rIns="0" bIns="0" rtlCol="0" anchor="ctr" anchorCtr="0">
            <a:spAutoFit/>
          </a:bodyPr>
          <a:lstStyle/>
          <a:p>
            <a:pPr algn="ctr"/>
            <a:r>
              <a:rPr lang="ja-JP" altLang="en-US" sz="800">
                <a:solidFill>
                  <a:schemeClr val="tx1">
                    <a:lumMod val="85000"/>
                    <a:lumOff val="15000"/>
                  </a:schemeClr>
                </a:solidFill>
                <a:latin typeface="Yu Gothic" panose="020B0400000000000000" pitchFamily="34" charset="-128"/>
                <a:ea typeface="Yu Gothic" panose="020B0400000000000000" pitchFamily="34" charset="-128"/>
                <a:cs typeface="Yu Gothic" charset="-128"/>
              </a:rPr>
              <a:t>データ化の完了予定日を</a:t>
            </a:r>
            <a:endParaRPr lang="en-US" altLang="ja-JP" sz="800" dirty="0">
              <a:solidFill>
                <a:schemeClr val="tx1">
                  <a:lumMod val="85000"/>
                  <a:lumOff val="15000"/>
                </a:schemeClr>
              </a:solidFill>
              <a:latin typeface="Yu Gothic" panose="020B0400000000000000" pitchFamily="34" charset="-128"/>
              <a:ea typeface="Yu Gothic" panose="020B0400000000000000" pitchFamily="34" charset="-128"/>
              <a:cs typeface="Yu Gothic" charset="-128"/>
            </a:endParaRPr>
          </a:p>
          <a:p>
            <a:pPr algn="ctr"/>
            <a:r>
              <a:rPr lang="ja-JP" altLang="en-US" sz="800">
                <a:solidFill>
                  <a:schemeClr val="tx1">
                    <a:lumMod val="85000"/>
                    <a:lumOff val="15000"/>
                  </a:schemeClr>
                </a:solidFill>
                <a:latin typeface="Yu Gothic" panose="020B0400000000000000" pitchFamily="34" charset="-128"/>
                <a:ea typeface="Yu Gothic" panose="020B0400000000000000" pitchFamily="34" charset="-128"/>
                <a:cs typeface="Yu Gothic" charset="-128"/>
              </a:rPr>
              <a:t>確認する方法は</a:t>
            </a:r>
            <a:r>
              <a:rPr lang="ja-JP" altLang="en-US" sz="800" b="1">
                <a:solidFill>
                  <a:srgbClr val="C00000"/>
                </a:solidFill>
                <a:latin typeface="Yu Gothic" panose="020B0400000000000000" pitchFamily="34" charset="-128"/>
                <a:ea typeface="Yu Gothic" panose="020B0400000000000000" pitchFamily="34" charset="-128"/>
                <a:cs typeface="Yu Gothic" charset="-128"/>
                <a:hlinkClick r:id="rId6">
                  <a:extLst>
                    <a:ext uri="{A12FA001-AC4F-418D-AE19-62706E023703}">
                      <ahyp:hlinkClr xmlns:ahyp="http://schemas.microsoft.com/office/drawing/2018/hyperlinkcolor" val="tx"/>
                    </a:ext>
                  </a:extLst>
                </a:hlinkClick>
              </a:rPr>
              <a:t>こちら</a:t>
            </a:r>
            <a:endParaRPr lang="ja-JP" altLang="en-US" sz="800" b="1" dirty="0">
              <a:solidFill>
                <a:srgbClr val="C00000"/>
              </a:solidFill>
              <a:latin typeface="Yu Gothic" panose="020B0400000000000000" pitchFamily="34" charset="-128"/>
              <a:ea typeface="Yu Gothic" panose="020B0400000000000000" pitchFamily="34" charset="-128"/>
              <a:cs typeface="Yu Gothic" charset="-128"/>
            </a:endParaRPr>
          </a:p>
        </p:txBody>
      </p:sp>
      <p:sp>
        <p:nvSpPr>
          <p:cNvPr id="33" name="四角形: 角を丸くする 513">
            <a:extLst>
              <a:ext uri="{FF2B5EF4-FFF2-40B4-BE49-F238E27FC236}">
                <a16:creationId xmlns:a16="http://schemas.microsoft.com/office/drawing/2014/main" id="{C63AAE31-88F4-7283-1012-0CFE33C94ACA}"/>
              </a:ext>
            </a:extLst>
          </p:cNvPr>
          <p:cNvSpPr/>
          <p:nvPr/>
        </p:nvSpPr>
        <p:spPr>
          <a:xfrm>
            <a:off x="7653969" y="5203284"/>
            <a:ext cx="1452850" cy="647999"/>
          </a:xfrm>
          <a:prstGeom prst="roundRect">
            <a:avLst>
              <a:gd name="adj" fmla="val 3357"/>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lang="en-US" altLang="ja-JP" sz="1400" b="1" dirty="0">
              <a:solidFill>
                <a:schemeClr val="tx1"/>
              </a:solidFill>
              <a:latin typeface="Yu Gothic" panose="020B0400000000000000" pitchFamily="34" charset="-128"/>
              <a:ea typeface="Yu Gothic" panose="020B0400000000000000" pitchFamily="34" charset="-128"/>
              <a:cs typeface="Yu Gothic" charset="-128"/>
            </a:endParaRPr>
          </a:p>
          <a:p>
            <a:pPr algn="ctr"/>
            <a:endParaRPr kumimoji="1" lang="en-US" altLang="ja-JP" sz="1400" b="1" dirty="0">
              <a:solidFill>
                <a:schemeClr val="tx1"/>
              </a:solidFill>
              <a:latin typeface="Yu Gothic" panose="020B0400000000000000" pitchFamily="34" charset="-128"/>
              <a:ea typeface="Yu Gothic" panose="020B0400000000000000" pitchFamily="34" charset="-128"/>
              <a:cs typeface="Yu Gothic" charset="-128"/>
            </a:endParaRPr>
          </a:p>
        </p:txBody>
      </p:sp>
      <p:grpSp>
        <p:nvGrpSpPr>
          <p:cNvPr id="35" name="グループ化 34">
            <a:extLst>
              <a:ext uri="{FF2B5EF4-FFF2-40B4-BE49-F238E27FC236}">
                <a16:creationId xmlns:a16="http://schemas.microsoft.com/office/drawing/2014/main" id="{D529DF0F-6E48-6B4E-30C1-88BF512E3941}"/>
              </a:ext>
            </a:extLst>
          </p:cNvPr>
          <p:cNvGrpSpPr/>
          <p:nvPr/>
        </p:nvGrpSpPr>
        <p:grpSpPr>
          <a:xfrm>
            <a:off x="7649235" y="5210419"/>
            <a:ext cx="1468801" cy="650717"/>
            <a:chOff x="8058124" y="5405674"/>
            <a:chExt cx="1615681" cy="765583"/>
          </a:xfrm>
        </p:grpSpPr>
        <p:sp>
          <p:nvSpPr>
            <p:cNvPr id="36" name="正方形/長方形 35">
              <a:extLst>
                <a:ext uri="{FF2B5EF4-FFF2-40B4-BE49-F238E27FC236}">
                  <a16:creationId xmlns:a16="http://schemas.microsoft.com/office/drawing/2014/main" id="{B4411F1B-19C9-0478-D643-98C36686A898}"/>
                </a:ext>
              </a:extLst>
            </p:cNvPr>
            <p:cNvSpPr/>
            <p:nvPr/>
          </p:nvSpPr>
          <p:spPr>
            <a:xfrm>
              <a:off x="8058124" y="5405674"/>
              <a:ext cx="1615681" cy="7655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
          <p:nvSpPr>
            <p:cNvPr id="37" name="正方形/長方形 36">
              <a:extLst>
                <a:ext uri="{FF2B5EF4-FFF2-40B4-BE49-F238E27FC236}">
                  <a16:creationId xmlns:a16="http://schemas.microsoft.com/office/drawing/2014/main" id="{FAB7FFA1-1D3E-2162-E845-BA49908D0A96}"/>
                </a:ext>
              </a:extLst>
            </p:cNvPr>
            <p:cNvSpPr/>
            <p:nvPr/>
          </p:nvSpPr>
          <p:spPr>
            <a:xfrm>
              <a:off x="8120092" y="5452785"/>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altLang="ja-JP" sz="600" b="1" dirty="0">
                  <a:solidFill>
                    <a:schemeClr val="tx1"/>
                  </a:solidFill>
                  <a:latin typeface="Yu Gothic" panose="020B0400000000000000" pitchFamily="34" charset="-128"/>
                  <a:ea typeface="Yu Gothic" panose="020B0400000000000000" pitchFamily="34" charset="-128"/>
                  <a:cs typeface="Yu Gothic" charset="-128"/>
                </a:rPr>
                <a:t>SOC / SLC</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38" name="正方形/長方形 37">
              <a:extLst>
                <a:ext uri="{FF2B5EF4-FFF2-40B4-BE49-F238E27FC236}">
                  <a16:creationId xmlns:a16="http://schemas.microsoft.com/office/drawing/2014/main" id="{68765858-4238-F613-E862-1E2929F74BFE}"/>
                </a:ext>
              </a:extLst>
            </p:cNvPr>
            <p:cNvSpPr/>
            <p:nvPr/>
          </p:nvSpPr>
          <p:spPr>
            <a:xfrm>
              <a:off x="8120092" y="568453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CI</a:t>
              </a:r>
              <a:r>
                <a:rPr kumimoji="1" lang="ja-JP" altLang="en-US" sz="600" b="1">
                  <a:solidFill>
                    <a:schemeClr val="tx1"/>
                  </a:solidFill>
                  <a:latin typeface="Yu Gothic" panose="020B0400000000000000" pitchFamily="34" charset="-128"/>
                  <a:ea typeface="Yu Gothic" panose="020B0400000000000000" pitchFamily="34" charset="-128"/>
                  <a:cs typeface="Yu Gothic" charset="-128"/>
                </a:rPr>
                <a:t>人物</a:t>
              </a:r>
              <a:r>
                <a:rPr kumimoji="1" lang="en-US" altLang="ja-JP" sz="600" b="1" dirty="0">
                  <a:solidFill>
                    <a:schemeClr val="tx1"/>
                  </a:solidFill>
                  <a:latin typeface="Yu Gothic" panose="020B0400000000000000" pitchFamily="34" charset="-128"/>
                  <a:ea typeface="Yu Gothic" panose="020B0400000000000000" pitchFamily="34" charset="-128"/>
                  <a:cs typeface="Yu Gothic" charset="-128"/>
                </a:rPr>
                <a:t>ID</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39" name="正方形/長方形 38">
              <a:extLst>
                <a:ext uri="{FF2B5EF4-FFF2-40B4-BE49-F238E27FC236}">
                  <a16:creationId xmlns:a16="http://schemas.microsoft.com/office/drawing/2014/main" id="{F233558D-5B74-6478-DB1D-5AF2E18732C3}"/>
                </a:ext>
              </a:extLst>
            </p:cNvPr>
            <p:cNvSpPr/>
            <p:nvPr/>
          </p:nvSpPr>
          <p:spPr>
            <a:xfrm>
              <a:off x="8120092" y="5932590"/>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a:solidFill>
                    <a:schemeClr val="tx1"/>
                  </a:solidFill>
                  <a:latin typeface="Yu Gothic" panose="020B0400000000000000" pitchFamily="34" charset="-128"/>
                  <a:ea typeface="Yu Gothic" panose="020B0400000000000000" pitchFamily="34" charset="-128"/>
                  <a:cs typeface="Yu Gothic" charset="-128"/>
                </a:rPr>
                <a:t>最新人物情報</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1" name="正方形/長方形 40">
              <a:extLst>
                <a:ext uri="{FF2B5EF4-FFF2-40B4-BE49-F238E27FC236}">
                  <a16:creationId xmlns:a16="http://schemas.microsoft.com/office/drawing/2014/main" id="{CB329D50-D0D3-3DB5-BD8D-19E42AE04A21}"/>
                </a:ext>
              </a:extLst>
            </p:cNvPr>
            <p:cNvSpPr/>
            <p:nvPr/>
          </p:nvSpPr>
          <p:spPr>
            <a:xfrm>
              <a:off x="8898344" y="5452785"/>
              <a:ext cx="724094" cy="2097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50" b="1">
                  <a:solidFill>
                    <a:schemeClr val="tx1"/>
                  </a:solidFill>
                  <a:latin typeface="Yu Gothic" panose="020B0400000000000000" pitchFamily="34" charset="-128"/>
                  <a:ea typeface="Yu Gothic" panose="020B0400000000000000" pitchFamily="34" charset="-128"/>
                  <a:cs typeface="Yu Gothic" charset="-128"/>
                </a:rPr>
                <a:t>最上位</a:t>
              </a:r>
              <a:br>
                <a:rPr lang="en-US" altLang="ja-JP" sz="550" b="1" dirty="0">
                  <a:solidFill>
                    <a:schemeClr val="tx1"/>
                  </a:solidFill>
                  <a:latin typeface="Yu Gothic" panose="020B0400000000000000" pitchFamily="34" charset="-128"/>
                  <a:ea typeface="Yu Gothic" panose="020B0400000000000000" pitchFamily="34" charset="-128"/>
                  <a:cs typeface="Yu Gothic" charset="-128"/>
                </a:rPr>
              </a:br>
              <a:r>
                <a:rPr lang="ja-JP" altLang="en-US" sz="550" b="1">
                  <a:solidFill>
                    <a:schemeClr val="tx1"/>
                  </a:solidFill>
                  <a:latin typeface="Yu Gothic" panose="020B0400000000000000" pitchFamily="34" charset="-128"/>
                  <a:ea typeface="Yu Gothic" panose="020B0400000000000000" pitchFamily="34" charset="-128"/>
                  <a:cs typeface="Yu Gothic" charset="-128"/>
                </a:rPr>
                <a:t>役職ランク</a:t>
              </a:r>
              <a:endParaRPr kumimoji="1" lang="ja-JP" altLang="en-US" sz="55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3" name="正方形/長方形 42">
              <a:extLst>
                <a:ext uri="{FF2B5EF4-FFF2-40B4-BE49-F238E27FC236}">
                  <a16:creationId xmlns:a16="http://schemas.microsoft.com/office/drawing/2014/main" id="{2C8D4B1A-B550-7F69-35CD-E3D10C39249B}"/>
                </a:ext>
              </a:extLst>
            </p:cNvPr>
            <p:cNvSpPr/>
            <p:nvPr/>
          </p:nvSpPr>
          <p:spPr>
            <a:xfrm>
              <a:off x="8900947" y="571098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500" b="1" dirty="0">
                  <a:solidFill>
                    <a:schemeClr val="tx1"/>
                  </a:solidFill>
                  <a:latin typeface="Yu Gothic" panose="020B0400000000000000" pitchFamily="34" charset="-128"/>
                  <a:ea typeface="Yu Gothic" panose="020B0400000000000000" pitchFamily="34" charset="-128"/>
                  <a:cs typeface="Yu Gothic" charset="-128"/>
                </a:rPr>
                <a:t>部署・役職分類</a:t>
              </a:r>
              <a:endParaRPr kumimoji="1" lang="ja-JP" altLang="en-US" sz="800" b="1" dirty="0">
                <a:solidFill>
                  <a:schemeClr val="tx1"/>
                </a:solidFill>
                <a:latin typeface="Yu Gothic" panose="020B0400000000000000" pitchFamily="34" charset="-128"/>
                <a:ea typeface="Yu Gothic" panose="020B0400000000000000" pitchFamily="34" charset="-128"/>
                <a:cs typeface="Yu Gothic" charset="-128"/>
              </a:endParaRPr>
            </a:p>
          </p:txBody>
        </p:sp>
        <p:sp>
          <p:nvSpPr>
            <p:cNvPr id="44" name="正方形/長方形 43">
              <a:extLst>
                <a:ext uri="{FF2B5EF4-FFF2-40B4-BE49-F238E27FC236}">
                  <a16:creationId xmlns:a16="http://schemas.microsoft.com/office/drawing/2014/main" id="{03B3D6DD-E8F4-C89A-190F-961F9DC25481}"/>
                </a:ext>
              </a:extLst>
            </p:cNvPr>
            <p:cNvSpPr/>
            <p:nvPr/>
          </p:nvSpPr>
          <p:spPr>
            <a:xfrm>
              <a:off x="8900946" y="5934702"/>
              <a:ext cx="721491" cy="1752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600" b="1" dirty="0">
                  <a:solidFill>
                    <a:schemeClr val="tx1"/>
                  </a:solidFill>
                  <a:latin typeface="Yu Gothic" panose="020B0400000000000000" pitchFamily="34" charset="-128"/>
                  <a:ea typeface="Yu Gothic" panose="020B0400000000000000" pitchFamily="34" charset="-128"/>
                  <a:cs typeface="Yu Gothic" charset="-128"/>
                </a:rPr>
                <a:t>タグ</a:t>
              </a:r>
              <a:endParaRPr kumimoji="1" lang="ja-JP" altLang="en-US" sz="900" b="1" dirty="0">
                <a:solidFill>
                  <a:schemeClr val="tx1"/>
                </a:solidFill>
                <a:latin typeface="Yu Gothic" panose="020B0400000000000000" pitchFamily="34" charset="-128"/>
                <a:ea typeface="Yu Gothic" panose="020B0400000000000000" pitchFamily="34" charset="-128"/>
                <a:cs typeface="Yu Gothic" charset="-128"/>
              </a:endParaRPr>
            </a:p>
          </p:txBody>
        </p:sp>
      </p:grpSp>
    </p:spTree>
    <p:extLst>
      <p:ext uri="{BB962C8B-B14F-4D97-AF65-F5344CB8AC3E}">
        <p14:creationId xmlns:p14="http://schemas.microsoft.com/office/powerpoint/2010/main" val="87335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正方形/長方形 75">
            <a:extLst>
              <a:ext uri="{FF2B5EF4-FFF2-40B4-BE49-F238E27FC236}">
                <a16:creationId xmlns:a16="http://schemas.microsoft.com/office/drawing/2014/main" id="{E03D4F21-C4B1-B04C-88AD-E63E921161A2}"/>
              </a:ext>
            </a:extLst>
          </p:cNvPr>
          <p:cNvSpPr/>
          <p:nvPr/>
        </p:nvSpPr>
        <p:spPr>
          <a:xfrm>
            <a:off x="900560" y="1879024"/>
            <a:ext cx="4406462" cy="495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7" name="三角形 76">
            <a:extLst>
              <a:ext uri="{FF2B5EF4-FFF2-40B4-BE49-F238E27FC236}">
                <a16:creationId xmlns:a16="http://schemas.microsoft.com/office/drawing/2014/main" id="{87F393C3-754A-3442-8D8C-A0E33D51B1CF}"/>
              </a:ext>
            </a:extLst>
          </p:cNvPr>
          <p:cNvSpPr/>
          <p:nvPr/>
        </p:nvSpPr>
        <p:spPr>
          <a:xfrm rot="5400000">
            <a:off x="5110200" y="1847379"/>
            <a:ext cx="395868" cy="5881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名刺情報の反映イメージ</a:t>
            </a:r>
          </a:p>
        </p:txBody>
      </p:sp>
      <p:sp>
        <p:nvSpPr>
          <p:cNvPr id="95" name="コンテンツ プレースホルダー 2">
            <a:extLst>
              <a:ext uri="{FF2B5EF4-FFF2-40B4-BE49-F238E27FC236}">
                <a16:creationId xmlns:a16="http://schemas.microsoft.com/office/drawing/2014/main" id="{266B21F8-E4A6-AC4B-97FD-459A41FF1549}"/>
              </a:ext>
            </a:extLst>
          </p:cNvPr>
          <p:cNvSpPr txBox="1">
            <a:spLocks/>
          </p:cNvSpPr>
          <p:nvPr/>
        </p:nvSpPr>
        <p:spPr>
          <a:xfrm>
            <a:off x="3248139" y="-433293"/>
            <a:ext cx="9576761" cy="740066"/>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indent="-216000">
              <a:lnSpc>
                <a:spcPts val="1140"/>
              </a:lnSpc>
              <a:buClr>
                <a:srgbClr val="C00000"/>
              </a:buClr>
              <a:buFont typeface="システムフォント"/>
              <a:buChar char="⁃"/>
            </a:pP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5</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078EC01F-9A09-C349-B81E-50B7795604E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83C0C8F0-CF7E-924D-AF73-A802EEB190D5}"/>
              </a:ext>
            </a:extLst>
          </p:cNvPr>
          <p:cNvSpPr txBox="1"/>
          <p:nvPr/>
        </p:nvSpPr>
        <p:spPr>
          <a:xfrm>
            <a:off x="320006" y="901441"/>
            <a:ext cx="9576761" cy="340734"/>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en-US" altLang="ja-JP" sz="1300" b="1" dirty="0">
                <a:latin typeface="Yu Gothic" panose="020B0400000000000000" pitchFamily="34" charset="-128"/>
                <a:ea typeface="Yu Gothic" panose="020B0400000000000000" pitchFamily="34" charset="-128"/>
                <a:cs typeface="Arial" panose="020B0604020202020204" pitchFamily="34" charset="0"/>
              </a:rPr>
              <a:t>Sansan</a:t>
            </a:r>
            <a:r>
              <a:rPr lang="ja-JP" altLang="en-US" sz="1300" b="1">
                <a:latin typeface="Yu Gothic" panose="020B0400000000000000" pitchFamily="34" charset="-128"/>
                <a:ea typeface="Yu Gothic" panose="020B0400000000000000" pitchFamily="34" charset="-128"/>
                <a:cs typeface="Arial" panose="020B0604020202020204" pitchFamily="34" charset="0"/>
              </a:rPr>
              <a:t>から連携された名刺情報は、取引先</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リードへ自動で反映されます。</a:t>
            </a:r>
            <a:endParaRPr lang="en-US" altLang="ja-JP" sz="1300" b="1" dirty="0">
              <a:latin typeface="Yu Gothic" panose="020B0400000000000000" pitchFamily="34" charset="-128"/>
              <a:ea typeface="Yu Gothic" panose="020B0400000000000000" pitchFamily="34" charset="-128"/>
              <a:cs typeface="Arial" panose="020B0604020202020204" pitchFamily="34" charset="0"/>
            </a:endParaRPr>
          </a:p>
        </p:txBody>
      </p:sp>
      <p:pic>
        <p:nvPicPr>
          <p:cNvPr id="2" name="図 1">
            <a:extLst>
              <a:ext uri="{FF2B5EF4-FFF2-40B4-BE49-F238E27FC236}">
                <a16:creationId xmlns:a16="http://schemas.microsoft.com/office/drawing/2014/main" id="{EF11B2D4-AFF1-4646-8BA9-9BAF9367263F}"/>
              </a:ext>
            </a:extLst>
          </p:cNvPr>
          <p:cNvPicPr>
            <a:picLocks noChangeAspect="1"/>
          </p:cNvPicPr>
          <p:nvPr/>
        </p:nvPicPr>
        <p:blipFill>
          <a:blip r:embed="rId3"/>
          <a:stretch>
            <a:fillRect/>
          </a:stretch>
        </p:blipFill>
        <p:spPr>
          <a:xfrm>
            <a:off x="5723243" y="1465992"/>
            <a:ext cx="3044887" cy="2340867"/>
          </a:xfrm>
          <a:prstGeom prst="rect">
            <a:avLst/>
          </a:prstGeom>
          <a:effectLst>
            <a:outerShdw blurRad="63500" algn="ctr" rotWithShape="0">
              <a:prstClr val="black">
                <a:alpha val="40000"/>
              </a:prstClr>
            </a:outerShdw>
          </a:effectLst>
        </p:spPr>
      </p:pic>
      <p:pic>
        <p:nvPicPr>
          <p:cNvPr id="4" name="図 3">
            <a:extLst>
              <a:ext uri="{FF2B5EF4-FFF2-40B4-BE49-F238E27FC236}">
                <a16:creationId xmlns:a16="http://schemas.microsoft.com/office/drawing/2014/main" id="{052F88CC-C5D4-374C-A860-92D1D310F0A3}"/>
              </a:ext>
            </a:extLst>
          </p:cNvPr>
          <p:cNvPicPr>
            <a:picLocks noChangeAspect="1"/>
          </p:cNvPicPr>
          <p:nvPr/>
        </p:nvPicPr>
        <p:blipFill rotWithShape="1">
          <a:blip r:embed="rId4"/>
          <a:srcRect r="1795"/>
          <a:stretch/>
        </p:blipFill>
        <p:spPr>
          <a:xfrm>
            <a:off x="5723243" y="4273268"/>
            <a:ext cx="3044887" cy="2340867"/>
          </a:xfrm>
          <a:prstGeom prst="rect">
            <a:avLst/>
          </a:prstGeom>
          <a:effectLst>
            <a:outerShdw blurRad="63500" algn="ctr" rotWithShape="0">
              <a:prstClr val="black">
                <a:alpha val="40000"/>
              </a:prstClr>
            </a:outerShdw>
          </a:effectLst>
        </p:spPr>
      </p:pic>
      <p:cxnSp>
        <p:nvCxnSpPr>
          <p:cNvPr id="47" name="直線矢印コネクタ 46">
            <a:extLst>
              <a:ext uri="{FF2B5EF4-FFF2-40B4-BE49-F238E27FC236}">
                <a16:creationId xmlns:a16="http://schemas.microsoft.com/office/drawing/2014/main" id="{1165BFE8-E5A8-5A49-BC23-A0334444F2DF}"/>
              </a:ext>
            </a:extLst>
          </p:cNvPr>
          <p:cNvCxnSpPr>
            <a:cxnSpLocks/>
          </p:cNvCxnSpPr>
          <p:nvPr/>
        </p:nvCxnSpPr>
        <p:spPr>
          <a:xfrm>
            <a:off x="4929351" y="4015158"/>
            <a:ext cx="2292619" cy="0"/>
          </a:xfrm>
          <a:prstGeom prst="straightConnector1">
            <a:avLst/>
          </a:prstGeom>
          <a:ln>
            <a:solidFill>
              <a:schemeClr val="bg1">
                <a:lumMod val="65000"/>
              </a:schemeClr>
            </a:solidFill>
            <a:prstDash val="lgDashDot"/>
            <a:headEnd type="none" w="med" len="med"/>
            <a:tailEnd type="arrow" w="med" len="med"/>
          </a:ln>
        </p:spPr>
        <p:style>
          <a:lnRef idx="1">
            <a:schemeClr val="accent1"/>
          </a:lnRef>
          <a:fillRef idx="0">
            <a:schemeClr val="accent1"/>
          </a:fillRef>
          <a:effectRef idx="0">
            <a:schemeClr val="accent1"/>
          </a:effectRef>
          <a:fontRef idx="minor">
            <a:schemeClr val="tx1"/>
          </a:fontRef>
        </p:style>
      </p:cxnSp>
      <p:pic>
        <p:nvPicPr>
          <p:cNvPr id="5" name="図 4">
            <a:extLst>
              <a:ext uri="{FF2B5EF4-FFF2-40B4-BE49-F238E27FC236}">
                <a16:creationId xmlns:a16="http://schemas.microsoft.com/office/drawing/2014/main" id="{CE915438-9C77-B249-9382-85C668268E68}"/>
              </a:ext>
            </a:extLst>
          </p:cNvPr>
          <p:cNvPicPr>
            <a:picLocks noChangeAspect="1"/>
          </p:cNvPicPr>
          <p:nvPr/>
        </p:nvPicPr>
        <p:blipFill rotWithShape="1">
          <a:blip r:embed="rId5"/>
          <a:srcRect l="719" t="624" r="1408"/>
          <a:stretch/>
        </p:blipFill>
        <p:spPr>
          <a:xfrm>
            <a:off x="684005" y="2774551"/>
            <a:ext cx="4406462" cy="3452649"/>
          </a:xfrm>
          <a:prstGeom prst="rect">
            <a:avLst/>
          </a:prstGeom>
          <a:effectLst>
            <a:outerShdw blurRad="63500" algn="ctr" rotWithShape="0">
              <a:prstClr val="black">
                <a:alpha val="40000"/>
              </a:prstClr>
            </a:outerShdw>
          </a:effectLst>
        </p:spPr>
      </p:pic>
      <p:cxnSp>
        <p:nvCxnSpPr>
          <p:cNvPr id="58" name="直線矢印コネクタ 57">
            <a:extLst>
              <a:ext uri="{FF2B5EF4-FFF2-40B4-BE49-F238E27FC236}">
                <a16:creationId xmlns:a16="http://schemas.microsoft.com/office/drawing/2014/main" id="{3949D282-78E2-C447-9345-D51D42D18490}"/>
              </a:ext>
            </a:extLst>
          </p:cNvPr>
          <p:cNvCxnSpPr>
            <a:cxnSpLocks/>
            <a:stCxn id="2" idx="2"/>
            <a:endCxn id="4" idx="0"/>
          </p:cNvCxnSpPr>
          <p:nvPr/>
        </p:nvCxnSpPr>
        <p:spPr>
          <a:xfrm>
            <a:off x="7245687" y="3806859"/>
            <a:ext cx="0" cy="466409"/>
          </a:xfrm>
          <a:prstGeom prst="straightConnector1">
            <a:avLst/>
          </a:prstGeom>
          <a:ln w="38100">
            <a:solidFill>
              <a:srgbClr val="004E98"/>
            </a:solidFill>
            <a:prstDash val="solid"/>
            <a:tailEnd type="triangle" w="med" len="sm"/>
          </a:ln>
        </p:spPr>
        <p:style>
          <a:lnRef idx="1">
            <a:schemeClr val="accent1"/>
          </a:lnRef>
          <a:fillRef idx="0">
            <a:schemeClr val="accent1"/>
          </a:fillRef>
          <a:effectRef idx="0">
            <a:schemeClr val="accent1"/>
          </a:effectRef>
          <a:fontRef idx="minor">
            <a:schemeClr val="tx1"/>
          </a:fontRef>
        </p:style>
      </p:cxnSp>
      <p:sp>
        <p:nvSpPr>
          <p:cNvPr id="20" name="円/楕円 19">
            <a:extLst>
              <a:ext uri="{FF2B5EF4-FFF2-40B4-BE49-F238E27FC236}">
                <a16:creationId xmlns:a16="http://schemas.microsoft.com/office/drawing/2014/main" id="{A5D8AFDE-F157-0142-A446-C2BCA256383E}"/>
              </a:ext>
            </a:extLst>
          </p:cNvPr>
          <p:cNvSpPr/>
          <p:nvPr/>
        </p:nvSpPr>
        <p:spPr>
          <a:xfrm>
            <a:off x="8486456" y="1525655"/>
            <a:ext cx="733097" cy="276999"/>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chemeClr val="tx1"/>
                </a:solidFill>
                <a:latin typeface="Yu Gothic" panose="020B0400000000000000" pitchFamily="34" charset="-128"/>
                <a:ea typeface="Yu Gothic" panose="020B0400000000000000" pitchFamily="34" charset="-128"/>
              </a:rPr>
              <a:t>反映前</a:t>
            </a:r>
          </a:p>
        </p:txBody>
      </p:sp>
      <p:sp>
        <p:nvSpPr>
          <p:cNvPr id="62" name="円/楕円 61">
            <a:extLst>
              <a:ext uri="{FF2B5EF4-FFF2-40B4-BE49-F238E27FC236}">
                <a16:creationId xmlns:a16="http://schemas.microsoft.com/office/drawing/2014/main" id="{7F7F2B0F-D5CA-D849-93F6-2430A9023029}"/>
              </a:ext>
            </a:extLst>
          </p:cNvPr>
          <p:cNvSpPr/>
          <p:nvPr/>
        </p:nvSpPr>
        <p:spPr>
          <a:xfrm>
            <a:off x="8488898" y="4334248"/>
            <a:ext cx="733097" cy="276999"/>
          </a:xfrm>
          <a:prstGeom prst="ellipse">
            <a:avLst/>
          </a:prstGeom>
          <a:solidFill>
            <a:srgbClr val="C8E9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800" b="1">
                <a:solidFill>
                  <a:srgbClr val="004E98"/>
                </a:solidFill>
                <a:latin typeface="Yu Gothic" panose="020B0400000000000000" pitchFamily="34" charset="-128"/>
                <a:ea typeface="Yu Gothic" panose="020B0400000000000000" pitchFamily="34" charset="-128"/>
              </a:rPr>
              <a:t>反映後</a:t>
            </a:r>
          </a:p>
        </p:txBody>
      </p:sp>
      <p:sp>
        <p:nvSpPr>
          <p:cNvPr id="21" name="正方形/長方形 20">
            <a:extLst>
              <a:ext uri="{FF2B5EF4-FFF2-40B4-BE49-F238E27FC236}">
                <a16:creationId xmlns:a16="http://schemas.microsoft.com/office/drawing/2014/main" id="{EC2FA1DA-D1AF-714D-9ACB-7DE19B6A9F4F}"/>
              </a:ext>
            </a:extLst>
          </p:cNvPr>
          <p:cNvSpPr/>
          <p:nvPr/>
        </p:nvSpPr>
        <p:spPr>
          <a:xfrm>
            <a:off x="622891" y="6266615"/>
            <a:ext cx="1156086" cy="230832"/>
          </a:xfrm>
          <a:prstGeom prst="rect">
            <a:avLst/>
          </a:prstGeom>
        </p:spPr>
        <p:txBody>
          <a:bodyPr wrap="none">
            <a:spAutoFit/>
          </a:bodyPr>
          <a:lstStyle/>
          <a:p>
            <a:r>
              <a:rPr lang="en-US" altLang="ja-JP" sz="900" dirty="0">
                <a:solidFill>
                  <a:schemeClr val="bg1">
                    <a:lumMod val="50000"/>
                  </a:schemeClr>
                </a:solidFill>
                <a:latin typeface="Yu Gothic" panose="020B0400000000000000" pitchFamily="34" charset="-128"/>
                <a:ea typeface="Yu Gothic" panose="020B0400000000000000" pitchFamily="34" charset="-128"/>
                <a:cs typeface="Arial" panose="020B0604020202020204" pitchFamily="34" charset="0"/>
              </a:rPr>
              <a:t>Sansan</a:t>
            </a:r>
            <a:r>
              <a:rPr lang="ja-JP" altLang="en-US" sz="900">
                <a:solidFill>
                  <a:schemeClr val="bg1">
                    <a:lumMod val="50000"/>
                  </a:schemeClr>
                </a:solidFill>
                <a:latin typeface="Yu Gothic" panose="020B0400000000000000" pitchFamily="34" charset="-128"/>
                <a:ea typeface="Yu Gothic" panose="020B0400000000000000" pitchFamily="34" charset="-128"/>
                <a:cs typeface="Arial" panose="020B0604020202020204" pitchFamily="34" charset="0"/>
              </a:rPr>
              <a:t>名刺データ</a:t>
            </a:r>
            <a:endParaRPr lang="ja-JP" altLang="en-US" sz="900">
              <a:solidFill>
                <a:schemeClr val="bg1">
                  <a:lumMod val="50000"/>
                </a:schemeClr>
              </a:solidFill>
            </a:endParaRPr>
          </a:p>
        </p:txBody>
      </p:sp>
      <p:pic>
        <p:nvPicPr>
          <p:cNvPr id="70" name="図 69">
            <a:extLst>
              <a:ext uri="{FF2B5EF4-FFF2-40B4-BE49-F238E27FC236}">
                <a16:creationId xmlns:a16="http://schemas.microsoft.com/office/drawing/2014/main" id="{6773103C-E5AE-6E4D-82A9-D412DB4081BA}"/>
              </a:ext>
            </a:extLst>
          </p:cNvPr>
          <p:cNvPicPr>
            <a:picLocks noChangeAspect="1"/>
          </p:cNvPicPr>
          <p:nvPr/>
        </p:nvPicPr>
        <p:blipFill>
          <a:blip r:embed="rId6"/>
          <a:stretch>
            <a:fillRect/>
          </a:stretch>
        </p:blipFill>
        <p:spPr>
          <a:xfrm>
            <a:off x="5305337" y="3893528"/>
            <a:ext cx="417906" cy="243259"/>
          </a:xfrm>
          <a:prstGeom prst="rect">
            <a:avLst/>
          </a:prstGeom>
        </p:spPr>
      </p:pic>
      <p:sp>
        <p:nvSpPr>
          <p:cNvPr id="29" name="正方形/長方形 28">
            <a:extLst>
              <a:ext uri="{FF2B5EF4-FFF2-40B4-BE49-F238E27FC236}">
                <a16:creationId xmlns:a16="http://schemas.microsoft.com/office/drawing/2014/main" id="{B2740191-1BBB-1E47-8CB4-6D1C32737221}"/>
              </a:ext>
            </a:extLst>
          </p:cNvPr>
          <p:cNvSpPr/>
          <p:nvPr/>
        </p:nvSpPr>
        <p:spPr>
          <a:xfrm>
            <a:off x="946810" y="2002935"/>
            <a:ext cx="4161576" cy="276999"/>
          </a:xfrm>
          <a:prstGeom prst="rect">
            <a:avLst/>
          </a:prstGeom>
        </p:spPr>
        <p:txBody>
          <a:bodyPr wrap="square">
            <a:spAutoFit/>
          </a:bodyPr>
          <a:lstStyle/>
          <a:p>
            <a:pPr algn="ctr"/>
            <a:r>
              <a:rPr lang="ja-JP" altLang="en-US" sz="1200" b="1">
                <a:solidFill>
                  <a:srgbClr val="004E98"/>
                </a:solidFill>
                <a:latin typeface="Yu Gothic" panose="020B0400000000000000" pitchFamily="34" charset="-128"/>
                <a:ea typeface="Yu Gothic" panose="020B0400000000000000" pitchFamily="34" charset="-128"/>
              </a:rPr>
              <a:t>取引先責任者へ名刺情報が反映される前後のイメージ</a:t>
            </a:r>
          </a:p>
        </p:txBody>
      </p:sp>
      <p:sp>
        <p:nvSpPr>
          <p:cNvPr id="31" name="正方形/長方形 30">
            <a:extLst>
              <a:ext uri="{FF2B5EF4-FFF2-40B4-BE49-F238E27FC236}">
                <a16:creationId xmlns:a16="http://schemas.microsoft.com/office/drawing/2014/main" id="{61DD3332-CFDE-074E-BEDF-5453348181E1}"/>
              </a:ext>
            </a:extLst>
          </p:cNvPr>
          <p:cNvSpPr/>
          <p:nvPr/>
        </p:nvSpPr>
        <p:spPr>
          <a:xfrm>
            <a:off x="5849006" y="6156251"/>
            <a:ext cx="1395249" cy="416614"/>
          </a:xfrm>
          <a:prstGeom prst="rect">
            <a:avLst/>
          </a:prstGeom>
          <a:noFill/>
          <a:ln w="3175">
            <a:solidFill>
              <a:srgbClr val="289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0" name="正方形/長方形 79">
            <a:extLst>
              <a:ext uri="{FF2B5EF4-FFF2-40B4-BE49-F238E27FC236}">
                <a16:creationId xmlns:a16="http://schemas.microsoft.com/office/drawing/2014/main" id="{970C10B3-FB5D-704E-95D1-F01643B20A72}"/>
              </a:ext>
            </a:extLst>
          </p:cNvPr>
          <p:cNvSpPr/>
          <p:nvPr/>
        </p:nvSpPr>
        <p:spPr>
          <a:xfrm>
            <a:off x="7338895" y="5727676"/>
            <a:ext cx="1206016" cy="207996"/>
          </a:xfrm>
          <a:prstGeom prst="rect">
            <a:avLst/>
          </a:prstGeom>
          <a:noFill/>
          <a:ln w="3175">
            <a:solidFill>
              <a:srgbClr val="2896FF"/>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68809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取引先責任者</a:t>
            </a:r>
            <a:r>
              <a:rPr lang="en-US" altLang="ja-JP" sz="2000" b="1" dirty="0">
                <a:latin typeface="Yu Gothic" panose="020B0400000000000000" pitchFamily="34" charset="-128"/>
                <a:ea typeface="Yu Gothic" panose="020B0400000000000000" pitchFamily="34" charset="-128"/>
              </a:rPr>
              <a:t>/</a:t>
            </a:r>
            <a:r>
              <a:rPr lang="ja-JP" altLang="en-US" sz="2000" b="1">
                <a:latin typeface="Yu Gothic" panose="020B0400000000000000" pitchFamily="34" charset="-128"/>
                <a:ea typeface="Yu Gothic" panose="020B0400000000000000" pitchFamily="34" charset="-128"/>
              </a:rPr>
              <a:t>リードに反映済みの名刺情報を確認する</a:t>
            </a:r>
          </a:p>
        </p:txBody>
      </p:sp>
      <p:sp>
        <p:nvSpPr>
          <p:cNvPr id="95" name="コンテンツ プレースホルダー 2">
            <a:extLst>
              <a:ext uri="{FF2B5EF4-FFF2-40B4-BE49-F238E27FC236}">
                <a16:creationId xmlns:a16="http://schemas.microsoft.com/office/drawing/2014/main" id="{266B21F8-E4A6-AC4B-97FD-459A41FF1549}"/>
              </a:ext>
            </a:extLst>
          </p:cNvPr>
          <p:cNvSpPr txBox="1">
            <a:spLocks/>
          </p:cNvSpPr>
          <p:nvPr/>
        </p:nvSpPr>
        <p:spPr>
          <a:xfrm>
            <a:off x="3248139" y="-433293"/>
            <a:ext cx="9576761" cy="740066"/>
          </a:xfrm>
          <a:prstGeom prst="rect">
            <a:avLst/>
          </a:prstGeom>
        </p:spPr>
        <p:txBody>
          <a:bodyPr vert="horz" lIns="91440" tIns="45720" rIns="91440" bIns="45720" rtlCol="0">
            <a:normAutofit/>
          </a:bodyPr>
          <a:lstStyle>
            <a:lvl1pPr marL="360000" indent="-288000" algn="l" defTabSz="914400" rtl="0" eaLnBrk="1" latinLnBrk="0" hangingPunct="1">
              <a:lnSpc>
                <a:spcPct val="130000"/>
              </a:lnSpc>
              <a:spcBef>
                <a:spcPts val="1400"/>
              </a:spcBef>
              <a:buClr>
                <a:schemeClr val="accent6"/>
              </a:buClr>
              <a:buFont typeface="HGPｺﾞｼｯｸE" panose="020B0900000000000000" pitchFamily="50" charset="-128"/>
              <a:buChar char="-"/>
              <a:defRPr kumimoji="1" sz="2400" kern="1200">
                <a:solidFill>
                  <a:schemeClr val="tx1"/>
                </a:solidFill>
                <a:latin typeface="+mj-lt"/>
                <a:ea typeface="+mn-ea"/>
                <a:cs typeface="+mn-cs"/>
              </a:defRPr>
            </a:lvl1pPr>
            <a:lvl2pPr marL="666000" indent="-285750" algn="l" defTabSz="914400" rtl="0" eaLnBrk="1" latinLnBrk="0" hangingPunct="1">
              <a:lnSpc>
                <a:spcPct val="130000"/>
              </a:lnSpc>
              <a:spcBef>
                <a:spcPts val="800"/>
              </a:spcBef>
              <a:buClr>
                <a:schemeClr val="accent6"/>
              </a:buClr>
              <a:buFont typeface="HGPｺﾞｼｯｸE" panose="020B0900000000000000" pitchFamily="50" charset="-128"/>
              <a:buChar char="-"/>
              <a:defRPr kumimoji="1" sz="2200" kern="1200">
                <a:solidFill>
                  <a:schemeClr val="tx1"/>
                </a:solidFill>
                <a:latin typeface="+mj-lt"/>
                <a:ea typeface="+mn-ea"/>
                <a:cs typeface="+mn-cs"/>
              </a:defRPr>
            </a:lvl2pPr>
            <a:lvl3pPr marL="1255713" indent="-228600" algn="l" defTabSz="914400" rtl="0" eaLnBrk="1" latinLnBrk="0" hangingPunct="1">
              <a:lnSpc>
                <a:spcPct val="130000"/>
              </a:lnSpc>
              <a:spcBef>
                <a:spcPts val="600"/>
              </a:spcBef>
              <a:buClr>
                <a:schemeClr val="accent6"/>
              </a:buClr>
              <a:buFont typeface="HGPｺﾞｼｯｸE" panose="020B0900000000000000" pitchFamily="50" charset="-128"/>
              <a:buChar char="&gt;"/>
              <a:defRPr kumimoji="1" sz="2000" kern="1200">
                <a:solidFill>
                  <a:schemeClr val="tx1"/>
                </a:solidFill>
                <a:latin typeface="+mj-lt"/>
                <a:ea typeface="+mn-ea"/>
                <a:cs typeface="+mn-cs"/>
              </a:defRPr>
            </a:lvl3pPr>
            <a:lvl4pPr marL="1525588" indent="-228600" algn="l" defTabSz="914400" rtl="0" eaLnBrk="1" latinLnBrk="0" hangingPunct="1">
              <a:lnSpc>
                <a:spcPct val="130000"/>
              </a:lnSpc>
              <a:spcBef>
                <a:spcPts val="400"/>
              </a:spcBef>
              <a:buClr>
                <a:schemeClr val="accent6"/>
              </a:buClr>
              <a:buFont typeface="HGPｺﾞｼｯｸE" panose="020B0900000000000000" pitchFamily="50" charset="-128"/>
              <a:buChar char="-"/>
              <a:defRPr kumimoji="1" sz="1800" kern="1200">
                <a:solidFill>
                  <a:schemeClr val="tx1"/>
                </a:solidFill>
                <a:latin typeface="+mj-lt"/>
                <a:ea typeface="+mn-ea"/>
                <a:cs typeface="+mn-cs"/>
              </a:defRPr>
            </a:lvl4pPr>
            <a:lvl5pPr marL="1795463" indent="-228600" algn="l" defTabSz="914400" rtl="0" eaLnBrk="1" latinLnBrk="0" hangingPunct="1">
              <a:lnSpc>
                <a:spcPct val="130000"/>
              </a:lnSpc>
              <a:spcBef>
                <a:spcPts val="200"/>
              </a:spcBef>
              <a:buClr>
                <a:schemeClr val="accent6"/>
              </a:buClr>
              <a:buFont typeface="HGPｺﾞｼｯｸE" panose="020B0900000000000000" pitchFamily="50" charset="-128"/>
              <a:buChar char="&gt;"/>
              <a:defRPr kumimoji="1" sz="1600" kern="1200">
                <a:solidFill>
                  <a:schemeClr val="tx1"/>
                </a:solidFill>
                <a:latin typeface="+mj-lt"/>
                <a:ea typeface="+mn-ea"/>
                <a:cs typeface="+mn-cs"/>
              </a:defRPr>
            </a:lvl5pPr>
            <a:lvl6pPr marL="25146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kumimoji="1" sz="2000" kern="1200">
                <a:solidFill>
                  <a:schemeClr val="tx1"/>
                </a:solidFill>
                <a:latin typeface="+mn-lt"/>
                <a:ea typeface="+mn-ea"/>
                <a:cs typeface="+mn-cs"/>
              </a:defRPr>
            </a:lvl9pPr>
          </a:lstStyle>
          <a:p>
            <a:pPr lvl="1" indent="-216000">
              <a:lnSpc>
                <a:spcPts val="1140"/>
              </a:lnSpc>
              <a:buClr>
                <a:srgbClr val="C00000"/>
              </a:buClr>
              <a:buFont typeface="システムフォント"/>
              <a:buChar char="⁃"/>
            </a:pPr>
            <a:endParaRPr lang="en-US" altLang="ja-JP" sz="1200" b="1" dirty="0">
              <a:solidFill>
                <a:schemeClr val="tx1">
                  <a:lumMod val="85000"/>
                  <a:lumOff val="15000"/>
                </a:schemeClr>
              </a:solidFill>
              <a:latin typeface="Yu Gothic" panose="020B0400000000000000" pitchFamily="34" charset="-128"/>
              <a:ea typeface="Yu Gothic" panose="020B0400000000000000" pitchFamily="34" charset="-128"/>
              <a:cs typeface="Arial" panose="020B0604020202020204" pitchFamily="34" charset="0"/>
            </a:endParaRP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6</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078EC01F-9A09-C349-B81E-50B7795604E8}"/>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テキスト ボックス 87">
            <a:extLst>
              <a:ext uri="{FF2B5EF4-FFF2-40B4-BE49-F238E27FC236}">
                <a16:creationId xmlns:a16="http://schemas.microsoft.com/office/drawing/2014/main" id="{83C0C8F0-CF7E-924D-AF73-A802EEB190D5}"/>
              </a:ext>
            </a:extLst>
          </p:cNvPr>
          <p:cNvSpPr txBox="1"/>
          <p:nvPr/>
        </p:nvSpPr>
        <p:spPr>
          <a:xfrm>
            <a:off x="320006" y="901441"/>
            <a:ext cx="9576761" cy="340734"/>
          </a:xfrm>
          <a:prstGeom prst="rect">
            <a:avLst/>
          </a:prstGeom>
          <a:ln>
            <a:noFill/>
          </a:ln>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300" b="1">
                <a:latin typeface="Yu Gothic" panose="020B0400000000000000" pitchFamily="34" charset="-128"/>
                <a:ea typeface="Yu Gothic" panose="020B0400000000000000" pitchFamily="34" charset="-128"/>
                <a:cs typeface="Arial" panose="020B0604020202020204" pitchFamily="34" charset="0"/>
              </a:rPr>
              <a:t>取引先責任者</a:t>
            </a:r>
            <a:r>
              <a:rPr lang="en-US" altLang="ja-JP" sz="1300" b="1" dirty="0">
                <a:latin typeface="Yu Gothic" panose="020B0400000000000000" pitchFamily="34" charset="-128"/>
                <a:ea typeface="Yu Gothic" panose="020B0400000000000000" pitchFamily="34" charset="-128"/>
                <a:cs typeface="Arial" panose="020B0604020202020204" pitchFamily="34" charset="0"/>
              </a:rPr>
              <a:t>/</a:t>
            </a:r>
            <a:r>
              <a:rPr lang="ja-JP" altLang="en-US" sz="1300" b="1">
                <a:latin typeface="Yu Gothic" panose="020B0400000000000000" pitchFamily="34" charset="-128"/>
                <a:ea typeface="Yu Gothic" panose="020B0400000000000000" pitchFamily="34" charset="-128"/>
                <a:cs typeface="Arial" panose="020B0604020202020204" pitchFamily="34" charset="0"/>
              </a:rPr>
              <a:t>リードに反映された名刺は、「関連リスト」から確認することが可能です。</a:t>
            </a:r>
            <a:endParaRPr lang="en-US" altLang="ja-JP" sz="1300" b="1" dirty="0">
              <a:latin typeface="Yu Gothic" panose="020B0400000000000000" pitchFamily="34" charset="-128"/>
              <a:ea typeface="Yu Gothic" panose="020B0400000000000000" pitchFamily="34" charset="-128"/>
              <a:cs typeface="Arial" panose="020B0604020202020204" pitchFamily="34" charset="0"/>
            </a:endParaRPr>
          </a:p>
        </p:txBody>
      </p:sp>
      <p:sp>
        <p:nvSpPr>
          <p:cNvPr id="17" name="正方形/長方形 16">
            <a:extLst>
              <a:ext uri="{FF2B5EF4-FFF2-40B4-BE49-F238E27FC236}">
                <a16:creationId xmlns:a16="http://schemas.microsoft.com/office/drawing/2014/main" id="{D69DB357-EC1A-1F44-891B-0FA15F7F6837}"/>
              </a:ext>
            </a:extLst>
          </p:cNvPr>
          <p:cNvSpPr/>
          <p:nvPr/>
        </p:nvSpPr>
        <p:spPr>
          <a:xfrm>
            <a:off x="1797939" y="5836811"/>
            <a:ext cx="6310120" cy="4952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8" name="三角形 17">
            <a:extLst>
              <a:ext uri="{FF2B5EF4-FFF2-40B4-BE49-F238E27FC236}">
                <a16:creationId xmlns:a16="http://schemas.microsoft.com/office/drawing/2014/main" id="{EC6C298C-D12C-C146-BFA5-C66DBDCBE132}"/>
              </a:ext>
            </a:extLst>
          </p:cNvPr>
          <p:cNvSpPr/>
          <p:nvPr/>
        </p:nvSpPr>
        <p:spPr>
          <a:xfrm>
            <a:off x="4797945" y="5604409"/>
            <a:ext cx="349202" cy="340734"/>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nvGrpSpPr>
          <p:cNvPr id="8" name="グループ化 7">
            <a:extLst>
              <a:ext uri="{FF2B5EF4-FFF2-40B4-BE49-F238E27FC236}">
                <a16:creationId xmlns:a16="http://schemas.microsoft.com/office/drawing/2014/main" id="{0D926B54-644F-7C42-B395-B1A79A08F1D6}"/>
              </a:ext>
            </a:extLst>
          </p:cNvPr>
          <p:cNvGrpSpPr/>
          <p:nvPr/>
        </p:nvGrpSpPr>
        <p:grpSpPr>
          <a:xfrm>
            <a:off x="1032174" y="1489393"/>
            <a:ext cx="7841651" cy="3977856"/>
            <a:chOff x="1032174" y="1433761"/>
            <a:chExt cx="7841651" cy="3977856"/>
          </a:xfrm>
        </p:grpSpPr>
        <p:pic>
          <p:nvPicPr>
            <p:cNvPr id="3" name="図 2">
              <a:extLst>
                <a:ext uri="{FF2B5EF4-FFF2-40B4-BE49-F238E27FC236}">
                  <a16:creationId xmlns:a16="http://schemas.microsoft.com/office/drawing/2014/main" id="{B326084F-8B97-C147-A08D-85858D390A78}"/>
                </a:ext>
              </a:extLst>
            </p:cNvPr>
            <p:cNvPicPr>
              <a:picLocks noChangeAspect="1"/>
            </p:cNvPicPr>
            <p:nvPr/>
          </p:nvPicPr>
          <p:blipFill>
            <a:blip r:embed="rId3"/>
            <a:stretch>
              <a:fillRect/>
            </a:stretch>
          </p:blipFill>
          <p:spPr>
            <a:xfrm>
              <a:off x="1032174" y="1433761"/>
              <a:ext cx="7841651" cy="3977856"/>
            </a:xfrm>
            <a:prstGeom prst="rect">
              <a:avLst/>
            </a:prstGeom>
            <a:effectLst>
              <a:outerShdw blurRad="63500" algn="ctr" rotWithShape="0">
                <a:prstClr val="black">
                  <a:alpha val="40000"/>
                </a:prstClr>
              </a:outerShdw>
            </a:effectLst>
          </p:spPr>
        </p:pic>
        <p:sp>
          <p:nvSpPr>
            <p:cNvPr id="7" name="正方形/長方形 6">
              <a:extLst>
                <a:ext uri="{FF2B5EF4-FFF2-40B4-BE49-F238E27FC236}">
                  <a16:creationId xmlns:a16="http://schemas.microsoft.com/office/drawing/2014/main" id="{D3001E4D-2A80-C741-BCB8-0102C285E970}"/>
                </a:ext>
              </a:extLst>
            </p:cNvPr>
            <p:cNvSpPr/>
            <p:nvPr/>
          </p:nvSpPr>
          <p:spPr>
            <a:xfrm>
              <a:off x="1174963" y="3454283"/>
              <a:ext cx="7595167" cy="1937849"/>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22" name="正方形/長方形 21">
            <a:extLst>
              <a:ext uri="{FF2B5EF4-FFF2-40B4-BE49-F238E27FC236}">
                <a16:creationId xmlns:a16="http://schemas.microsoft.com/office/drawing/2014/main" id="{986F3AFA-C26C-1648-9FB6-F6230EBDA8E2}"/>
              </a:ext>
            </a:extLst>
          </p:cNvPr>
          <p:cNvSpPr/>
          <p:nvPr/>
        </p:nvSpPr>
        <p:spPr>
          <a:xfrm>
            <a:off x="1801893" y="5945911"/>
            <a:ext cx="6305978" cy="461665"/>
          </a:xfrm>
          <a:prstGeom prst="rect">
            <a:avLst/>
          </a:prstGeom>
        </p:spPr>
        <p:txBody>
          <a:bodyPr wrap="square">
            <a:spAutoFit/>
          </a:bodyPr>
          <a:lstStyle/>
          <a:p>
            <a:pPr algn="ctr"/>
            <a:r>
              <a:rPr lang="ja-JP" altLang="en-US" sz="1200" b="1">
                <a:solidFill>
                  <a:srgbClr val="004E98"/>
                </a:solidFill>
                <a:latin typeface="Yu Gothic" panose="020B0400000000000000" pitchFamily="34" charset="-128"/>
                <a:ea typeface="Yu Gothic" panose="020B0400000000000000" pitchFamily="34" charset="-128"/>
              </a:rPr>
              <a:t>過去反映された名刺が複数枚存在する場合は、すべての名刺が一覧で表示されます</a:t>
            </a:r>
          </a:p>
        </p:txBody>
      </p:sp>
    </p:spTree>
    <p:extLst>
      <p:ext uri="{BB962C8B-B14F-4D97-AF65-F5344CB8AC3E}">
        <p14:creationId xmlns:p14="http://schemas.microsoft.com/office/powerpoint/2010/main" val="2795805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a:extLst>
              <a:ext uri="{FF2B5EF4-FFF2-40B4-BE49-F238E27FC236}">
                <a16:creationId xmlns:a16="http://schemas.microsoft.com/office/drawing/2014/main" id="{028E6B19-1196-1645-B271-255D06BDDA15}"/>
              </a:ext>
            </a:extLst>
          </p:cNvPr>
          <p:cNvSpPr/>
          <p:nvPr/>
        </p:nvSpPr>
        <p:spPr>
          <a:xfrm>
            <a:off x="0" y="0"/>
            <a:ext cx="9906000" cy="6858000"/>
          </a:xfrm>
          <a:prstGeom prst="rect">
            <a:avLst/>
          </a:prstGeom>
          <a:solidFill>
            <a:srgbClr val="004E98"/>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kumimoji="1" lang="ja-JP" altLang="en-US"/>
          </a:p>
        </p:txBody>
      </p:sp>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866775" y="1122363"/>
            <a:ext cx="8172450" cy="2387600"/>
          </a:xfrm>
        </p:spPr>
        <p:txBody>
          <a:bodyPr>
            <a:normAutofit/>
          </a:bodyPr>
          <a:lstStyle/>
          <a:p>
            <a:r>
              <a:rPr lang="ja-JP" altLang="en-US" sz="3600" b="1">
                <a:solidFill>
                  <a:schemeClr val="bg1"/>
                </a:solidFill>
                <a:latin typeface="Yu Gothic" panose="020B0400000000000000" pitchFamily="34" charset="-128"/>
                <a:ea typeface="Yu Gothic" panose="020B0400000000000000" pitchFamily="34" charset="-128"/>
              </a:rPr>
              <a:t>自動で反映できない名刺への対処方法</a:t>
            </a:r>
            <a:endParaRPr kumimoji="1" lang="ja-JP" altLang="en-US" sz="3600" b="1">
              <a:solidFill>
                <a:schemeClr val="bg1"/>
              </a:solidFill>
              <a:latin typeface="Yu Gothic" panose="020B0400000000000000" pitchFamily="34" charset="-128"/>
              <a:ea typeface="Yu Gothic" panose="020B0400000000000000" pitchFamily="34" charset="-128"/>
            </a:endParaRP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正方形/長方形 6">
            <a:extLst>
              <a:ext uri="{FF2B5EF4-FFF2-40B4-BE49-F238E27FC236}">
                <a16:creationId xmlns:a16="http://schemas.microsoft.com/office/drawing/2014/main" id="{439192E9-6B92-E74D-B97A-A0B793DDEC33}"/>
              </a:ext>
            </a:extLst>
          </p:cNvPr>
          <p:cNvSpPr/>
          <p:nvPr/>
        </p:nvSpPr>
        <p:spPr>
          <a:xfrm>
            <a:off x="2525642" y="4428985"/>
            <a:ext cx="4879428" cy="925318"/>
          </a:xfrm>
          <a:prstGeom prst="rect">
            <a:avLst/>
          </a:prstGeom>
        </p:spPr>
        <p:txBody>
          <a:bodyPr wrap="square">
            <a:spAutoFit/>
          </a:bodyPr>
          <a:lstStyle/>
          <a:p>
            <a:pPr algn="ctr">
              <a:lnSpc>
                <a:spcPts val="2220"/>
              </a:lnSpc>
            </a:pPr>
            <a:r>
              <a:rPr lang="ja-JP" altLang="en-US" sz="1600" b="1">
                <a:solidFill>
                  <a:schemeClr val="bg1"/>
                </a:solidFill>
                <a:latin typeface="Yu Gothic" panose="020B0400000000000000" pitchFamily="34" charset="-128"/>
                <a:ea typeface="Yu Gothic" panose="020B0400000000000000" pitchFamily="34" charset="-128"/>
              </a:rPr>
              <a:t>取引先／取引先責任者／リードへ</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自動反映できない名刺データの条件</a:t>
            </a:r>
            <a:br>
              <a:rPr lang="en-US" altLang="ja-JP" sz="1600" b="1" dirty="0">
                <a:solidFill>
                  <a:schemeClr val="bg1"/>
                </a:solidFill>
                <a:latin typeface="Yu Gothic" panose="020B0400000000000000" pitchFamily="34" charset="-128"/>
                <a:ea typeface="Yu Gothic" panose="020B0400000000000000" pitchFamily="34" charset="-128"/>
              </a:rPr>
            </a:br>
            <a:r>
              <a:rPr lang="ja-JP" altLang="en-US" sz="1600" b="1">
                <a:solidFill>
                  <a:schemeClr val="bg1"/>
                </a:solidFill>
                <a:latin typeface="Yu Gothic" panose="020B0400000000000000" pitchFamily="34" charset="-128"/>
                <a:ea typeface="Yu Gothic" panose="020B0400000000000000" pitchFamily="34" charset="-128"/>
              </a:rPr>
              <a:t>ならびに対処方法についてご案内します</a:t>
            </a:r>
          </a:p>
        </p:txBody>
      </p:sp>
      <p:sp>
        <p:nvSpPr>
          <p:cNvPr id="8" name="正方形/長方形 7">
            <a:extLst>
              <a:ext uri="{FF2B5EF4-FFF2-40B4-BE49-F238E27FC236}">
                <a16:creationId xmlns:a16="http://schemas.microsoft.com/office/drawing/2014/main" id="{8EBF8811-634D-FB45-BC63-164AB50872F4}"/>
              </a:ext>
            </a:extLst>
          </p:cNvPr>
          <p:cNvSpPr/>
          <p:nvPr/>
        </p:nvSpPr>
        <p:spPr>
          <a:xfrm>
            <a:off x="2346154" y="4030358"/>
            <a:ext cx="5238405" cy="172257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latin typeface="Yu Gothic" panose="020B0400000000000000" pitchFamily="34" charset="-128"/>
              <a:ea typeface="Yu Gothic" panose="020B0400000000000000" pitchFamily="34" charset="-128"/>
              <a:cs typeface="Yu Gothic" charset="-128"/>
            </a:endParaRPr>
          </a:p>
        </p:txBody>
      </p:sp>
    </p:spTree>
    <p:extLst>
      <p:ext uri="{BB962C8B-B14F-4D97-AF65-F5344CB8AC3E}">
        <p14:creationId xmlns:p14="http://schemas.microsoft.com/office/powerpoint/2010/main" val="41127020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33A6411-7D52-C547-B8D4-8E2D72F256E8}"/>
              </a:ext>
            </a:extLst>
          </p:cNvPr>
          <p:cNvSpPr>
            <a:spLocks noGrp="1"/>
          </p:cNvSpPr>
          <p:nvPr>
            <p:ph type="ctrTitle"/>
          </p:nvPr>
        </p:nvSpPr>
        <p:spPr>
          <a:xfrm>
            <a:off x="458153" y="1122363"/>
            <a:ext cx="8989695" cy="2387600"/>
          </a:xfrm>
        </p:spPr>
        <p:txBody>
          <a:bodyPr>
            <a:normAutofit/>
          </a:bodyPr>
          <a:lstStyle/>
          <a:p>
            <a:r>
              <a:rPr kumimoji="1" lang="ja-JP" altLang="en-US" sz="3600" b="1">
                <a:solidFill>
                  <a:srgbClr val="004E98"/>
                </a:solidFill>
                <a:latin typeface="Yu Gothic" panose="020B0400000000000000" pitchFamily="34" charset="-128"/>
                <a:ea typeface="Yu Gothic" panose="020B0400000000000000" pitchFamily="34" charset="-128"/>
              </a:rPr>
              <a:t>自動反映の対象とならない名刺について</a:t>
            </a:r>
          </a:p>
        </p:txBody>
      </p:sp>
      <p:sp>
        <p:nvSpPr>
          <p:cNvPr id="5" name="正方形/長方形 4">
            <a:extLst>
              <a:ext uri="{FF2B5EF4-FFF2-40B4-BE49-F238E27FC236}">
                <a16:creationId xmlns:a16="http://schemas.microsoft.com/office/drawing/2014/main" id="{34D5D704-39E4-624F-B864-5A6FA45085BE}"/>
              </a:ext>
            </a:extLst>
          </p:cNvPr>
          <p:cNvSpPr/>
          <p:nvPr/>
        </p:nvSpPr>
        <p:spPr>
          <a:xfrm>
            <a:off x="4669612" y="3568624"/>
            <a:ext cx="566777" cy="45719"/>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15463741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図 9">
            <a:extLst>
              <a:ext uri="{FF2B5EF4-FFF2-40B4-BE49-F238E27FC236}">
                <a16:creationId xmlns:a16="http://schemas.microsoft.com/office/drawing/2014/main" id="{638ABF77-A289-AB41-AA21-23B1E21C8F3F}"/>
              </a:ext>
            </a:extLst>
          </p:cNvPr>
          <p:cNvPicPr>
            <a:picLocks noChangeAspect="1"/>
          </p:cNvPicPr>
          <p:nvPr/>
        </p:nvPicPr>
        <p:blipFill>
          <a:blip r:embed="rId3"/>
          <a:stretch>
            <a:fillRect/>
          </a:stretch>
        </p:blipFill>
        <p:spPr>
          <a:xfrm>
            <a:off x="596969" y="1382208"/>
            <a:ext cx="4613202" cy="1425461"/>
          </a:xfrm>
          <a:prstGeom prst="rect">
            <a:avLst/>
          </a:prstGeom>
          <a:effectLst>
            <a:outerShdw blurRad="63500" algn="ctr" rotWithShape="0">
              <a:prstClr val="black">
                <a:alpha val="40000"/>
              </a:prstClr>
            </a:outerShdw>
          </a:effectLst>
        </p:spPr>
      </p:pic>
      <p:pic>
        <p:nvPicPr>
          <p:cNvPr id="4" name="図 3">
            <a:extLst>
              <a:ext uri="{FF2B5EF4-FFF2-40B4-BE49-F238E27FC236}">
                <a16:creationId xmlns:a16="http://schemas.microsoft.com/office/drawing/2014/main" id="{FF01AA2A-2E5F-584A-9EDD-535817A176DA}"/>
              </a:ext>
            </a:extLst>
          </p:cNvPr>
          <p:cNvPicPr>
            <a:picLocks noChangeAspect="1"/>
          </p:cNvPicPr>
          <p:nvPr/>
        </p:nvPicPr>
        <p:blipFill>
          <a:blip r:embed="rId4"/>
          <a:stretch>
            <a:fillRect/>
          </a:stretch>
        </p:blipFill>
        <p:spPr>
          <a:xfrm>
            <a:off x="596970" y="3078512"/>
            <a:ext cx="4613201" cy="3469227"/>
          </a:xfrm>
          <a:prstGeom prst="rect">
            <a:avLst/>
          </a:prstGeom>
          <a:effectLst>
            <a:outerShdw blurRad="63500" algn="ctr" rotWithShape="0">
              <a:prstClr val="black">
                <a:alpha val="40000"/>
              </a:prstClr>
            </a:outerShdw>
          </a:effectLst>
        </p:spPr>
      </p:pic>
      <p:sp>
        <p:nvSpPr>
          <p:cNvPr id="15" name="タイトル 14">
            <a:extLst>
              <a:ext uri="{FF2B5EF4-FFF2-40B4-BE49-F238E27FC236}">
                <a16:creationId xmlns:a16="http://schemas.microsoft.com/office/drawing/2014/main" id="{1F780BDF-ED53-9040-881B-B578A29DF8FF}"/>
              </a:ext>
            </a:extLst>
          </p:cNvPr>
          <p:cNvSpPr>
            <a:spLocks noGrp="1"/>
          </p:cNvSpPr>
          <p:nvPr>
            <p:ph type="title"/>
          </p:nvPr>
        </p:nvSpPr>
        <p:spPr>
          <a:xfrm>
            <a:off x="459799" y="382276"/>
            <a:ext cx="8753134" cy="413752"/>
          </a:xfrm>
        </p:spPr>
        <p:txBody>
          <a:bodyPr>
            <a:normAutofit/>
          </a:bodyPr>
          <a:lstStyle/>
          <a:p>
            <a:r>
              <a:rPr lang="ja-JP" altLang="en-US" sz="2000" b="1">
                <a:latin typeface="Yu Gothic" panose="020B0400000000000000" pitchFamily="34" charset="-128"/>
                <a:ea typeface="Yu Gothic" panose="020B0400000000000000" pitchFamily="34" charset="-128"/>
              </a:rPr>
              <a:t>自動反映の対象とならない名刺の確認方法</a:t>
            </a:r>
          </a:p>
        </p:txBody>
      </p:sp>
      <p:sp>
        <p:nvSpPr>
          <p:cNvPr id="6" name="スライド番号プレースホルダー 5">
            <a:extLst>
              <a:ext uri="{FF2B5EF4-FFF2-40B4-BE49-F238E27FC236}">
                <a16:creationId xmlns:a16="http://schemas.microsoft.com/office/drawing/2014/main" id="{2DC4CF7E-ACE9-9B42-BC45-3A852C9ADA5A}"/>
              </a:ext>
            </a:extLst>
          </p:cNvPr>
          <p:cNvSpPr>
            <a:spLocks noGrp="1"/>
          </p:cNvSpPr>
          <p:nvPr>
            <p:ph type="sldNum" sz="quarter" idx="11"/>
          </p:nvPr>
        </p:nvSpPr>
        <p:spPr>
          <a:xfrm>
            <a:off x="8157702" y="6729850"/>
            <a:ext cx="1748297" cy="122162"/>
          </a:xfrm>
        </p:spPr>
        <p:txBody>
          <a:bodyPr/>
          <a:lstStyle/>
          <a:p>
            <a:fld id="{BC97076A-FE38-4902-A3BD-70DA550777B1}" type="slidenum">
              <a:rPr kumimoji="1" lang="ja-JP" altLang="en-US" sz="600" smtClean="0">
                <a:latin typeface="Yu Gothic" panose="020B0400000000000000" pitchFamily="34" charset="-128"/>
                <a:ea typeface="Yu Gothic" panose="020B0400000000000000" pitchFamily="34" charset="-128"/>
              </a:rPr>
              <a:pPr/>
              <a:t>9</a:t>
            </a:fld>
            <a:endParaRPr kumimoji="1" lang="ja-JP" altLang="en-US" sz="600">
              <a:latin typeface="Yu Gothic" panose="020B0400000000000000" pitchFamily="34" charset="-128"/>
              <a:ea typeface="Yu Gothic" panose="020B0400000000000000" pitchFamily="34" charset="-128"/>
            </a:endParaRPr>
          </a:p>
        </p:txBody>
      </p:sp>
      <p:sp>
        <p:nvSpPr>
          <p:cNvPr id="87" name="正方形/長方形 86">
            <a:extLst>
              <a:ext uri="{FF2B5EF4-FFF2-40B4-BE49-F238E27FC236}">
                <a16:creationId xmlns:a16="http://schemas.microsoft.com/office/drawing/2014/main" id="{933CA55C-F202-1C43-A462-ABC6B1E58E40}"/>
              </a:ext>
            </a:extLst>
          </p:cNvPr>
          <p:cNvSpPr/>
          <p:nvPr/>
        </p:nvSpPr>
        <p:spPr>
          <a:xfrm>
            <a:off x="5363137" y="3992632"/>
            <a:ext cx="4193818" cy="148316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8" name="正方形/長方形 87">
            <a:extLst>
              <a:ext uri="{FF2B5EF4-FFF2-40B4-BE49-F238E27FC236}">
                <a16:creationId xmlns:a16="http://schemas.microsoft.com/office/drawing/2014/main" id="{1D379C79-0D75-A644-A545-4AB0E6C540BA}"/>
              </a:ext>
            </a:extLst>
          </p:cNvPr>
          <p:cNvSpPr/>
          <p:nvPr/>
        </p:nvSpPr>
        <p:spPr>
          <a:xfrm>
            <a:off x="5429681" y="4250161"/>
            <a:ext cx="3884309" cy="276999"/>
          </a:xfrm>
          <a:prstGeom prst="rect">
            <a:avLst/>
          </a:prstGeom>
        </p:spPr>
        <p:txBody>
          <a:bodyPr wrap="square">
            <a:spAutoFit/>
          </a:bodyPr>
          <a:lstStyle/>
          <a:p>
            <a:r>
              <a:rPr lang="ja-JP" altLang="en-US" sz="1200" b="1">
                <a:solidFill>
                  <a:srgbClr val="004E98"/>
                </a:solidFill>
                <a:latin typeface="Yu Gothic" panose="020B0400000000000000" pitchFamily="34" charset="-128"/>
                <a:ea typeface="Yu Gothic" panose="020B0400000000000000" pitchFamily="34" charset="-128"/>
              </a:rPr>
              <a:t>自動関連づけ対象フラグにチェックが入らないケース</a:t>
            </a:r>
            <a:endParaRPr lang="ja-JP" altLang="en-US" sz="1200">
              <a:solidFill>
                <a:srgbClr val="004E98"/>
              </a:solidFill>
              <a:latin typeface="Yu Gothic" panose="020B0400000000000000" pitchFamily="34" charset="-128"/>
              <a:ea typeface="Yu Gothic" panose="020B0400000000000000" pitchFamily="34" charset="-128"/>
            </a:endParaRPr>
          </a:p>
        </p:txBody>
      </p:sp>
      <p:sp>
        <p:nvSpPr>
          <p:cNvPr id="90" name="テキスト ボックス 89">
            <a:extLst>
              <a:ext uri="{FF2B5EF4-FFF2-40B4-BE49-F238E27FC236}">
                <a16:creationId xmlns:a16="http://schemas.microsoft.com/office/drawing/2014/main" id="{8409203A-AC01-B24A-970E-7E39C657AA3D}"/>
              </a:ext>
            </a:extLst>
          </p:cNvPr>
          <p:cNvSpPr txBox="1">
            <a:spLocks/>
          </p:cNvSpPr>
          <p:nvPr/>
        </p:nvSpPr>
        <p:spPr>
          <a:xfrm>
            <a:off x="5517536" y="4600264"/>
            <a:ext cx="3884309" cy="603563"/>
          </a:xfrm>
          <a:prstGeom prst="rect">
            <a:avLst/>
          </a:prstGeom>
        </p:spPr>
        <p:txBody>
          <a:bodyPr vert="horz" wrap="square" lIns="0" tIns="0" rIns="0" bIns="0" rtlCol="0">
            <a:spAutoFit/>
          </a:bodyPr>
          <a:lstStyle/>
          <a:p>
            <a:pPr>
              <a:lnSpc>
                <a:spcPts val="1560"/>
              </a:lnSpc>
              <a:buClr>
                <a:srgbClr val="C00000"/>
              </a:buClr>
              <a:buSzPct val="130000"/>
            </a:pP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①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すでに取引先責任者</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リードのいずれかに紐付いている</a:t>
            </a:r>
            <a:endPar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endParaRPr>
          </a:p>
          <a:p>
            <a:pPr>
              <a:lnSpc>
                <a:spcPts val="1560"/>
              </a:lnSpc>
              <a:buClr>
                <a:srgbClr val="C00000"/>
              </a:buClr>
              <a:buSzPct val="130000"/>
            </a:pP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② [ SOC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 CI</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人物</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ID ]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項目のいずれかに値が入っていない</a:t>
            </a:r>
            <a:endPar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endParaRPr>
          </a:p>
          <a:p>
            <a:pPr>
              <a:lnSpc>
                <a:spcPts val="1560"/>
              </a:lnSpc>
              <a:buClr>
                <a:srgbClr val="C00000"/>
              </a:buClr>
              <a:buSzPct val="130000"/>
            </a:pP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③ [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関連づけしない</a:t>
            </a:r>
            <a:r>
              <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 ] </a:t>
            </a:r>
            <a:r>
              <a:rPr lang="ja-JP" altLang="en-US" sz="1100" b="1">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rPr>
              <a:t>項目にチェックが入っている</a:t>
            </a:r>
            <a:endParaRPr lang="en-US" altLang="ja-JP" sz="1100" b="1" dirty="0">
              <a:solidFill>
                <a:schemeClr val="tx1">
                  <a:lumMod val="75000"/>
                  <a:lumOff val="25000"/>
                </a:schemeClr>
              </a:solidFill>
              <a:latin typeface="Yu Gothic" panose="020B0400000000000000" pitchFamily="34" charset="-128"/>
              <a:ea typeface="Yu Gothic" panose="020B0400000000000000" pitchFamily="34" charset="-128"/>
              <a:cs typeface="メイリオ" panose="020B0604030504040204" pitchFamily="50" charset="-128"/>
            </a:endParaRPr>
          </a:p>
        </p:txBody>
      </p:sp>
      <p:sp>
        <p:nvSpPr>
          <p:cNvPr id="9" name="三角形 8">
            <a:extLst>
              <a:ext uri="{FF2B5EF4-FFF2-40B4-BE49-F238E27FC236}">
                <a16:creationId xmlns:a16="http://schemas.microsoft.com/office/drawing/2014/main" id="{E1154647-118A-8145-8B8D-4C2E2E3F1C3E}"/>
              </a:ext>
            </a:extLst>
          </p:cNvPr>
          <p:cNvSpPr/>
          <p:nvPr/>
        </p:nvSpPr>
        <p:spPr>
          <a:xfrm rot="16200000">
            <a:off x="4937691" y="4710042"/>
            <a:ext cx="395868" cy="588112"/>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4" name="正方形/長方形 93">
            <a:extLst>
              <a:ext uri="{FF2B5EF4-FFF2-40B4-BE49-F238E27FC236}">
                <a16:creationId xmlns:a16="http://schemas.microsoft.com/office/drawing/2014/main" id="{C119F4E7-0E0B-3942-AE25-C6F73C7B9C47}"/>
              </a:ext>
            </a:extLst>
          </p:cNvPr>
          <p:cNvSpPr/>
          <p:nvPr/>
        </p:nvSpPr>
        <p:spPr>
          <a:xfrm>
            <a:off x="1189318" y="2238833"/>
            <a:ext cx="1571811" cy="181638"/>
          </a:xfrm>
          <a:prstGeom prst="rect">
            <a:avLst/>
          </a:prstGeom>
          <a:noFill/>
          <a:ln w="19050">
            <a:solidFill>
              <a:srgbClr val="DD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400" b="1" dirty="0">
              <a:ea typeface="Yu Gothic" charset="-128"/>
              <a:cs typeface="Yu Gothic" charset="-128"/>
            </a:endParaRPr>
          </a:p>
        </p:txBody>
      </p:sp>
      <p:cxnSp>
        <p:nvCxnSpPr>
          <p:cNvPr id="12" name="直線矢印コネクタ 11">
            <a:extLst>
              <a:ext uri="{FF2B5EF4-FFF2-40B4-BE49-F238E27FC236}">
                <a16:creationId xmlns:a16="http://schemas.microsoft.com/office/drawing/2014/main" id="{9DFEF893-FE26-9A4D-A0BF-795025E9B603}"/>
              </a:ext>
            </a:extLst>
          </p:cNvPr>
          <p:cNvCxnSpPr>
            <a:cxnSpLocks/>
          </p:cNvCxnSpPr>
          <p:nvPr/>
        </p:nvCxnSpPr>
        <p:spPr>
          <a:xfrm>
            <a:off x="2672888" y="2346655"/>
            <a:ext cx="0" cy="830654"/>
          </a:xfrm>
          <a:prstGeom prst="straightConnector1">
            <a:avLst/>
          </a:prstGeom>
          <a:ln>
            <a:solidFill>
              <a:srgbClr val="004E98"/>
            </a:solidFill>
            <a:prstDash val="dash"/>
            <a:tailEnd type="triangle" w="med" len="sm"/>
          </a:ln>
        </p:spPr>
        <p:style>
          <a:lnRef idx="1">
            <a:schemeClr val="accent1"/>
          </a:lnRef>
          <a:fillRef idx="0">
            <a:schemeClr val="accent1"/>
          </a:fillRef>
          <a:effectRef idx="0">
            <a:schemeClr val="accent1"/>
          </a:effectRef>
          <a:fontRef idx="minor">
            <a:schemeClr val="tx1"/>
          </a:fontRef>
        </p:style>
      </p:cxnSp>
      <p:sp>
        <p:nvSpPr>
          <p:cNvPr id="14" name="正方形/長方形 13">
            <a:extLst>
              <a:ext uri="{FF2B5EF4-FFF2-40B4-BE49-F238E27FC236}">
                <a16:creationId xmlns:a16="http://schemas.microsoft.com/office/drawing/2014/main" id="{1D290DA9-3643-D84A-A59C-43003D0004F3}"/>
              </a:ext>
            </a:extLst>
          </p:cNvPr>
          <p:cNvSpPr/>
          <p:nvPr/>
        </p:nvSpPr>
        <p:spPr>
          <a:xfrm flipH="1">
            <a:off x="355465" y="406597"/>
            <a:ext cx="45719" cy="3032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70D95716-7259-D04C-8264-9C250E75994F}"/>
              </a:ext>
            </a:extLst>
          </p:cNvPr>
          <p:cNvSpPr txBox="1"/>
          <p:nvPr/>
        </p:nvSpPr>
        <p:spPr>
          <a:xfrm>
            <a:off x="510408" y="841333"/>
            <a:ext cx="9046547" cy="344325"/>
          </a:xfrm>
          <a:prstGeom prst="rect">
            <a:avLst/>
          </a:prstGeom>
        </p:spPr>
        <p:txBody>
          <a:bodyPr vert="horz" wrap="square" lIns="91440" tIns="45720" rIns="91440" bIns="45720" rtlCol="0">
            <a:spAutoFit/>
          </a:bodyPr>
          <a:lstStyle>
            <a:defPPr>
              <a:defRPr lang="ja-JP"/>
            </a:defPPr>
            <a:lvl1pPr algn="ctr">
              <a:defRPr sz="1100" b="1">
                <a:ea typeface="Yu Gothic" charset="-128"/>
                <a:cs typeface="Yu Gothic" charset="-128"/>
              </a:defRPr>
            </a:lvl1pPr>
          </a:lstStyle>
          <a:p>
            <a:pPr marL="285750" lvl="1" indent="-285750">
              <a:lnSpc>
                <a:spcPts val="2080"/>
              </a:lnSpc>
              <a:buClr>
                <a:srgbClr val="C00000"/>
              </a:buClr>
              <a:buSzPct val="160000"/>
              <a:buFont typeface="システムフォント（レギュラー）"/>
              <a:buChar char="-"/>
            </a:pPr>
            <a:r>
              <a:rPr lang="ja-JP" altLang="en-US" sz="1400" b="1">
                <a:latin typeface="Yu Gothic" panose="020B0400000000000000" pitchFamily="34" charset="-128"/>
                <a:ea typeface="Yu Gothic" panose="020B0400000000000000" pitchFamily="34" charset="-128"/>
                <a:cs typeface="Arial" panose="020B0604020202020204" pitchFamily="34" charset="0"/>
              </a:rPr>
              <a:t>「自動関連づけ対象フラグ」 のチェックが外れている名刺データは、自動反映の対象から除外されます。</a:t>
            </a:r>
          </a:p>
        </p:txBody>
      </p:sp>
    </p:spTree>
    <p:extLst>
      <p:ext uri="{BB962C8B-B14F-4D97-AF65-F5344CB8AC3E}">
        <p14:creationId xmlns:p14="http://schemas.microsoft.com/office/powerpoint/2010/main" val="892283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sansan_format_A4">
  <a:themeElements>
    <a:clrScheme name="sansan_color_v5">
      <a:dk1>
        <a:srgbClr val="333333"/>
      </a:dk1>
      <a:lt1>
        <a:srgbClr val="FFFFFF"/>
      </a:lt1>
      <a:dk2>
        <a:srgbClr val="000000"/>
      </a:dk2>
      <a:lt2>
        <a:srgbClr val="C8C8C8"/>
      </a:lt2>
      <a:accent1>
        <a:srgbClr val="004E98"/>
      </a:accent1>
      <a:accent2>
        <a:srgbClr val="084885"/>
      </a:accent2>
      <a:accent3>
        <a:srgbClr val="C8E9FF"/>
      </a:accent3>
      <a:accent4>
        <a:srgbClr val="888888"/>
      </a:accent4>
      <a:accent5>
        <a:srgbClr val="48A1E3"/>
      </a:accent5>
      <a:accent6>
        <a:srgbClr val="D70C18"/>
      </a:accent6>
      <a:hlink>
        <a:srgbClr val="D70C18"/>
      </a:hlink>
      <a:folHlink>
        <a:srgbClr val="D70C18"/>
      </a:folHlink>
    </a:clrScheme>
    <a:fontScheme name="ユーザー定義 游+Arial">
      <a:majorFont>
        <a:latin typeface="Arial"/>
        <a:ea typeface="游ゴシック Medium"/>
        <a:cs typeface=""/>
      </a:majorFont>
      <a:minorFont>
        <a:latin typeface="Arial"/>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kumimoji="1" sz="2400" b="1" dirty="0" smtClean="0">
            <a:ea typeface="Yu Gothic" charset="-128"/>
            <a:cs typeface="Yu Gothic" charset="-128"/>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spAutoFit/>
      </a:bodyPr>
      <a:lstStyle>
        <a:defPPr algn="ctr">
          <a:lnSpc>
            <a:spcPct val="130000"/>
          </a:lnSpc>
          <a:spcBef>
            <a:spcPts val="800"/>
          </a:spcBef>
          <a:defRPr kumimoji="1" sz="2400" b="1" smtClean="0">
            <a:ea typeface="Yu Gothic" charset="-128"/>
            <a:cs typeface="Yu Gothic" charset="-128"/>
          </a:defRPr>
        </a:defPPr>
      </a:lstStyle>
    </a:txDef>
  </a:objectDefaults>
  <a:extraClrSchemeLst/>
  <a:extLst>
    <a:ext uri="{05A4C25C-085E-4340-85A3-A5531E510DB2}">
      <thm15:themeFamily xmlns:thm15="http://schemas.microsoft.com/office/thememl/2012/main" name="sansan_format_A4" id="{0D81974E-53E0-D84C-AD00-32D8686569EF}" vid="{EE240354-CEAB-5F4C-B546-0D6FBAFA3A62}"/>
    </a:ext>
  </a:extLst>
</a:theme>
</file>

<file path=ppt/theme/theme2.xml><?xml version="1.0" encoding="utf-8"?>
<a:theme xmlns:a="http://schemas.openxmlformats.org/drawingml/2006/main" name="sansan">
  <a:themeElements>
    <a:clrScheme name="sansan_color_v5">
      <a:dk1>
        <a:srgbClr val="333333"/>
      </a:dk1>
      <a:lt1>
        <a:srgbClr val="FFFFFF"/>
      </a:lt1>
      <a:dk2>
        <a:srgbClr val="000000"/>
      </a:dk2>
      <a:lt2>
        <a:srgbClr val="C8C8C8"/>
      </a:lt2>
      <a:accent1>
        <a:srgbClr val="004E98"/>
      </a:accent1>
      <a:accent2>
        <a:srgbClr val="084885"/>
      </a:accent2>
      <a:accent3>
        <a:srgbClr val="C8E9FF"/>
      </a:accent3>
      <a:accent4>
        <a:srgbClr val="888888"/>
      </a:accent4>
      <a:accent5>
        <a:srgbClr val="48A1E3"/>
      </a:accent5>
      <a:accent6>
        <a:srgbClr val="D70C18"/>
      </a:accent6>
      <a:hlink>
        <a:srgbClr val="D70C18"/>
      </a:hlink>
      <a:folHlink>
        <a:srgbClr val="D70C18"/>
      </a:folHlink>
    </a:clrScheme>
    <a:fontScheme name="ユーザー定義 游+Arial">
      <a:majorFont>
        <a:latin typeface="Arial"/>
        <a:ea typeface="游ゴシック Medium"/>
        <a:cs typeface=""/>
      </a:majorFont>
      <a:minorFont>
        <a:latin typeface="Arial"/>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kumimoji="1" sz="2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spAutoFit/>
      </a:bodyPr>
      <a:lstStyle>
        <a:defPPr>
          <a:lnSpc>
            <a:spcPct val="130000"/>
          </a:lnSpc>
          <a:spcBef>
            <a:spcPts val="800"/>
          </a:spcBef>
          <a:defRPr kumimoji="1" sz="2400" b="1" smtClean="0">
            <a:latin typeface="+mj-lt"/>
          </a:defRPr>
        </a:defPPr>
      </a:lstStyle>
    </a:txDef>
  </a:objectDefaults>
  <a:extraClrSchemeLst/>
  <a:extLst>
    <a:ext uri="{05A4C25C-085E-4340-85A3-A5531E510DB2}">
      <thm15:themeFamily xmlns:thm15="http://schemas.microsoft.com/office/thememl/2012/main" name="sansan" id="{207FD033-DBC5-1142-8573-DD96C457CC4F}" vid="{84BD25B2-7F8C-B84F-8B51-B4CF115C819D}"/>
    </a:ext>
  </a:extLst>
</a:theme>
</file>

<file path=ppt/theme/theme3.xml><?xml version="1.0" encoding="utf-8"?>
<a:theme xmlns:a="http://schemas.openxmlformats.org/drawingml/2006/main" name="EightVer5">
  <a:themeElements>
    <a:clrScheme name="sansan_color_v5">
      <a:dk1>
        <a:srgbClr val="333333"/>
      </a:dk1>
      <a:lt1>
        <a:srgbClr val="FFFFFF"/>
      </a:lt1>
      <a:dk2>
        <a:srgbClr val="000000"/>
      </a:dk2>
      <a:lt2>
        <a:srgbClr val="C8C8C8"/>
      </a:lt2>
      <a:accent1>
        <a:srgbClr val="004E98"/>
      </a:accent1>
      <a:accent2>
        <a:srgbClr val="084885"/>
      </a:accent2>
      <a:accent3>
        <a:srgbClr val="C8E9FF"/>
      </a:accent3>
      <a:accent4>
        <a:srgbClr val="888888"/>
      </a:accent4>
      <a:accent5>
        <a:srgbClr val="48A1E3"/>
      </a:accent5>
      <a:accent6>
        <a:srgbClr val="D70C18"/>
      </a:accent6>
      <a:hlink>
        <a:srgbClr val="D70C18"/>
      </a:hlink>
      <a:folHlink>
        <a:srgbClr val="D70C18"/>
      </a:folHlink>
    </a:clrScheme>
    <a:fontScheme name="ユーザー定義 游+Arial">
      <a:majorFont>
        <a:latin typeface="Arial"/>
        <a:ea typeface="游ゴシック Medium"/>
        <a:cs typeface=""/>
      </a:majorFont>
      <a:minorFont>
        <a:latin typeface="Arial"/>
        <a:ea typeface="游ゴシック Medium"/>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kumimoji="1" sz="2400" dirty="0" smtClean="0"/>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none" lIns="91440" tIns="45720" rIns="91440" bIns="45720" rtlCol="0">
        <a:spAutoFit/>
      </a:bodyPr>
      <a:lstStyle>
        <a:defPPr>
          <a:lnSpc>
            <a:spcPct val="130000"/>
          </a:lnSpc>
          <a:spcBef>
            <a:spcPts val="800"/>
          </a:spcBef>
          <a:defRPr kumimoji="1" sz="2400" b="1" smtClean="0">
            <a:latin typeface="+mj-lt"/>
          </a:defRPr>
        </a:defPPr>
      </a:lstStyle>
    </a:txDef>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25663</TotalTime>
  <Words>3724</Words>
  <Application>Microsoft Macintosh PowerPoint</Application>
  <PresentationFormat>A4 210 x 297 mm</PresentationFormat>
  <Paragraphs>557</Paragraphs>
  <Slides>31</Slides>
  <Notes>18</Notes>
  <HiddenSlides>4</HiddenSlides>
  <MMClips>0</MMClips>
  <ScaleCrop>false</ScaleCrop>
  <HeadingPairs>
    <vt:vector size="6" baseType="variant">
      <vt:variant>
        <vt:lpstr>使用されているフォント</vt:lpstr>
      </vt:variant>
      <vt:variant>
        <vt:i4>10</vt:i4>
      </vt:variant>
      <vt:variant>
        <vt:lpstr>テーマ</vt:lpstr>
      </vt:variant>
      <vt:variant>
        <vt:i4>4</vt:i4>
      </vt:variant>
      <vt:variant>
        <vt:lpstr>スライド タイトル</vt:lpstr>
      </vt:variant>
      <vt:variant>
        <vt:i4>31</vt:i4>
      </vt:variant>
    </vt:vector>
  </HeadingPairs>
  <TitlesOfParts>
    <vt:vector size="45" baseType="lpstr">
      <vt:lpstr>HGPｺﾞｼｯｸE</vt:lpstr>
      <vt:lpstr>Hiragino Kaku Gothic Pro W3</vt:lpstr>
      <vt:lpstr>システムフォント</vt:lpstr>
      <vt:lpstr>システムフォント（レギュラー）</vt:lpstr>
      <vt:lpstr>游ゴシック</vt:lpstr>
      <vt:lpstr>游ゴシック</vt:lpstr>
      <vt:lpstr>游ゴシック Light</vt:lpstr>
      <vt:lpstr>游ゴシック Medium</vt:lpstr>
      <vt:lpstr>Arial</vt:lpstr>
      <vt:lpstr>Calibri</vt:lpstr>
      <vt:lpstr>sansan_format_A4</vt:lpstr>
      <vt:lpstr>sansan</vt:lpstr>
      <vt:lpstr>EightVer5</vt:lpstr>
      <vt:lpstr>Office テーマ</vt:lpstr>
      <vt:lpstr>Sansan Data Hub ユーザガイド</vt:lpstr>
      <vt:lpstr>Sansan Data Hubの基本仕様</vt:lpstr>
      <vt:lpstr>Salesforce連携の概要</vt:lpstr>
      <vt:lpstr>Salesforce連携の概要</vt:lpstr>
      <vt:lpstr>名刺情報の反映イメージ</vt:lpstr>
      <vt:lpstr>取引先責任者/リードに反映済みの名刺情報を確認する</vt:lpstr>
      <vt:lpstr>自動で反映できない名刺への対処方法</vt:lpstr>
      <vt:lpstr>自動反映の対象とならない名刺について</vt:lpstr>
      <vt:lpstr>自動反映の対象とならない名刺の確認方法</vt:lpstr>
      <vt:lpstr>自動反映されない名刺に必要な「手動対応」について</vt:lpstr>
      <vt:lpstr>【参考】① すでに取引先責任者/リードのいずれかに紐付いている</vt:lpstr>
      <vt:lpstr>【参考】② [ SOC ]・[ CI人物ID ] 項目のいずれかに値が入っていない</vt:lpstr>
      <vt:lpstr>【参考】③ [ 関連づけしない ] 項目にチェックが入っている</vt:lpstr>
      <vt:lpstr>自動反映時にエラーになった名刺について</vt:lpstr>
      <vt:lpstr>自動反映時にエラーとなった名刺ついて</vt:lpstr>
      <vt:lpstr>連携エラーの種類と原因</vt:lpstr>
      <vt:lpstr>連携エラーの種類と原因</vt:lpstr>
      <vt:lpstr>手動関連づけの方法</vt:lpstr>
      <vt:lpstr>手動関連づけの方法</vt:lpstr>
      <vt:lpstr>手動関連づけの方法</vt:lpstr>
      <vt:lpstr>一括手動関連づけの方法</vt:lpstr>
      <vt:lpstr>一括手動関連づけの方法</vt:lpstr>
      <vt:lpstr>一括手動関連づけの方法</vt:lpstr>
      <vt:lpstr>付録</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Sansan導入キックオフ              &amp;    運用成功ガイド </dc:title>
  <dc:subject/>
  <dc:creator>yasuno minami</dc:creator>
  <cp:keywords/>
  <dc:description/>
  <cp:lastModifiedBy>Marina Yasue</cp:lastModifiedBy>
  <cp:revision>1202</cp:revision>
  <cp:lastPrinted>2019-11-11T04:53:41Z</cp:lastPrinted>
  <dcterms:created xsi:type="dcterms:W3CDTF">2014-10-31T03:07:42Z</dcterms:created>
  <dcterms:modified xsi:type="dcterms:W3CDTF">2024-02-26T01:27:32Z</dcterms:modified>
  <cp:category/>
</cp:coreProperties>
</file>