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57" r:id="rId1"/>
  </p:sldMasterIdLst>
  <p:notesMasterIdLst>
    <p:notesMasterId r:id="rId37"/>
  </p:notesMasterIdLst>
  <p:sldIdLst>
    <p:sldId id="256" r:id="rId2"/>
    <p:sldId id="257" r:id="rId3"/>
    <p:sldId id="258" r:id="rId4"/>
    <p:sldId id="2147478904" r:id="rId5"/>
    <p:sldId id="2147478899" r:id="rId6"/>
    <p:sldId id="2147478902" r:id="rId7"/>
    <p:sldId id="2147478903" r:id="rId8"/>
    <p:sldId id="2147478905" r:id="rId9"/>
    <p:sldId id="2147478907" r:id="rId10"/>
    <p:sldId id="2147478908" r:id="rId11"/>
    <p:sldId id="2147478909" r:id="rId12"/>
    <p:sldId id="2147478910" r:id="rId13"/>
    <p:sldId id="2147478911" r:id="rId14"/>
    <p:sldId id="2147478912" r:id="rId15"/>
    <p:sldId id="2147478913" r:id="rId16"/>
    <p:sldId id="2147478914" r:id="rId17"/>
    <p:sldId id="2147478915" r:id="rId18"/>
    <p:sldId id="2147478916" r:id="rId19"/>
    <p:sldId id="2147478935" r:id="rId20"/>
    <p:sldId id="2147478918" r:id="rId21"/>
    <p:sldId id="2147478919" r:id="rId22"/>
    <p:sldId id="2147478934" r:id="rId23"/>
    <p:sldId id="2147478921" r:id="rId24"/>
    <p:sldId id="2147478922" r:id="rId25"/>
    <p:sldId id="2147478923" r:id="rId26"/>
    <p:sldId id="2147478924" r:id="rId27"/>
    <p:sldId id="2147478925" r:id="rId28"/>
    <p:sldId id="2147478926" r:id="rId29"/>
    <p:sldId id="2147478927" r:id="rId30"/>
    <p:sldId id="2147478928" r:id="rId31"/>
    <p:sldId id="2147478929" r:id="rId32"/>
    <p:sldId id="2147478930" r:id="rId33"/>
    <p:sldId id="2147478931" r:id="rId34"/>
    <p:sldId id="2147478932" r:id="rId35"/>
    <p:sldId id="2147478933" r:id="rId3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pos="461"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 Office User" initials="MOU" lastIdx="2" clrIdx="0">
    <p:extLst>
      <p:ext uri="{19B8F6BF-5375-455C-9EA6-DF929625EA0E}">
        <p15:presenceInfo xmlns:p15="http://schemas.microsoft.com/office/powerpoint/2012/main" userId="Micro Office User" providerId="None"/>
      </p:ext>
    </p:extLst>
  </p:cmAuthor>
  <p:cmAuthor id="2" name="Nerisa Fernandez" initials="NF" lastIdx="5" clrIdx="1">
    <p:extLst>
      <p:ext uri="{19B8F6BF-5375-455C-9EA6-DF929625EA0E}">
        <p15:presenceInfo xmlns:p15="http://schemas.microsoft.com/office/powerpoint/2012/main" userId="S::fernandez@sansan.com::9a129786-844d-4b9a-a227-a707052e41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FF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5"/>
    <p:restoredTop sz="94667"/>
  </p:normalViewPr>
  <p:slideViewPr>
    <p:cSldViewPr snapToGrid="0">
      <p:cViewPr varScale="1">
        <p:scale>
          <a:sx n="110" d="100"/>
          <a:sy n="110" d="100"/>
        </p:scale>
        <p:origin x="680" y="184"/>
      </p:cViewPr>
      <p:guideLst>
        <p:guide pos="3840"/>
        <p:guide pos="461"/>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9A0DD-5E96-4B45-9337-260C9A90EB0A}" type="datetimeFigureOut">
              <a:t>2026/6/8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EFB33-AED9-0E40-BD82-47F34940893C}" type="slidenum">
              <a:t>‹#›</a:t>
            </a:fld>
            <a:endParaRPr kumimoji="1" lang="ja-JP" altLang="en-US"/>
          </a:p>
        </p:txBody>
      </p:sp>
    </p:spTree>
    <p:extLst>
      <p:ext uri="{BB962C8B-B14F-4D97-AF65-F5344CB8AC3E}">
        <p14:creationId xmlns:p14="http://schemas.microsoft.com/office/powerpoint/2010/main" val="23294348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69EFB33-AED9-0E40-BD82-47F34940893C}" type="slidenum">
              <a:rPr lang="en-US" altLang="ja-JP" smtClean="0"/>
              <a:t>6</a:t>
            </a:fld>
            <a:endParaRPr kumimoji="1" lang="ja-JP" altLang="en-US"/>
          </a:p>
        </p:txBody>
      </p:sp>
    </p:spTree>
    <p:extLst>
      <p:ext uri="{BB962C8B-B14F-4D97-AF65-F5344CB8AC3E}">
        <p14:creationId xmlns:p14="http://schemas.microsoft.com/office/powerpoint/2010/main" val="12257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69EFB33-AED9-0E40-BD82-47F34940893C}" type="slidenum">
              <a:rPr lang="en-US" altLang="ja-JP" smtClean="0"/>
              <a:t>7</a:t>
            </a:fld>
            <a:endParaRPr kumimoji="1" lang="ja-JP" altLang="en-US"/>
          </a:p>
        </p:txBody>
      </p:sp>
    </p:spTree>
    <p:extLst>
      <p:ext uri="{BB962C8B-B14F-4D97-AF65-F5344CB8AC3E}">
        <p14:creationId xmlns:p14="http://schemas.microsoft.com/office/powerpoint/2010/main" val="386946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69EFB33-AED9-0E40-BD82-47F34940893C}" type="slidenum">
              <a:rPr lang="en-US" altLang="ja-JP" smtClean="0"/>
              <a:t>8</a:t>
            </a:fld>
            <a:endParaRPr kumimoji="1" lang="ja-JP" altLang="en-US"/>
          </a:p>
        </p:txBody>
      </p:sp>
    </p:spTree>
    <p:extLst>
      <p:ext uri="{BB962C8B-B14F-4D97-AF65-F5344CB8AC3E}">
        <p14:creationId xmlns:p14="http://schemas.microsoft.com/office/powerpoint/2010/main" val="54787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433D7-C94D-8C26-9A92-5ECF830CC89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76E129-BF70-6307-D51E-30650EC3931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4E0A3D3-DE05-CD1A-5F97-BA3D5C38C51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118A3B2-D45B-40F8-D22B-030BAD58133E}"/>
              </a:ext>
            </a:extLst>
          </p:cNvPr>
          <p:cNvSpPr>
            <a:spLocks noGrp="1"/>
          </p:cNvSpPr>
          <p:nvPr>
            <p:ph type="sldNum" sz="quarter" idx="5"/>
          </p:nvPr>
        </p:nvSpPr>
        <p:spPr/>
        <p:txBody>
          <a:bodyPr/>
          <a:lstStyle/>
          <a:p>
            <a:fld id="{769EFB33-AED9-0E40-BD82-47F34940893C}" type="slidenum">
              <a:rPr lang="en-US" altLang="ja-JP" smtClean="0"/>
              <a:t>9</a:t>
            </a:fld>
            <a:endParaRPr kumimoji="1" lang="ja-JP" altLang="en-US"/>
          </a:p>
        </p:txBody>
      </p:sp>
    </p:spTree>
    <p:extLst>
      <p:ext uri="{BB962C8B-B14F-4D97-AF65-F5344CB8AC3E}">
        <p14:creationId xmlns:p14="http://schemas.microsoft.com/office/powerpoint/2010/main" val="1535997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69EFB33-AED9-0E40-BD82-47F34940893C}" type="slidenum">
              <a:rPr lang="en-US" altLang="ja-JP" smtClean="0"/>
              <a:t>11</a:t>
            </a:fld>
            <a:endParaRPr kumimoji="1" lang="ja-JP" altLang="en-US"/>
          </a:p>
        </p:txBody>
      </p:sp>
    </p:spTree>
    <p:extLst>
      <p:ext uri="{BB962C8B-B14F-4D97-AF65-F5344CB8AC3E}">
        <p14:creationId xmlns:p14="http://schemas.microsoft.com/office/powerpoint/2010/main" val="131849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F4223-7751-D2C5-4168-8AB589E01C5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F53DF6C-7835-D67E-CE7D-D40F7025583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FC7AF5F-EF78-0EA8-BF3B-F47BC8EC271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B0F69B2-C743-9832-9C59-F1FD0049CE00}"/>
              </a:ext>
            </a:extLst>
          </p:cNvPr>
          <p:cNvSpPr>
            <a:spLocks noGrp="1"/>
          </p:cNvSpPr>
          <p:nvPr>
            <p:ph type="sldNum" sz="quarter" idx="5"/>
          </p:nvPr>
        </p:nvSpPr>
        <p:spPr/>
        <p:txBody>
          <a:bodyPr/>
          <a:lstStyle/>
          <a:p>
            <a:fld id="{769EFB33-AED9-0E40-BD82-47F34940893C}" type="slidenum">
              <a:rPr lang="en-US" altLang="ja-JP" smtClean="0"/>
              <a:t>12</a:t>
            </a:fld>
            <a:endParaRPr kumimoji="1" lang="ja-JP" altLang="en-US"/>
          </a:p>
        </p:txBody>
      </p:sp>
    </p:spTree>
    <p:extLst>
      <p:ext uri="{BB962C8B-B14F-4D97-AF65-F5344CB8AC3E}">
        <p14:creationId xmlns:p14="http://schemas.microsoft.com/office/powerpoint/2010/main" val="4141742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表紙_コーポレート共通">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3353" y="2780600"/>
            <a:ext cx="11665296" cy="1008112"/>
          </a:xfrm>
        </p:spPr>
        <p:txBody>
          <a:bodyPr anchor="b"/>
          <a:lstStyle>
            <a:lvl1pPr marL="0" marR="0" indent="0" algn="ctr" defTabSz="914400" rtl="0" eaLnBrk="1" fontAlgn="auto" latinLnBrk="0" hangingPunct="1">
              <a:lnSpc>
                <a:spcPct val="100000"/>
              </a:lnSpc>
              <a:spcBef>
                <a:spcPct val="0"/>
              </a:spcBef>
              <a:spcAft>
                <a:spcPts val="0"/>
              </a:spcAft>
              <a:buClrTx/>
              <a:buSzPct val="100000"/>
              <a:buFont typeface="HGPｺﾞｼｯｸE" panose="020B0900000000000000" pitchFamily="50" charset="-128"/>
              <a:buNone/>
              <a:tabLst/>
              <a:defRPr sz="4800" b="1" i="0" spc="0">
                <a:solidFill>
                  <a:schemeClr val="tx2"/>
                </a:solidFill>
                <a:latin typeface="+mn-lt"/>
                <a:ea typeface="Yu Gothic" charset="-128"/>
                <a:cs typeface="Yu Gothic" charset="-128"/>
              </a:defRPr>
            </a:lvl1pPr>
          </a:lstStyle>
          <a:p>
            <a:r>
              <a:rPr kumimoji="1" lang="ja-JP" altLang="en-US"/>
              <a:t>マスター タイトルの書式設定</a:t>
            </a:r>
            <a:endParaRPr kumimoji="1" lang="ja-JP" altLang="en-US" dirty="0"/>
          </a:p>
        </p:txBody>
      </p:sp>
      <p:sp>
        <p:nvSpPr>
          <p:cNvPr id="8" name="テキスト プレースホルダー 7"/>
          <p:cNvSpPr>
            <a:spLocks noGrp="1"/>
          </p:cNvSpPr>
          <p:nvPr>
            <p:ph type="body" sz="quarter" idx="11" hasCustomPrompt="1"/>
          </p:nvPr>
        </p:nvSpPr>
        <p:spPr>
          <a:xfrm>
            <a:off x="263351" y="4057286"/>
            <a:ext cx="11665298" cy="788400"/>
          </a:xfrm>
        </p:spPr>
        <p:txBody>
          <a:bodyPr anchor="t">
            <a:noAutofit/>
          </a:bodyPr>
          <a:lstStyle>
            <a:lvl1pPr marL="0" indent="0" algn="ctr">
              <a:lnSpc>
                <a:spcPct val="130000"/>
              </a:lnSpc>
              <a:spcBef>
                <a:spcPts val="0"/>
              </a:spcBef>
              <a:buNone/>
              <a:defRPr sz="1800" b="1" i="0">
                <a:solidFill>
                  <a:schemeClr val="tx2"/>
                </a:solidFill>
                <a:latin typeface="+mn-lt"/>
                <a:ea typeface="Yu Gothic" charset="-128"/>
                <a:cs typeface="Yu Gothic" charset="-128"/>
              </a:defRPr>
            </a:lvl1pPr>
          </a:lstStyle>
          <a:p>
            <a:pPr lvl="0"/>
            <a:r>
              <a:rPr kumimoji="1" lang="en-US" altLang="ja-JP" dirty="0" err="1"/>
              <a:t>yyyy</a:t>
            </a:r>
            <a:r>
              <a:rPr kumimoji="1" lang="en-US" altLang="ja-JP" dirty="0"/>
              <a:t>/mm/dd</a:t>
            </a:r>
          </a:p>
          <a:p>
            <a:pPr lvl="0"/>
            <a:r>
              <a:rPr kumimoji="1" lang="ja-JP" altLang="en-US"/>
              <a:t>部署　名前</a:t>
            </a:r>
          </a:p>
        </p:txBody>
      </p:sp>
      <p:sp>
        <p:nvSpPr>
          <p:cNvPr id="5" name="テキスト プレースホルダー 4"/>
          <p:cNvSpPr>
            <a:spLocks noGrp="1"/>
          </p:cNvSpPr>
          <p:nvPr>
            <p:ph type="body" sz="quarter" idx="12" hasCustomPrompt="1"/>
          </p:nvPr>
        </p:nvSpPr>
        <p:spPr>
          <a:xfrm>
            <a:off x="263353" y="2132200"/>
            <a:ext cx="11665296" cy="648072"/>
          </a:xfrm>
        </p:spPr>
        <p:txBody>
          <a:bodyPr anchor="ctr"/>
          <a:lstStyle>
            <a:lvl1pPr marL="0" indent="0" algn="ctr">
              <a:spcBef>
                <a:spcPts val="0"/>
              </a:spcBef>
              <a:buNone/>
              <a:defRPr sz="2800" b="1" i="0" spc="0">
                <a:solidFill>
                  <a:schemeClr val="tx2"/>
                </a:solidFill>
                <a:latin typeface="+mn-lt"/>
                <a:ea typeface="Yu Gothic" charset="-128"/>
                <a:cs typeface="Yu Gothic" charset="-128"/>
              </a:defRPr>
            </a:lvl1pPr>
            <a:lvl2pPr marL="380250" indent="0">
              <a:buNone/>
              <a:defRPr/>
            </a:lvl2pPr>
            <a:lvl3pPr marL="1027113" indent="0">
              <a:buNone/>
              <a:defRPr/>
            </a:lvl3pPr>
            <a:lvl4pPr marL="1296988" indent="0">
              <a:buNone/>
              <a:defRPr/>
            </a:lvl4pPr>
            <a:lvl5pPr marL="1566863" indent="0">
              <a:buNone/>
              <a:defRPr/>
            </a:lvl5pPr>
          </a:lstStyle>
          <a:p>
            <a:pPr lvl="0"/>
            <a:r>
              <a:rPr kumimoji="1" lang="ja-JP" altLang="en-US"/>
              <a:t>サブテキストを入力</a:t>
            </a:r>
          </a:p>
        </p:txBody>
      </p:sp>
      <p:pic>
        <p:nvPicPr>
          <p:cNvPr id="7" name="図 6">
            <a:extLst>
              <a:ext uri="{FF2B5EF4-FFF2-40B4-BE49-F238E27FC236}">
                <a16:creationId xmlns:a16="http://schemas.microsoft.com/office/drawing/2014/main" id="{E92BD937-3C00-D9A4-7857-07FC5266E0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821" y="5536467"/>
            <a:ext cx="1424207" cy="788400"/>
          </a:xfrm>
          <a:prstGeom prst="rect">
            <a:avLst/>
          </a:prstGeom>
        </p:spPr>
      </p:pic>
    </p:spTree>
    <p:extLst>
      <p:ext uri="{BB962C8B-B14F-4D97-AF65-F5344CB8AC3E}">
        <p14:creationId xmlns:p14="http://schemas.microsoft.com/office/powerpoint/2010/main" val="81263206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自由レイアウト">
    <p:spTree>
      <p:nvGrpSpPr>
        <p:cNvPr id="1" name=""/>
        <p:cNvGrpSpPr/>
        <p:nvPr/>
      </p:nvGrpSpPr>
      <p:grpSpPr>
        <a:xfrm>
          <a:off x="0" y="0"/>
          <a:ext cx="0" cy="0"/>
          <a:chOff x="0" y="0"/>
          <a:chExt cx="0" cy="0"/>
        </a:xfrm>
      </p:grpSpPr>
      <p:sp>
        <p:nvSpPr>
          <p:cNvPr id="2" name="Shape 5">
            <a:extLst>
              <a:ext uri="{FF2B5EF4-FFF2-40B4-BE49-F238E27FC236}">
                <a16:creationId xmlns:a16="http://schemas.microsoft.com/office/drawing/2014/main" id="{3CAC454E-9D50-AA16-51C7-6971EF2AECCA}"/>
              </a:ext>
            </a:extLst>
          </p:cNvPr>
          <p:cNvSpPr/>
          <p:nvPr/>
        </p:nvSpPr>
        <p:spPr>
          <a:xfrm>
            <a:off x="11123733" y="6588363"/>
            <a:ext cx="821608" cy="184666"/>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p>
            <a:pPr lvl="0" algn="r">
              <a:lnSpc>
                <a:spcPct val="100000"/>
              </a:lnSpc>
            </a:pPr>
            <a:fld id="{817B7BFE-1657-784B-A6A1-BB5E873A81BE}" type="slidenum">
              <a:rPr lang="en" sz="1200" b="0" i="0" smtClean="0">
                <a:solidFill>
                  <a:schemeClr val="tx2"/>
                </a:solidFill>
                <a:latin typeface="+mn-lt"/>
                <a:ea typeface="Yu Gothic" charset="-128"/>
                <a:cs typeface="Yu Gothic" charset="-128"/>
              </a:rPr>
              <a:t>‹#›</a:t>
            </a:fld>
            <a:endParaRPr lang="en" sz="1200" b="0" i="0" dirty="0">
              <a:solidFill>
                <a:schemeClr val="tx2"/>
              </a:solidFill>
              <a:latin typeface="+mn-lt"/>
              <a:ea typeface="Yu Gothic" charset="-128"/>
              <a:cs typeface="Yu Gothic" charset="-128"/>
            </a:endParaRPr>
          </a:p>
        </p:txBody>
      </p:sp>
      <p:sp>
        <p:nvSpPr>
          <p:cNvPr id="4" name="Shape 5">
            <a:extLst>
              <a:ext uri="{FF2B5EF4-FFF2-40B4-BE49-F238E27FC236}">
                <a16:creationId xmlns:a16="http://schemas.microsoft.com/office/drawing/2014/main" id="{24148284-C0B7-CBB5-D5CF-6A1CC1F46F8E}"/>
              </a:ext>
            </a:extLst>
          </p:cNvPr>
          <p:cNvSpPr/>
          <p:nvPr/>
        </p:nvSpPr>
        <p:spPr>
          <a:xfrm>
            <a:off x="179918" y="6626835"/>
            <a:ext cx="821608" cy="107722"/>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p>
            <a:pPr lvl="0" algn="l">
              <a:lnSpc>
                <a:spcPct val="100000"/>
              </a:lnSpc>
            </a:pPr>
            <a:r>
              <a:rPr lang="en" sz="700" b="0" i="0" dirty="0">
                <a:solidFill>
                  <a:schemeClr val="tx1"/>
                </a:solidFill>
                <a:latin typeface="+mn-lt"/>
                <a:ea typeface="Yu Gothic" charset="-128"/>
                <a:cs typeface="Yu Gothic" charset="-128"/>
              </a:rPr>
              <a:t>©</a:t>
            </a:r>
            <a:r>
              <a:rPr lang="en" sz="400" b="0" i="0" dirty="0">
                <a:solidFill>
                  <a:schemeClr val="tx1"/>
                </a:solidFill>
                <a:latin typeface="+mn-lt"/>
                <a:ea typeface="Yu Gothic" charset="-128"/>
                <a:cs typeface="Yu Gothic" charset="-128"/>
              </a:rPr>
              <a:t> </a:t>
            </a:r>
            <a:r>
              <a:rPr lang="en" sz="700" b="0" i="0" dirty="0">
                <a:solidFill>
                  <a:schemeClr val="tx1"/>
                </a:solidFill>
                <a:latin typeface="+mn-lt"/>
                <a:ea typeface="Yu Gothic" charset="-128"/>
                <a:cs typeface="Yu Gothic" charset="-128"/>
              </a:rPr>
              <a:t>Sansan, Inc.</a:t>
            </a:r>
          </a:p>
        </p:txBody>
      </p:sp>
    </p:spTree>
    <p:extLst>
      <p:ext uri="{BB962C8B-B14F-4D97-AF65-F5344CB8AC3E}">
        <p14:creationId xmlns:p14="http://schemas.microsoft.com/office/powerpoint/2010/main" val="187930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ansan">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880" y="2826929"/>
            <a:ext cx="2160240" cy="1201094"/>
          </a:xfrm>
          <a:prstGeom prst="rect">
            <a:avLst/>
          </a:prstGeom>
        </p:spPr>
      </p:pic>
      <p:pic>
        <p:nvPicPr>
          <p:cNvPr id="2" name="図 1">
            <a:extLst>
              <a:ext uri="{FF2B5EF4-FFF2-40B4-BE49-F238E27FC236}">
                <a16:creationId xmlns:a16="http://schemas.microsoft.com/office/drawing/2014/main" id="{F91C4DFC-9ADA-FA94-8E8E-343C550FC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880" y="2826929"/>
            <a:ext cx="2160240" cy="1201094"/>
          </a:xfrm>
          <a:prstGeom prst="rect">
            <a:avLst/>
          </a:prstGeom>
        </p:spPr>
      </p:pic>
    </p:spTree>
    <p:extLst>
      <p:ext uri="{BB962C8B-B14F-4D97-AF65-F5344CB8AC3E}">
        <p14:creationId xmlns:p14="http://schemas.microsoft.com/office/powerpoint/2010/main" val="3574206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締め_SDI">
    <p:spTree>
      <p:nvGrpSpPr>
        <p:cNvPr id="1" name=""/>
        <p:cNvGrpSpPr/>
        <p:nvPr/>
      </p:nvGrpSpPr>
      <p:grpSpPr>
        <a:xfrm>
          <a:off x="0" y="0"/>
          <a:ext cx="0" cy="0"/>
          <a:chOff x="0" y="0"/>
          <a:chExt cx="0" cy="0"/>
        </a:xfrm>
      </p:grpSpPr>
      <p:pic>
        <p:nvPicPr>
          <p:cNvPr id="4" name="図 3" descr="モニター画面に映る文字&#10;&#10;AI 生成コンテンツは誤りを含む可能性があります。">
            <a:extLst>
              <a:ext uri="{FF2B5EF4-FFF2-40B4-BE49-F238E27FC236}">
                <a16:creationId xmlns:a16="http://schemas.microsoft.com/office/drawing/2014/main" id="{A7E1EF5F-0600-194A-5D20-E355871A78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0448" y="2797777"/>
            <a:ext cx="3629387" cy="1277544"/>
          </a:xfrm>
          <a:prstGeom prst="rect">
            <a:avLst/>
          </a:prstGeom>
        </p:spPr>
      </p:pic>
    </p:spTree>
    <p:extLst>
      <p:ext uri="{BB962C8B-B14F-4D97-AF65-F5344CB8AC3E}">
        <p14:creationId xmlns:p14="http://schemas.microsoft.com/office/powerpoint/2010/main" val="4189823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表紙_黒_コーポレート共通">
    <p:bg>
      <p:bgPr>
        <a:solidFill>
          <a:schemeClr val="tx1"/>
        </a:solidFill>
        <a:effectLst/>
      </p:bgPr>
    </p:bg>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1EE046C-0E7F-926A-5E32-A70904A9E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0041" y="5536467"/>
            <a:ext cx="1417987" cy="788400"/>
          </a:xfrm>
          <a:prstGeom prst="rect">
            <a:avLst/>
          </a:prstGeom>
        </p:spPr>
      </p:pic>
      <p:sp>
        <p:nvSpPr>
          <p:cNvPr id="6" name="タイトル 1">
            <a:extLst>
              <a:ext uri="{FF2B5EF4-FFF2-40B4-BE49-F238E27FC236}">
                <a16:creationId xmlns:a16="http://schemas.microsoft.com/office/drawing/2014/main" id="{3E3BFD30-CA49-4A2E-EFEE-9594726522AB}"/>
              </a:ext>
            </a:extLst>
          </p:cNvPr>
          <p:cNvSpPr>
            <a:spLocks noGrp="1"/>
          </p:cNvSpPr>
          <p:nvPr>
            <p:ph type="ctrTitle"/>
          </p:nvPr>
        </p:nvSpPr>
        <p:spPr>
          <a:xfrm>
            <a:off x="263353" y="2780600"/>
            <a:ext cx="11665296" cy="1008112"/>
          </a:xfrm>
        </p:spPr>
        <p:txBody>
          <a:bodyPr anchor="b"/>
          <a:lstStyle>
            <a:lvl1pPr marL="0" marR="0" indent="0" algn="ctr" defTabSz="914400" rtl="0" eaLnBrk="1" fontAlgn="auto" latinLnBrk="0" hangingPunct="1">
              <a:lnSpc>
                <a:spcPct val="100000"/>
              </a:lnSpc>
              <a:spcBef>
                <a:spcPct val="0"/>
              </a:spcBef>
              <a:spcAft>
                <a:spcPts val="0"/>
              </a:spcAft>
              <a:buClrTx/>
              <a:buSzPct val="100000"/>
              <a:buFont typeface="HGPｺﾞｼｯｸE" panose="020B0900000000000000" pitchFamily="50" charset="-128"/>
              <a:buNone/>
              <a:tabLst/>
              <a:defRPr sz="4800" b="1" i="0" spc="0">
                <a:solidFill>
                  <a:schemeClr val="bg1"/>
                </a:solidFill>
                <a:latin typeface="+mn-lt"/>
                <a:ea typeface="Yu Gothic" charset="-128"/>
                <a:cs typeface="Yu Gothic" charset="-128"/>
              </a:defRPr>
            </a:lvl1pPr>
          </a:lstStyle>
          <a:p>
            <a:r>
              <a:rPr kumimoji="1" lang="ja-JP" altLang="en-US"/>
              <a:t>マスター タイトルの書式設定</a:t>
            </a:r>
            <a:endParaRPr kumimoji="1" lang="ja-JP" altLang="en-US" dirty="0"/>
          </a:p>
        </p:txBody>
      </p:sp>
      <p:sp>
        <p:nvSpPr>
          <p:cNvPr id="7" name="テキスト プレースホルダー 7">
            <a:extLst>
              <a:ext uri="{FF2B5EF4-FFF2-40B4-BE49-F238E27FC236}">
                <a16:creationId xmlns:a16="http://schemas.microsoft.com/office/drawing/2014/main" id="{77122C28-B851-AFD4-5F8F-4AAFBC5254C1}"/>
              </a:ext>
            </a:extLst>
          </p:cNvPr>
          <p:cNvSpPr>
            <a:spLocks noGrp="1"/>
          </p:cNvSpPr>
          <p:nvPr>
            <p:ph type="body" sz="quarter" idx="11" hasCustomPrompt="1"/>
          </p:nvPr>
        </p:nvSpPr>
        <p:spPr>
          <a:xfrm>
            <a:off x="263351" y="4057286"/>
            <a:ext cx="11665298" cy="788400"/>
          </a:xfrm>
        </p:spPr>
        <p:txBody>
          <a:bodyPr anchor="t">
            <a:noAutofit/>
          </a:bodyPr>
          <a:lstStyle>
            <a:lvl1pPr marL="72000" marR="0" indent="0" algn="ctr" defTabSz="914400" rtl="0" eaLnBrk="1" fontAlgn="auto" latinLnBrk="0" hangingPunct="1">
              <a:lnSpc>
                <a:spcPct val="100000"/>
              </a:lnSpc>
              <a:spcBef>
                <a:spcPts val="800"/>
              </a:spcBef>
              <a:spcAft>
                <a:spcPts val="0"/>
              </a:spcAft>
              <a:buClr>
                <a:schemeClr val="accent6"/>
              </a:buClr>
              <a:buSzTx/>
              <a:buFont typeface="HGPｺﾞｼｯｸE" panose="020B0900000000000000" pitchFamily="50" charset="-128"/>
              <a:buNone/>
              <a:tabLst/>
              <a:defRPr sz="1800" b="1" i="0" spc="0">
                <a:solidFill>
                  <a:schemeClr val="bg1"/>
                </a:solidFill>
                <a:latin typeface="+mn-lt"/>
                <a:ea typeface="Yu Gothic" charset="-128"/>
                <a:cs typeface="Yu Gothic" charset="-128"/>
              </a:defRPr>
            </a:lvl1pPr>
          </a:lstStyle>
          <a:p>
            <a:pPr marL="72000" marR="0" lvl="0" indent="0" algn="ctr" defTabSz="914400" rtl="0" eaLnBrk="1" fontAlgn="auto" latinLnBrk="0" hangingPunct="1">
              <a:lnSpc>
                <a:spcPct val="100000"/>
              </a:lnSpc>
              <a:spcBef>
                <a:spcPts val="800"/>
              </a:spcBef>
              <a:spcAft>
                <a:spcPts val="0"/>
              </a:spcAft>
              <a:buClr>
                <a:schemeClr val="accent6"/>
              </a:buClr>
              <a:buSzTx/>
              <a:buFont typeface="HGPｺﾞｼｯｸE" panose="020B0900000000000000" pitchFamily="50" charset="-128"/>
              <a:buNone/>
              <a:tabLst/>
              <a:defRPr/>
            </a:pPr>
            <a:r>
              <a:rPr lang="en-US" altLang="ja-JP" spc="100" dirty="0" err="1"/>
              <a:t>yyyy</a:t>
            </a:r>
            <a:r>
              <a:rPr lang="en-US" altLang="ja-JP" spc="100" dirty="0"/>
              <a:t>/mm/dd</a:t>
            </a:r>
            <a:endParaRPr kumimoji="1" lang="en-US" altLang="ja-JP" dirty="0"/>
          </a:p>
          <a:p>
            <a:pPr lvl="0"/>
            <a:r>
              <a:rPr kumimoji="1" lang="ja-JP" altLang="en-US"/>
              <a:t>部署　名前</a:t>
            </a:r>
          </a:p>
        </p:txBody>
      </p:sp>
      <p:sp>
        <p:nvSpPr>
          <p:cNvPr id="8" name="テキスト プレースホルダー 4">
            <a:extLst>
              <a:ext uri="{FF2B5EF4-FFF2-40B4-BE49-F238E27FC236}">
                <a16:creationId xmlns:a16="http://schemas.microsoft.com/office/drawing/2014/main" id="{018675E6-048F-7A85-AF4D-6EE644A5CE88}"/>
              </a:ext>
            </a:extLst>
          </p:cNvPr>
          <p:cNvSpPr>
            <a:spLocks noGrp="1"/>
          </p:cNvSpPr>
          <p:nvPr>
            <p:ph type="body" sz="quarter" idx="12" hasCustomPrompt="1"/>
          </p:nvPr>
        </p:nvSpPr>
        <p:spPr>
          <a:xfrm>
            <a:off x="263353" y="2132200"/>
            <a:ext cx="11665296" cy="648072"/>
          </a:xfrm>
        </p:spPr>
        <p:txBody>
          <a:bodyPr anchor="ctr"/>
          <a:lstStyle>
            <a:lvl1pPr marL="72000" indent="0" algn="ctr">
              <a:buNone/>
              <a:defRPr sz="2800" b="1" i="0" spc="0">
                <a:solidFill>
                  <a:schemeClr val="bg1"/>
                </a:solidFill>
                <a:latin typeface="+mn-lt"/>
                <a:ea typeface="Yu Gothic" charset="-128"/>
                <a:cs typeface="Yu Gothic" charset="-128"/>
              </a:defRPr>
            </a:lvl1pPr>
            <a:lvl2pPr marL="380250" indent="0">
              <a:buNone/>
              <a:defRPr/>
            </a:lvl2pPr>
            <a:lvl3pPr marL="1027113" indent="0">
              <a:buNone/>
              <a:defRPr/>
            </a:lvl3pPr>
            <a:lvl4pPr marL="1296988" indent="0">
              <a:buNone/>
              <a:defRPr/>
            </a:lvl4pPr>
            <a:lvl5pPr marL="1566863" indent="0">
              <a:buNone/>
              <a:defRPr/>
            </a:lvl5pPr>
          </a:lstStyle>
          <a:p>
            <a:pPr lvl="0"/>
            <a:r>
              <a:rPr kumimoji="1" lang="ja-JP" altLang="en-US"/>
              <a:t>サブテキストを入力</a:t>
            </a:r>
          </a:p>
        </p:txBody>
      </p:sp>
    </p:spTree>
    <p:extLst>
      <p:ext uri="{BB962C8B-B14F-4D97-AF65-F5344CB8AC3E}">
        <p14:creationId xmlns:p14="http://schemas.microsoft.com/office/powerpoint/2010/main" val="4227614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表紙_黒_SS提案資料">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3353" y="2780600"/>
            <a:ext cx="11665296" cy="1008112"/>
          </a:xfrm>
        </p:spPr>
        <p:txBody>
          <a:bodyPr anchor="b"/>
          <a:lstStyle>
            <a:lvl1pPr marL="0" marR="0" indent="0" algn="ctr" defTabSz="914400" rtl="0" eaLnBrk="1" fontAlgn="auto" latinLnBrk="0" hangingPunct="1">
              <a:lnSpc>
                <a:spcPct val="100000"/>
              </a:lnSpc>
              <a:spcBef>
                <a:spcPct val="0"/>
              </a:spcBef>
              <a:spcAft>
                <a:spcPts val="0"/>
              </a:spcAft>
              <a:buClrTx/>
              <a:buSzPct val="100000"/>
              <a:buFont typeface="HGPｺﾞｼｯｸE" panose="020B0900000000000000" pitchFamily="50" charset="-128"/>
              <a:buNone/>
              <a:tabLst/>
              <a:defRPr sz="4800" b="1" i="0" spc="0">
                <a:solidFill>
                  <a:schemeClr val="bg1"/>
                </a:solidFill>
                <a:latin typeface="+mn-lt"/>
                <a:ea typeface="Yu Gothic" charset="-128"/>
                <a:cs typeface="Yu Gothic" charset="-128"/>
              </a:defRPr>
            </a:lvl1pPr>
          </a:lstStyle>
          <a:p>
            <a:r>
              <a:rPr kumimoji="1" lang="ja-JP" altLang="en-US"/>
              <a:t>マスター タイトルの書式設定</a:t>
            </a:r>
            <a:endParaRPr kumimoji="1" lang="ja-JP" altLang="en-US" dirty="0"/>
          </a:p>
        </p:txBody>
      </p:sp>
      <p:sp>
        <p:nvSpPr>
          <p:cNvPr id="8" name="テキスト プレースホルダー 7"/>
          <p:cNvSpPr>
            <a:spLocks noGrp="1"/>
          </p:cNvSpPr>
          <p:nvPr>
            <p:ph type="body" sz="quarter" idx="11" hasCustomPrompt="1"/>
          </p:nvPr>
        </p:nvSpPr>
        <p:spPr>
          <a:xfrm>
            <a:off x="263351" y="4772758"/>
            <a:ext cx="11665298" cy="369332"/>
          </a:xfrm>
        </p:spPr>
        <p:txBody>
          <a:bodyPr anchor="t">
            <a:spAutoFit/>
          </a:bodyPr>
          <a:lstStyle>
            <a:lvl1pPr marL="72000" indent="0" algn="ctr">
              <a:lnSpc>
                <a:spcPct val="100000"/>
              </a:lnSpc>
              <a:spcBef>
                <a:spcPts val="800"/>
              </a:spcBef>
              <a:buNone/>
              <a:defRPr sz="1800" b="1" i="0">
                <a:solidFill>
                  <a:schemeClr val="bg1"/>
                </a:solidFill>
                <a:latin typeface="+mn-lt"/>
                <a:ea typeface="Yu Gothic" charset="-128"/>
                <a:cs typeface="Yu Gothic" charset="-128"/>
              </a:defRPr>
            </a:lvl1pPr>
          </a:lstStyle>
          <a:p>
            <a:r>
              <a:rPr lang="en-US" altLang="ja-JP" spc="100" dirty="0" err="1"/>
              <a:t>yyyy</a:t>
            </a:r>
            <a:r>
              <a:rPr lang="en-US" altLang="ja-JP" spc="100" dirty="0"/>
              <a:t>/mm/dd</a:t>
            </a:r>
          </a:p>
        </p:txBody>
      </p:sp>
      <p:sp>
        <p:nvSpPr>
          <p:cNvPr id="5" name="テキスト プレースホルダー 4"/>
          <p:cNvSpPr>
            <a:spLocks noGrp="1"/>
          </p:cNvSpPr>
          <p:nvPr>
            <p:ph type="body" sz="quarter" idx="12" hasCustomPrompt="1"/>
          </p:nvPr>
        </p:nvSpPr>
        <p:spPr>
          <a:xfrm>
            <a:off x="263353" y="2132200"/>
            <a:ext cx="11665296" cy="648072"/>
          </a:xfrm>
        </p:spPr>
        <p:txBody>
          <a:bodyPr anchor="ctr"/>
          <a:lstStyle>
            <a:lvl1pPr marL="72000" indent="0" algn="ctr">
              <a:buNone/>
              <a:defRPr sz="2800" b="1" i="0" spc="0">
                <a:solidFill>
                  <a:schemeClr val="bg1"/>
                </a:solidFill>
                <a:latin typeface="+mn-lt"/>
                <a:ea typeface="Yu Gothic" charset="-128"/>
                <a:cs typeface="Yu Gothic" charset="-128"/>
              </a:defRPr>
            </a:lvl1pPr>
            <a:lvl2pPr marL="380250" indent="0">
              <a:buNone/>
              <a:defRPr/>
            </a:lvl2pPr>
            <a:lvl3pPr marL="1027113" indent="0">
              <a:buNone/>
              <a:defRPr/>
            </a:lvl3pPr>
            <a:lvl4pPr marL="1296988" indent="0">
              <a:buNone/>
              <a:defRPr/>
            </a:lvl4pPr>
            <a:lvl5pPr marL="1566863" indent="0">
              <a:buNone/>
              <a:defRPr/>
            </a:lvl5pPr>
          </a:lstStyle>
          <a:p>
            <a:pPr lvl="0"/>
            <a:r>
              <a:rPr kumimoji="1" lang="ja-JP" altLang="en-US"/>
              <a:t>サブテキストを入力</a:t>
            </a:r>
          </a:p>
        </p:txBody>
      </p:sp>
      <p:sp>
        <p:nvSpPr>
          <p:cNvPr id="9" name="テキスト プレースホルダー 14">
            <a:extLst>
              <a:ext uri="{FF2B5EF4-FFF2-40B4-BE49-F238E27FC236}">
                <a16:creationId xmlns:a16="http://schemas.microsoft.com/office/drawing/2014/main" id="{E1D1C7BB-9D42-B0BB-4DAF-AC7D20ECE94D}"/>
              </a:ext>
            </a:extLst>
          </p:cNvPr>
          <p:cNvSpPr>
            <a:spLocks noGrp="1"/>
          </p:cNvSpPr>
          <p:nvPr>
            <p:ph type="body" sz="quarter" idx="13" hasCustomPrompt="1"/>
          </p:nvPr>
        </p:nvSpPr>
        <p:spPr>
          <a:xfrm>
            <a:off x="263352" y="250159"/>
            <a:ext cx="8956848" cy="536400"/>
          </a:xfrm>
        </p:spPr>
        <p:txBody>
          <a:bodyPr lIns="90000" tIns="46800">
            <a:spAutoFit/>
          </a:bodyPr>
          <a:lstStyle>
            <a:lvl1pPr marL="0" indent="0">
              <a:spcBef>
                <a:spcPts val="0"/>
              </a:spcBef>
              <a:buNone/>
              <a:defRPr b="1" i="0">
                <a:solidFill>
                  <a:schemeClr val="bg1"/>
                </a:solidFill>
                <a:latin typeface="Yu Gothic" panose="020B0400000000000000" pitchFamily="34" charset="-128"/>
                <a:ea typeface="Yu Gothic" panose="020B0400000000000000" pitchFamily="34" charset="-128"/>
              </a:defRPr>
            </a:lvl1pPr>
          </a:lstStyle>
          <a:p>
            <a:pPr lvl="0"/>
            <a:r>
              <a:rPr kumimoji="1" lang="ja-JP" altLang="en-US"/>
              <a:t>◯◯◯株式会社</a:t>
            </a:r>
            <a:r>
              <a:rPr kumimoji="1" lang="en-US" altLang="ja-JP" dirty="0"/>
              <a:t> </a:t>
            </a:r>
            <a:r>
              <a:rPr kumimoji="1" lang="ja-JP" altLang="en-US"/>
              <a:t>御中</a:t>
            </a:r>
          </a:p>
        </p:txBody>
      </p:sp>
      <p:pic>
        <p:nvPicPr>
          <p:cNvPr id="10" name="図 9">
            <a:extLst>
              <a:ext uri="{FF2B5EF4-FFF2-40B4-BE49-F238E27FC236}">
                <a16:creationId xmlns:a16="http://schemas.microsoft.com/office/drawing/2014/main" id="{F58FDF42-3FF3-3A16-C38C-8A3F09835B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0041" y="5536467"/>
            <a:ext cx="1417987" cy="788400"/>
          </a:xfrm>
          <a:prstGeom prst="rect">
            <a:avLst/>
          </a:prstGeom>
        </p:spPr>
      </p:pic>
    </p:spTree>
    <p:extLst>
      <p:ext uri="{BB962C8B-B14F-4D97-AF65-F5344CB8AC3E}">
        <p14:creationId xmlns:p14="http://schemas.microsoft.com/office/powerpoint/2010/main" val="24218991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表紙_黒_SDI提案資料">
    <p:bg>
      <p:bgPr>
        <a:solidFill>
          <a:schemeClr val="tx1"/>
        </a:solidFill>
        <a:effectLst/>
      </p:bgPr>
    </p:bg>
    <p:spTree>
      <p:nvGrpSpPr>
        <p:cNvPr id="1" name=""/>
        <p:cNvGrpSpPr/>
        <p:nvPr/>
      </p:nvGrpSpPr>
      <p:grpSpPr>
        <a:xfrm>
          <a:off x="0" y="0"/>
          <a:ext cx="0" cy="0"/>
          <a:chOff x="0" y="0"/>
          <a:chExt cx="0" cy="0"/>
        </a:xfrm>
      </p:grpSpPr>
      <p:sp>
        <p:nvSpPr>
          <p:cNvPr id="7" name="テキスト プレースホルダー 7">
            <a:extLst>
              <a:ext uri="{FF2B5EF4-FFF2-40B4-BE49-F238E27FC236}">
                <a16:creationId xmlns:a16="http://schemas.microsoft.com/office/drawing/2014/main" id="{1694A2E3-E560-EB9D-2BEA-A12EE1C64C5A}"/>
              </a:ext>
            </a:extLst>
          </p:cNvPr>
          <p:cNvSpPr>
            <a:spLocks noGrp="1"/>
          </p:cNvSpPr>
          <p:nvPr>
            <p:ph type="body" sz="quarter" idx="14" hasCustomPrompt="1"/>
          </p:nvPr>
        </p:nvSpPr>
        <p:spPr>
          <a:xfrm>
            <a:off x="263352" y="5229200"/>
            <a:ext cx="11665295" cy="1204209"/>
          </a:xfrm>
        </p:spPr>
        <p:txBody>
          <a:bodyPr anchor="b">
            <a:noAutofit/>
          </a:bodyPr>
          <a:lstStyle>
            <a:lvl1pPr marL="72000" indent="0" algn="ctr">
              <a:lnSpc>
                <a:spcPct val="100000"/>
              </a:lnSpc>
              <a:spcBef>
                <a:spcPts val="800"/>
              </a:spcBef>
              <a:buNone/>
              <a:defRPr sz="1800" b="1" i="0" spc="0">
                <a:solidFill>
                  <a:schemeClr val="bg1"/>
                </a:solidFill>
                <a:latin typeface="+mn-lt"/>
                <a:ea typeface="Yu Gothic" charset="-128"/>
                <a:cs typeface="Yu Gothic" charset="-128"/>
              </a:defRPr>
            </a:lvl1pPr>
          </a:lstStyle>
          <a:p>
            <a:r>
              <a:rPr lang="en-US" altLang="ja-JP" spc="100" dirty="0" err="1"/>
              <a:t>yyyy</a:t>
            </a:r>
            <a:r>
              <a:rPr lang="en-US" altLang="ja-JP" spc="100" dirty="0"/>
              <a:t>/mm/dd</a:t>
            </a:r>
          </a:p>
          <a:p>
            <a:r>
              <a:rPr lang="en-US" altLang="ja-JP" spc="100" dirty="0" err="1"/>
              <a:t>Sansan</a:t>
            </a:r>
            <a:r>
              <a:rPr lang="ja-JP" altLang="en-US" spc="100"/>
              <a:t>株式会社</a:t>
            </a:r>
            <a:endParaRPr lang="en-US" altLang="ja-JP" spc="100" dirty="0"/>
          </a:p>
        </p:txBody>
      </p:sp>
      <p:sp>
        <p:nvSpPr>
          <p:cNvPr id="3" name="テキスト プレースホルダー 14">
            <a:extLst>
              <a:ext uri="{FF2B5EF4-FFF2-40B4-BE49-F238E27FC236}">
                <a16:creationId xmlns:a16="http://schemas.microsoft.com/office/drawing/2014/main" id="{9D7ADB1D-C20B-96C8-1B6F-9E2D04A856B7}"/>
              </a:ext>
            </a:extLst>
          </p:cNvPr>
          <p:cNvSpPr>
            <a:spLocks noGrp="1"/>
          </p:cNvSpPr>
          <p:nvPr>
            <p:ph type="body" sz="quarter" idx="13" hasCustomPrompt="1"/>
          </p:nvPr>
        </p:nvSpPr>
        <p:spPr>
          <a:xfrm>
            <a:off x="263352" y="250159"/>
            <a:ext cx="8956848" cy="536400"/>
          </a:xfrm>
        </p:spPr>
        <p:txBody>
          <a:bodyPr lIns="90000" tIns="46800">
            <a:spAutoFit/>
          </a:bodyPr>
          <a:lstStyle>
            <a:lvl1pPr marL="0" indent="0">
              <a:spcBef>
                <a:spcPts val="0"/>
              </a:spcBef>
              <a:buNone/>
              <a:defRPr b="1" i="0">
                <a:solidFill>
                  <a:schemeClr val="bg1"/>
                </a:solidFill>
                <a:latin typeface="Yu Gothic" panose="020B0400000000000000" pitchFamily="34" charset="-128"/>
                <a:ea typeface="Yu Gothic" panose="020B0400000000000000" pitchFamily="34" charset="-128"/>
              </a:defRPr>
            </a:lvl1pPr>
          </a:lstStyle>
          <a:p>
            <a:pPr lvl="0"/>
            <a:r>
              <a:rPr kumimoji="1" lang="ja-JP" altLang="en-US"/>
              <a:t>◯◯◯株式会社</a:t>
            </a:r>
            <a:r>
              <a:rPr kumimoji="1" lang="en-US" altLang="ja-JP" dirty="0"/>
              <a:t> </a:t>
            </a:r>
            <a:r>
              <a:rPr kumimoji="1" lang="ja-JP" altLang="en-US"/>
              <a:t>御中</a:t>
            </a:r>
          </a:p>
        </p:txBody>
      </p:sp>
      <p:sp>
        <p:nvSpPr>
          <p:cNvPr id="12" name="タイトル 1">
            <a:extLst>
              <a:ext uri="{FF2B5EF4-FFF2-40B4-BE49-F238E27FC236}">
                <a16:creationId xmlns:a16="http://schemas.microsoft.com/office/drawing/2014/main" id="{146CEFA4-8717-6ACD-05D1-F373A6A6ADF7}"/>
              </a:ext>
            </a:extLst>
          </p:cNvPr>
          <p:cNvSpPr>
            <a:spLocks noGrp="1"/>
          </p:cNvSpPr>
          <p:nvPr>
            <p:ph type="ctrTitle"/>
          </p:nvPr>
        </p:nvSpPr>
        <p:spPr>
          <a:xfrm>
            <a:off x="263353" y="2780600"/>
            <a:ext cx="11665296" cy="1008112"/>
          </a:xfrm>
        </p:spPr>
        <p:txBody>
          <a:bodyPr anchor="b"/>
          <a:lstStyle>
            <a:lvl1pPr marL="0" marR="0" indent="0" algn="ctr" defTabSz="914400" rtl="0" eaLnBrk="1" fontAlgn="auto" latinLnBrk="0" hangingPunct="1">
              <a:lnSpc>
                <a:spcPct val="100000"/>
              </a:lnSpc>
              <a:spcBef>
                <a:spcPct val="0"/>
              </a:spcBef>
              <a:spcAft>
                <a:spcPts val="0"/>
              </a:spcAft>
              <a:buClrTx/>
              <a:buSzPct val="100000"/>
              <a:buFont typeface="HGPｺﾞｼｯｸE" panose="020B0900000000000000" pitchFamily="50" charset="-128"/>
              <a:buNone/>
              <a:tabLst/>
              <a:defRPr sz="4800" b="1" i="0" spc="0">
                <a:solidFill>
                  <a:schemeClr val="bg1"/>
                </a:solidFill>
                <a:latin typeface="+mn-lt"/>
                <a:ea typeface="Yu Gothic" charset="-128"/>
                <a:cs typeface="Yu Gothic" charset="-128"/>
              </a:defRPr>
            </a:lvl1pPr>
          </a:lstStyle>
          <a:p>
            <a:r>
              <a:rPr kumimoji="1" lang="ja-JP" altLang="en-US"/>
              <a:t>マスター タイトルの書式設定</a:t>
            </a:r>
            <a:endParaRPr kumimoji="1" lang="ja-JP" altLang="en-US" dirty="0"/>
          </a:p>
        </p:txBody>
      </p:sp>
      <p:sp>
        <p:nvSpPr>
          <p:cNvPr id="13" name="テキスト プレースホルダー 4">
            <a:extLst>
              <a:ext uri="{FF2B5EF4-FFF2-40B4-BE49-F238E27FC236}">
                <a16:creationId xmlns:a16="http://schemas.microsoft.com/office/drawing/2014/main" id="{05B64E79-C6C5-8758-A145-4B30B39C5ACC}"/>
              </a:ext>
            </a:extLst>
          </p:cNvPr>
          <p:cNvSpPr>
            <a:spLocks noGrp="1"/>
          </p:cNvSpPr>
          <p:nvPr>
            <p:ph type="body" sz="quarter" idx="12" hasCustomPrompt="1"/>
          </p:nvPr>
        </p:nvSpPr>
        <p:spPr>
          <a:xfrm>
            <a:off x="263353" y="2132200"/>
            <a:ext cx="11665296" cy="648072"/>
          </a:xfrm>
        </p:spPr>
        <p:txBody>
          <a:bodyPr anchor="ctr"/>
          <a:lstStyle>
            <a:lvl1pPr marL="72000" indent="0" algn="ctr">
              <a:buNone/>
              <a:defRPr sz="2800" b="1" i="0" spc="0">
                <a:solidFill>
                  <a:schemeClr val="bg1"/>
                </a:solidFill>
                <a:latin typeface="+mn-lt"/>
                <a:ea typeface="Yu Gothic" charset="-128"/>
                <a:cs typeface="Yu Gothic" charset="-128"/>
              </a:defRPr>
            </a:lvl1pPr>
            <a:lvl2pPr marL="380250" indent="0">
              <a:buNone/>
              <a:defRPr/>
            </a:lvl2pPr>
            <a:lvl3pPr marL="1027113" indent="0">
              <a:buNone/>
              <a:defRPr/>
            </a:lvl3pPr>
            <a:lvl4pPr marL="1296988" indent="0">
              <a:buNone/>
              <a:defRPr/>
            </a:lvl4pPr>
            <a:lvl5pPr marL="1566863" indent="0">
              <a:buNone/>
              <a:defRPr/>
            </a:lvl5pPr>
          </a:lstStyle>
          <a:p>
            <a:pPr lvl="0"/>
            <a:r>
              <a:rPr kumimoji="1" lang="ja-JP" altLang="en-US"/>
              <a:t>サブテキストを入力</a:t>
            </a:r>
          </a:p>
        </p:txBody>
      </p:sp>
      <p:pic>
        <p:nvPicPr>
          <p:cNvPr id="2" name="図 1" descr="アプリケーション が含まれている画像&#10;&#10;AI 生成コンテンツは誤りを含む可能性があります。">
            <a:extLst>
              <a:ext uri="{FF2B5EF4-FFF2-40B4-BE49-F238E27FC236}">
                <a16:creationId xmlns:a16="http://schemas.microsoft.com/office/drawing/2014/main" id="{C51B273F-37E0-9EA6-B302-6D12CB66A2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708" y="419402"/>
            <a:ext cx="2204395" cy="775947"/>
          </a:xfrm>
          <a:prstGeom prst="rect">
            <a:avLst/>
          </a:prstGeom>
        </p:spPr>
      </p:pic>
    </p:spTree>
    <p:extLst>
      <p:ext uri="{BB962C8B-B14F-4D97-AF65-F5344CB8AC3E}">
        <p14:creationId xmlns:p14="http://schemas.microsoft.com/office/powerpoint/2010/main" val="40330567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中表紙_黒">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24000" y="2348880"/>
            <a:ext cx="10944000" cy="1152784"/>
          </a:xfrm>
        </p:spPr>
        <p:txBody>
          <a:bodyPr anchor="b"/>
          <a:lstStyle>
            <a:lvl1pPr marL="0" marR="0" indent="0" algn="ctr" defTabSz="914400" rtl="0" eaLnBrk="1" fontAlgn="auto" latinLnBrk="0" hangingPunct="1">
              <a:lnSpc>
                <a:spcPct val="150000"/>
              </a:lnSpc>
              <a:spcBef>
                <a:spcPct val="0"/>
              </a:spcBef>
              <a:spcAft>
                <a:spcPts val="0"/>
              </a:spcAft>
              <a:buClrTx/>
              <a:buSzPct val="100000"/>
              <a:buFont typeface="HGPｺﾞｼｯｸE" panose="020B0900000000000000" pitchFamily="50" charset="-128"/>
              <a:buNone/>
              <a:tabLst/>
              <a:defRPr sz="4400" b="1" i="0">
                <a:solidFill>
                  <a:schemeClr val="bg1"/>
                </a:solidFill>
                <a:latin typeface="+mj-lt"/>
                <a:ea typeface="Yu Gothic" charset="-128"/>
                <a:cs typeface="Yu Gothic" charset="-128"/>
              </a:defRPr>
            </a:lvl1pPr>
          </a:lstStyle>
          <a:p>
            <a:r>
              <a:rPr kumimoji="1" lang="ja-JP" altLang="en-US"/>
              <a:t>マスター タイトルの書式設定</a:t>
            </a:r>
            <a:endParaRPr kumimoji="1" lang="ja-JP" altLang="en-US" dirty="0"/>
          </a:p>
        </p:txBody>
      </p:sp>
      <p:sp>
        <p:nvSpPr>
          <p:cNvPr id="5" name="正方形/長方形 4"/>
          <p:cNvSpPr/>
          <p:nvPr/>
        </p:nvSpPr>
        <p:spPr>
          <a:xfrm>
            <a:off x="5736000" y="3724896"/>
            <a:ext cx="720000" cy="64800"/>
          </a:xfrm>
          <a:prstGeom prst="rect">
            <a:avLst/>
          </a:prstGeom>
          <a:solidFill>
            <a:srgbClr val="D7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 name="正方形/長方形 2">
            <a:extLst>
              <a:ext uri="{FF2B5EF4-FFF2-40B4-BE49-F238E27FC236}">
                <a16:creationId xmlns:a16="http://schemas.microsoft.com/office/drawing/2014/main" id="{781A58B7-1AAA-BD7D-636B-84ED3D19894E}"/>
              </a:ext>
            </a:extLst>
          </p:cNvPr>
          <p:cNvSpPr/>
          <p:nvPr/>
        </p:nvSpPr>
        <p:spPr>
          <a:xfrm>
            <a:off x="5736000" y="3724896"/>
            <a:ext cx="720000" cy="64800"/>
          </a:xfrm>
          <a:prstGeom prst="rect">
            <a:avLst/>
          </a:prstGeom>
          <a:solidFill>
            <a:srgbClr val="D7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7841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800"/>
                            </p:stCondLst>
                            <p:childTnLst>
                              <p:par>
                                <p:cTn id="9" presetID="22" presetClass="entr" presetSubtype="8" fill="hold" grpId="0" nodeType="afterEffect">
                                  <p:stCondLst>
                                    <p:cond delay="3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プレゼンスタイル_黒">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7389" y="332656"/>
            <a:ext cx="11017223" cy="5904656"/>
          </a:xfrm>
        </p:spPr>
        <p:txBody>
          <a:bodyPr anchor="ctr"/>
          <a:lstStyle>
            <a:lvl1pPr marL="0" marR="0" indent="0" algn="ctr" defTabSz="914400" rtl="0" eaLnBrk="1" fontAlgn="auto" latinLnBrk="0" hangingPunct="1">
              <a:lnSpc>
                <a:spcPct val="150000"/>
              </a:lnSpc>
              <a:spcBef>
                <a:spcPct val="0"/>
              </a:spcBef>
              <a:spcAft>
                <a:spcPts val="0"/>
              </a:spcAft>
              <a:buClrTx/>
              <a:buSzPct val="100000"/>
              <a:buFont typeface="HGPｺﾞｼｯｸE" panose="020B0900000000000000" pitchFamily="50" charset="-128"/>
              <a:buNone/>
              <a:tabLst/>
              <a:defRPr sz="4400" b="1" i="0">
                <a:solidFill>
                  <a:schemeClr val="bg1"/>
                </a:solidFill>
                <a:latin typeface="+mn-lt"/>
                <a:ea typeface="Yu Gothic" charset="-128"/>
                <a:cs typeface="Yu Gothic" charset="-128"/>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7360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箇条書き_黒">
    <p:bg>
      <p:bgPr>
        <a:solidFill>
          <a:schemeClr val="tx1"/>
        </a:solidFill>
        <a:effectLst/>
      </p:bgPr>
    </p:bg>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772948" y="1282750"/>
            <a:ext cx="10646106" cy="50417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 name="タイトル 1"/>
          <p:cNvSpPr>
            <a:spLocks noGrp="1"/>
          </p:cNvSpPr>
          <p:nvPr>
            <p:ph type="title"/>
          </p:nvPr>
        </p:nvSpPr>
        <p:spPr/>
        <p:txBody>
          <a:bodyPr/>
          <a:lstStyle>
            <a:lvl1pPr>
              <a:defRPr>
                <a:solidFill>
                  <a:schemeClr val="bg1"/>
                </a:solidFill>
              </a:defRPr>
            </a:lvl1pPr>
          </a:lstStyle>
          <a:p>
            <a:r>
              <a:rPr kumimoji="1" lang="ja-JP" altLang="en-US"/>
              <a:t>マスター タイトルの書式設定</a:t>
            </a:r>
          </a:p>
        </p:txBody>
      </p:sp>
      <p:sp>
        <p:nvSpPr>
          <p:cNvPr id="3" name="Shape 5">
            <a:extLst>
              <a:ext uri="{FF2B5EF4-FFF2-40B4-BE49-F238E27FC236}">
                <a16:creationId xmlns:a16="http://schemas.microsoft.com/office/drawing/2014/main" id="{3D156FEB-A4DA-9C20-B9A3-94AC3C8664AD}"/>
              </a:ext>
            </a:extLst>
          </p:cNvPr>
          <p:cNvSpPr/>
          <p:nvPr/>
        </p:nvSpPr>
        <p:spPr>
          <a:xfrm>
            <a:off x="11123733" y="6588363"/>
            <a:ext cx="821608" cy="184666"/>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p>
            <a:pPr lvl="0" algn="r">
              <a:lnSpc>
                <a:spcPct val="100000"/>
              </a:lnSpc>
            </a:pPr>
            <a:fld id="{817B7BFE-1657-784B-A6A1-BB5E873A81BE}" type="slidenum">
              <a:rPr lang="en" sz="1200" b="0" i="0" smtClean="0">
                <a:solidFill>
                  <a:schemeClr val="bg1"/>
                </a:solidFill>
                <a:latin typeface="+mn-lt"/>
                <a:ea typeface="Yu Gothic" charset="-128"/>
                <a:cs typeface="Yu Gothic" charset="-128"/>
              </a:rPr>
              <a:t>‹#›</a:t>
            </a:fld>
            <a:endParaRPr lang="en" sz="1200" b="0" i="0" dirty="0">
              <a:solidFill>
                <a:schemeClr val="bg1"/>
              </a:solidFill>
              <a:latin typeface="+mn-lt"/>
              <a:ea typeface="Yu Gothic" charset="-128"/>
              <a:cs typeface="Yu Gothic" charset="-128"/>
            </a:endParaRPr>
          </a:p>
        </p:txBody>
      </p:sp>
      <p:sp>
        <p:nvSpPr>
          <p:cNvPr id="4" name="Shape 5">
            <a:extLst>
              <a:ext uri="{FF2B5EF4-FFF2-40B4-BE49-F238E27FC236}">
                <a16:creationId xmlns:a16="http://schemas.microsoft.com/office/drawing/2014/main" id="{2B6A645D-48E1-B6DF-28E0-EF515408A5F8}"/>
              </a:ext>
            </a:extLst>
          </p:cNvPr>
          <p:cNvSpPr/>
          <p:nvPr/>
        </p:nvSpPr>
        <p:spPr>
          <a:xfrm>
            <a:off x="186277" y="6626833"/>
            <a:ext cx="821608" cy="107722"/>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p>
            <a:pPr lvl="0" algn="l">
              <a:lnSpc>
                <a:spcPct val="100000"/>
              </a:lnSpc>
            </a:pPr>
            <a:r>
              <a:rPr lang="en" sz="700" b="0" i="0" dirty="0">
                <a:solidFill>
                  <a:schemeClr val="bg1"/>
                </a:solidFill>
                <a:latin typeface="+mn-lt"/>
                <a:ea typeface="Yu Gothic" charset="-128"/>
                <a:cs typeface="Yu Gothic" charset="-128"/>
              </a:rPr>
              <a:t>©</a:t>
            </a:r>
            <a:r>
              <a:rPr lang="en" sz="400" b="0" i="0" dirty="0">
                <a:solidFill>
                  <a:schemeClr val="bg1"/>
                </a:solidFill>
                <a:latin typeface="+mn-lt"/>
                <a:ea typeface="Yu Gothic" charset="-128"/>
                <a:cs typeface="Yu Gothic" charset="-128"/>
              </a:rPr>
              <a:t> </a:t>
            </a:r>
            <a:r>
              <a:rPr lang="en" sz="700" b="0" i="0" dirty="0">
                <a:solidFill>
                  <a:schemeClr val="bg1"/>
                </a:solidFill>
                <a:latin typeface="+mn-lt"/>
                <a:ea typeface="Yu Gothic" charset="-128"/>
                <a:cs typeface="Yu Gothic" charset="-128"/>
              </a:rPr>
              <a:t>Sansan, Inc.</a:t>
            </a:r>
          </a:p>
        </p:txBody>
      </p:sp>
    </p:spTree>
    <p:extLst>
      <p:ext uri="{BB962C8B-B14F-4D97-AF65-F5344CB8AC3E}">
        <p14:creationId xmlns:p14="http://schemas.microsoft.com/office/powerpoint/2010/main" val="16031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基本コンテンツ_黒">
    <p:bg>
      <p:bgPr>
        <a:solidFill>
          <a:schemeClr val="tx1"/>
        </a:solidFill>
        <a:effectLst/>
      </p:bgPr>
    </p:bg>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772948" y="1282750"/>
            <a:ext cx="10646106" cy="5041770"/>
          </a:xfrm>
        </p:spPr>
        <p:txBody>
          <a:bodyPr/>
          <a:lstStyle>
            <a:lvl1pPr marL="72000" indent="0">
              <a:buNone/>
              <a:defRPr>
                <a:solidFill>
                  <a:schemeClr val="bg1"/>
                </a:solidFill>
              </a:defRPr>
            </a:lvl1pPr>
            <a:lvl2pPr marL="380250" indent="0">
              <a:buNone/>
              <a:defRPr>
                <a:solidFill>
                  <a:schemeClr val="bg1"/>
                </a:solidFill>
              </a:defRPr>
            </a:lvl2pPr>
            <a:lvl3pPr marL="1027113" indent="0">
              <a:buNone/>
              <a:defRPr>
                <a:solidFill>
                  <a:schemeClr val="bg1"/>
                </a:solidFill>
              </a:defRPr>
            </a:lvl3pPr>
            <a:lvl4pPr marL="1296988" indent="0">
              <a:buNone/>
              <a:defRPr>
                <a:solidFill>
                  <a:schemeClr val="bg1"/>
                </a:solidFill>
              </a:defRPr>
            </a:lvl4pPr>
            <a:lvl5pPr marL="1566863" indent="0">
              <a:buNone/>
              <a:defRPr>
                <a:solidFill>
                  <a:schemeClr val="bg1"/>
                </a:solidFill>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 name="タイトル 1"/>
          <p:cNvSpPr>
            <a:spLocks noGrp="1"/>
          </p:cNvSpPr>
          <p:nvPr>
            <p:ph type="title"/>
          </p:nvPr>
        </p:nvSpPr>
        <p:spPr/>
        <p:txBody>
          <a:bodyPr/>
          <a:lstStyle>
            <a:lvl1pPr>
              <a:defRPr>
                <a:solidFill>
                  <a:schemeClr val="bg1"/>
                </a:solidFill>
              </a:defRPr>
            </a:lvl1pPr>
          </a:lstStyle>
          <a:p>
            <a:r>
              <a:rPr kumimoji="1" lang="ja-JP" altLang="en-US"/>
              <a:t>マスター タイトルの書式設定</a:t>
            </a:r>
          </a:p>
        </p:txBody>
      </p:sp>
      <p:sp>
        <p:nvSpPr>
          <p:cNvPr id="3" name="Shape 5">
            <a:extLst>
              <a:ext uri="{FF2B5EF4-FFF2-40B4-BE49-F238E27FC236}">
                <a16:creationId xmlns:a16="http://schemas.microsoft.com/office/drawing/2014/main" id="{A79DC8AC-50B0-B8D7-1EBD-78C32C793E3C}"/>
              </a:ext>
            </a:extLst>
          </p:cNvPr>
          <p:cNvSpPr/>
          <p:nvPr/>
        </p:nvSpPr>
        <p:spPr>
          <a:xfrm>
            <a:off x="11123733" y="6588363"/>
            <a:ext cx="821608" cy="184666"/>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p>
            <a:pPr lvl="0" algn="r">
              <a:lnSpc>
                <a:spcPct val="100000"/>
              </a:lnSpc>
            </a:pPr>
            <a:fld id="{817B7BFE-1657-784B-A6A1-BB5E873A81BE}" type="slidenum">
              <a:rPr lang="en" sz="1200" b="0" i="0" smtClean="0">
                <a:solidFill>
                  <a:schemeClr val="bg1"/>
                </a:solidFill>
                <a:latin typeface="+mn-lt"/>
                <a:ea typeface="Yu Gothic" charset="-128"/>
                <a:cs typeface="Yu Gothic" charset="-128"/>
              </a:rPr>
              <a:t>‹#›</a:t>
            </a:fld>
            <a:endParaRPr lang="en" sz="1200" b="0" i="0" dirty="0">
              <a:solidFill>
                <a:schemeClr val="bg1"/>
              </a:solidFill>
              <a:latin typeface="+mn-lt"/>
              <a:ea typeface="Yu Gothic" charset="-128"/>
              <a:cs typeface="Yu Gothic" charset="-128"/>
            </a:endParaRPr>
          </a:p>
        </p:txBody>
      </p:sp>
      <p:sp>
        <p:nvSpPr>
          <p:cNvPr id="4" name="Shape 5">
            <a:extLst>
              <a:ext uri="{FF2B5EF4-FFF2-40B4-BE49-F238E27FC236}">
                <a16:creationId xmlns:a16="http://schemas.microsoft.com/office/drawing/2014/main" id="{BAF48A44-4BB4-3649-7FC3-2E21CADC5EBE}"/>
              </a:ext>
            </a:extLst>
          </p:cNvPr>
          <p:cNvSpPr/>
          <p:nvPr/>
        </p:nvSpPr>
        <p:spPr>
          <a:xfrm>
            <a:off x="186277" y="6626833"/>
            <a:ext cx="821608" cy="107722"/>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p>
            <a:pPr lvl="0" algn="l">
              <a:lnSpc>
                <a:spcPct val="100000"/>
              </a:lnSpc>
            </a:pPr>
            <a:r>
              <a:rPr lang="en" sz="700" b="0" i="0" dirty="0">
                <a:solidFill>
                  <a:schemeClr val="bg1"/>
                </a:solidFill>
                <a:latin typeface="+mn-lt"/>
                <a:ea typeface="Yu Gothic" charset="-128"/>
                <a:cs typeface="Yu Gothic" charset="-128"/>
              </a:rPr>
              <a:t>©</a:t>
            </a:r>
            <a:r>
              <a:rPr lang="en" sz="400" b="0" i="0" dirty="0">
                <a:solidFill>
                  <a:schemeClr val="bg1"/>
                </a:solidFill>
                <a:latin typeface="+mn-lt"/>
                <a:ea typeface="Yu Gothic" charset="-128"/>
                <a:cs typeface="Yu Gothic" charset="-128"/>
              </a:rPr>
              <a:t> </a:t>
            </a:r>
            <a:r>
              <a:rPr lang="en" sz="700" b="0" i="0" dirty="0">
                <a:solidFill>
                  <a:schemeClr val="bg1"/>
                </a:solidFill>
                <a:latin typeface="+mn-lt"/>
                <a:ea typeface="Yu Gothic" charset="-128"/>
                <a:cs typeface="Yu Gothic" charset="-128"/>
              </a:rPr>
              <a:t>Sansan, Inc.</a:t>
            </a:r>
          </a:p>
        </p:txBody>
      </p:sp>
    </p:spTree>
    <p:extLst>
      <p:ext uri="{BB962C8B-B14F-4D97-AF65-F5344CB8AC3E}">
        <p14:creationId xmlns:p14="http://schemas.microsoft.com/office/powerpoint/2010/main" val="46081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表紙_SS提案資料">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263353" y="2780600"/>
            <a:ext cx="11665296" cy="1008112"/>
          </a:xfrm>
        </p:spPr>
        <p:txBody>
          <a:bodyPr anchor="b"/>
          <a:lstStyle>
            <a:lvl1pPr marL="0" marR="0" indent="0" algn="ctr" defTabSz="914400" rtl="0" eaLnBrk="1" fontAlgn="auto" latinLnBrk="0" hangingPunct="1">
              <a:lnSpc>
                <a:spcPct val="100000"/>
              </a:lnSpc>
              <a:spcBef>
                <a:spcPct val="0"/>
              </a:spcBef>
              <a:spcAft>
                <a:spcPts val="0"/>
              </a:spcAft>
              <a:buClrTx/>
              <a:buSzPct val="100000"/>
              <a:buFont typeface="HGPｺﾞｼｯｸE" panose="020B0900000000000000" pitchFamily="50" charset="-128"/>
              <a:buNone/>
              <a:tabLst/>
              <a:defRPr sz="4800" b="1" i="0" spc="0">
                <a:solidFill>
                  <a:schemeClr val="tx2"/>
                </a:solidFill>
                <a:latin typeface="+mn-lt"/>
                <a:ea typeface="Yu Gothic" charset="-128"/>
                <a:cs typeface="Yu Gothic" charset="-128"/>
              </a:defRPr>
            </a:lvl1pPr>
          </a:lstStyle>
          <a:p>
            <a:r>
              <a:rPr kumimoji="1" lang="ja-JP" altLang="en-US"/>
              <a:t>マスター タイトルの書式設定</a:t>
            </a:r>
            <a:endParaRPr kumimoji="1" lang="ja-JP" altLang="en-US" dirty="0"/>
          </a:p>
        </p:txBody>
      </p:sp>
      <p:sp>
        <p:nvSpPr>
          <p:cNvPr id="8" name="テキスト プレースホルダー 7"/>
          <p:cNvSpPr>
            <a:spLocks noGrp="1"/>
          </p:cNvSpPr>
          <p:nvPr>
            <p:ph type="body" sz="quarter" idx="11" hasCustomPrompt="1"/>
          </p:nvPr>
        </p:nvSpPr>
        <p:spPr>
          <a:xfrm>
            <a:off x="263351" y="4772758"/>
            <a:ext cx="11665298" cy="414985"/>
          </a:xfrm>
        </p:spPr>
        <p:txBody>
          <a:bodyPr anchor="t">
            <a:spAutoFit/>
          </a:bodyPr>
          <a:lstStyle>
            <a:lvl1pPr marL="0" indent="0" algn="ctr">
              <a:lnSpc>
                <a:spcPct val="130000"/>
              </a:lnSpc>
              <a:spcBef>
                <a:spcPts val="0"/>
              </a:spcBef>
              <a:buNone/>
              <a:defRPr sz="1800" b="1" i="0" spc="0">
                <a:solidFill>
                  <a:schemeClr val="tx2"/>
                </a:solidFill>
                <a:latin typeface="+mn-lt"/>
                <a:ea typeface="Yu Gothic" charset="-128"/>
                <a:cs typeface="Yu Gothic" charset="-128"/>
              </a:defRPr>
            </a:lvl1pPr>
          </a:lstStyle>
          <a:p>
            <a:r>
              <a:rPr lang="en-US" altLang="ja-JP" spc="100" dirty="0" err="1"/>
              <a:t>yyyy</a:t>
            </a:r>
            <a:r>
              <a:rPr lang="en-US" altLang="ja-JP" spc="100" dirty="0"/>
              <a:t>/mm/dd</a:t>
            </a:r>
          </a:p>
        </p:txBody>
      </p:sp>
      <p:sp>
        <p:nvSpPr>
          <p:cNvPr id="5" name="テキスト プレースホルダー 4"/>
          <p:cNvSpPr>
            <a:spLocks noGrp="1"/>
          </p:cNvSpPr>
          <p:nvPr>
            <p:ph type="body" sz="quarter" idx="12" hasCustomPrompt="1"/>
          </p:nvPr>
        </p:nvSpPr>
        <p:spPr>
          <a:xfrm>
            <a:off x="263353" y="2132200"/>
            <a:ext cx="11665296" cy="648072"/>
          </a:xfrm>
        </p:spPr>
        <p:txBody>
          <a:bodyPr anchor="ctr"/>
          <a:lstStyle>
            <a:lvl1pPr marL="0" indent="0" algn="ctr">
              <a:lnSpc>
                <a:spcPct val="130000"/>
              </a:lnSpc>
              <a:buNone/>
              <a:defRPr sz="2800" b="1" i="0" spc="0">
                <a:solidFill>
                  <a:schemeClr val="tx2"/>
                </a:solidFill>
                <a:latin typeface="+mn-lt"/>
                <a:ea typeface="Yu Gothic" charset="-128"/>
                <a:cs typeface="Yu Gothic" charset="-128"/>
              </a:defRPr>
            </a:lvl1pPr>
            <a:lvl2pPr marL="380250" indent="0">
              <a:buNone/>
              <a:defRPr/>
            </a:lvl2pPr>
            <a:lvl3pPr marL="1027113" indent="0">
              <a:buNone/>
              <a:defRPr/>
            </a:lvl3pPr>
            <a:lvl4pPr marL="1296988" indent="0">
              <a:buNone/>
              <a:defRPr/>
            </a:lvl4pPr>
            <a:lvl5pPr marL="1566863" indent="0">
              <a:buNone/>
              <a:defRPr/>
            </a:lvl5pPr>
          </a:lstStyle>
          <a:p>
            <a:pPr lvl="0"/>
            <a:r>
              <a:rPr kumimoji="1" lang="ja-JP" altLang="en-US"/>
              <a:t>サブテキストを入力</a:t>
            </a:r>
          </a:p>
        </p:txBody>
      </p:sp>
      <p:pic>
        <p:nvPicPr>
          <p:cNvPr id="7" name="図 6">
            <a:extLst>
              <a:ext uri="{FF2B5EF4-FFF2-40B4-BE49-F238E27FC236}">
                <a16:creationId xmlns:a16="http://schemas.microsoft.com/office/drawing/2014/main" id="{E92BD937-3C00-D9A4-7857-07FC5266E0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83821" y="5536467"/>
            <a:ext cx="1424207" cy="788400"/>
          </a:xfrm>
          <a:prstGeom prst="rect">
            <a:avLst/>
          </a:prstGeom>
        </p:spPr>
      </p:pic>
      <p:sp>
        <p:nvSpPr>
          <p:cNvPr id="3" name="テキスト プレースホルダー 14">
            <a:extLst>
              <a:ext uri="{FF2B5EF4-FFF2-40B4-BE49-F238E27FC236}">
                <a16:creationId xmlns:a16="http://schemas.microsoft.com/office/drawing/2014/main" id="{629E9F35-F415-B8D3-ABF5-7FF06A91BAB9}"/>
              </a:ext>
            </a:extLst>
          </p:cNvPr>
          <p:cNvSpPr>
            <a:spLocks noGrp="1"/>
          </p:cNvSpPr>
          <p:nvPr>
            <p:ph type="body" sz="quarter" idx="13" hasCustomPrompt="1"/>
          </p:nvPr>
        </p:nvSpPr>
        <p:spPr>
          <a:xfrm>
            <a:off x="263352" y="250159"/>
            <a:ext cx="8956848" cy="538161"/>
          </a:xfrm>
        </p:spPr>
        <p:txBody>
          <a:bodyPr>
            <a:spAutoFit/>
          </a:bodyPr>
          <a:lstStyle>
            <a:lvl1pPr marL="0" indent="0">
              <a:spcBef>
                <a:spcPts val="0"/>
              </a:spcBef>
              <a:buNone/>
              <a:defRPr b="1" i="0">
                <a:latin typeface="Yu Gothic" panose="020B0400000000000000" pitchFamily="34" charset="-128"/>
                <a:ea typeface="Yu Gothic" panose="020B0400000000000000" pitchFamily="34" charset="-128"/>
              </a:defRPr>
            </a:lvl1pPr>
          </a:lstStyle>
          <a:p>
            <a:r>
              <a:rPr lang="ja-JP" altLang="en-US" spc="100">
                <a:solidFill>
                  <a:schemeClr val="tx2"/>
                </a:solidFill>
              </a:rPr>
              <a:t>◯◯◯株式会社 御中</a:t>
            </a:r>
          </a:p>
        </p:txBody>
      </p:sp>
    </p:spTree>
    <p:extLst>
      <p:ext uri="{BB962C8B-B14F-4D97-AF65-F5344CB8AC3E}">
        <p14:creationId xmlns:p14="http://schemas.microsoft.com/office/powerpoint/2010/main" val="29241173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タイトルのみ_黒">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1"/>
                </a:solidFill>
              </a:defRPr>
            </a:lvl1pPr>
          </a:lstStyle>
          <a:p>
            <a:r>
              <a:rPr kumimoji="1" lang="ja-JP" altLang="en-US"/>
              <a:t>マスター タイトルの書式設定</a:t>
            </a:r>
          </a:p>
        </p:txBody>
      </p:sp>
      <p:sp>
        <p:nvSpPr>
          <p:cNvPr id="3" name="Shape 5">
            <a:extLst>
              <a:ext uri="{FF2B5EF4-FFF2-40B4-BE49-F238E27FC236}">
                <a16:creationId xmlns:a16="http://schemas.microsoft.com/office/drawing/2014/main" id="{3CE51474-F4CA-9184-E82A-B506F9563663}"/>
              </a:ext>
            </a:extLst>
          </p:cNvPr>
          <p:cNvSpPr/>
          <p:nvPr/>
        </p:nvSpPr>
        <p:spPr>
          <a:xfrm>
            <a:off x="11123733" y="6588363"/>
            <a:ext cx="821608" cy="184666"/>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p>
            <a:pPr lvl="0" algn="r">
              <a:lnSpc>
                <a:spcPct val="100000"/>
              </a:lnSpc>
            </a:pPr>
            <a:fld id="{817B7BFE-1657-784B-A6A1-BB5E873A81BE}" type="slidenum">
              <a:rPr lang="en" sz="1200" b="0" i="0" smtClean="0">
                <a:solidFill>
                  <a:schemeClr val="bg1"/>
                </a:solidFill>
                <a:latin typeface="+mn-lt"/>
                <a:ea typeface="Yu Gothic" charset="-128"/>
                <a:cs typeface="Yu Gothic" charset="-128"/>
              </a:rPr>
              <a:t>‹#›</a:t>
            </a:fld>
            <a:endParaRPr lang="en" sz="1200" b="0" i="0" dirty="0">
              <a:solidFill>
                <a:schemeClr val="bg1"/>
              </a:solidFill>
              <a:latin typeface="+mn-lt"/>
              <a:ea typeface="Yu Gothic" charset="-128"/>
              <a:cs typeface="Yu Gothic" charset="-128"/>
            </a:endParaRPr>
          </a:p>
        </p:txBody>
      </p:sp>
      <p:sp>
        <p:nvSpPr>
          <p:cNvPr id="4" name="Shape 5">
            <a:extLst>
              <a:ext uri="{FF2B5EF4-FFF2-40B4-BE49-F238E27FC236}">
                <a16:creationId xmlns:a16="http://schemas.microsoft.com/office/drawing/2014/main" id="{EE488D54-A281-628D-FBDE-904C1B6D26D5}"/>
              </a:ext>
            </a:extLst>
          </p:cNvPr>
          <p:cNvSpPr/>
          <p:nvPr/>
        </p:nvSpPr>
        <p:spPr>
          <a:xfrm>
            <a:off x="186277" y="6626833"/>
            <a:ext cx="821608" cy="107722"/>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p>
            <a:pPr lvl="0" algn="l">
              <a:lnSpc>
                <a:spcPct val="100000"/>
              </a:lnSpc>
            </a:pPr>
            <a:r>
              <a:rPr lang="en" sz="700" b="0" i="0" dirty="0">
                <a:solidFill>
                  <a:schemeClr val="bg1"/>
                </a:solidFill>
                <a:latin typeface="+mn-lt"/>
                <a:ea typeface="Yu Gothic" charset="-128"/>
                <a:cs typeface="Yu Gothic" charset="-128"/>
              </a:rPr>
              <a:t>©</a:t>
            </a:r>
            <a:r>
              <a:rPr lang="en" sz="400" b="0" i="0" dirty="0">
                <a:solidFill>
                  <a:schemeClr val="bg1"/>
                </a:solidFill>
                <a:latin typeface="+mn-lt"/>
                <a:ea typeface="Yu Gothic" charset="-128"/>
                <a:cs typeface="Yu Gothic" charset="-128"/>
              </a:rPr>
              <a:t> </a:t>
            </a:r>
            <a:r>
              <a:rPr lang="en" sz="700" b="0" i="0" dirty="0">
                <a:solidFill>
                  <a:schemeClr val="bg1"/>
                </a:solidFill>
                <a:latin typeface="+mn-lt"/>
                <a:ea typeface="Yu Gothic" charset="-128"/>
                <a:cs typeface="Yu Gothic" charset="-128"/>
              </a:rPr>
              <a:t>Sansan, Inc.</a:t>
            </a:r>
          </a:p>
        </p:txBody>
      </p:sp>
    </p:spTree>
    <p:extLst>
      <p:ext uri="{BB962C8B-B14F-4D97-AF65-F5344CB8AC3E}">
        <p14:creationId xmlns:p14="http://schemas.microsoft.com/office/powerpoint/2010/main" val="3822899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タイトル+セカンドタイトル_黒">
    <p:bg>
      <p:bgPr>
        <a:solidFill>
          <a:schemeClr val="tx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1"/>
                </a:solidFill>
              </a:defRPr>
            </a:lvl1pPr>
          </a:lstStyle>
          <a:p>
            <a:r>
              <a:rPr kumimoji="1" lang="ja-JP" altLang="en-US"/>
              <a:t>マスター タイトルの書式設定</a:t>
            </a:r>
          </a:p>
        </p:txBody>
      </p:sp>
      <p:sp>
        <p:nvSpPr>
          <p:cNvPr id="3" name="テキスト プレースホルダー 5">
            <a:extLst>
              <a:ext uri="{FF2B5EF4-FFF2-40B4-BE49-F238E27FC236}">
                <a16:creationId xmlns:a16="http://schemas.microsoft.com/office/drawing/2014/main" id="{9A1502ED-C961-294D-9C82-8467F81C20FF}"/>
              </a:ext>
            </a:extLst>
          </p:cNvPr>
          <p:cNvSpPr>
            <a:spLocks noGrp="1"/>
          </p:cNvSpPr>
          <p:nvPr>
            <p:ph type="body" sz="quarter" idx="11" hasCustomPrompt="1"/>
          </p:nvPr>
        </p:nvSpPr>
        <p:spPr>
          <a:xfrm>
            <a:off x="662268" y="1056569"/>
            <a:ext cx="10875600" cy="476477"/>
          </a:xfrm>
        </p:spPr>
        <p:txBody>
          <a:bodyPr>
            <a:noAutofit/>
          </a:bodyPr>
          <a:lstStyle>
            <a:lvl1pPr marL="54000" indent="0">
              <a:buNone/>
              <a:defRPr sz="2600" b="1" i="0">
                <a:solidFill>
                  <a:schemeClr val="bg1"/>
                </a:solidFill>
                <a:latin typeface="Yu Gothic" panose="020B0400000000000000" pitchFamily="34" charset="-128"/>
                <a:ea typeface="Yu Gothic" panose="020B0400000000000000" pitchFamily="34" charset="-128"/>
              </a:defRPr>
            </a:lvl1pPr>
            <a:lvl2pPr marL="285188" indent="0">
              <a:buNone/>
              <a:defRPr/>
            </a:lvl2pPr>
            <a:lvl3pPr marL="770335" indent="0">
              <a:buNone/>
              <a:defRPr/>
            </a:lvl3pPr>
            <a:lvl4pPr marL="972741" indent="0">
              <a:buNone/>
              <a:defRPr/>
            </a:lvl4pPr>
            <a:lvl5pPr marL="1175147" indent="0">
              <a:buNone/>
              <a:defRPr/>
            </a:lvl5pPr>
          </a:lstStyle>
          <a:p>
            <a:pPr lvl="0"/>
            <a:r>
              <a:rPr kumimoji="1" lang="ja-JP" altLang="en-US"/>
              <a:t>セカンドタイトルを入力</a:t>
            </a:r>
          </a:p>
        </p:txBody>
      </p:sp>
      <p:sp>
        <p:nvSpPr>
          <p:cNvPr id="4" name="Shape 5">
            <a:extLst>
              <a:ext uri="{FF2B5EF4-FFF2-40B4-BE49-F238E27FC236}">
                <a16:creationId xmlns:a16="http://schemas.microsoft.com/office/drawing/2014/main" id="{C5734971-66F1-C6CC-93B0-70D29B57A803}"/>
              </a:ext>
            </a:extLst>
          </p:cNvPr>
          <p:cNvSpPr/>
          <p:nvPr/>
        </p:nvSpPr>
        <p:spPr>
          <a:xfrm>
            <a:off x="11123733" y="6588363"/>
            <a:ext cx="821608" cy="184666"/>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p>
            <a:pPr lvl="0" algn="r">
              <a:lnSpc>
                <a:spcPct val="100000"/>
              </a:lnSpc>
            </a:pPr>
            <a:fld id="{817B7BFE-1657-784B-A6A1-BB5E873A81BE}" type="slidenum">
              <a:rPr lang="en" sz="1200" b="0" i="0" smtClean="0">
                <a:solidFill>
                  <a:schemeClr val="bg1"/>
                </a:solidFill>
                <a:latin typeface="+mn-lt"/>
                <a:ea typeface="Yu Gothic" charset="-128"/>
                <a:cs typeface="Yu Gothic" charset="-128"/>
              </a:rPr>
              <a:t>‹#›</a:t>
            </a:fld>
            <a:endParaRPr lang="en" sz="1200" b="0" i="0" dirty="0">
              <a:solidFill>
                <a:schemeClr val="bg1"/>
              </a:solidFill>
              <a:latin typeface="+mn-lt"/>
              <a:ea typeface="Yu Gothic" charset="-128"/>
              <a:cs typeface="Yu Gothic" charset="-128"/>
            </a:endParaRPr>
          </a:p>
        </p:txBody>
      </p:sp>
      <p:sp>
        <p:nvSpPr>
          <p:cNvPr id="5" name="Shape 5">
            <a:extLst>
              <a:ext uri="{FF2B5EF4-FFF2-40B4-BE49-F238E27FC236}">
                <a16:creationId xmlns:a16="http://schemas.microsoft.com/office/drawing/2014/main" id="{B418F7B8-44F3-DC29-A029-7004AAE38C08}"/>
              </a:ext>
            </a:extLst>
          </p:cNvPr>
          <p:cNvSpPr/>
          <p:nvPr/>
        </p:nvSpPr>
        <p:spPr>
          <a:xfrm>
            <a:off x="186277" y="6626833"/>
            <a:ext cx="821608" cy="107722"/>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p>
            <a:pPr lvl="0" algn="l">
              <a:lnSpc>
                <a:spcPct val="100000"/>
              </a:lnSpc>
            </a:pPr>
            <a:r>
              <a:rPr lang="en" sz="700" b="0" i="0" dirty="0">
                <a:solidFill>
                  <a:schemeClr val="bg1"/>
                </a:solidFill>
                <a:latin typeface="+mn-lt"/>
                <a:ea typeface="Yu Gothic" charset="-128"/>
                <a:cs typeface="Yu Gothic" charset="-128"/>
              </a:rPr>
              <a:t>©</a:t>
            </a:r>
            <a:r>
              <a:rPr lang="en" sz="400" b="0" i="0" dirty="0">
                <a:solidFill>
                  <a:schemeClr val="bg1"/>
                </a:solidFill>
                <a:latin typeface="+mn-lt"/>
                <a:ea typeface="Yu Gothic" charset="-128"/>
                <a:cs typeface="Yu Gothic" charset="-128"/>
              </a:rPr>
              <a:t> </a:t>
            </a:r>
            <a:r>
              <a:rPr lang="en" sz="700" b="0" i="0" dirty="0">
                <a:solidFill>
                  <a:schemeClr val="bg1"/>
                </a:solidFill>
                <a:latin typeface="+mn-lt"/>
                <a:ea typeface="Yu Gothic" charset="-128"/>
                <a:cs typeface="Yu Gothic" charset="-128"/>
              </a:rPr>
              <a:t>Sansan, Inc.</a:t>
            </a:r>
          </a:p>
        </p:txBody>
      </p:sp>
    </p:spTree>
    <p:extLst>
      <p:ext uri="{BB962C8B-B14F-4D97-AF65-F5344CB8AC3E}">
        <p14:creationId xmlns:p14="http://schemas.microsoft.com/office/powerpoint/2010/main" val="1386795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自由レイアウト_黒">
    <p:bg>
      <p:bgPr>
        <a:solidFill>
          <a:schemeClr val="tx1"/>
        </a:solidFill>
        <a:effectLst/>
      </p:bgPr>
    </p:bg>
    <p:spTree>
      <p:nvGrpSpPr>
        <p:cNvPr id="1" name=""/>
        <p:cNvGrpSpPr/>
        <p:nvPr/>
      </p:nvGrpSpPr>
      <p:grpSpPr>
        <a:xfrm>
          <a:off x="0" y="0"/>
          <a:ext cx="0" cy="0"/>
          <a:chOff x="0" y="0"/>
          <a:chExt cx="0" cy="0"/>
        </a:xfrm>
      </p:grpSpPr>
      <p:sp>
        <p:nvSpPr>
          <p:cNvPr id="2" name="Shape 5">
            <a:extLst>
              <a:ext uri="{FF2B5EF4-FFF2-40B4-BE49-F238E27FC236}">
                <a16:creationId xmlns:a16="http://schemas.microsoft.com/office/drawing/2014/main" id="{68B1D207-F0C6-301D-AEED-43CB33AB4103}"/>
              </a:ext>
            </a:extLst>
          </p:cNvPr>
          <p:cNvSpPr/>
          <p:nvPr/>
        </p:nvSpPr>
        <p:spPr>
          <a:xfrm>
            <a:off x="11123733" y="6588363"/>
            <a:ext cx="821608" cy="184666"/>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p>
            <a:pPr lvl="0" algn="r">
              <a:lnSpc>
                <a:spcPct val="100000"/>
              </a:lnSpc>
            </a:pPr>
            <a:fld id="{817B7BFE-1657-784B-A6A1-BB5E873A81BE}" type="slidenum">
              <a:rPr lang="en" sz="1200" b="0" i="0" smtClean="0">
                <a:solidFill>
                  <a:schemeClr val="bg1"/>
                </a:solidFill>
                <a:latin typeface="+mn-lt"/>
                <a:ea typeface="Yu Gothic" charset="-128"/>
                <a:cs typeface="Yu Gothic" charset="-128"/>
              </a:rPr>
              <a:t>‹#›</a:t>
            </a:fld>
            <a:endParaRPr lang="en" sz="1200" b="0" i="0" dirty="0">
              <a:solidFill>
                <a:schemeClr val="bg1"/>
              </a:solidFill>
              <a:latin typeface="+mn-lt"/>
              <a:ea typeface="Yu Gothic" charset="-128"/>
              <a:cs typeface="Yu Gothic" charset="-128"/>
            </a:endParaRPr>
          </a:p>
        </p:txBody>
      </p:sp>
      <p:sp>
        <p:nvSpPr>
          <p:cNvPr id="3" name="Shape 5">
            <a:extLst>
              <a:ext uri="{FF2B5EF4-FFF2-40B4-BE49-F238E27FC236}">
                <a16:creationId xmlns:a16="http://schemas.microsoft.com/office/drawing/2014/main" id="{AEB0DBF4-C04F-FEC7-2F84-E8FC5716A436}"/>
              </a:ext>
            </a:extLst>
          </p:cNvPr>
          <p:cNvSpPr/>
          <p:nvPr/>
        </p:nvSpPr>
        <p:spPr>
          <a:xfrm>
            <a:off x="186277" y="6626833"/>
            <a:ext cx="821608" cy="107722"/>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p>
            <a:pPr lvl="0" algn="l">
              <a:lnSpc>
                <a:spcPct val="100000"/>
              </a:lnSpc>
            </a:pPr>
            <a:r>
              <a:rPr lang="en" sz="700" b="0" i="0" dirty="0">
                <a:solidFill>
                  <a:schemeClr val="bg1"/>
                </a:solidFill>
                <a:latin typeface="+mn-lt"/>
                <a:ea typeface="Yu Gothic" charset="-128"/>
                <a:cs typeface="Yu Gothic" charset="-128"/>
              </a:rPr>
              <a:t>©</a:t>
            </a:r>
            <a:r>
              <a:rPr lang="en" sz="400" b="0" i="0" dirty="0">
                <a:solidFill>
                  <a:schemeClr val="bg1"/>
                </a:solidFill>
                <a:latin typeface="+mn-lt"/>
                <a:ea typeface="Yu Gothic" charset="-128"/>
                <a:cs typeface="Yu Gothic" charset="-128"/>
              </a:rPr>
              <a:t> </a:t>
            </a:r>
            <a:r>
              <a:rPr lang="en" sz="700" b="0" i="0" dirty="0">
                <a:solidFill>
                  <a:schemeClr val="bg1"/>
                </a:solidFill>
                <a:latin typeface="+mn-lt"/>
                <a:ea typeface="Yu Gothic" charset="-128"/>
                <a:cs typeface="Yu Gothic" charset="-128"/>
              </a:rPr>
              <a:t>Sansan, Inc.</a:t>
            </a:r>
          </a:p>
        </p:txBody>
      </p:sp>
    </p:spTree>
    <p:extLst>
      <p:ext uri="{BB962C8B-B14F-4D97-AF65-F5344CB8AC3E}">
        <p14:creationId xmlns:p14="http://schemas.microsoft.com/office/powerpoint/2010/main" val="3123119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ansan_黒">
    <p:bg>
      <p:bgPr>
        <a:solidFill>
          <a:schemeClr val="tx1"/>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880" y="2826929"/>
            <a:ext cx="2160240" cy="1201093"/>
          </a:xfrm>
          <a:prstGeom prst="rect">
            <a:avLst/>
          </a:prstGeom>
        </p:spPr>
      </p:pic>
      <p:pic>
        <p:nvPicPr>
          <p:cNvPr id="2" name="図 1">
            <a:extLst>
              <a:ext uri="{FF2B5EF4-FFF2-40B4-BE49-F238E27FC236}">
                <a16:creationId xmlns:a16="http://schemas.microsoft.com/office/drawing/2014/main" id="{E1F4362C-2082-0A37-73C1-D0E25B465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880" y="2826929"/>
            <a:ext cx="2160240" cy="1201093"/>
          </a:xfrm>
          <a:prstGeom prst="rect">
            <a:avLst/>
          </a:prstGeom>
        </p:spPr>
      </p:pic>
    </p:spTree>
    <p:extLst>
      <p:ext uri="{BB962C8B-B14F-4D97-AF65-F5344CB8AC3E}">
        <p14:creationId xmlns:p14="http://schemas.microsoft.com/office/powerpoint/2010/main" val="3841914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締め_SDI_黒">
    <p:bg>
      <p:bgPr>
        <a:solidFill>
          <a:schemeClr val="tx1"/>
        </a:solidFill>
        <a:effectLst/>
      </p:bgPr>
    </p:bg>
    <p:spTree>
      <p:nvGrpSpPr>
        <p:cNvPr id="1" name=""/>
        <p:cNvGrpSpPr/>
        <p:nvPr/>
      </p:nvGrpSpPr>
      <p:grpSpPr>
        <a:xfrm>
          <a:off x="0" y="0"/>
          <a:ext cx="0" cy="0"/>
          <a:chOff x="0" y="0"/>
          <a:chExt cx="0" cy="0"/>
        </a:xfrm>
      </p:grpSpPr>
      <p:pic>
        <p:nvPicPr>
          <p:cNvPr id="5" name="図 4" descr="アプリケーション が含まれている画像&#10;&#10;AI 生成コンテンツは誤りを含む可能性があります。">
            <a:extLst>
              <a:ext uri="{FF2B5EF4-FFF2-40B4-BE49-F238E27FC236}">
                <a16:creationId xmlns:a16="http://schemas.microsoft.com/office/drawing/2014/main" id="{B9D32663-9AC8-A57D-9CEB-3E45D67E9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1306" y="2797777"/>
            <a:ext cx="3629387" cy="1277544"/>
          </a:xfrm>
          <a:prstGeom prst="rect">
            <a:avLst/>
          </a:prstGeom>
        </p:spPr>
      </p:pic>
    </p:spTree>
    <p:extLst>
      <p:ext uri="{BB962C8B-B14F-4D97-AF65-F5344CB8AC3E}">
        <p14:creationId xmlns:p14="http://schemas.microsoft.com/office/powerpoint/2010/main" val="2131211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ansan_kv">
    <p:spTree>
      <p:nvGrpSpPr>
        <p:cNvPr id="1" name=""/>
        <p:cNvGrpSpPr/>
        <p:nvPr/>
      </p:nvGrpSpPr>
      <p:grpSpPr>
        <a:xfrm>
          <a:off x="0" y="0"/>
          <a:ext cx="0" cy="0"/>
          <a:chOff x="0" y="0"/>
          <a:chExt cx="0" cy="0"/>
        </a:xfrm>
      </p:grpSpPr>
      <p:sp>
        <p:nvSpPr>
          <p:cNvPr id="4" name="Shape 5">
            <a:extLst>
              <a:ext uri="{FF2B5EF4-FFF2-40B4-BE49-F238E27FC236}">
                <a16:creationId xmlns:a16="http://schemas.microsoft.com/office/drawing/2014/main" id="{24148284-C0B7-CBB5-D5CF-6A1CC1F46F8E}"/>
              </a:ext>
            </a:extLst>
          </p:cNvPr>
          <p:cNvSpPr/>
          <p:nvPr/>
        </p:nvSpPr>
        <p:spPr>
          <a:xfrm>
            <a:off x="179918" y="6626835"/>
            <a:ext cx="821608" cy="107722"/>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p>
            <a:pPr lvl="0" algn="l">
              <a:lnSpc>
                <a:spcPct val="100000"/>
              </a:lnSpc>
            </a:pPr>
            <a:r>
              <a:rPr lang="en" sz="700" b="0" i="0" dirty="0">
                <a:solidFill>
                  <a:schemeClr val="tx1"/>
                </a:solidFill>
                <a:latin typeface="+mn-lt"/>
                <a:ea typeface="Yu Gothic" charset="-128"/>
                <a:cs typeface="Yu Gothic" charset="-128"/>
              </a:rPr>
              <a:t>©</a:t>
            </a:r>
            <a:r>
              <a:rPr lang="en" sz="400" b="0" i="0" dirty="0">
                <a:solidFill>
                  <a:schemeClr val="tx1"/>
                </a:solidFill>
                <a:latin typeface="+mn-lt"/>
                <a:ea typeface="Yu Gothic" charset="-128"/>
                <a:cs typeface="Yu Gothic" charset="-128"/>
              </a:rPr>
              <a:t> </a:t>
            </a:r>
            <a:r>
              <a:rPr lang="en" sz="700" b="0" i="0" dirty="0">
                <a:solidFill>
                  <a:schemeClr val="tx1"/>
                </a:solidFill>
                <a:latin typeface="+mn-lt"/>
                <a:ea typeface="Yu Gothic" charset="-128"/>
                <a:cs typeface="Yu Gothic" charset="-128"/>
              </a:rPr>
              <a:t>Sansan, Inc.</a:t>
            </a:r>
          </a:p>
        </p:txBody>
      </p:sp>
      <p:pic>
        <p:nvPicPr>
          <p:cNvPr id="3" name="図 2" descr="グラフィカル ユーザー インターフェイス, Word&#10;&#10;自動的に生成された説明">
            <a:extLst>
              <a:ext uri="{FF2B5EF4-FFF2-40B4-BE49-F238E27FC236}">
                <a16:creationId xmlns:a16="http://schemas.microsoft.com/office/drawing/2014/main" id="{1658D8D2-D0F4-15EA-E42C-3211A299B326}"/>
              </a:ext>
            </a:extLst>
          </p:cNvPr>
          <p:cNvPicPr>
            <a:picLocks noChangeAspect="1"/>
          </p:cNvPicPr>
          <p:nvPr/>
        </p:nvPicPr>
        <p:blipFill rotWithShape="1">
          <a:blip r:embed="rId2">
            <a:extLst>
              <a:ext uri="{28A0092B-C50C-407E-A947-70E740481C1C}">
                <a14:useLocalDpi xmlns:a14="http://schemas.microsoft.com/office/drawing/2010/main" val="0"/>
              </a:ext>
            </a:extLst>
          </a:blip>
          <a:srcRect l="-8903" t="-11960" r="-8450" b="-13339"/>
          <a:stretch/>
        </p:blipFill>
        <p:spPr>
          <a:xfrm>
            <a:off x="4798790" y="909000"/>
            <a:ext cx="7170201" cy="5040000"/>
          </a:xfrm>
          <a:prstGeom prst="rect">
            <a:avLst/>
          </a:prstGeom>
          <a:solidFill>
            <a:schemeClr val="bg1"/>
          </a:solidFill>
        </p:spPr>
      </p:pic>
      <p:sp>
        <p:nvSpPr>
          <p:cNvPr id="5" name="テキスト ボックス 4">
            <a:extLst>
              <a:ext uri="{FF2B5EF4-FFF2-40B4-BE49-F238E27FC236}">
                <a16:creationId xmlns:a16="http://schemas.microsoft.com/office/drawing/2014/main" id="{837180A3-0046-80EB-61B6-9F88E1CAC91A}"/>
              </a:ext>
            </a:extLst>
          </p:cNvPr>
          <p:cNvSpPr txBox="1"/>
          <p:nvPr/>
        </p:nvSpPr>
        <p:spPr>
          <a:xfrm>
            <a:off x="1283853" y="2549550"/>
            <a:ext cx="3262432" cy="389530"/>
          </a:xfrm>
          <a:prstGeom prst="rect">
            <a:avLst/>
          </a:prstGeom>
          <a:solidFill>
            <a:schemeClr val="bg1"/>
          </a:solidFill>
        </p:spPr>
        <p:txBody>
          <a:bodyPr vert="horz" wrap="none" lIns="91440" tIns="45720" rIns="91440" bIns="45720" rtlCol="0">
            <a:spAutoFit/>
          </a:bodyPr>
          <a:lstStyle/>
          <a:p>
            <a:pPr algn="ctr">
              <a:lnSpc>
                <a:spcPct val="130000"/>
              </a:lnSpc>
              <a:spcBef>
                <a:spcPts val="800"/>
              </a:spcBef>
            </a:pPr>
            <a:r>
              <a:rPr lang="ja-JP" altLang="en-US" sz="1600" b="1">
                <a:solidFill>
                  <a:srgbClr val="222222"/>
                </a:solidFill>
                <a:effectLst/>
                <a:latin typeface="Yu Gothic" panose="020B0400000000000000" pitchFamily="34" charset="-128"/>
                <a:ea typeface="Yu Gothic" panose="020B0400000000000000" pitchFamily="34" charset="-128"/>
              </a:rPr>
              <a:t>名刺管理から、収益を最大化する</a:t>
            </a:r>
            <a:endParaRPr kumimoji="1" lang="ja-JP" altLang="en-US" sz="1600" b="1">
              <a:latin typeface="Yu Gothic" panose="020B0400000000000000" pitchFamily="34" charset="-128"/>
              <a:ea typeface="Yu Gothic" panose="020B0400000000000000" pitchFamily="34" charset="-128"/>
            </a:endParaRPr>
          </a:p>
        </p:txBody>
      </p:sp>
      <p:pic>
        <p:nvPicPr>
          <p:cNvPr id="6" name="図 5" descr="ロゴ&#10;&#10;自動的に生成された説明">
            <a:extLst>
              <a:ext uri="{FF2B5EF4-FFF2-40B4-BE49-F238E27FC236}">
                <a16:creationId xmlns:a16="http://schemas.microsoft.com/office/drawing/2014/main" id="{D6A1E7EA-32DC-FA2C-C057-40B5951A2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171" y="2841070"/>
            <a:ext cx="3214288" cy="1800000"/>
          </a:xfrm>
          <a:prstGeom prst="rect">
            <a:avLst/>
          </a:prstGeom>
        </p:spPr>
      </p:pic>
    </p:spTree>
    <p:extLst>
      <p:ext uri="{BB962C8B-B14F-4D97-AF65-F5344CB8AC3E}">
        <p14:creationId xmlns:p14="http://schemas.microsoft.com/office/powerpoint/2010/main" val="394600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Eight_kv">
    <p:spTree>
      <p:nvGrpSpPr>
        <p:cNvPr id="1" name=""/>
        <p:cNvGrpSpPr/>
        <p:nvPr/>
      </p:nvGrpSpPr>
      <p:grpSpPr>
        <a:xfrm>
          <a:off x="0" y="0"/>
          <a:ext cx="0" cy="0"/>
          <a:chOff x="0" y="0"/>
          <a:chExt cx="0" cy="0"/>
        </a:xfrm>
      </p:grpSpPr>
      <p:pic>
        <p:nvPicPr>
          <p:cNvPr id="3" name="図 2" descr="ゲーム機のリモコン&#10;&#10;AI によって生成されたコンテンツは間違っている可能性があります。">
            <a:extLst>
              <a:ext uri="{FF2B5EF4-FFF2-40B4-BE49-F238E27FC236}">
                <a16:creationId xmlns:a16="http://schemas.microsoft.com/office/drawing/2014/main" id="{0FD1FDC3-562C-7976-2A9F-B234924BC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hape 5">
            <a:extLst>
              <a:ext uri="{FF2B5EF4-FFF2-40B4-BE49-F238E27FC236}">
                <a16:creationId xmlns:a16="http://schemas.microsoft.com/office/drawing/2014/main" id="{24148284-C0B7-CBB5-D5CF-6A1CC1F46F8E}"/>
              </a:ext>
            </a:extLst>
          </p:cNvPr>
          <p:cNvSpPr/>
          <p:nvPr/>
        </p:nvSpPr>
        <p:spPr>
          <a:xfrm>
            <a:off x="179918" y="6626835"/>
            <a:ext cx="821608" cy="107722"/>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p>
            <a:pPr lvl="0" algn="l">
              <a:lnSpc>
                <a:spcPct val="100000"/>
              </a:lnSpc>
            </a:pPr>
            <a:r>
              <a:rPr lang="en" sz="700" b="0" i="0" dirty="0">
                <a:solidFill>
                  <a:schemeClr val="tx1"/>
                </a:solidFill>
                <a:latin typeface="+mn-lt"/>
                <a:ea typeface="Yu Gothic" charset="-128"/>
                <a:cs typeface="Yu Gothic" charset="-128"/>
              </a:rPr>
              <a:t>©</a:t>
            </a:r>
            <a:r>
              <a:rPr lang="en" sz="400" b="0" i="0" dirty="0">
                <a:solidFill>
                  <a:schemeClr val="tx1"/>
                </a:solidFill>
                <a:latin typeface="+mn-lt"/>
                <a:ea typeface="Yu Gothic" charset="-128"/>
                <a:cs typeface="Yu Gothic" charset="-128"/>
              </a:rPr>
              <a:t> </a:t>
            </a:r>
            <a:r>
              <a:rPr lang="en" sz="700" b="0" i="0" dirty="0">
                <a:solidFill>
                  <a:schemeClr val="tx1"/>
                </a:solidFill>
                <a:latin typeface="+mn-lt"/>
                <a:ea typeface="Yu Gothic" charset="-128"/>
                <a:cs typeface="Yu Gothic" charset="-128"/>
              </a:rPr>
              <a:t>Sansan, Inc.</a:t>
            </a:r>
          </a:p>
        </p:txBody>
      </p:sp>
    </p:spTree>
    <p:extLst>
      <p:ext uri="{BB962C8B-B14F-4D97-AF65-F5344CB8AC3E}">
        <p14:creationId xmlns:p14="http://schemas.microsoft.com/office/powerpoint/2010/main" val="157406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Bill One Suite_kv">
    <p:spTree>
      <p:nvGrpSpPr>
        <p:cNvPr id="1" name=""/>
        <p:cNvGrpSpPr/>
        <p:nvPr/>
      </p:nvGrpSpPr>
      <p:grpSpPr>
        <a:xfrm>
          <a:off x="0" y="0"/>
          <a:ext cx="0" cy="0"/>
          <a:chOff x="0" y="0"/>
          <a:chExt cx="0" cy="0"/>
        </a:xfrm>
      </p:grpSpPr>
      <p:sp>
        <p:nvSpPr>
          <p:cNvPr id="4" name="Shape 5">
            <a:extLst>
              <a:ext uri="{FF2B5EF4-FFF2-40B4-BE49-F238E27FC236}">
                <a16:creationId xmlns:a16="http://schemas.microsoft.com/office/drawing/2014/main" id="{9F036208-9B3C-2C35-6C47-6CBC5156AAFD}"/>
              </a:ext>
            </a:extLst>
          </p:cNvPr>
          <p:cNvSpPr/>
          <p:nvPr/>
        </p:nvSpPr>
        <p:spPr>
          <a:xfrm>
            <a:off x="179918" y="6626835"/>
            <a:ext cx="821608" cy="107722"/>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p>
            <a:pPr lvl="0" algn="l">
              <a:lnSpc>
                <a:spcPct val="100000"/>
              </a:lnSpc>
            </a:pPr>
            <a:r>
              <a:rPr lang="en" sz="700" b="0" i="0" dirty="0">
                <a:solidFill>
                  <a:schemeClr val="tx1"/>
                </a:solidFill>
                <a:latin typeface="+mn-lt"/>
                <a:ea typeface="Yu Gothic" charset="-128"/>
                <a:cs typeface="Yu Gothic" charset="-128"/>
              </a:rPr>
              <a:t>©</a:t>
            </a:r>
            <a:r>
              <a:rPr lang="en" sz="400" b="0" i="0" dirty="0">
                <a:solidFill>
                  <a:schemeClr val="tx1"/>
                </a:solidFill>
                <a:latin typeface="+mn-lt"/>
                <a:ea typeface="Yu Gothic" charset="-128"/>
                <a:cs typeface="Yu Gothic" charset="-128"/>
              </a:rPr>
              <a:t> </a:t>
            </a:r>
            <a:r>
              <a:rPr lang="en" sz="700" b="0" i="0" dirty="0">
                <a:solidFill>
                  <a:schemeClr val="tx1"/>
                </a:solidFill>
                <a:latin typeface="+mn-lt"/>
                <a:ea typeface="Yu Gothic" charset="-128"/>
                <a:cs typeface="Yu Gothic" charset="-128"/>
              </a:rPr>
              <a:t>Sansan, Inc.</a:t>
            </a:r>
          </a:p>
        </p:txBody>
      </p:sp>
      <p:pic>
        <p:nvPicPr>
          <p:cNvPr id="2" name="図 1" descr="グラフィカル ユーザー インターフェイス が含まれている画像&#10;&#10;AI 生成コンテンツは誤りを含む可能性があります。">
            <a:extLst>
              <a:ext uri="{FF2B5EF4-FFF2-40B4-BE49-F238E27FC236}">
                <a16:creationId xmlns:a16="http://schemas.microsoft.com/office/drawing/2014/main" id="{1B0ACB4A-AC96-2EC4-E6BC-EDF3D09546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グラフィックス 2">
            <a:extLst>
              <a:ext uri="{FF2B5EF4-FFF2-40B4-BE49-F238E27FC236}">
                <a16:creationId xmlns:a16="http://schemas.microsoft.com/office/drawing/2014/main" id="{B873C880-CA4F-DF57-09F6-9FF91084F64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936000" y="2797872"/>
            <a:ext cx="4320000" cy="1872491"/>
          </a:xfrm>
          <a:prstGeom prst="rect">
            <a:avLst/>
          </a:prstGeom>
        </p:spPr>
      </p:pic>
      <p:sp>
        <p:nvSpPr>
          <p:cNvPr id="8" name="テキスト ボックス 7">
            <a:extLst>
              <a:ext uri="{FF2B5EF4-FFF2-40B4-BE49-F238E27FC236}">
                <a16:creationId xmlns:a16="http://schemas.microsoft.com/office/drawing/2014/main" id="{8744C3B7-54A7-14B4-5022-70FB134A4870}"/>
              </a:ext>
            </a:extLst>
          </p:cNvPr>
          <p:cNvSpPr txBox="1"/>
          <p:nvPr/>
        </p:nvSpPr>
        <p:spPr>
          <a:xfrm>
            <a:off x="3175970" y="2403951"/>
            <a:ext cx="5840061" cy="460960"/>
          </a:xfrm>
          <a:prstGeom prst="rect">
            <a:avLst/>
          </a:prstGeom>
        </p:spPr>
        <p:txBody>
          <a:bodyPr vert="horz" wrap="none" lIns="91440" tIns="45720" rIns="91440" bIns="45720" rtlCol="0">
            <a:spAutoFit/>
          </a:bodyPr>
          <a:lstStyle/>
          <a:p>
            <a:pPr algn="ctr">
              <a:lnSpc>
                <a:spcPct val="130000"/>
              </a:lnSpc>
              <a:spcBef>
                <a:spcPts val="800"/>
              </a:spcBef>
            </a:pPr>
            <a:r>
              <a:rPr kumimoji="1" lang="ja-JP" altLang="en-US" sz="2000" b="1" i="0" spc="100" baseline="0" dirty="0">
                <a:solidFill>
                  <a:srgbClr val="231815"/>
                </a:solidFill>
                <a:latin typeface="+mj-lt"/>
                <a:ea typeface="Yu Gothic" panose="020B0400000000000000" pitchFamily="34" charset="-128"/>
              </a:rPr>
              <a:t>「なくせる」をつくり、全社の働き方を変える</a:t>
            </a:r>
            <a:endParaRPr kumimoji="1" lang="ja-JP" altLang="en-US" sz="2000" b="1" i="0" dirty="0">
              <a:solidFill>
                <a:srgbClr val="231815"/>
              </a:solidFill>
              <a:latin typeface="+mj-lt"/>
              <a:ea typeface="Yu Gothic" panose="020B0400000000000000" pitchFamily="34" charset="-128"/>
            </a:endParaRPr>
          </a:p>
        </p:txBody>
      </p:sp>
    </p:spTree>
    <p:extLst>
      <p:ext uri="{BB962C8B-B14F-4D97-AF65-F5344CB8AC3E}">
        <p14:creationId xmlns:p14="http://schemas.microsoft.com/office/powerpoint/2010/main" val="2778859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ract One_kv">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CA871A3-70CE-7212-BDE8-D85C97E48CD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Shape 5">
            <a:extLst>
              <a:ext uri="{FF2B5EF4-FFF2-40B4-BE49-F238E27FC236}">
                <a16:creationId xmlns:a16="http://schemas.microsoft.com/office/drawing/2014/main" id="{24148284-C0B7-CBB5-D5CF-6A1CC1F46F8E}"/>
              </a:ext>
            </a:extLst>
          </p:cNvPr>
          <p:cNvSpPr/>
          <p:nvPr/>
        </p:nvSpPr>
        <p:spPr>
          <a:xfrm>
            <a:off x="179918" y="6626835"/>
            <a:ext cx="821608" cy="107722"/>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p>
            <a:pPr lvl="0" algn="l">
              <a:lnSpc>
                <a:spcPct val="100000"/>
              </a:lnSpc>
            </a:pPr>
            <a:r>
              <a:rPr lang="en" sz="700" b="0" i="0" dirty="0">
                <a:solidFill>
                  <a:schemeClr val="tx1"/>
                </a:solidFill>
                <a:latin typeface="+mn-lt"/>
                <a:ea typeface="Yu Gothic" charset="-128"/>
                <a:cs typeface="Yu Gothic" charset="-128"/>
              </a:rPr>
              <a:t>©</a:t>
            </a:r>
            <a:r>
              <a:rPr lang="en" sz="400" b="0" i="0" dirty="0">
                <a:solidFill>
                  <a:schemeClr val="tx1"/>
                </a:solidFill>
                <a:latin typeface="+mn-lt"/>
                <a:ea typeface="Yu Gothic" charset="-128"/>
                <a:cs typeface="Yu Gothic" charset="-128"/>
              </a:rPr>
              <a:t> </a:t>
            </a:r>
            <a:r>
              <a:rPr lang="en" sz="700" b="0" i="0" dirty="0">
                <a:solidFill>
                  <a:schemeClr val="tx1"/>
                </a:solidFill>
                <a:latin typeface="+mn-lt"/>
                <a:ea typeface="Yu Gothic" charset="-128"/>
                <a:cs typeface="Yu Gothic" charset="-128"/>
              </a:rPr>
              <a:t>Sansan, Inc.</a:t>
            </a:r>
          </a:p>
        </p:txBody>
      </p:sp>
    </p:spTree>
    <p:extLst>
      <p:ext uri="{BB962C8B-B14F-4D97-AF65-F5344CB8AC3E}">
        <p14:creationId xmlns:p14="http://schemas.microsoft.com/office/powerpoint/2010/main" val="176656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cSld name="表紙_SDI提案資料">
    <p:bg>
      <p:bgRef idx="1001">
        <a:schemeClr val="bg1"/>
      </p:bgRef>
    </p:bg>
    <p:spTree>
      <p:nvGrpSpPr>
        <p:cNvPr id="1" name=""/>
        <p:cNvGrpSpPr/>
        <p:nvPr/>
      </p:nvGrpSpPr>
      <p:grpSpPr>
        <a:xfrm>
          <a:off x="0" y="0"/>
          <a:ext cx="0" cy="0"/>
          <a:chOff x="0" y="0"/>
          <a:chExt cx="0" cy="0"/>
        </a:xfrm>
      </p:grpSpPr>
      <p:sp>
        <p:nvSpPr>
          <p:cNvPr id="7" name="テキスト プレースホルダー 7">
            <a:extLst>
              <a:ext uri="{FF2B5EF4-FFF2-40B4-BE49-F238E27FC236}">
                <a16:creationId xmlns:a16="http://schemas.microsoft.com/office/drawing/2014/main" id="{1694A2E3-E560-EB9D-2BEA-A12EE1C64C5A}"/>
              </a:ext>
            </a:extLst>
          </p:cNvPr>
          <p:cNvSpPr>
            <a:spLocks noGrp="1"/>
          </p:cNvSpPr>
          <p:nvPr>
            <p:ph type="body" sz="quarter" idx="14" hasCustomPrompt="1"/>
          </p:nvPr>
        </p:nvSpPr>
        <p:spPr>
          <a:xfrm>
            <a:off x="263352" y="5229200"/>
            <a:ext cx="11665297" cy="1204209"/>
          </a:xfrm>
        </p:spPr>
        <p:txBody>
          <a:bodyPr anchor="b">
            <a:noAutofit/>
          </a:bodyPr>
          <a:lstStyle>
            <a:lvl1pPr marL="0" indent="0" algn="ctr">
              <a:lnSpc>
                <a:spcPct val="130000"/>
              </a:lnSpc>
              <a:spcBef>
                <a:spcPts val="0"/>
              </a:spcBef>
              <a:buNone/>
              <a:defRPr sz="1800" b="1" i="0" spc="0">
                <a:solidFill>
                  <a:schemeClr val="tx2"/>
                </a:solidFill>
                <a:latin typeface="+mn-lt"/>
                <a:ea typeface="Yu Gothic" charset="-128"/>
                <a:cs typeface="Yu Gothic" charset="-128"/>
              </a:defRPr>
            </a:lvl1pPr>
          </a:lstStyle>
          <a:p>
            <a:pPr lvl="0"/>
            <a:r>
              <a:rPr kumimoji="1" lang="en-US" altLang="ja-JP" dirty="0" err="1"/>
              <a:t>yyyy</a:t>
            </a:r>
            <a:r>
              <a:rPr kumimoji="1" lang="en-US" altLang="ja-JP" dirty="0"/>
              <a:t>/mm/dd</a:t>
            </a:r>
          </a:p>
          <a:p>
            <a:pPr lvl="0"/>
            <a:r>
              <a:rPr kumimoji="1" lang="ja-JP" altLang="en-US"/>
              <a:t>部署　名前</a:t>
            </a:r>
          </a:p>
        </p:txBody>
      </p:sp>
      <p:pic>
        <p:nvPicPr>
          <p:cNvPr id="6" name="図 5" descr="瓶の画面のスクリーンショット&#10;&#10;AI 生成コンテンツは誤りを含む可能性があります。">
            <a:extLst>
              <a:ext uri="{FF2B5EF4-FFF2-40B4-BE49-F238E27FC236}">
                <a16:creationId xmlns:a16="http://schemas.microsoft.com/office/drawing/2014/main" id="{2AB1659F-81B4-69E2-3962-36C2FD73DB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4081" y="424591"/>
            <a:ext cx="2191517" cy="770758"/>
          </a:xfrm>
          <a:prstGeom prst="rect">
            <a:avLst/>
          </a:prstGeom>
        </p:spPr>
      </p:pic>
      <p:sp>
        <p:nvSpPr>
          <p:cNvPr id="3" name="テキスト プレースホルダー 14">
            <a:extLst>
              <a:ext uri="{FF2B5EF4-FFF2-40B4-BE49-F238E27FC236}">
                <a16:creationId xmlns:a16="http://schemas.microsoft.com/office/drawing/2014/main" id="{9D7ADB1D-C20B-96C8-1B6F-9E2D04A856B7}"/>
              </a:ext>
            </a:extLst>
          </p:cNvPr>
          <p:cNvSpPr>
            <a:spLocks noGrp="1"/>
          </p:cNvSpPr>
          <p:nvPr>
            <p:ph type="body" sz="quarter" idx="13" hasCustomPrompt="1"/>
          </p:nvPr>
        </p:nvSpPr>
        <p:spPr>
          <a:xfrm>
            <a:off x="263352" y="250159"/>
            <a:ext cx="8956848" cy="538161"/>
          </a:xfrm>
        </p:spPr>
        <p:txBody>
          <a:bodyPr>
            <a:spAutoFit/>
          </a:bodyPr>
          <a:lstStyle>
            <a:lvl1pPr marL="0" indent="0">
              <a:spcBef>
                <a:spcPts val="0"/>
              </a:spcBef>
              <a:buNone/>
              <a:defRPr b="1" i="0">
                <a:latin typeface="Yu Gothic" panose="020B0400000000000000" pitchFamily="34" charset="-128"/>
                <a:ea typeface="Yu Gothic" panose="020B0400000000000000" pitchFamily="34" charset="-128"/>
              </a:defRPr>
            </a:lvl1pPr>
          </a:lstStyle>
          <a:p>
            <a:r>
              <a:rPr lang="ja-JP" altLang="en-US" spc="100">
                <a:solidFill>
                  <a:schemeClr val="tx2"/>
                </a:solidFill>
              </a:rPr>
              <a:t>◯◯◯株式会社 御中</a:t>
            </a:r>
          </a:p>
        </p:txBody>
      </p:sp>
      <p:sp>
        <p:nvSpPr>
          <p:cNvPr id="12" name="タイトル 1">
            <a:extLst>
              <a:ext uri="{FF2B5EF4-FFF2-40B4-BE49-F238E27FC236}">
                <a16:creationId xmlns:a16="http://schemas.microsoft.com/office/drawing/2014/main" id="{146CEFA4-8717-6ACD-05D1-F373A6A6ADF7}"/>
              </a:ext>
            </a:extLst>
          </p:cNvPr>
          <p:cNvSpPr>
            <a:spLocks noGrp="1"/>
          </p:cNvSpPr>
          <p:nvPr>
            <p:ph type="ctrTitle"/>
          </p:nvPr>
        </p:nvSpPr>
        <p:spPr>
          <a:xfrm>
            <a:off x="263352" y="2780600"/>
            <a:ext cx="11665297" cy="1008112"/>
          </a:xfrm>
        </p:spPr>
        <p:txBody>
          <a:bodyPr anchor="b"/>
          <a:lstStyle>
            <a:lvl1pPr marL="0" marR="0" indent="0" algn="ctr" defTabSz="914400" rtl="0" eaLnBrk="1" fontAlgn="auto" latinLnBrk="0" hangingPunct="1">
              <a:lnSpc>
                <a:spcPct val="100000"/>
              </a:lnSpc>
              <a:spcBef>
                <a:spcPct val="0"/>
              </a:spcBef>
              <a:spcAft>
                <a:spcPts val="0"/>
              </a:spcAft>
              <a:buClrTx/>
              <a:buSzPct val="100000"/>
              <a:buFont typeface="HGPｺﾞｼｯｸE" panose="020B0900000000000000" pitchFamily="50" charset="-128"/>
              <a:buNone/>
              <a:tabLst/>
              <a:defRPr sz="4800" b="1" i="0" spc="0">
                <a:solidFill>
                  <a:schemeClr val="tx2"/>
                </a:solidFill>
                <a:latin typeface="+mn-lt"/>
                <a:ea typeface="Yu Gothic" charset="-128"/>
                <a:cs typeface="Yu Gothic" charset="-128"/>
              </a:defRPr>
            </a:lvl1pPr>
          </a:lstStyle>
          <a:p>
            <a:r>
              <a:rPr kumimoji="1" lang="ja-JP" altLang="en-US"/>
              <a:t>マスター タイトルの書式設定</a:t>
            </a:r>
            <a:endParaRPr kumimoji="1" lang="ja-JP" altLang="en-US" dirty="0"/>
          </a:p>
        </p:txBody>
      </p:sp>
      <p:sp>
        <p:nvSpPr>
          <p:cNvPr id="13" name="テキスト プレースホルダー 4">
            <a:extLst>
              <a:ext uri="{FF2B5EF4-FFF2-40B4-BE49-F238E27FC236}">
                <a16:creationId xmlns:a16="http://schemas.microsoft.com/office/drawing/2014/main" id="{05B64E79-C6C5-8758-A145-4B30B39C5ACC}"/>
              </a:ext>
            </a:extLst>
          </p:cNvPr>
          <p:cNvSpPr>
            <a:spLocks noGrp="1"/>
          </p:cNvSpPr>
          <p:nvPr>
            <p:ph type="body" sz="quarter" idx="12" hasCustomPrompt="1"/>
          </p:nvPr>
        </p:nvSpPr>
        <p:spPr>
          <a:xfrm>
            <a:off x="263352" y="2132200"/>
            <a:ext cx="11665297" cy="648072"/>
          </a:xfrm>
        </p:spPr>
        <p:txBody>
          <a:bodyPr anchor="ctr"/>
          <a:lstStyle>
            <a:lvl1pPr marL="0" indent="0" algn="ctr">
              <a:lnSpc>
                <a:spcPct val="130000"/>
              </a:lnSpc>
              <a:spcBef>
                <a:spcPts val="0"/>
              </a:spcBef>
              <a:buNone/>
              <a:defRPr sz="2800" b="1" i="0" spc="0">
                <a:solidFill>
                  <a:schemeClr val="tx2"/>
                </a:solidFill>
                <a:latin typeface="+mn-lt"/>
                <a:ea typeface="Yu Gothic" charset="-128"/>
                <a:cs typeface="Yu Gothic" charset="-128"/>
              </a:defRPr>
            </a:lvl1pPr>
            <a:lvl2pPr marL="380250" indent="0">
              <a:buNone/>
              <a:defRPr/>
            </a:lvl2pPr>
            <a:lvl3pPr marL="1027113" indent="0">
              <a:buNone/>
              <a:defRPr/>
            </a:lvl3pPr>
            <a:lvl4pPr marL="1296988" indent="0">
              <a:buNone/>
              <a:defRPr/>
            </a:lvl4pPr>
            <a:lvl5pPr marL="1566863" indent="0">
              <a:buNone/>
              <a:defRPr/>
            </a:lvl5pPr>
          </a:lstStyle>
          <a:p>
            <a:pPr lvl="0"/>
            <a:r>
              <a:rPr kumimoji="1" lang="ja-JP" altLang="en-US"/>
              <a:t>サブテキストを入力</a:t>
            </a:r>
          </a:p>
        </p:txBody>
      </p:sp>
    </p:spTree>
    <p:extLst>
      <p:ext uri="{BB962C8B-B14F-4D97-AF65-F5344CB8AC3E}">
        <p14:creationId xmlns:p14="http://schemas.microsoft.com/office/powerpoint/2010/main" val="33419057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中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624000" y="2348880"/>
            <a:ext cx="10944000" cy="1152784"/>
          </a:xfrm>
        </p:spPr>
        <p:txBody>
          <a:bodyPr anchor="b"/>
          <a:lstStyle>
            <a:lvl1pPr marL="0" marR="0" indent="0" algn="ctr" defTabSz="914400" rtl="0" eaLnBrk="1" fontAlgn="auto" latinLnBrk="0" hangingPunct="1">
              <a:lnSpc>
                <a:spcPct val="150000"/>
              </a:lnSpc>
              <a:spcBef>
                <a:spcPct val="0"/>
              </a:spcBef>
              <a:spcAft>
                <a:spcPts val="0"/>
              </a:spcAft>
              <a:buClrTx/>
              <a:buSzPct val="100000"/>
              <a:buFont typeface="HGPｺﾞｼｯｸE" panose="020B0900000000000000" pitchFamily="50" charset="-128"/>
              <a:buNone/>
              <a:tabLst/>
              <a:defRPr sz="4400" b="1" i="0">
                <a:solidFill>
                  <a:schemeClr val="accent1"/>
                </a:solidFill>
                <a:latin typeface="+mj-lt"/>
                <a:ea typeface="Yu Gothic" charset="-128"/>
                <a:cs typeface="Yu Gothic" charset="-128"/>
              </a:defRPr>
            </a:lvl1pPr>
          </a:lstStyle>
          <a:p>
            <a:r>
              <a:rPr kumimoji="1" lang="ja-JP" altLang="en-US"/>
              <a:t>マスター タイトルの書式設定</a:t>
            </a:r>
            <a:endParaRPr kumimoji="1" lang="ja-JP" altLang="en-US" dirty="0"/>
          </a:p>
        </p:txBody>
      </p:sp>
      <p:sp>
        <p:nvSpPr>
          <p:cNvPr id="5" name="正方形/長方形 4"/>
          <p:cNvSpPr/>
          <p:nvPr/>
        </p:nvSpPr>
        <p:spPr>
          <a:xfrm>
            <a:off x="5736000" y="3724896"/>
            <a:ext cx="720000" cy="64800"/>
          </a:xfrm>
          <a:prstGeom prst="rect">
            <a:avLst/>
          </a:prstGeom>
          <a:solidFill>
            <a:srgbClr val="D7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3" name="正方形/長方形 2">
            <a:extLst>
              <a:ext uri="{FF2B5EF4-FFF2-40B4-BE49-F238E27FC236}">
                <a16:creationId xmlns:a16="http://schemas.microsoft.com/office/drawing/2014/main" id="{78BAD40E-15DA-D9F7-26BE-B588B51BE774}"/>
              </a:ext>
            </a:extLst>
          </p:cNvPr>
          <p:cNvSpPr/>
          <p:nvPr/>
        </p:nvSpPr>
        <p:spPr>
          <a:xfrm>
            <a:off x="5736000" y="3724896"/>
            <a:ext cx="720000" cy="64800"/>
          </a:xfrm>
          <a:prstGeom prst="rect">
            <a:avLst/>
          </a:prstGeom>
          <a:solidFill>
            <a:srgbClr val="D70C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Tree>
    <p:extLst>
      <p:ext uri="{BB962C8B-B14F-4D97-AF65-F5344CB8AC3E}">
        <p14:creationId xmlns:p14="http://schemas.microsoft.com/office/powerpoint/2010/main" val="209793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800"/>
                            </p:stCondLst>
                            <p:childTnLst>
                              <p:par>
                                <p:cTn id="9" presetID="22" presetClass="entr" presetSubtype="8" fill="hold" grpId="0" nodeType="afterEffect">
                                  <p:stCondLst>
                                    <p:cond delay="3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プレゼンスタイル">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7389" y="332656"/>
            <a:ext cx="11017223" cy="5904656"/>
          </a:xfrm>
        </p:spPr>
        <p:txBody>
          <a:bodyPr anchor="ctr"/>
          <a:lstStyle>
            <a:lvl1pPr marL="0" marR="0" indent="0" algn="ctr" defTabSz="914400" rtl="0" eaLnBrk="1" fontAlgn="auto" latinLnBrk="0" hangingPunct="1">
              <a:lnSpc>
                <a:spcPct val="150000"/>
              </a:lnSpc>
              <a:spcBef>
                <a:spcPct val="0"/>
              </a:spcBef>
              <a:spcAft>
                <a:spcPts val="0"/>
              </a:spcAft>
              <a:buClrTx/>
              <a:buSzPct val="100000"/>
              <a:buFont typeface="HGPｺﾞｼｯｸE" panose="020B0900000000000000" pitchFamily="50" charset="-128"/>
              <a:buNone/>
              <a:tabLst/>
              <a:defRPr sz="4400" b="1" i="0">
                <a:solidFill>
                  <a:schemeClr val="tx2"/>
                </a:solidFill>
                <a:latin typeface="+mn-lt"/>
                <a:ea typeface="Yu Gothic" charset="-128"/>
                <a:cs typeface="Yu Gothic" charset="-128"/>
              </a:defRPr>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296752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箇条書き">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772948" y="1282750"/>
            <a:ext cx="10646106" cy="504177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47268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基本コンテンツ">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772948" y="1282750"/>
            <a:ext cx="10646106" cy="5041770"/>
          </a:xfrm>
        </p:spPr>
        <p:txBody>
          <a:bodyPr/>
          <a:lstStyle>
            <a:lvl1pPr marL="72000" indent="0">
              <a:buNone/>
              <a:defRPr/>
            </a:lvl1pPr>
            <a:lvl2pPr marL="380250" indent="0">
              <a:buNone/>
              <a:defRPr/>
            </a:lvl2pPr>
            <a:lvl3pPr marL="1027113" indent="0">
              <a:buNone/>
              <a:defRPr/>
            </a:lvl3pPr>
            <a:lvl4pPr marL="1296988" indent="0">
              <a:buNone/>
              <a:defRPr/>
            </a:lvl4pPr>
            <a:lvl5pPr marL="1566863" indent="0">
              <a:buNone/>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554161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71283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タイトル+セカンドタイトル">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テキスト プレースホルダー 5">
            <a:extLst>
              <a:ext uri="{FF2B5EF4-FFF2-40B4-BE49-F238E27FC236}">
                <a16:creationId xmlns:a16="http://schemas.microsoft.com/office/drawing/2014/main" id="{7A04E1B3-3BA5-C348-9C70-F2DB8D15B0A0}"/>
              </a:ext>
            </a:extLst>
          </p:cNvPr>
          <p:cNvSpPr>
            <a:spLocks noGrp="1"/>
          </p:cNvSpPr>
          <p:nvPr>
            <p:ph type="body" sz="quarter" idx="11" hasCustomPrompt="1"/>
          </p:nvPr>
        </p:nvSpPr>
        <p:spPr>
          <a:xfrm>
            <a:off x="662268" y="1056569"/>
            <a:ext cx="10875600" cy="476477"/>
          </a:xfrm>
        </p:spPr>
        <p:txBody>
          <a:bodyPr>
            <a:noAutofit/>
          </a:bodyPr>
          <a:lstStyle>
            <a:lvl1pPr marL="54000" indent="0">
              <a:buNone/>
              <a:defRPr sz="2600" b="1" i="0">
                <a:latin typeface="Yu Gothic" panose="020B0400000000000000" pitchFamily="34" charset="-128"/>
                <a:ea typeface="Yu Gothic" panose="020B0400000000000000" pitchFamily="34" charset="-128"/>
              </a:defRPr>
            </a:lvl1pPr>
            <a:lvl2pPr marL="285188" indent="0">
              <a:buNone/>
              <a:defRPr/>
            </a:lvl2pPr>
            <a:lvl3pPr marL="770335" indent="0">
              <a:buNone/>
              <a:defRPr/>
            </a:lvl3pPr>
            <a:lvl4pPr marL="972741" indent="0">
              <a:buNone/>
              <a:defRPr/>
            </a:lvl4pPr>
            <a:lvl5pPr marL="1175147" indent="0">
              <a:buNone/>
              <a:defRPr/>
            </a:lvl5pPr>
          </a:lstStyle>
          <a:p>
            <a:pPr lvl="0"/>
            <a:r>
              <a:rPr kumimoji="1" lang="ja-JP" altLang="en-US"/>
              <a:t>セカンドタイトルを入力</a:t>
            </a:r>
          </a:p>
        </p:txBody>
      </p:sp>
    </p:spTree>
    <p:extLst>
      <p:ext uri="{BB962C8B-B14F-4D97-AF65-F5344CB8AC3E}">
        <p14:creationId xmlns:p14="http://schemas.microsoft.com/office/powerpoint/2010/main" val="285643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57464" y="404664"/>
            <a:ext cx="10877073" cy="634082"/>
          </a:xfrm>
          <a:prstGeom prst="rect">
            <a:avLst/>
          </a:prstGeom>
        </p:spPr>
        <p:txBody>
          <a:bodyPr vert="horz" lIns="91440" tIns="45720" rIns="91440" bIns="45720" rtlCol="0" anchor="ctr">
            <a:noAutofit/>
          </a:bodyPr>
          <a:lstStyle/>
          <a:p>
            <a:r>
              <a:rPr kumimoji="1" lang="ja-JP" altLang="en-US" dirty="0"/>
              <a:t>タイトル</a:t>
            </a:r>
          </a:p>
        </p:txBody>
      </p:sp>
      <p:sp>
        <p:nvSpPr>
          <p:cNvPr id="3" name="テキスト プレースホルダ 2"/>
          <p:cNvSpPr>
            <a:spLocks noGrp="1"/>
          </p:cNvSpPr>
          <p:nvPr>
            <p:ph type="body" idx="1"/>
          </p:nvPr>
        </p:nvSpPr>
        <p:spPr>
          <a:xfrm>
            <a:off x="772947" y="1124744"/>
            <a:ext cx="10646106" cy="5256584"/>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正方形/長方形 5">
            <a:extLst>
              <a:ext uri="{FF2B5EF4-FFF2-40B4-BE49-F238E27FC236}">
                <a16:creationId xmlns:a16="http://schemas.microsoft.com/office/drawing/2014/main" id="{56ECADF8-F6A7-0D4D-8EB8-B9AEB2B62001}"/>
              </a:ext>
            </a:extLst>
          </p:cNvPr>
          <p:cNvSpPr/>
          <p:nvPr/>
        </p:nvSpPr>
        <p:spPr>
          <a:xfrm>
            <a:off x="479376" y="489735"/>
            <a:ext cx="72008" cy="4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7" name="正方形/長方形 6">
            <a:extLst>
              <a:ext uri="{FF2B5EF4-FFF2-40B4-BE49-F238E27FC236}">
                <a16:creationId xmlns:a16="http://schemas.microsoft.com/office/drawing/2014/main" id="{9F440C8F-3FC1-E442-7E59-7F255F908BB4}"/>
              </a:ext>
            </a:extLst>
          </p:cNvPr>
          <p:cNvSpPr/>
          <p:nvPr/>
        </p:nvSpPr>
        <p:spPr>
          <a:xfrm>
            <a:off x="479376" y="489735"/>
            <a:ext cx="72008" cy="432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8" name="Shape 5">
            <a:extLst>
              <a:ext uri="{FF2B5EF4-FFF2-40B4-BE49-F238E27FC236}">
                <a16:creationId xmlns:a16="http://schemas.microsoft.com/office/drawing/2014/main" id="{DB10B53F-E70E-9F38-1C9F-6F49B272C6D8}"/>
              </a:ext>
            </a:extLst>
          </p:cNvPr>
          <p:cNvSpPr/>
          <p:nvPr/>
        </p:nvSpPr>
        <p:spPr>
          <a:xfrm>
            <a:off x="11123733" y="6588363"/>
            <a:ext cx="821608" cy="184666"/>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p>
            <a:pPr lvl="0" algn="r">
              <a:lnSpc>
                <a:spcPct val="100000"/>
              </a:lnSpc>
            </a:pPr>
            <a:fld id="{817B7BFE-1657-784B-A6A1-BB5E873A81BE}" type="slidenum">
              <a:rPr lang="en" sz="1200" b="0" i="0" smtClean="0">
                <a:solidFill>
                  <a:schemeClr val="tx2"/>
                </a:solidFill>
                <a:latin typeface="+mn-lt"/>
                <a:ea typeface="Yu Gothic" charset="-128"/>
                <a:cs typeface="Yu Gothic" charset="-128"/>
              </a:rPr>
              <a:t>‹#›</a:t>
            </a:fld>
            <a:endParaRPr lang="en" sz="1200" b="0" i="0" dirty="0">
              <a:solidFill>
                <a:schemeClr val="tx2"/>
              </a:solidFill>
              <a:latin typeface="+mn-lt"/>
              <a:ea typeface="Yu Gothic" charset="-128"/>
              <a:cs typeface="Yu Gothic" charset="-128"/>
            </a:endParaRPr>
          </a:p>
        </p:txBody>
      </p:sp>
      <p:sp>
        <p:nvSpPr>
          <p:cNvPr id="9" name="Shape 5">
            <a:extLst>
              <a:ext uri="{FF2B5EF4-FFF2-40B4-BE49-F238E27FC236}">
                <a16:creationId xmlns:a16="http://schemas.microsoft.com/office/drawing/2014/main" id="{0B31078B-FB4C-8A97-E464-9DDDF9D9A5BA}"/>
              </a:ext>
            </a:extLst>
          </p:cNvPr>
          <p:cNvSpPr/>
          <p:nvPr/>
        </p:nvSpPr>
        <p:spPr>
          <a:xfrm>
            <a:off x="179918" y="6626835"/>
            <a:ext cx="821608" cy="107722"/>
          </a:xfrm>
          <a:prstGeom prst="rect">
            <a:avLst/>
          </a:prstGeom>
          <a:extLst>
            <a:ext uri="{C572A759-6A51-4108-AA02-DFA0A04FC94B}">
              <ma14:wrappingTextBoxFlag xmlns:ma14="http://schemas.microsoft.com/office/mac/drawingml/2011/main" xmlns="" val="1"/>
            </a:ext>
          </a:extLst>
        </p:spPr>
        <p:txBody>
          <a:bodyPr vert="horz" wrap="square" lIns="0" tIns="0" rIns="0" bIns="0" rtlCol="0" anchor="ctr">
            <a:spAutoFit/>
          </a:bodyPr>
          <a:lstStyle/>
          <a:p>
            <a:pPr lvl="0" algn="l">
              <a:lnSpc>
                <a:spcPct val="100000"/>
              </a:lnSpc>
            </a:pPr>
            <a:r>
              <a:rPr lang="en" sz="700" b="0" i="0" dirty="0">
                <a:solidFill>
                  <a:schemeClr val="tx1"/>
                </a:solidFill>
                <a:latin typeface="+mn-lt"/>
                <a:ea typeface="Yu Gothic" charset="-128"/>
                <a:cs typeface="Yu Gothic" charset="-128"/>
              </a:rPr>
              <a:t>©</a:t>
            </a:r>
            <a:r>
              <a:rPr lang="en" sz="400" b="0" i="0" dirty="0">
                <a:solidFill>
                  <a:schemeClr val="tx1"/>
                </a:solidFill>
                <a:latin typeface="+mn-lt"/>
                <a:ea typeface="Yu Gothic" charset="-128"/>
                <a:cs typeface="Yu Gothic" charset="-128"/>
              </a:rPr>
              <a:t> </a:t>
            </a:r>
            <a:r>
              <a:rPr lang="en" sz="700" b="0" i="0" dirty="0">
                <a:solidFill>
                  <a:schemeClr val="tx1"/>
                </a:solidFill>
                <a:latin typeface="+mn-lt"/>
                <a:ea typeface="Yu Gothic" charset="-128"/>
                <a:cs typeface="Yu Gothic" charset="-128"/>
              </a:rPr>
              <a:t>Sansan, Inc.</a:t>
            </a:r>
          </a:p>
        </p:txBody>
      </p:sp>
    </p:spTree>
    <p:extLst>
      <p:ext uri="{BB962C8B-B14F-4D97-AF65-F5344CB8AC3E}">
        <p14:creationId xmlns:p14="http://schemas.microsoft.com/office/powerpoint/2010/main" val="4042811035"/>
      </p:ext>
    </p:extLst>
  </p:cSld>
  <p:clrMap bg1="lt1" tx1="dk1" bg2="lt2" tx2="dk2" accent1="accent1" accent2="accent2" accent3="accent3" accent4="accent4" accent5="accent5" accent6="accent6" hlink="hlink" folHlink="folHlink"/>
  <p:sldLayoutIdLst>
    <p:sldLayoutId id="2147483858" r:id="rId1"/>
    <p:sldLayoutId id="2147483881" r:id="rId2"/>
    <p:sldLayoutId id="2147483882"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86" r:id="rId12"/>
    <p:sldLayoutId id="2147483867" r:id="rId13"/>
    <p:sldLayoutId id="2147483884" r:id="rId14"/>
    <p:sldLayoutId id="2147483885"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 id="2147483887" r:id="rId24"/>
    <p:sldLayoutId id="2147483878" r:id="rId25"/>
    <p:sldLayoutId id="2147483879" r:id="rId26"/>
    <p:sldLayoutId id="2147483876" r:id="rId27"/>
    <p:sldLayoutId id="2147483880" r:id="rId28"/>
  </p:sldLayoutIdLst>
  <p:hf hdr="0" ftr="0" dt="0"/>
  <p:txStyles>
    <p:titleStyle>
      <a:lvl1pPr marL="0" indent="0" algn="l" defTabSz="914400" rtl="0" eaLnBrk="1" latinLnBrk="0" hangingPunct="1">
        <a:lnSpc>
          <a:spcPct val="100000"/>
        </a:lnSpc>
        <a:spcBef>
          <a:spcPct val="0"/>
        </a:spcBef>
        <a:buClrTx/>
        <a:buSzPct val="100000"/>
        <a:buFont typeface="HGPｺﾞｼｯｸE" panose="020B0900000000000000" pitchFamily="50" charset="-128"/>
        <a:buNone/>
        <a:defRPr kumimoji="1" lang="ja-JP" altLang="en-US" sz="3200" b="1" i="0" kern="1200" smtClean="0">
          <a:solidFill>
            <a:schemeClr val="tx2"/>
          </a:solidFill>
          <a:latin typeface="+mn-lt"/>
          <a:ea typeface="Yu Gothic" charset="-128"/>
          <a:cs typeface="Yu Gothic" charset="-128"/>
        </a:defRPr>
      </a:lvl1pPr>
    </p:titleStyle>
    <p:bodyStyle>
      <a:lvl1pPr marL="360000" indent="-288000" algn="l" defTabSz="914400" rtl="0" eaLnBrk="1" latinLnBrk="0" hangingPunct="1">
        <a:lnSpc>
          <a:spcPct val="130000"/>
        </a:lnSpc>
        <a:spcBef>
          <a:spcPts val="1400"/>
        </a:spcBef>
        <a:buClr>
          <a:schemeClr val="accent6"/>
        </a:buClr>
        <a:buFont typeface="HGPｺﾞｼｯｸE" panose="020B0900000000000000" pitchFamily="50" charset="-128"/>
        <a:buChar char="-"/>
        <a:defRPr kumimoji="1" sz="2400" b="0" i="0" kern="1200">
          <a:solidFill>
            <a:schemeClr val="tx2"/>
          </a:solidFill>
          <a:latin typeface="+mn-lt"/>
          <a:ea typeface="+mn-ea"/>
          <a:cs typeface="Yu Gothic" charset="-128"/>
        </a:defRPr>
      </a:lvl1pPr>
      <a:lvl2pPr marL="666000" indent="-285750" algn="l" defTabSz="914400" rtl="0" eaLnBrk="1" latinLnBrk="0" hangingPunct="1">
        <a:lnSpc>
          <a:spcPct val="130000"/>
        </a:lnSpc>
        <a:spcBef>
          <a:spcPts val="800"/>
        </a:spcBef>
        <a:buClr>
          <a:schemeClr val="accent6"/>
        </a:buClr>
        <a:buFont typeface="HGPｺﾞｼｯｸE" panose="020B0900000000000000" pitchFamily="50" charset="-128"/>
        <a:buChar char="-"/>
        <a:defRPr kumimoji="1" sz="2200" b="0" i="0" kern="1200">
          <a:solidFill>
            <a:schemeClr val="tx2"/>
          </a:solidFill>
          <a:latin typeface="+mn-lt"/>
          <a:ea typeface="+mn-ea"/>
          <a:cs typeface="Yu Gothic" charset="-128"/>
        </a:defRPr>
      </a:lvl2pPr>
      <a:lvl3pPr marL="1255713" indent="-228600" algn="l" defTabSz="914400" rtl="0" eaLnBrk="1" latinLnBrk="0" hangingPunct="1">
        <a:lnSpc>
          <a:spcPct val="130000"/>
        </a:lnSpc>
        <a:spcBef>
          <a:spcPts val="600"/>
        </a:spcBef>
        <a:buClr>
          <a:schemeClr val="accent6"/>
        </a:buClr>
        <a:buFont typeface="HGPｺﾞｼｯｸE" panose="020B0900000000000000" pitchFamily="50" charset="-128"/>
        <a:buChar char="&gt;"/>
        <a:defRPr kumimoji="1" sz="2000" b="0" i="0" kern="1200">
          <a:solidFill>
            <a:schemeClr val="tx2"/>
          </a:solidFill>
          <a:latin typeface="+mn-lt"/>
          <a:ea typeface="+mn-ea"/>
          <a:cs typeface="Yu Gothic" charset="-128"/>
        </a:defRPr>
      </a:lvl3pPr>
      <a:lvl4pPr marL="1525588" indent="-228600" algn="l" defTabSz="914400" rtl="0" eaLnBrk="1" latinLnBrk="0" hangingPunct="1">
        <a:lnSpc>
          <a:spcPct val="130000"/>
        </a:lnSpc>
        <a:spcBef>
          <a:spcPts val="400"/>
        </a:spcBef>
        <a:buClr>
          <a:schemeClr val="accent6"/>
        </a:buClr>
        <a:buFont typeface="HGPｺﾞｼｯｸE" panose="020B0900000000000000" pitchFamily="50" charset="-128"/>
        <a:buChar char="-"/>
        <a:defRPr kumimoji="1" sz="1800" b="0" i="0" kern="1200">
          <a:solidFill>
            <a:schemeClr val="tx2"/>
          </a:solidFill>
          <a:latin typeface="+mn-lt"/>
          <a:ea typeface="+mn-ea"/>
          <a:cs typeface="Yu Gothic" charset="-128"/>
        </a:defRPr>
      </a:lvl4pPr>
      <a:lvl5pPr marL="1795463" indent="-228600" algn="l" defTabSz="914400" rtl="0" eaLnBrk="1" latinLnBrk="0" hangingPunct="1">
        <a:lnSpc>
          <a:spcPct val="130000"/>
        </a:lnSpc>
        <a:spcBef>
          <a:spcPts val="200"/>
        </a:spcBef>
        <a:buClr>
          <a:schemeClr val="accent6"/>
        </a:buClr>
        <a:buFont typeface="HGPｺﾞｼｯｸE" panose="020B0900000000000000" pitchFamily="50" charset="-128"/>
        <a:buChar char="&gt;"/>
        <a:defRPr kumimoji="1" sz="1600" b="0" i="0" kern="1200">
          <a:solidFill>
            <a:schemeClr val="tx2"/>
          </a:solidFill>
          <a:latin typeface="+mn-lt"/>
          <a:ea typeface="+mn-ea"/>
          <a:cs typeface="Yu Gothic"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25.svg"/><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voice-kohyo.nta.go.jp/index.html"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help.datahub.sansan.com/hc/ja/articles/30079281454617"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help.datahub.sansan.com/hc/ja/articles/30078984458905" TargetMode="External"/><Relationship Id="rId2" Type="http://schemas.openxmlformats.org/officeDocument/2006/relationships/hyperlink" Target="https://help.datahub.sansan.com/hc/ja/articles/30078798045721-File-Import-API%E6%A9%9F%E8%83%BD%E6%A6%82%E8%A6%81" TargetMode="Externa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0.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5.sv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hyperlink" Target="https://help.datahub.sansan.com/hc/ja/articles/30079281454617-%E9%80%A3%E6%90%BA%E9%A0%85%E7%9B%AE-%E3%82%A8%E3%82%AF%E3%82%B9%E3%83%9D%E3%83%BC%E3%83%88%E9%A0%85%E7%9B%AE%E3%81%AE%E4%B8%80%E8%A6%A7"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emf"/><Relationship Id="rId1" Type="http://schemas.openxmlformats.org/officeDocument/2006/relationships/slideLayout" Target="../slideLayouts/slideLayout6.xml"/><Relationship Id="rId5" Type="http://schemas.openxmlformats.org/officeDocument/2006/relationships/image" Target="../media/image17.sv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emf"/><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21.svg"/><Relationship Id="rId5" Type="http://schemas.openxmlformats.org/officeDocument/2006/relationships/image" Target="../media/image20.svg"/><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6.svg"/><Relationship Id="rId5" Type="http://schemas.openxmlformats.org/officeDocument/2006/relationships/image" Target="../media/image25.sv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8.svg"/><Relationship Id="rId5" Type="http://schemas.openxmlformats.org/officeDocument/2006/relationships/image" Target="../media/image25.svg"/><Relationship Id="rId4"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99F94D-B9C4-8153-6793-BC8E1DE131ED}"/>
              </a:ext>
            </a:extLst>
          </p:cNvPr>
          <p:cNvSpPr>
            <a:spLocks noGrp="1"/>
          </p:cNvSpPr>
          <p:nvPr>
            <p:ph type="ctrTitle"/>
          </p:nvPr>
        </p:nvSpPr>
        <p:spPr/>
        <p:txBody>
          <a:bodyPr/>
          <a:lstStyle/>
          <a:p>
            <a:r>
              <a:rPr kumimoji="1" lang="en-US" altLang="ja-JP" dirty="0" err="1"/>
              <a:t>Sansan</a:t>
            </a:r>
            <a:r>
              <a:rPr kumimoji="1" lang="en-US" altLang="ja-JP" dirty="0"/>
              <a:t> Data Hub API </a:t>
            </a:r>
            <a:r>
              <a:rPr kumimoji="1" lang="ja-JP" altLang="en-US"/>
              <a:t>連携設計ガイド</a:t>
            </a:r>
          </a:p>
        </p:txBody>
      </p:sp>
      <p:sp>
        <p:nvSpPr>
          <p:cNvPr id="5" name="テキスト ボックス 4">
            <a:extLst>
              <a:ext uri="{FF2B5EF4-FFF2-40B4-BE49-F238E27FC236}">
                <a16:creationId xmlns:a16="http://schemas.microsoft.com/office/drawing/2014/main" id="{97D627F7-C42B-FBDF-AAF0-0A6DB682BD41}"/>
              </a:ext>
            </a:extLst>
          </p:cNvPr>
          <p:cNvSpPr txBox="1"/>
          <p:nvPr/>
        </p:nvSpPr>
        <p:spPr>
          <a:xfrm>
            <a:off x="3048000" y="6299367"/>
            <a:ext cx="6096000" cy="261610"/>
          </a:xfrm>
          <a:prstGeom prst="rect">
            <a:avLst/>
          </a:prstGeom>
          <a:noFill/>
        </p:spPr>
        <p:txBody>
          <a:bodyPr wrap="square">
            <a:spAutoFit/>
          </a:bodyPr>
          <a:lstStyle/>
          <a:p>
            <a:pPr algn="ctr"/>
            <a:r>
              <a:rPr lang="en-US" altLang="ja-JP" sz="1050" dirty="0">
                <a:solidFill>
                  <a:schemeClr val="bg1">
                    <a:lumMod val="50000"/>
                  </a:schemeClr>
                </a:solidFill>
              </a:rPr>
              <a:t>※</a:t>
            </a:r>
            <a:r>
              <a:rPr lang="ja-JP" altLang="en-US" sz="1050">
                <a:solidFill>
                  <a:schemeClr val="bg1">
                    <a:lumMod val="50000"/>
                  </a:schemeClr>
                </a:solidFill>
              </a:rPr>
              <a:t>本資料の内容は</a:t>
            </a:r>
            <a:r>
              <a:rPr lang="en-US" altLang="ja-JP" sz="1050" dirty="0">
                <a:solidFill>
                  <a:schemeClr val="bg1">
                    <a:lumMod val="50000"/>
                  </a:schemeClr>
                </a:solidFill>
              </a:rPr>
              <a:t>2026</a:t>
            </a:r>
            <a:r>
              <a:rPr lang="ja-JP" altLang="en-US" sz="1050">
                <a:solidFill>
                  <a:schemeClr val="bg1">
                    <a:lumMod val="50000"/>
                  </a:schemeClr>
                </a:solidFill>
              </a:rPr>
              <a:t>年</a:t>
            </a:r>
            <a:r>
              <a:rPr lang="en-US" altLang="ja-JP" sz="1050" dirty="0">
                <a:solidFill>
                  <a:schemeClr val="bg1">
                    <a:lumMod val="50000"/>
                  </a:schemeClr>
                </a:solidFill>
              </a:rPr>
              <a:t>6</a:t>
            </a:r>
            <a:r>
              <a:rPr lang="ja-JP" altLang="en-US" sz="1050">
                <a:solidFill>
                  <a:schemeClr val="bg1">
                    <a:lumMod val="50000"/>
                  </a:schemeClr>
                </a:solidFill>
              </a:rPr>
              <a:t>月時点の仕様に基づきます。</a:t>
            </a:r>
          </a:p>
        </p:txBody>
      </p:sp>
    </p:spTree>
    <p:extLst>
      <p:ext uri="{BB962C8B-B14F-4D97-AF65-F5344CB8AC3E}">
        <p14:creationId xmlns:p14="http://schemas.microsoft.com/office/powerpoint/2010/main" val="3417013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73C02-BC7C-966E-23A5-19D16354FD15}"/>
            </a:ext>
          </a:extLst>
        </p:cNvPr>
        <p:cNvGrpSpPr/>
        <p:nvPr/>
      </p:nvGrpSpPr>
      <p:grpSpPr>
        <a:xfrm>
          <a:off x="0" y="0"/>
          <a:ext cx="0" cy="0"/>
          <a:chOff x="0" y="0"/>
          <a:chExt cx="0" cy="0"/>
        </a:xfrm>
      </p:grpSpPr>
      <p:sp>
        <p:nvSpPr>
          <p:cNvPr id="132" name="正方形/長方形 131">
            <a:extLst>
              <a:ext uri="{FF2B5EF4-FFF2-40B4-BE49-F238E27FC236}">
                <a16:creationId xmlns:a16="http://schemas.microsoft.com/office/drawing/2014/main" id="{3A6A08B7-1780-7F34-7D4B-8E7990ADE002}"/>
              </a:ext>
            </a:extLst>
          </p:cNvPr>
          <p:cNvSpPr/>
          <p:nvPr/>
        </p:nvSpPr>
        <p:spPr>
          <a:xfrm>
            <a:off x="6180087" y="1909072"/>
            <a:ext cx="5456421" cy="43702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accent2"/>
              </a:solidFill>
              <a:latin typeface="Arial" panose="020B0604020202020204" pitchFamily="34" charset="0"/>
              <a:cs typeface="Arial" panose="020B0604020202020204" pitchFamily="34" charset="0"/>
            </a:endParaRPr>
          </a:p>
        </p:txBody>
      </p:sp>
      <p:sp>
        <p:nvSpPr>
          <p:cNvPr id="133" name="正方形/長方形 132">
            <a:extLst>
              <a:ext uri="{FF2B5EF4-FFF2-40B4-BE49-F238E27FC236}">
                <a16:creationId xmlns:a16="http://schemas.microsoft.com/office/drawing/2014/main" id="{3113862B-156C-7F66-6804-EC0BBB2873B5}"/>
              </a:ext>
            </a:extLst>
          </p:cNvPr>
          <p:cNvSpPr/>
          <p:nvPr/>
        </p:nvSpPr>
        <p:spPr>
          <a:xfrm>
            <a:off x="579742" y="1918092"/>
            <a:ext cx="5400000" cy="437024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accent5">
                  <a:lumMod val="20000"/>
                  <a:lumOff val="80000"/>
                </a:schemeClr>
              </a:solidFill>
              <a:latin typeface="Arial" panose="020B0604020202020204" pitchFamily="34" charset="0"/>
              <a:cs typeface="Arial" panose="020B0604020202020204" pitchFamily="34" charset="0"/>
            </a:endParaRPr>
          </a:p>
        </p:txBody>
      </p:sp>
      <p:sp>
        <p:nvSpPr>
          <p:cNvPr id="134" name="テキスト ボックス 133">
            <a:extLst>
              <a:ext uri="{FF2B5EF4-FFF2-40B4-BE49-F238E27FC236}">
                <a16:creationId xmlns:a16="http://schemas.microsoft.com/office/drawing/2014/main" id="{A12009A3-8169-14BA-7C75-6D23931E6E0E}"/>
              </a:ext>
            </a:extLst>
          </p:cNvPr>
          <p:cNvSpPr txBox="1"/>
          <p:nvPr/>
        </p:nvSpPr>
        <p:spPr>
          <a:xfrm>
            <a:off x="579742" y="1918092"/>
            <a:ext cx="821059" cy="343235"/>
          </a:xfrm>
          <a:prstGeom prst="rect">
            <a:avLst/>
          </a:prstGeom>
          <a:solidFill>
            <a:schemeClr val="bg1"/>
          </a:solidFill>
        </p:spPr>
        <p:txBody>
          <a:bodyPr vert="horz" wrap="none" lIns="91440" tIns="45720" rIns="91440" bIns="45720" rtlCol="0" anchor="ctr">
            <a:spAutoFit/>
          </a:bodyPr>
          <a:lstStyle/>
          <a:p>
            <a:pPr>
              <a:lnSpc>
                <a:spcPct val="130000"/>
              </a:lnSpc>
              <a:spcBef>
                <a:spcPts val="800"/>
              </a:spcBef>
            </a:pPr>
            <a:r>
              <a:rPr kumimoji="1" lang="en-US" altLang="ja-JP" sz="1400" b="1" dirty="0" err="1">
                <a:solidFill>
                  <a:schemeClr val="accent1"/>
                </a:solidFill>
                <a:latin typeface="Arial" panose="020B0604020202020204" pitchFamily="34" charset="0"/>
                <a:cs typeface="Arial" panose="020B0604020202020204" pitchFamily="34" charset="0"/>
              </a:rPr>
              <a:t>Sansan</a:t>
            </a:r>
            <a:endParaRPr kumimoji="1" lang="ja-JP" altLang="en-US" sz="1400" b="1">
              <a:solidFill>
                <a:schemeClr val="accent1"/>
              </a:solidFill>
              <a:latin typeface="Arial" panose="020B0604020202020204" pitchFamily="34" charset="0"/>
              <a:cs typeface="Arial" panose="020B0604020202020204" pitchFamily="34" charset="0"/>
            </a:endParaRPr>
          </a:p>
        </p:txBody>
      </p:sp>
      <p:sp>
        <p:nvSpPr>
          <p:cNvPr id="135" name="テキスト ボックス 134">
            <a:extLst>
              <a:ext uri="{FF2B5EF4-FFF2-40B4-BE49-F238E27FC236}">
                <a16:creationId xmlns:a16="http://schemas.microsoft.com/office/drawing/2014/main" id="{FB9AF20A-7BFA-CCAE-C53B-DE991406ED89}"/>
              </a:ext>
            </a:extLst>
          </p:cNvPr>
          <p:cNvSpPr txBox="1"/>
          <p:nvPr/>
        </p:nvSpPr>
        <p:spPr>
          <a:xfrm>
            <a:off x="10374624" y="1909072"/>
            <a:ext cx="1261884" cy="350352"/>
          </a:xfrm>
          <a:prstGeom prst="rect">
            <a:avLst/>
          </a:prstGeom>
          <a:solidFill>
            <a:schemeClr val="accent5"/>
          </a:solidFill>
        </p:spPr>
        <p:txBody>
          <a:bodyPr vert="horz" wrap="none" lIns="91440" tIns="45720" rIns="91440" bIns="45720" rtlCol="0">
            <a:spAutoFit/>
          </a:bodyPr>
          <a:lstStyle/>
          <a:p>
            <a:pPr algn="ctr">
              <a:lnSpc>
                <a:spcPct val="130000"/>
              </a:lnSpc>
              <a:spcBef>
                <a:spcPts val="800"/>
              </a:spcBef>
            </a:pPr>
            <a:r>
              <a:rPr lang="ja-JP" altLang="en-US" sz="1400" b="1">
                <a:solidFill>
                  <a:schemeClr val="bg1"/>
                </a:solidFill>
                <a:ea typeface="游ゴシック" panose="020B0400000000000000" pitchFamily="50" charset="-128"/>
              </a:rPr>
              <a:t>基幹システム</a:t>
            </a:r>
          </a:p>
        </p:txBody>
      </p:sp>
      <p:sp>
        <p:nvSpPr>
          <p:cNvPr id="2" name="タイトル 1">
            <a:extLst>
              <a:ext uri="{FF2B5EF4-FFF2-40B4-BE49-F238E27FC236}">
                <a16:creationId xmlns:a16="http://schemas.microsoft.com/office/drawing/2014/main" id="{5439A5A9-4A46-3786-0D75-ED3A2536167E}"/>
              </a:ext>
            </a:extLst>
          </p:cNvPr>
          <p:cNvSpPr>
            <a:spLocks noGrp="1"/>
          </p:cNvSpPr>
          <p:nvPr>
            <p:ph type="title"/>
          </p:nvPr>
        </p:nvSpPr>
        <p:spPr/>
        <p:txBody>
          <a:bodyPr/>
          <a:lstStyle/>
          <a:p>
            <a:r>
              <a:rPr lang="ja-JP" altLang="en-US">
                <a:solidFill>
                  <a:srgbClr val="000000"/>
                </a:solidFill>
                <a:latin typeface="Arial" panose="020B0604020202020204" pitchFamily="34" charset="0"/>
                <a:ea typeface="Yu Gothic"/>
                <a:cs typeface="Arial" panose="020B0604020202020204" pitchFamily="34" charset="0"/>
              </a:rPr>
              <a:t>顧客</a:t>
            </a:r>
            <a:r>
              <a:rPr lang="en" altLang="ja-JP" dirty="0">
                <a:solidFill>
                  <a:srgbClr val="000000"/>
                </a:solidFill>
                <a:latin typeface="Arial" panose="020B0604020202020204" pitchFamily="34" charset="0"/>
                <a:ea typeface="Yu Gothic"/>
                <a:cs typeface="Arial" panose="020B0604020202020204" pitchFamily="34" charset="0"/>
              </a:rPr>
              <a:t>ID</a:t>
            </a:r>
            <a:r>
              <a:rPr lang="ja-JP" altLang="en-US">
                <a:solidFill>
                  <a:srgbClr val="000000"/>
                </a:solidFill>
                <a:latin typeface="Arial" panose="020B0604020202020204" pitchFamily="34" charset="0"/>
                <a:ea typeface="Yu Gothic"/>
                <a:cs typeface="Arial" panose="020B0604020202020204" pitchFamily="34" charset="0"/>
              </a:rPr>
              <a:t>の統一</a:t>
            </a:r>
            <a:endParaRPr kumimoji="1" lang="ja-JP" altLang="en-US">
              <a:latin typeface="Arial" panose="020B0604020202020204" pitchFamily="34" charset="0"/>
              <a:cs typeface="Arial" panose="020B0604020202020204" pitchFamily="34" charset="0"/>
            </a:endParaRPr>
          </a:p>
        </p:txBody>
      </p:sp>
      <p:sp>
        <p:nvSpPr>
          <p:cNvPr id="3" name="テキスト プレースホルダー 1">
            <a:extLst>
              <a:ext uri="{FF2B5EF4-FFF2-40B4-BE49-F238E27FC236}">
                <a16:creationId xmlns:a16="http://schemas.microsoft.com/office/drawing/2014/main" id="{953683EC-0075-455C-B827-49DBE33598D5}"/>
              </a:ext>
            </a:extLst>
          </p:cNvPr>
          <p:cNvSpPr txBox="1">
            <a:spLocks/>
          </p:cNvSpPr>
          <p:nvPr/>
        </p:nvSpPr>
        <p:spPr>
          <a:xfrm>
            <a:off x="657464" y="1040223"/>
            <a:ext cx="10799459" cy="726794"/>
          </a:xfrm>
          <a:prstGeom prst="rect">
            <a:avLst/>
          </a:prstGeom>
        </p:spPr>
        <p:txBody>
          <a:bodyPr vert="horz" lIns="91440" tIns="45720" rIns="91440" bIns="45720" rtlCol="0">
            <a:normAutofit/>
          </a:bodyPr>
          <a:lstStyle>
            <a:lvl1pPr marL="360000" indent="-288000" algn="l" defTabSz="914400" rtl="0" eaLnBrk="1" latinLnBrk="0" hangingPunct="1">
              <a:lnSpc>
                <a:spcPct val="130000"/>
              </a:lnSpc>
              <a:spcBef>
                <a:spcPts val="1400"/>
              </a:spcBef>
              <a:buClr>
                <a:schemeClr val="accent6"/>
              </a:buClr>
              <a:buFont typeface="HGPｺﾞｼｯｸE" panose="020B0900000000000000" pitchFamily="50" charset="-128"/>
              <a:buChar char="-"/>
              <a:defRPr kumimoji="1" sz="2400" b="0" i="0" kern="1200">
                <a:solidFill>
                  <a:schemeClr val="tx2"/>
                </a:solidFill>
                <a:latin typeface="+mn-lt"/>
                <a:ea typeface="+mn-ea"/>
                <a:cs typeface="Yu Gothic" charset="-128"/>
              </a:defRPr>
            </a:lvl1pPr>
            <a:lvl2pPr marL="666000" indent="-285750" algn="l" defTabSz="914400" rtl="0" eaLnBrk="1" latinLnBrk="0" hangingPunct="1">
              <a:lnSpc>
                <a:spcPct val="130000"/>
              </a:lnSpc>
              <a:spcBef>
                <a:spcPts val="800"/>
              </a:spcBef>
              <a:buClr>
                <a:schemeClr val="accent6"/>
              </a:buClr>
              <a:buFont typeface="HGPｺﾞｼｯｸE" panose="020B0900000000000000" pitchFamily="50" charset="-128"/>
              <a:buChar char="-"/>
              <a:defRPr kumimoji="1" sz="2200" b="0" i="0" kern="1200">
                <a:solidFill>
                  <a:schemeClr val="tx2"/>
                </a:solidFill>
                <a:latin typeface="+mn-lt"/>
                <a:ea typeface="+mn-ea"/>
                <a:cs typeface="Yu Gothic" charset="-128"/>
              </a:defRPr>
            </a:lvl2pPr>
            <a:lvl3pPr marL="1255713" indent="-228600" algn="l" defTabSz="914400" rtl="0" eaLnBrk="1" latinLnBrk="0" hangingPunct="1">
              <a:lnSpc>
                <a:spcPct val="130000"/>
              </a:lnSpc>
              <a:spcBef>
                <a:spcPts val="600"/>
              </a:spcBef>
              <a:buClr>
                <a:schemeClr val="accent6"/>
              </a:buClr>
              <a:buFont typeface="HGPｺﾞｼｯｸE" panose="020B0900000000000000" pitchFamily="50" charset="-128"/>
              <a:buChar char="&gt;"/>
              <a:defRPr kumimoji="1" sz="2000" b="0" i="0" kern="1200">
                <a:solidFill>
                  <a:schemeClr val="tx2"/>
                </a:solidFill>
                <a:latin typeface="+mn-lt"/>
                <a:ea typeface="+mn-ea"/>
                <a:cs typeface="Yu Gothic" charset="-128"/>
              </a:defRPr>
            </a:lvl3pPr>
            <a:lvl4pPr marL="1525588" indent="-228600" algn="l" defTabSz="914400" rtl="0" eaLnBrk="1" latinLnBrk="0" hangingPunct="1">
              <a:lnSpc>
                <a:spcPct val="130000"/>
              </a:lnSpc>
              <a:spcBef>
                <a:spcPts val="400"/>
              </a:spcBef>
              <a:buClr>
                <a:schemeClr val="accent6"/>
              </a:buClr>
              <a:buFont typeface="HGPｺﾞｼｯｸE" panose="020B0900000000000000" pitchFamily="50" charset="-128"/>
              <a:buChar char="-"/>
              <a:defRPr kumimoji="1" sz="1800" b="0" i="0" kern="1200">
                <a:solidFill>
                  <a:schemeClr val="tx2"/>
                </a:solidFill>
                <a:latin typeface="+mn-lt"/>
                <a:ea typeface="+mn-ea"/>
                <a:cs typeface="Yu Gothic" charset="-128"/>
              </a:defRPr>
            </a:lvl4pPr>
            <a:lvl5pPr marL="1795463" indent="-228600" algn="l" defTabSz="914400" rtl="0" eaLnBrk="1" latinLnBrk="0" hangingPunct="1">
              <a:lnSpc>
                <a:spcPct val="130000"/>
              </a:lnSpc>
              <a:spcBef>
                <a:spcPts val="200"/>
              </a:spcBef>
              <a:buClr>
                <a:schemeClr val="accent6"/>
              </a:buClr>
              <a:buFont typeface="HGPｺﾞｼｯｸE" panose="020B0900000000000000" pitchFamily="50" charset="-128"/>
              <a:buChar char="&gt;"/>
              <a:defRPr kumimoji="1" sz="1600" b="0" i="0" kern="1200">
                <a:solidFill>
                  <a:schemeClr val="tx2"/>
                </a:solidFill>
                <a:latin typeface="+mn-lt"/>
                <a:ea typeface="+mn-ea"/>
                <a:cs typeface="Yu Gothic"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72000" indent="0">
              <a:lnSpc>
                <a:spcPct val="125000"/>
              </a:lnSpc>
              <a:spcBef>
                <a:spcPts val="300"/>
              </a:spcBef>
              <a:buNone/>
            </a:pPr>
            <a:r>
              <a:rPr lang="en" altLang="ja-JP" sz="1350" b="1" dirty="0" err="1">
                <a:solidFill>
                  <a:schemeClr val="tx1"/>
                </a:solidFill>
                <a:ea typeface="游ゴシック" panose="020B0400000000000000" pitchFamily="50" charset="-128"/>
                <a:cs typeface="+mn-cs"/>
              </a:rPr>
              <a:t>Sansan</a:t>
            </a:r>
            <a:r>
              <a:rPr lang="en" altLang="ja-JP" sz="1350" b="1" dirty="0">
                <a:solidFill>
                  <a:schemeClr val="tx1"/>
                </a:solidFill>
                <a:ea typeface="游ゴシック" panose="020B0400000000000000" pitchFamily="50" charset="-128"/>
                <a:cs typeface="+mn-cs"/>
              </a:rPr>
              <a:t> Data Hub</a:t>
            </a:r>
            <a:r>
              <a:rPr lang="ja-JP" altLang="en-US" sz="1350" b="1">
                <a:solidFill>
                  <a:schemeClr val="tx1"/>
                </a:solidFill>
                <a:ea typeface="游ゴシック" panose="020B0400000000000000" pitchFamily="50" charset="-128"/>
                <a:cs typeface="+mn-cs"/>
              </a:rPr>
              <a:t>で</a:t>
            </a:r>
            <a:r>
              <a:rPr lang="en" altLang="ja-JP" sz="1350" b="1" dirty="0">
                <a:solidFill>
                  <a:schemeClr val="tx1"/>
                </a:solidFill>
                <a:ea typeface="游ゴシック" panose="020B0400000000000000" pitchFamily="50" charset="-128"/>
                <a:cs typeface="+mn-cs"/>
              </a:rPr>
              <a:t>SOC</a:t>
            </a:r>
            <a:r>
              <a:rPr lang="ja-JP" altLang="en-US" sz="1350" b="1">
                <a:solidFill>
                  <a:schemeClr val="tx1"/>
                </a:solidFill>
                <a:ea typeface="游ゴシック" panose="020B0400000000000000" pitchFamily="50" charset="-128"/>
                <a:cs typeface="+mn-cs"/>
              </a:rPr>
              <a:t>を付与することにより、社内にある売り上げや取引データを「企業単位で正しく束ね」、</a:t>
            </a:r>
            <a:br>
              <a:rPr lang="en-US" altLang="ja-JP" sz="1350" b="1" dirty="0">
                <a:solidFill>
                  <a:schemeClr val="tx1"/>
                </a:solidFill>
                <a:ea typeface="游ゴシック" panose="020B0400000000000000" pitchFamily="50" charset="-128"/>
                <a:cs typeface="+mn-cs"/>
              </a:rPr>
            </a:br>
            <a:r>
              <a:rPr lang="ja-JP" altLang="en-US" sz="1350" b="1">
                <a:solidFill>
                  <a:schemeClr val="tx1"/>
                </a:solidFill>
                <a:ea typeface="游ゴシック" panose="020B0400000000000000" pitchFamily="50" charset="-128"/>
                <a:cs typeface="+mn-cs"/>
              </a:rPr>
              <a:t>さらに企業属性を付与することで、分析から戦略設計まで一貫してできるようになります</a:t>
            </a:r>
          </a:p>
        </p:txBody>
      </p:sp>
      <p:sp>
        <p:nvSpPr>
          <p:cNvPr id="56" name="正方形/長方形 55">
            <a:extLst>
              <a:ext uri="{FF2B5EF4-FFF2-40B4-BE49-F238E27FC236}">
                <a16:creationId xmlns:a16="http://schemas.microsoft.com/office/drawing/2014/main" id="{4AE3207F-88E5-CA42-9DC9-A86F6EAA40E8}"/>
              </a:ext>
            </a:extLst>
          </p:cNvPr>
          <p:cNvSpPr/>
          <p:nvPr/>
        </p:nvSpPr>
        <p:spPr>
          <a:xfrm>
            <a:off x="7838366" y="2786837"/>
            <a:ext cx="3154969" cy="2531061"/>
          </a:xfrm>
          <a:prstGeom prst="rect">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accent2"/>
              </a:solidFill>
              <a:latin typeface="Arial" panose="020B0604020202020204" pitchFamily="34" charset="0"/>
              <a:cs typeface="Arial" panose="020B0604020202020204" pitchFamily="34" charset="0"/>
            </a:endParaRPr>
          </a:p>
        </p:txBody>
      </p:sp>
      <p:sp>
        <p:nvSpPr>
          <p:cNvPr id="58" name="四角形: 角を丸くする 513">
            <a:extLst>
              <a:ext uri="{FF2B5EF4-FFF2-40B4-BE49-F238E27FC236}">
                <a16:creationId xmlns:a16="http://schemas.microsoft.com/office/drawing/2014/main" id="{F9E57ECF-AC95-D7FB-B76F-2D9D174DC152}"/>
              </a:ext>
            </a:extLst>
          </p:cNvPr>
          <p:cNvSpPr/>
          <p:nvPr/>
        </p:nvSpPr>
        <p:spPr>
          <a:xfrm>
            <a:off x="7994942" y="3123788"/>
            <a:ext cx="2841817" cy="1833996"/>
          </a:xfrm>
          <a:prstGeom prst="roundRect">
            <a:avLst>
              <a:gd name="adj" fmla="val 335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p:txBody>
      </p:sp>
      <p:sp>
        <p:nvSpPr>
          <p:cNvPr id="60" name="正方形/長方形 59">
            <a:extLst>
              <a:ext uri="{FF2B5EF4-FFF2-40B4-BE49-F238E27FC236}">
                <a16:creationId xmlns:a16="http://schemas.microsoft.com/office/drawing/2014/main" id="{B75F55EA-965F-0E09-9166-731AE8EFE8D6}"/>
              </a:ext>
            </a:extLst>
          </p:cNvPr>
          <p:cNvSpPr/>
          <p:nvPr/>
        </p:nvSpPr>
        <p:spPr>
          <a:xfrm>
            <a:off x="8082568" y="3263079"/>
            <a:ext cx="2690010" cy="845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000" b="1" dirty="0">
              <a:latin typeface="Arial" panose="020B0604020202020204" pitchFamily="34" charset="0"/>
              <a:ea typeface="Yu Gothic" panose="020B0400000000000000" pitchFamily="34" charset="-128"/>
              <a:cs typeface="Arial" panose="020B0604020202020204" pitchFamily="34" charset="0"/>
            </a:endParaRPr>
          </a:p>
        </p:txBody>
      </p:sp>
      <p:sp>
        <p:nvSpPr>
          <p:cNvPr id="61" name="正方形/長方形 60">
            <a:extLst>
              <a:ext uri="{FF2B5EF4-FFF2-40B4-BE49-F238E27FC236}">
                <a16:creationId xmlns:a16="http://schemas.microsoft.com/office/drawing/2014/main" id="{BB858B7B-1EDC-07BD-9136-715D656E27C5}"/>
              </a:ext>
            </a:extLst>
          </p:cNvPr>
          <p:cNvSpPr/>
          <p:nvPr/>
        </p:nvSpPr>
        <p:spPr>
          <a:xfrm>
            <a:off x="8139361" y="3626311"/>
            <a:ext cx="1188000" cy="2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100" b="1" dirty="0">
                <a:solidFill>
                  <a:schemeClr val="accent6"/>
                </a:solidFill>
                <a:latin typeface="Arial" panose="020B0604020202020204" pitchFamily="34" charset="0"/>
                <a:ea typeface="Yu Gothic" panose="020B0400000000000000" pitchFamily="34" charset="-128"/>
                <a:cs typeface="Arial" panose="020B0604020202020204" pitchFamily="34" charset="0"/>
              </a:rPr>
              <a:t>SOC</a:t>
            </a:r>
            <a:r>
              <a:rPr lang="ja-JP" altLang="en-US" sz="1100" b="1">
                <a:solidFill>
                  <a:schemeClr val="accent6"/>
                </a:solidFill>
                <a:latin typeface="Arial" panose="020B0604020202020204" pitchFamily="34" charset="0"/>
                <a:ea typeface="Yu Gothic" panose="020B0400000000000000" pitchFamily="34" charset="-128"/>
                <a:cs typeface="Arial" panose="020B0604020202020204" pitchFamily="34" charset="0"/>
              </a:rPr>
              <a:t>：</a:t>
            </a:r>
            <a:r>
              <a:rPr lang="en-US" altLang="ja-JP" sz="1100" b="1" dirty="0">
                <a:solidFill>
                  <a:schemeClr val="accent6"/>
                </a:solidFill>
                <a:latin typeface="Arial" panose="020B0604020202020204" pitchFamily="34" charset="0"/>
                <a:ea typeface="Yu Gothic" panose="020B0400000000000000" pitchFamily="34" charset="-128"/>
                <a:cs typeface="Arial" panose="020B0604020202020204" pitchFamily="34" charset="0"/>
              </a:rPr>
              <a:t>333</a:t>
            </a:r>
            <a:endParaRPr kumimoji="1" lang="ja-JP" altLang="en-US" sz="1100" b="1" dirty="0">
              <a:solidFill>
                <a:schemeClr val="accent6"/>
              </a:solidFill>
              <a:latin typeface="Arial" panose="020B0604020202020204" pitchFamily="34" charset="0"/>
              <a:ea typeface="Yu Gothic" panose="020B0400000000000000" pitchFamily="34" charset="-128"/>
              <a:cs typeface="Arial" panose="020B0604020202020204" pitchFamily="34" charset="0"/>
            </a:endParaRPr>
          </a:p>
        </p:txBody>
      </p:sp>
      <p:sp>
        <p:nvSpPr>
          <p:cNvPr id="77" name="テキスト ボックス 76">
            <a:extLst>
              <a:ext uri="{FF2B5EF4-FFF2-40B4-BE49-F238E27FC236}">
                <a16:creationId xmlns:a16="http://schemas.microsoft.com/office/drawing/2014/main" id="{1431A481-1364-14E5-4086-806330F55D20}"/>
              </a:ext>
            </a:extLst>
          </p:cNvPr>
          <p:cNvSpPr txBox="1"/>
          <p:nvPr/>
        </p:nvSpPr>
        <p:spPr>
          <a:xfrm>
            <a:off x="1470306" y="2857547"/>
            <a:ext cx="1760945" cy="169277"/>
          </a:xfrm>
          <a:prstGeom prst="rect">
            <a:avLst/>
          </a:prstGeom>
        </p:spPr>
        <p:txBody>
          <a:bodyPr vert="horz" wrap="square" lIns="0" tIns="0" rIns="0" bIns="0" rtlCol="0" anchor="ctr" anchorCtr="0">
            <a:spAutoFit/>
          </a:bodyPr>
          <a:lstStyle/>
          <a:p>
            <a:pPr algn="ctr"/>
            <a:r>
              <a:rPr lang="ja-JP" altLang="en-US" sz="1100" b="1">
                <a:solidFill>
                  <a:schemeClr val="accent1"/>
                </a:solidFill>
                <a:latin typeface="Arial" panose="020B0604020202020204" pitchFamily="34" charset="0"/>
                <a:ea typeface="Yu Gothic" panose="020B0400000000000000" pitchFamily="34" charset="-128"/>
                <a:cs typeface="Arial" panose="020B0604020202020204" pitchFamily="34" charset="0"/>
              </a:rPr>
              <a:t>名刺をスキャンして登録</a:t>
            </a:r>
            <a:endParaRPr lang="ja-JP" altLang="en-US" sz="11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cxnSp>
        <p:nvCxnSpPr>
          <p:cNvPr id="79" name="直線矢印コネクタ 78">
            <a:extLst>
              <a:ext uri="{FF2B5EF4-FFF2-40B4-BE49-F238E27FC236}">
                <a16:creationId xmlns:a16="http://schemas.microsoft.com/office/drawing/2014/main" id="{C93FBDD9-8960-7773-92DB-40CE8A395974}"/>
              </a:ext>
            </a:extLst>
          </p:cNvPr>
          <p:cNvCxnSpPr>
            <a:cxnSpLocks/>
          </p:cNvCxnSpPr>
          <p:nvPr/>
        </p:nvCxnSpPr>
        <p:spPr>
          <a:xfrm>
            <a:off x="2339055" y="3115064"/>
            <a:ext cx="0" cy="363148"/>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pic>
        <p:nvPicPr>
          <p:cNvPr id="101" name="グラフィックス 100">
            <a:extLst>
              <a:ext uri="{FF2B5EF4-FFF2-40B4-BE49-F238E27FC236}">
                <a16:creationId xmlns:a16="http://schemas.microsoft.com/office/drawing/2014/main" id="{B3911106-BB1A-C5BD-E15D-2DD12955F49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810778" y="1930918"/>
            <a:ext cx="1080000" cy="1080000"/>
          </a:xfrm>
          <a:prstGeom prst="rect">
            <a:avLst/>
          </a:prstGeom>
        </p:spPr>
      </p:pic>
      <p:pic>
        <p:nvPicPr>
          <p:cNvPr id="102" name="グラフィックス 101">
            <a:extLst>
              <a:ext uri="{FF2B5EF4-FFF2-40B4-BE49-F238E27FC236}">
                <a16:creationId xmlns:a16="http://schemas.microsoft.com/office/drawing/2014/main" id="{6137F0A5-8F14-1200-5E8A-49E3372D3CA3}"/>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799055" y="3307988"/>
            <a:ext cx="1080000" cy="1080000"/>
          </a:xfrm>
          <a:prstGeom prst="rect">
            <a:avLst/>
          </a:prstGeom>
        </p:spPr>
      </p:pic>
      <p:grpSp>
        <p:nvGrpSpPr>
          <p:cNvPr id="103" name="グループ化 102">
            <a:extLst>
              <a:ext uri="{FF2B5EF4-FFF2-40B4-BE49-F238E27FC236}">
                <a16:creationId xmlns:a16="http://schemas.microsoft.com/office/drawing/2014/main" id="{0E53C4E4-97A0-54B8-B088-33ED995B5D10}"/>
              </a:ext>
            </a:extLst>
          </p:cNvPr>
          <p:cNvGrpSpPr/>
          <p:nvPr/>
        </p:nvGrpSpPr>
        <p:grpSpPr>
          <a:xfrm>
            <a:off x="3818860" y="3344697"/>
            <a:ext cx="1686870" cy="1686871"/>
            <a:chOff x="3260509" y="3511609"/>
            <a:chExt cx="1484564" cy="1484565"/>
          </a:xfrm>
        </p:grpSpPr>
        <p:sp>
          <p:nvSpPr>
            <p:cNvPr id="104" name="円/楕円 103">
              <a:extLst>
                <a:ext uri="{FF2B5EF4-FFF2-40B4-BE49-F238E27FC236}">
                  <a16:creationId xmlns:a16="http://schemas.microsoft.com/office/drawing/2014/main" id="{D44AFE4F-D7B2-DF1C-BE37-5F3B736BBEB7}"/>
                </a:ext>
              </a:extLst>
            </p:cNvPr>
            <p:cNvSpPr>
              <a:spLocks noChangeAspect="1"/>
            </p:cNvSpPr>
            <p:nvPr/>
          </p:nvSpPr>
          <p:spPr>
            <a:xfrm>
              <a:off x="3260509" y="3511609"/>
              <a:ext cx="1484564" cy="1484565"/>
            </a:xfrm>
            <a:prstGeom prst="ellipse">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Arial" panose="020B0604020202020204" pitchFamily="34" charset="0"/>
                <a:ea typeface="Yu Gothic" panose="020B0400000000000000" pitchFamily="34" charset="-128"/>
                <a:cs typeface="Arial" panose="020B0604020202020204" pitchFamily="34" charset="0"/>
              </a:endParaRPr>
            </a:p>
          </p:txBody>
        </p:sp>
        <p:sp>
          <p:nvSpPr>
            <p:cNvPr id="105" name="角丸四角形 104">
              <a:extLst>
                <a:ext uri="{FF2B5EF4-FFF2-40B4-BE49-F238E27FC236}">
                  <a16:creationId xmlns:a16="http://schemas.microsoft.com/office/drawing/2014/main" id="{26F13660-CFB9-9906-A909-DB62D15EC507}"/>
                </a:ext>
              </a:extLst>
            </p:cNvPr>
            <p:cNvSpPr/>
            <p:nvPr/>
          </p:nvSpPr>
          <p:spPr>
            <a:xfrm>
              <a:off x="3426910" y="4483568"/>
              <a:ext cx="1151767" cy="16862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en" altLang="ja-JP" sz="1200" b="1" dirty="0" err="1">
                  <a:solidFill>
                    <a:schemeClr val="accent1"/>
                  </a:solidFill>
                  <a:latin typeface="Arial" panose="020B0604020202020204" pitchFamily="34" charset="0"/>
                  <a:ea typeface="Yu Gothic" panose="020B0400000000000000" pitchFamily="34" charset="-128"/>
                  <a:cs typeface="Arial" panose="020B0604020202020204" pitchFamily="34" charset="0"/>
                </a:rPr>
                <a:t>Sansan</a:t>
              </a:r>
              <a:r>
                <a:rPr kumimoji="1" lang="en" altLang="ja-JP" sz="1200" b="1" dirty="0">
                  <a:solidFill>
                    <a:schemeClr val="accent1"/>
                  </a:solidFill>
                  <a:latin typeface="Arial" panose="020B0604020202020204" pitchFamily="34" charset="0"/>
                  <a:ea typeface="Yu Gothic" panose="020B0400000000000000" pitchFamily="34" charset="-128"/>
                  <a:cs typeface="Arial" panose="020B0604020202020204" pitchFamily="34" charset="0"/>
                </a:rPr>
                <a:t> Data Hub</a:t>
              </a:r>
            </a:p>
          </p:txBody>
        </p:sp>
        <p:pic>
          <p:nvPicPr>
            <p:cNvPr id="106" name="グラフィックス 105">
              <a:extLst>
                <a:ext uri="{FF2B5EF4-FFF2-40B4-BE49-F238E27FC236}">
                  <a16:creationId xmlns:a16="http://schemas.microsoft.com/office/drawing/2014/main" id="{7F3100FA-3AF2-C8AB-30A8-5AE86C58E3E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50811" y="3680893"/>
              <a:ext cx="903961" cy="903961"/>
            </a:xfrm>
            <a:prstGeom prst="rect">
              <a:avLst/>
            </a:prstGeom>
          </p:spPr>
        </p:pic>
      </p:grpSp>
      <p:cxnSp>
        <p:nvCxnSpPr>
          <p:cNvPr id="110" name="直線矢印コネクタ 109">
            <a:extLst>
              <a:ext uri="{FF2B5EF4-FFF2-40B4-BE49-F238E27FC236}">
                <a16:creationId xmlns:a16="http://schemas.microsoft.com/office/drawing/2014/main" id="{F7A461A2-D8B8-BEEE-53FB-F3E16AD58490}"/>
              </a:ext>
            </a:extLst>
          </p:cNvPr>
          <p:cNvCxnSpPr>
            <a:cxnSpLocks/>
          </p:cNvCxnSpPr>
          <p:nvPr/>
        </p:nvCxnSpPr>
        <p:spPr>
          <a:xfrm>
            <a:off x="1321467" y="4524779"/>
            <a:ext cx="2383025" cy="0"/>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12" name="正方形/長方形 111">
            <a:extLst>
              <a:ext uri="{FF2B5EF4-FFF2-40B4-BE49-F238E27FC236}">
                <a16:creationId xmlns:a16="http://schemas.microsoft.com/office/drawing/2014/main" id="{C3752451-D814-83F5-5B9C-A5B70D919219}"/>
              </a:ext>
            </a:extLst>
          </p:cNvPr>
          <p:cNvSpPr/>
          <p:nvPr/>
        </p:nvSpPr>
        <p:spPr>
          <a:xfrm>
            <a:off x="9179168" y="2650352"/>
            <a:ext cx="543739" cy="307777"/>
          </a:xfrm>
          <a:prstGeom prst="rect">
            <a:avLst/>
          </a:prstGeom>
          <a:solidFill>
            <a:schemeClr val="bg1"/>
          </a:solidFill>
        </p:spPr>
        <p:txBody>
          <a:bodyPr wrap="none">
            <a:spAutoFit/>
          </a:bodyPr>
          <a:lstStyle/>
          <a:p>
            <a:r>
              <a:rPr lang="ja-JP" altLang="en-US" sz="1400" b="1">
                <a:solidFill>
                  <a:schemeClr val="accent1"/>
                </a:solidFill>
                <a:latin typeface="Arial" panose="020B0604020202020204" pitchFamily="34" charset="0"/>
                <a:ea typeface="Yu Gothic" panose="020B0400000000000000" pitchFamily="34" charset="-128"/>
                <a:cs typeface="Arial" panose="020B0604020202020204" pitchFamily="34" charset="0"/>
              </a:rPr>
              <a:t>会社</a:t>
            </a:r>
            <a:endParaRPr lang="ja-JP" altLang="en-US" sz="14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116" name="テキスト ボックス 115">
            <a:extLst>
              <a:ext uri="{FF2B5EF4-FFF2-40B4-BE49-F238E27FC236}">
                <a16:creationId xmlns:a16="http://schemas.microsoft.com/office/drawing/2014/main" id="{C1F6656B-4053-2CAB-A215-9B706DC732F5}"/>
              </a:ext>
            </a:extLst>
          </p:cNvPr>
          <p:cNvSpPr txBox="1"/>
          <p:nvPr/>
        </p:nvSpPr>
        <p:spPr>
          <a:xfrm>
            <a:off x="1470306" y="4181893"/>
            <a:ext cx="1701828" cy="244299"/>
          </a:xfrm>
          <a:prstGeom prst="rect">
            <a:avLst/>
          </a:prstGeom>
          <a:noFill/>
        </p:spPr>
        <p:txBody>
          <a:bodyPr vert="horz" wrap="square" lIns="74295" tIns="37148" rIns="74295" bIns="37148" rtlCol="0">
            <a:spAutoFit/>
          </a:bodyPr>
          <a:lstStyle/>
          <a:p>
            <a:r>
              <a:rPr lang="ja-JP" altLang="en-US" sz="1100" b="1">
                <a:solidFill>
                  <a:schemeClr val="accent1"/>
                </a:solidFill>
                <a:latin typeface="Arial" panose="020B0604020202020204" pitchFamily="34" charset="0"/>
                <a:ea typeface="Yu Gothic" panose="020B0400000000000000" pitchFamily="34" charset="-128"/>
                <a:cs typeface="Arial" panose="020B0604020202020204" pitchFamily="34" charset="0"/>
              </a:rPr>
              <a:t>データ化が完了した名刺</a:t>
            </a:r>
            <a:endParaRPr lang="en-US"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117" name="正方形/長方形 116">
            <a:extLst>
              <a:ext uri="{FF2B5EF4-FFF2-40B4-BE49-F238E27FC236}">
                <a16:creationId xmlns:a16="http://schemas.microsoft.com/office/drawing/2014/main" id="{6D327240-28E5-FCB9-464A-E85549662409}"/>
              </a:ext>
            </a:extLst>
          </p:cNvPr>
          <p:cNvSpPr/>
          <p:nvPr/>
        </p:nvSpPr>
        <p:spPr>
          <a:xfrm>
            <a:off x="8249327" y="3284220"/>
            <a:ext cx="2333047" cy="261610"/>
          </a:xfrm>
          <a:prstGeom prst="rect">
            <a:avLst/>
          </a:prstGeom>
          <a:noFill/>
        </p:spPr>
        <p:txBody>
          <a:bodyPr wrap="square">
            <a:spAutoFit/>
          </a:bodyPr>
          <a:lstStyle/>
          <a:p>
            <a:pPr algn="ctr"/>
            <a:r>
              <a:rPr lang="ja-JP" altLang="en-US" sz="1100" b="1">
                <a:latin typeface="Arial" panose="020B0604020202020204" pitchFamily="34" charset="0"/>
                <a:ea typeface="Yu Gothic" panose="020B0400000000000000" pitchFamily="34" charset="-128"/>
                <a:cs typeface="Arial" panose="020B0604020202020204" pitchFamily="34" charset="0"/>
              </a:rPr>
              <a:t>三三株式会社</a:t>
            </a:r>
            <a:endParaRPr lang="ja-JP" altLang="en-US" sz="1100" b="1" dirty="0">
              <a:latin typeface="Arial" panose="020B0604020202020204" pitchFamily="34" charset="0"/>
              <a:ea typeface="Yu Gothic" panose="020B0400000000000000" pitchFamily="34" charset="-128"/>
              <a:cs typeface="Arial" panose="020B0604020202020204" pitchFamily="34" charset="0"/>
            </a:endParaRPr>
          </a:p>
        </p:txBody>
      </p:sp>
      <p:sp>
        <p:nvSpPr>
          <p:cNvPr id="118" name="テキスト ボックス 117">
            <a:extLst>
              <a:ext uri="{FF2B5EF4-FFF2-40B4-BE49-F238E27FC236}">
                <a16:creationId xmlns:a16="http://schemas.microsoft.com/office/drawing/2014/main" id="{DD1A5BD1-605C-F6B3-B745-BCDA642CC785}"/>
              </a:ext>
            </a:extLst>
          </p:cNvPr>
          <p:cNvSpPr txBox="1"/>
          <p:nvPr/>
        </p:nvSpPr>
        <p:spPr>
          <a:xfrm>
            <a:off x="1690628" y="-1865878"/>
            <a:ext cx="184731" cy="522451"/>
          </a:xfrm>
          <a:prstGeom prst="rect">
            <a:avLst/>
          </a:prstGeom>
        </p:spPr>
        <p:txBody>
          <a:bodyPr vert="horz" wrap="none" lIns="91440" tIns="45720" rIns="91440" bIns="45720" rtlCol="0">
            <a:spAutoFit/>
          </a:bodyPr>
          <a:lstStyle/>
          <a:p>
            <a:pPr>
              <a:lnSpc>
                <a:spcPct val="130000"/>
              </a:lnSpc>
              <a:spcBef>
                <a:spcPts val="800"/>
              </a:spcBef>
            </a:pPr>
            <a:endParaRPr kumimoji="1" lang="ja-JP" altLang="en-US" sz="2400" b="1">
              <a:latin typeface="Arial" panose="020B0604020202020204" pitchFamily="34" charset="0"/>
              <a:cs typeface="Arial" panose="020B0604020202020204" pitchFamily="34" charset="0"/>
            </a:endParaRPr>
          </a:p>
        </p:txBody>
      </p:sp>
      <p:cxnSp>
        <p:nvCxnSpPr>
          <p:cNvPr id="119" name="直線矢印コネクタ 118">
            <a:extLst>
              <a:ext uri="{FF2B5EF4-FFF2-40B4-BE49-F238E27FC236}">
                <a16:creationId xmlns:a16="http://schemas.microsoft.com/office/drawing/2014/main" id="{216A8BCE-D4EF-686D-AF95-AA897E8DEBCE}"/>
              </a:ext>
            </a:extLst>
          </p:cNvPr>
          <p:cNvCxnSpPr>
            <a:cxnSpLocks/>
          </p:cNvCxnSpPr>
          <p:nvPr/>
        </p:nvCxnSpPr>
        <p:spPr>
          <a:xfrm>
            <a:off x="2879055" y="3940944"/>
            <a:ext cx="825437" cy="0"/>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36" name="テキスト ボックス 135">
            <a:extLst>
              <a:ext uri="{FF2B5EF4-FFF2-40B4-BE49-F238E27FC236}">
                <a16:creationId xmlns:a16="http://schemas.microsoft.com/office/drawing/2014/main" id="{FAB759E1-9340-55FA-5102-F933852EF2A1}"/>
              </a:ext>
            </a:extLst>
          </p:cNvPr>
          <p:cNvSpPr txBox="1"/>
          <p:nvPr/>
        </p:nvSpPr>
        <p:spPr>
          <a:xfrm>
            <a:off x="5834830" y="4402630"/>
            <a:ext cx="1850206" cy="244299"/>
          </a:xfrm>
          <a:prstGeom prst="rect">
            <a:avLst/>
          </a:prstGeom>
          <a:noFill/>
        </p:spPr>
        <p:txBody>
          <a:bodyPr vert="horz" wrap="square" lIns="74295" tIns="37148" rIns="74295" bIns="37148" rtlCol="0">
            <a:spAutoFit/>
          </a:bodyPr>
          <a:lstStyle/>
          <a:p>
            <a:pPr algn="ctr"/>
            <a:r>
              <a:rPr lang="ja-JP" altLang="en-US" sz="1100" b="1">
                <a:solidFill>
                  <a:schemeClr val="accent1"/>
                </a:solidFill>
                <a:latin typeface="Arial" panose="020B0604020202020204" pitchFamily="34" charset="0"/>
                <a:ea typeface="Yu Gothic" panose="020B0400000000000000" pitchFamily="34" charset="-128"/>
                <a:cs typeface="Arial" panose="020B0604020202020204" pitchFamily="34" charset="0"/>
              </a:rPr>
              <a:t>エクスポート</a:t>
            </a:r>
            <a:endParaRPr lang="en-US"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137" name="正方形/長方形 136">
            <a:extLst>
              <a:ext uri="{FF2B5EF4-FFF2-40B4-BE49-F238E27FC236}">
                <a16:creationId xmlns:a16="http://schemas.microsoft.com/office/drawing/2014/main" id="{1C95E8BE-F303-3441-1341-41A0178964E6}"/>
              </a:ext>
            </a:extLst>
          </p:cNvPr>
          <p:cNvSpPr/>
          <p:nvPr/>
        </p:nvSpPr>
        <p:spPr>
          <a:xfrm>
            <a:off x="6113290" y="4707659"/>
            <a:ext cx="1293287" cy="276999"/>
          </a:xfrm>
          <a:prstGeom prst="rect">
            <a:avLst/>
          </a:prstGeom>
        </p:spPr>
        <p:txBody>
          <a:bodyPr wrap="square">
            <a:spAutoFit/>
          </a:bodyPr>
          <a:lstStyle/>
          <a:p>
            <a:pPr algn="ctr"/>
            <a:r>
              <a:rPr lang="ja-JP" altLang="en-US" sz="1200" b="1">
                <a:solidFill>
                  <a:schemeClr val="accent6"/>
                </a:solidFill>
                <a:latin typeface="Arial" panose="020B0604020202020204" pitchFamily="34" charset="0"/>
                <a:ea typeface="Yu Gothic" panose="020B0400000000000000" pitchFamily="34" charset="-128"/>
                <a:cs typeface="Arial" panose="020B0604020202020204" pitchFamily="34" charset="0"/>
              </a:rPr>
              <a:t>取込</a:t>
            </a:r>
            <a:r>
              <a:rPr lang="en" altLang="ja-JP" sz="1200" b="1" dirty="0">
                <a:solidFill>
                  <a:schemeClr val="accent6"/>
                </a:solidFill>
                <a:latin typeface="Arial" panose="020B0604020202020204" pitchFamily="34" charset="0"/>
                <a:ea typeface="Yu Gothic" panose="020B0400000000000000" pitchFamily="34" charset="-128"/>
                <a:cs typeface="Arial" panose="020B0604020202020204" pitchFamily="34" charset="0"/>
              </a:rPr>
              <a:t>CSV</a:t>
            </a:r>
            <a:endParaRPr lang="ja-JP" altLang="en-US" sz="1200" b="1">
              <a:solidFill>
                <a:schemeClr val="accent6"/>
              </a:solidFill>
              <a:latin typeface="Arial" panose="020B0604020202020204" pitchFamily="34" charset="0"/>
              <a:ea typeface="Yu Gothic" panose="020B0400000000000000" pitchFamily="34" charset="-128"/>
              <a:cs typeface="Arial" panose="020B0604020202020204" pitchFamily="34" charset="0"/>
            </a:endParaRPr>
          </a:p>
        </p:txBody>
      </p:sp>
      <p:sp>
        <p:nvSpPr>
          <p:cNvPr id="139" name="正方形/長方形 138">
            <a:extLst>
              <a:ext uri="{FF2B5EF4-FFF2-40B4-BE49-F238E27FC236}">
                <a16:creationId xmlns:a16="http://schemas.microsoft.com/office/drawing/2014/main" id="{E111E96A-74C7-7E78-E2BE-D44B2B1082A7}"/>
              </a:ext>
            </a:extLst>
          </p:cNvPr>
          <p:cNvSpPr/>
          <p:nvPr/>
        </p:nvSpPr>
        <p:spPr>
          <a:xfrm>
            <a:off x="8139361" y="3950926"/>
            <a:ext cx="1188000" cy="2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b="1">
                <a:solidFill>
                  <a:schemeClr val="tx1"/>
                </a:solidFill>
                <a:latin typeface="Arial" panose="020B0604020202020204" pitchFamily="34" charset="0"/>
                <a:ea typeface="Yu Gothic" panose="020B0400000000000000" pitchFamily="34" charset="-128"/>
                <a:cs typeface="Arial" panose="020B0604020202020204" pitchFamily="34" charset="0"/>
              </a:rPr>
              <a:t>登記社名</a:t>
            </a:r>
            <a:endParaRPr kumimoji="1" lang="ja-JP" altLang="en-US" sz="11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p:txBody>
      </p:sp>
      <p:sp>
        <p:nvSpPr>
          <p:cNvPr id="140" name="正方形/長方形 139">
            <a:extLst>
              <a:ext uri="{FF2B5EF4-FFF2-40B4-BE49-F238E27FC236}">
                <a16:creationId xmlns:a16="http://schemas.microsoft.com/office/drawing/2014/main" id="{102E1970-2BB5-5F94-47F5-E4AA7845BBEA}"/>
              </a:ext>
            </a:extLst>
          </p:cNvPr>
          <p:cNvSpPr/>
          <p:nvPr/>
        </p:nvSpPr>
        <p:spPr>
          <a:xfrm>
            <a:off x="8139361" y="4275541"/>
            <a:ext cx="1188000" cy="2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100" b="1" dirty="0">
                <a:solidFill>
                  <a:schemeClr val="tx1"/>
                </a:solidFill>
                <a:latin typeface="Arial" panose="020B0604020202020204" pitchFamily="34" charset="0"/>
                <a:ea typeface="Yu Gothic" panose="020B0400000000000000" pitchFamily="34" charset="-128"/>
                <a:cs typeface="Arial" panose="020B0604020202020204" pitchFamily="34" charset="0"/>
              </a:rPr>
              <a:t>法人番号</a:t>
            </a:r>
          </a:p>
        </p:txBody>
      </p:sp>
      <p:sp>
        <p:nvSpPr>
          <p:cNvPr id="141" name="正方形/長方形 140">
            <a:extLst>
              <a:ext uri="{FF2B5EF4-FFF2-40B4-BE49-F238E27FC236}">
                <a16:creationId xmlns:a16="http://schemas.microsoft.com/office/drawing/2014/main" id="{99BFF913-8B13-3E88-0F03-9C93CB6CBE76}"/>
              </a:ext>
            </a:extLst>
          </p:cNvPr>
          <p:cNvSpPr/>
          <p:nvPr/>
        </p:nvSpPr>
        <p:spPr>
          <a:xfrm>
            <a:off x="8139361" y="4600155"/>
            <a:ext cx="1188000" cy="2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b="1">
                <a:solidFill>
                  <a:schemeClr val="tx1"/>
                </a:solidFill>
                <a:latin typeface="Arial" panose="020B0604020202020204" pitchFamily="34" charset="0"/>
                <a:ea typeface="Yu Gothic" panose="020B0400000000000000" pitchFamily="34" charset="-128"/>
                <a:cs typeface="Arial" panose="020B0604020202020204" pitchFamily="34" charset="0"/>
              </a:rPr>
              <a:t>住所</a:t>
            </a:r>
            <a:endParaRPr kumimoji="1" lang="ja-JP" altLang="en-US" sz="11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p:txBody>
      </p:sp>
      <p:sp>
        <p:nvSpPr>
          <p:cNvPr id="142" name="正方形/長方形 141">
            <a:extLst>
              <a:ext uri="{FF2B5EF4-FFF2-40B4-BE49-F238E27FC236}">
                <a16:creationId xmlns:a16="http://schemas.microsoft.com/office/drawing/2014/main" id="{8D985F4A-98B5-71AD-E843-EBBE7F315B48}"/>
              </a:ext>
            </a:extLst>
          </p:cNvPr>
          <p:cNvSpPr/>
          <p:nvPr/>
        </p:nvSpPr>
        <p:spPr>
          <a:xfrm>
            <a:off x="9505250" y="4600155"/>
            <a:ext cx="1188000" cy="2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100" b="1">
                <a:solidFill>
                  <a:schemeClr val="tx1"/>
                </a:solidFill>
                <a:latin typeface="Arial" panose="020B0604020202020204" pitchFamily="34" charset="0"/>
                <a:ea typeface="Yu Gothic" panose="020B0400000000000000" pitchFamily="34" charset="-128"/>
                <a:cs typeface="Arial" panose="020B0604020202020204" pitchFamily="34" charset="0"/>
              </a:rPr>
              <a:t>キーワード</a:t>
            </a:r>
            <a:endParaRPr kumimoji="1" lang="ja-JP" altLang="en-US" sz="11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p:txBody>
      </p:sp>
      <p:sp>
        <p:nvSpPr>
          <p:cNvPr id="143" name="正方形/長方形 142">
            <a:extLst>
              <a:ext uri="{FF2B5EF4-FFF2-40B4-BE49-F238E27FC236}">
                <a16:creationId xmlns:a16="http://schemas.microsoft.com/office/drawing/2014/main" id="{BED1B061-0CE9-978F-CB35-31136C31C040}"/>
              </a:ext>
            </a:extLst>
          </p:cNvPr>
          <p:cNvSpPr/>
          <p:nvPr/>
        </p:nvSpPr>
        <p:spPr>
          <a:xfrm>
            <a:off x="9510098" y="3637263"/>
            <a:ext cx="1188000" cy="2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b="1">
                <a:solidFill>
                  <a:schemeClr val="tx1"/>
                </a:solidFill>
                <a:latin typeface="Arial" panose="020B0604020202020204" pitchFamily="34" charset="0"/>
                <a:ea typeface="Yu Gothic" panose="020B0400000000000000" pitchFamily="34" charset="-128"/>
                <a:cs typeface="Arial" panose="020B0604020202020204" pitchFamily="34" charset="0"/>
              </a:rPr>
              <a:t>従業</a:t>
            </a:r>
            <a:r>
              <a:rPr lang="ja-JP" altLang="en-US" sz="1100" b="1" dirty="0">
                <a:solidFill>
                  <a:schemeClr val="tx1"/>
                </a:solidFill>
                <a:latin typeface="Arial" panose="020B0604020202020204" pitchFamily="34" charset="0"/>
                <a:ea typeface="Yu Gothic" panose="020B0400000000000000" pitchFamily="34" charset="-128"/>
                <a:cs typeface="Arial" panose="020B0604020202020204" pitchFamily="34" charset="0"/>
              </a:rPr>
              <a:t>員数</a:t>
            </a:r>
            <a:endParaRPr kumimoji="1" lang="ja-JP" altLang="en-US" sz="11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p:txBody>
      </p:sp>
      <p:sp>
        <p:nvSpPr>
          <p:cNvPr id="144" name="正方形/長方形 143">
            <a:extLst>
              <a:ext uri="{FF2B5EF4-FFF2-40B4-BE49-F238E27FC236}">
                <a16:creationId xmlns:a16="http://schemas.microsoft.com/office/drawing/2014/main" id="{330088E0-CB64-C0B7-11C8-AE2E7BB9B142}"/>
              </a:ext>
            </a:extLst>
          </p:cNvPr>
          <p:cNvSpPr/>
          <p:nvPr/>
        </p:nvSpPr>
        <p:spPr>
          <a:xfrm>
            <a:off x="9510098" y="3958227"/>
            <a:ext cx="1188000" cy="2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100" b="1">
                <a:solidFill>
                  <a:schemeClr val="tx1"/>
                </a:solidFill>
                <a:latin typeface="Arial" panose="020B0604020202020204" pitchFamily="34" charset="0"/>
                <a:ea typeface="Yu Gothic" panose="020B0400000000000000" pitchFamily="34" charset="-128"/>
                <a:cs typeface="Arial" panose="020B0604020202020204" pitchFamily="34" charset="0"/>
              </a:rPr>
              <a:t>売上高</a:t>
            </a:r>
            <a:endParaRPr kumimoji="1" lang="ja-JP" altLang="en-US" sz="11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p:txBody>
      </p:sp>
      <p:sp>
        <p:nvSpPr>
          <p:cNvPr id="145" name="正方形/長方形 144">
            <a:extLst>
              <a:ext uri="{FF2B5EF4-FFF2-40B4-BE49-F238E27FC236}">
                <a16:creationId xmlns:a16="http://schemas.microsoft.com/office/drawing/2014/main" id="{5AA2F9AB-F59A-64C8-BB5C-4870D5E68A58}"/>
              </a:ext>
            </a:extLst>
          </p:cNvPr>
          <p:cNvSpPr/>
          <p:nvPr/>
        </p:nvSpPr>
        <p:spPr>
          <a:xfrm>
            <a:off x="9509980" y="4279191"/>
            <a:ext cx="1188000" cy="23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100" b="1">
                <a:solidFill>
                  <a:schemeClr val="tx1"/>
                </a:solidFill>
                <a:latin typeface="Arial" panose="020B0604020202020204" pitchFamily="34" charset="0"/>
                <a:ea typeface="Yu Gothic" panose="020B0400000000000000" pitchFamily="34" charset="-128"/>
                <a:cs typeface="Arial" panose="020B0604020202020204" pitchFamily="34" charset="0"/>
              </a:rPr>
              <a:t>資本</a:t>
            </a:r>
            <a:r>
              <a:rPr kumimoji="1" lang="ja-JP" altLang="en-US" sz="1100" b="1" dirty="0">
                <a:solidFill>
                  <a:schemeClr val="tx1"/>
                </a:solidFill>
                <a:latin typeface="Arial" panose="020B0604020202020204" pitchFamily="34" charset="0"/>
                <a:ea typeface="Yu Gothic" panose="020B0400000000000000" pitchFamily="34" charset="-128"/>
                <a:cs typeface="Arial" panose="020B0604020202020204" pitchFamily="34" charset="0"/>
              </a:rPr>
              <a:t>金</a:t>
            </a:r>
            <a:r>
              <a:rPr kumimoji="1" lang="en-US" altLang="ja-JP" sz="1100" b="1" dirty="0">
                <a:solidFill>
                  <a:schemeClr val="tx1"/>
                </a:solidFill>
                <a:latin typeface="Arial" panose="020B0604020202020204" pitchFamily="34" charset="0"/>
                <a:ea typeface="Yu Gothic" panose="020B0400000000000000" pitchFamily="34" charset="-128"/>
                <a:cs typeface="Arial" panose="020B0604020202020204" pitchFamily="34" charset="0"/>
              </a:rPr>
              <a:t> </a:t>
            </a:r>
            <a:endParaRPr kumimoji="1" lang="ja-JP" altLang="en-US" sz="11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p:txBody>
      </p:sp>
      <p:sp>
        <p:nvSpPr>
          <p:cNvPr id="147" name="テキスト ボックス 146">
            <a:extLst>
              <a:ext uri="{FF2B5EF4-FFF2-40B4-BE49-F238E27FC236}">
                <a16:creationId xmlns:a16="http://schemas.microsoft.com/office/drawing/2014/main" id="{874C9D1C-45EC-EB8F-9341-275B43EF6F77}"/>
              </a:ext>
            </a:extLst>
          </p:cNvPr>
          <p:cNvSpPr txBox="1"/>
          <p:nvPr/>
        </p:nvSpPr>
        <p:spPr>
          <a:xfrm>
            <a:off x="1476978" y="4552222"/>
            <a:ext cx="1850667" cy="432000"/>
          </a:xfrm>
          <a:prstGeom prst="rect">
            <a:avLst/>
          </a:prstGeom>
          <a:noFill/>
        </p:spPr>
        <p:txBody>
          <a:bodyPr vert="horz" wrap="square" lIns="74295" tIns="37148" rIns="74295" bIns="37148" rtlCol="0" anchor="ctr">
            <a:noAutofit/>
          </a:bodyPr>
          <a:lstStyle/>
          <a:p>
            <a:pPr algn="ctr">
              <a:lnSpc>
                <a:spcPts val="1260"/>
              </a:lnSpc>
            </a:pPr>
            <a:r>
              <a:rPr lang="ja-JP" altLang="en-US" sz="1100" b="1">
                <a:solidFill>
                  <a:schemeClr val="accent1"/>
                </a:solidFill>
                <a:latin typeface="Arial" panose="020B0604020202020204" pitchFamily="34" charset="0"/>
                <a:ea typeface="Yu Gothic" panose="020B0400000000000000" pitchFamily="34" charset="-128"/>
                <a:cs typeface="Arial" panose="020B0604020202020204" pitchFamily="34" charset="0"/>
              </a:rPr>
              <a:t>リッチ化</a:t>
            </a:r>
            <a:endParaRPr lang="en-US"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cxnSp>
        <p:nvCxnSpPr>
          <p:cNvPr id="108" name="直線コネクタ 107">
            <a:extLst>
              <a:ext uri="{FF2B5EF4-FFF2-40B4-BE49-F238E27FC236}">
                <a16:creationId xmlns:a16="http://schemas.microsoft.com/office/drawing/2014/main" id="{6F0E0F39-737A-7AFD-6EEB-E631F2352281}"/>
              </a:ext>
            </a:extLst>
          </p:cNvPr>
          <p:cNvCxnSpPr>
            <a:cxnSpLocks/>
          </p:cNvCxnSpPr>
          <p:nvPr/>
        </p:nvCxnSpPr>
        <p:spPr>
          <a:xfrm flipV="1">
            <a:off x="1321467" y="4519405"/>
            <a:ext cx="0" cy="465254"/>
          </a:xfrm>
          <a:prstGeom prst="line">
            <a:avLst/>
          </a:prstGeom>
          <a:ln w="31750" cap="flat">
            <a:solidFill>
              <a:schemeClr val="accent1">
                <a:lumMod val="60000"/>
                <a:lumOff val="40000"/>
              </a:schemeClr>
            </a:solidFill>
            <a:prstDash val="solid"/>
            <a:miter lim="800000"/>
            <a:headEnd type="none" w="lg" len="lg"/>
            <a:tailEnd type="none" w="lg" len="med"/>
          </a:ln>
        </p:spPr>
        <p:style>
          <a:lnRef idx="1">
            <a:schemeClr val="accent1"/>
          </a:lnRef>
          <a:fillRef idx="0">
            <a:schemeClr val="accent1"/>
          </a:fillRef>
          <a:effectRef idx="0">
            <a:schemeClr val="accent1"/>
          </a:effectRef>
          <a:fontRef idx="minor">
            <a:schemeClr val="tx1"/>
          </a:fontRef>
        </p:style>
      </p:cxnSp>
      <p:grpSp>
        <p:nvGrpSpPr>
          <p:cNvPr id="163" name="グループ化 162">
            <a:extLst>
              <a:ext uri="{FF2B5EF4-FFF2-40B4-BE49-F238E27FC236}">
                <a16:creationId xmlns:a16="http://schemas.microsoft.com/office/drawing/2014/main" id="{ADE7DAC4-6C1C-C182-04B5-BEBEAC7C2496}"/>
              </a:ext>
            </a:extLst>
          </p:cNvPr>
          <p:cNvGrpSpPr/>
          <p:nvPr/>
        </p:nvGrpSpPr>
        <p:grpSpPr>
          <a:xfrm>
            <a:off x="5634058" y="3987243"/>
            <a:ext cx="2204307" cy="668215"/>
            <a:chOff x="5433714" y="3987243"/>
            <a:chExt cx="2404652" cy="668215"/>
          </a:xfrm>
        </p:grpSpPr>
        <p:cxnSp>
          <p:nvCxnSpPr>
            <p:cNvPr id="138" name="直線矢印コネクタ 137">
              <a:extLst>
                <a:ext uri="{FF2B5EF4-FFF2-40B4-BE49-F238E27FC236}">
                  <a16:creationId xmlns:a16="http://schemas.microsoft.com/office/drawing/2014/main" id="{744673B1-680B-BB2F-E9BC-79395B2F229B}"/>
                </a:ext>
              </a:extLst>
            </p:cNvPr>
            <p:cNvCxnSpPr>
              <a:cxnSpLocks/>
            </p:cNvCxnSpPr>
            <p:nvPr/>
          </p:nvCxnSpPr>
          <p:spPr>
            <a:xfrm>
              <a:off x="5433714" y="4655458"/>
              <a:ext cx="2404652" cy="0"/>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53" name="直線矢印コネクタ 152">
              <a:extLst>
                <a:ext uri="{FF2B5EF4-FFF2-40B4-BE49-F238E27FC236}">
                  <a16:creationId xmlns:a16="http://schemas.microsoft.com/office/drawing/2014/main" id="{C83817AB-A151-0E11-9349-E49800A5A891}"/>
                </a:ext>
              </a:extLst>
            </p:cNvPr>
            <p:cNvCxnSpPr>
              <a:cxnSpLocks/>
            </p:cNvCxnSpPr>
            <p:nvPr/>
          </p:nvCxnSpPr>
          <p:spPr>
            <a:xfrm flipH="1">
              <a:off x="5433714" y="3987243"/>
              <a:ext cx="2404652" cy="0"/>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54" name="テキスト ボックス 153">
            <a:extLst>
              <a:ext uri="{FF2B5EF4-FFF2-40B4-BE49-F238E27FC236}">
                <a16:creationId xmlns:a16="http://schemas.microsoft.com/office/drawing/2014/main" id="{44E0892E-143B-F938-7169-41B2528872E1}"/>
              </a:ext>
            </a:extLst>
          </p:cNvPr>
          <p:cNvSpPr txBox="1"/>
          <p:nvPr/>
        </p:nvSpPr>
        <p:spPr>
          <a:xfrm>
            <a:off x="5697540" y="3694809"/>
            <a:ext cx="2124786" cy="244299"/>
          </a:xfrm>
          <a:prstGeom prst="rect">
            <a:avLst/>
          </a:prstGeom>
          <a:noFill/>
        </p:spPr>
        <p:txBody>
          <a:bodyPr vert="horz" wrap="square" lIns="74295" tIns="37148" rIns="74295" bIns="37148" rtlCol="0">
            <a:spAutoFit/>
          </a:bodyPr>
          <a:lstStyle/>
          <a:p>
            <a:pPr algn="ctr"/>
            <a:r>
              <a:rPr lang="ja-JP" altLang="en-US" sz="1100" b="1">
                <a:solidFill>
                  <a:schemeClr val="accent1"/>
                </a:solidFill>
                <a:latin typeface="Arial" panose="020B0604020202020204" pitchFamily="34" charset="0"/>
                <a:ea typeface="Yu Gothic" panose="020B0400000000000000" pitchFamily="34" charset="-128"/>
                <a:cs typeface="Arial" panose="020B0604020202020204" pitchFamily="34" charset="0"/>
              </a:rPr>
              <a:t>登録内容を取込・識別</a:t>
            </a:r>
            <a:endParaRPr lang="en-US"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D941EE9B-1FDF-8612-F558-FA65E9E446E0}"/>
              </a:ext>
            </a:extLst>
          </p:cNvPr>
          <p:cNvSpPr txBox="1"/>
          <p:nvPr/>
        </p:nvSpPr>
        <p:spPr>
          <a:xfrm>
            <a:off x="859045" y="5834364"/>
            <a:ext cx="1080000" cy="169277"/>
          </a:xfrm>
          <a:prstGeom prst="rect">
            <a:avLst/>
          </a:prstGeom>
        </p:spPr>
        <p:txBody>
          <a:bodyPr vert="horz" wrap="square" lIns="91440" tIns="0" rIns="0" bIns="0" rtlCol="0">
            <a:spAutoFit/>
          </a:bodyPr>
          <a:lstStyle/>
          <a:p>
            <a:pPr marL="0" marR="0" lvl="0" indent="0" algn="ctr" defTabSz="914400" rtl="0" eaLnBrk="1" fontAlgn="auto" latinLnBrk="0" hangingPunct="1">
              <a:lnSpc>
                <a:spcPct val="100000"/>
              </a:lnSpc>
              <a:spcBef>
                <a:spcPts val="800"/>
              </a:spcBef>
              <a:spcAft>
                <a:spcPts val="0"/>
              </a:spcAft>
              <a:buClrTx/>
              <a:buSzTx/>
              <a:buFontTx/>
              <a:buNone/>
              <a:tabLst/>
              <a:defRPr/>
            </a:pPr>
            <a:r>
              <a:rPr kumimoji="1" lang="ja-JP" altLang="en-US" sz="1100" b="1" u="none" strike="noStrike" kern="1200" cap="none" spc="0" normalizeH="0" baseline="0" noProof="0">
                <a:ln>
                  <a:noFill/>
                </a:ln>
                <a:solidFill>
                  <a:schemeClr val="accent1"/>
                </a:solidFill>
                <a:effectLst/>
                <a:uLnTx/>
                <a:uFillTx/>
                <a:latin typeface="Arial" panose="020B0604020202020204" pitchFamily="34" charset="0"/>
                <a:ea typeface="Yu Gothic" panose="020B0400000000000000" pitchFamily="34" charset="-128"/>
                <a:cs typeface="Arial" panose="020B0604020202020204" pitchFamily="34" charset="0"/>
              </a:rPr>
              <a:t>企業属性情報</a:t>
            </a:r>
            <a:endParaRPr kumimoji="1" lang="en-US" altLang="ja-JP" sz="1000" b="1" u="none" strike="noStrike" kern="1200" cap="none" spc="0" normalizeH="0" baseline="0" noProof="0" dirty="0">
              <a:ln>
                <a:noFill/>
              </a:ln>
              <a:solidFill>
                <a:schemeClr val="accent1"/>
              </a:solidFill>
              <a:effectLst/>
              <a:uLnTx/>
              <a:uFillTx/>
              <a:latin typeface="Arial" panose="020B0604020202020204" pitchFamily="34" charset="0"/>
              <a:ea typeface="Yu Gothic" panose="020B0400000000000000" pitchFamily="34" charset="-128"/>
              <a:cs typeface="Arial" panose="020B0604020202020204" pitchFamily="34" charset="0"/>
            </a:endParaRPr>
          </a:p>
        </p:txBody>
      </p:sp>
      <p:grpSp>
        <p:nvGrpSpPr>
          <p:cNvPr id="5" name="グループ化 4">
            <a:extLst>
              <a:ext uri="{FF2B5EF4-FFF2-40B4-BE49-F238E27FC236}">
                <a16:creationId xmlns:a16="http://schemas.microsoft.com/office/drawing/2014/main" id="{2D89BE16-DB47-1FD9-BA9E-185D62FDE13B}"/>
              </a:ext>
            </a:extLst>
          </p:cNvPr>
          <p:cNvGrpSpPr/>
          <p:nvPr/>
        </p:nvGrpSpPr>
        <p:grpSpPr>
          <a:xfrm>
            <a:off x="932135" y="4955459"/>
            <a:ext cx="933821" cy="933821"/>
            <a:chOff x="10713762" y="5488999"/>
            <a:chExt cx="675366" cy="675366"/>
          </a:xfrm>
        </p:grpSpPr>
        <p:sp>
          <p:nvSpPr>
            <p:cNvPr id="6" name="フリーフォーム 5">
              <a:extLst>
                <a:ext uri="{FF2B5EF4-FFF2-40B4-BE49-F238E27FC236}">
                  <a16:creationId xmlns:a16="http://schemas.microsoft.com/office/drawing/2014/main" id="{141352BB-19CB-C510-F235-10AA81B2B7A7}"/>
                </a:ext>
              </a:extLst>
            </p:cNvPr>
            <p:cNvSpPr/>
            <p:nvPr/>
          </p:nvSpPr>
          <p:spPr>
            <a:xfrm>
              <a:off x="10713762" y="5488999"/>
              <a:ext cx="675366" cy="675366"/>
            </a:xfrm>
            <a:custGeom>
              <a:avLst/>
              <a:gdLst>
                <a:gd name="connsiteX0" fmla="*/ 0 w 675366"/>
                <a:gd name="connsiteY0" fmla="*/ 0 h 675366"/>
                <a:gd name="connsiteX1" fmla="*/ 675366 w 675366"/>
                <a:gd name="connsiteY1" fmla="*/ 0 h 675366"/>
                <a:gd name="connsiteX2" fmla="*/ 675366 w 675366"/>
                <a:gd name="connsiteY2" fmla="*/ 675366 h 675366"/>
                <a:gd name="connsiteX3" fmla="*/ 0 w 675366"/>
                <a:gd name="connsiteY3" fmla="*/ 675366 h 675366"/>
              </a:gdLst>
              <a:ahLst/>
              <a:cxnLst>
                <a:cxn ang="0">
                  <a:pos x="connsiteX0" y="connsiteY0"/>
                </a:cxn>
                <a:cxn ang="0">
                  <a:pos x="connsiteX1" y="connsiteY1"/>
                </a:cxn>
                <a:cxn ang="0">
                  <a:pos x="connsiteX2" y="connsiteY2"/>
                </a:cxn>
                <a:cxn ang="0">
                  <a:pos x="connsiteX3" y="connsiteY3"/>
                </a:cxn>
              </a:cxnLst>
              <a:rect l="l" t="t" r="r" b="b"/>
              <a:pathLst>
                <a:path w="675366" h="675366">
                  <a:moveTo>
                    <a:pt x="0" y="0"/>
                  </a:moveTo>
                  <a:lnTo>
                    <a:pt x="675366" y="0"/>
                  </a:lnTo>
                  <a:lnTo>
                    <a:pt x="675366" y="675366"/>
                  </a:lnTo>
                  <a:lnTo>
                    <a:pt x="0" y="675366"/>
                  </a:lnTo>
                  <a:close/>
                </a:path>
              </a:pathLst>
            </a:custGeom>
            <a:noFill/>
            <a:ln w="3473"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7" name="フリーフォーム 6">
              <a:extLst>
                <a:ext uri="{FF2B5EF4-FFF2-40B4-BE49-F238E27FC236}">
                  <a16:creationId xmlns:a16="http://schemas.microsoft.com/office/drawing/2014/main" id="{BC8A0043-BF31-32F3-D241-5CD9337A344D}"/>
                </a:ext>
              </a:extLst>
            </p:cNvPr>
            <p:cNvSpPr/>
            <p:nvPr/>
          </p:nvSpPr>
          <p:spPr>
            <a:xfrm>
              <a:off x="10854639" y="5952046"/>
              <a:ext cx="393611" cy="113792"/>
            </a:xfrm>
            <a:custGeom>
              <a:avLst/>
              <a:gdLst>
                <a:gd name="connsiteX0" fmla="*/ 196806 w 393611"/>
                <a:gd name="connsiteY0" fmla="*/ 51919 h 113792"/>
                <a:gd name="connsiteX1" fmla="*/ 0 w 393611"/>
                <a:gd name="connsiteY1" fmla="*/ 35 h 113792"/>
                <a:gd name="connsiteX2" fmla="*/ 0 w 393611"/>
                <a:gd name="connsiteY2" fmla="*/ 40030 h 113792"/>
                <a:gd name="connsiteX3" fmla="*/ 196806 w 393611"/>
                <a:gd name="connsiteY3" fmla="*/ 113792 h 113792"/>
                <a:gd name="connsiteX4" fmla="*/ 393612 w 393611"/>
                <a:gd name="connsiteY4" fmla="*/ 40030 h 113792"/>
                <a:gd name="connsiteX5" fmla="*/ 393612 w 393611"/>
                <a:gd name="connsiteY5" fmla="*/ 0 h 113792"/>
                <a:gd name="connsiteX6" fmla="*/ 196806 w 393611"/>
                <a:gd name="connsiteY6" fmla="*/ 51884 h 11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11" h="113792">
                  <a:moveTo>
                    <a:pt x="196806" y="51919"/>
                  </a:moveTo>
                  <a:cubicBezTo>
                    <a:pt x="104330" y="51919"/>
                    <a:pt x="26065" y="30110"/>
                    <a:pt x="0" y="35"/>
                  </a:cubicBezTo>
                  <a:lnTo>
                    <a:pt x="0" y="40030"/>
                  </a:lnTo>
                  <a:cubicBezTo>
                    <a:pt x="0" y="80763"/>
                    <a:pt x="88114" y="113792"/>
                    <a:pt x="196806" y="113792"/>
                  </a:cubicBezTo>
                  <a:cubicBezTo>
                    <a:pt x="305498" y="113792"/>
                    <a:pt x="393612" y="80763"/>
                    <a:pt x="393612" y="40030"/>
                  </a:cubicBezTo>
                  <a:lnTo>
                    <a:pt x="393612" y="0"/>
                  </a:lnTo>
                  <a:cubicBezTo>
                    <a:pt x="367582" y="30040"/>
                    <a:pt x="289317" y="51884"/>
                    <a:pt x="196806" y="51884"/>
                  </a:cubicBezTo>
                  <a:close/>
                </a:path>
              </a:pathLst>
            </a:custGeom>
            <a:solidFill>
              <a:schemeClr val="accent1"/>
            </a:solidFill>
            <a:ln w="3473"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8" name="フリーフォーム 7">
              <a:extLst>
                <a:ext uri="{FF2B5EF4-FFF2-40B4-BE49-F238E27FC236}">
                  <a16:creationId xmlns:a16="http://schemas.microsoft.com/office/drawing/2014/main" id="{2BA7344E-432F-A393-5B57-DBDACEE02B72}"/>
                </a:ext>
              </a:extLst>
            </p:cNvPr>
            <p:cNvSpPr/>
            <p:nvPr/>
          </p:nvSpPr>
          <p:spPr>
            <a:xfrm>
              <a:off x="10854639" y="5856967"/>
              <a:ext cx="393611" cy="122832"/>
            </a:xfrm>
            <a:custGeom>
              <a:avLst/>
              <a:gdLst>
                <a:gd name="connsiteX0" fmla="*/ 196806 w 393611"/>
                <a:gd name="connsiteY0" fmla="*/ 60924 h 122832"/>
                <a:gd name="connsiteX1" fmla="*/ 0 w 393611"/>
                <a:gd name="connsiteY1" fmla="*/ 0 h 122832"/>
                <a:gd name="connsiteX2" fmla="*/ 0 w 393611"/>
                <a:gd name="connsiteY2" fmla="*/ 49070 h 122832"/>
                <a:gd name="connsiteX3" fmla="*/ 196806 w 393611"/>
                <a:gd name="connsiteY3" fmla="*/ 122832 h 122832"/>
                <a:gd name="connsiteX4" fmla="*/ 393612 w 393611"/>
                <a:gd name="connsiteY4" fmla="*/ 49070 h 122832"/>
                <a:gd name="connsiteX5" fmla="*/ 393612 w 393611"/>
                <a:gd name="connsiteY5" fmla="*/ 0 h 122832"/>
                <a:gd name="connsiteX6" fmla="*/ 196806 w 393611"/>
                <a:gd name="connsiteY6" fmla="*/ 60924 h 12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11" h="122832">
                  <a:moveTo>
                    <a:pt x="196806" y="60924"/>
                  </a:moveTo>
                  <a:cubicBezTo>
                    <a:pt x="98280" y="60924"/>
                    <a:pt x="16462" y="34612"/>
                    <a:pt x="0" y="0"/>
                  </a:cubicBezTo>
                  <a:lnTo>
                    <a:pt x="0" y="49070"/>
                  </a:lnTo>
                  <a:cubicBezTo>
                    <a:pt x="0" y="89803"/>
                    <a:pt x="88114" y="122832"/>
                    <a:pt x="196806" y="122832"/>
                  </a:cubicBezTo>
                  <a:cubicBezTo>
                    <a:pt x="305498" y="122832"/>
                    <a:pt x="393612" y="89803"/>
                    <a:pt x="393612" y="49070"/>
                  </a:cubicBezTo>
                  <a:lnTo>
                    <a:pt x="393612" y="0"/>
                  </a:lnTo>
                  <a:cubicBezTo>
                    <a:pt x="377150" y="34612"/>
                    <a:pt x="295332" y="60924"/>
                    <a:pt x="196806" y="60924"/>
                  </a:cubicBezTo>
                  <a:close/>
                </a:path>
              </a:pathLst>
            </a:custGeom>
            <a:solidFill>
              <a:schemeClr val="accent1"/>
            </a:solidFill>
            <a:ln w="3473"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9" name="フリーフォーム 8">
              <a:extLst>
                <a:ext uri="{FF2B5EF4-FFF2-40B4-BE49-F238E27FC236}">
                  <a16:creationId xmlns:a16="http://schemas.microsoft.com/office/drawing/2014/main" id="{55267A42-3E4C-E4F9-F141-DFDC7A86E622}"/>
                </a:ext>
              </a:extLst>
            </p:cNvPr>
            <p:cNvSpPr/>
            <p:nvPr/>
          </p:nvSpPr>
          <p:spPr>
            <a:xfrm>
              <a:off x="11149935" y="5833717"/>
              <a:ext cx="3517" cy="3517"/>
            </a:xfrm>
            <a:custGeom>
              <a:avLst/>
              <a:gdLst>
                <a:gd name="connsiteX0" fmla="*/ 0 w 3517"/>
                <a:gd name="connsiteY0" fmla="*/ 0 h 3517"/>
                <a:gd name="connsiteX1" fmla="*/ 0 w 3517"/>
                <a:gd name="connsiteY1" fmla="*/ 0 h 3517"/>
                <a:gd name="connsiteX2" fmla="*/ 0 w 3517"/>
                <a:gd name="connsiteY2" fmla="*/ 0 h 3517"/>
                <a:gd name="connsiteX3" fmla="*/ 0 w 3517"/>
                <a:gd name="connsiteY3" fmla="*/ 0 h 3517"/>
                <a:gd name="connsiteX4" fmla="*/ 0 w 3517"/>
                <a:gd name="connsiteY4" fmla="*/ 0 h 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 h="3517">
                  <a:moveTo>
                    <a:pt x="0" y="0"/>
                  </a:moveTo>
                  <a:lnTo>
                    <a:pt x="0" y="0"/>
                  </a:lnTo>
                  <a:lnTo>
                    <a:pt x="0" y="0"/>
                  </a:lnTo>
                  <a:lnTo>
                    <a:pt x="0" y="0"/>
                  </a:lnTo>
                  <a:lnTo>
                    <a:pt x="0" y="0"/>
                  </a:lnTo>
                  <a:close/>
                </a:path>
              </a:pathLst>
            </a:custGeom>
            <a:solidFill>
              <a:schemeClr val="tx2">
                <a:lumMod val="60000"/>
                <a:lumOff val="40000"/>
              </a:schemeClr>
            </a:solidFill>
            <a:ln w="3473"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10" name="フリーフォーム 9">
              <a:extLst>
                <a:ext uri="{FF2B5EF4-FFF2-40B4-BE49-F238E27FC236}">
                  <a16:creationId xmlns:a16="http://schemas.microsoft.com/office/drawing/2014/main" id="{54E69980-C453-DD2D-FF94-AFF1F7FC0348}"/>
                </a:ext>
              </a:extLst>
            </p:cNvPr>
            <p:cNvSpPr/>
            <p:nvPr/>
          </p:nvSpPr>
          <p:spPr>
            <a:xfrm>
              <a:off x="10854639" y="5760974"/>
              <a:ext cx="393611" cy="132329"/>
            </a:xfrm>
            <a:custGeom>
              <a:avLst/>
              <a:gdLst>
                <a:gd name="connsiteX0" fmla="*/ 316402 w 393611"/>
                <a:gd name="connsiteY0" fmla="*/ 0 h 132329"/>
                <a:gd name="connsiteX1" fmla="*/ 316402 w 393611"/>
                <a:gd name="connsiteY1" fmla="*/ 65707 h 132329"/>
                <a:gd name="connsiteX2" fmla="*/ 288262 w 393611"/>
                <a:gd name="connsiteY2" fmla="*/ 93848 h 132329"/>
                <a:gd name="connsiteX3" fmla="*/ 105350 w 393611"/>
                <a:gd name="connsiteY3" fmla="*/ 93848 h 132329"/>
                <a:gd name="connsiteX4" fmla="*/ 77210 w 393611"/>
                <a:gd name="connsiteY4" fmla="*/ 65707 h 132329"/>
                <a:gd name="connsiteX5" fmla="*/ 77210 w 393611"/>
                <a:gd name="connsiteY5" fmla="*/ 0 h 132329"/>
                <a:gd name="connsiteX6" fmla="*/ 0 w 393611"/>
                <a:gd name="connsiteY6" fmla="*/ 58567 h 132329"/>
                <a:gd name="connsiteX7" fmla="*/ 196806 w 393611"/>
                <a:gd name="connsiteY7" fmla="*/ 132330 h 132329"/>
                <a:gd name="connsiteX8" fmla="*/ 393612 w 393611"/>
                <a:gd name="connsiteY8" fmla="*/ 58567 h 132329"/>
                <a:gd name="connsiteX9" fmla="*/ 316402 w 393611"/>
                <a:gd name="connsiteY9" fmla="*/ 0 h 13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611" h="132329">
                  <a:moveTo>
                    <a:pt x="316402" y="0"/>
                  </a:moveTo>
                  <a:lnTo>
                    <a:pt x="316402" y="65707"/>
                  </a:lnTo>
                  <a:cubicBezTo>
                    <a:pt x="316402" y="81220"/>
                    <a:pt x="303774" y="93848"/>
                    <a:pt x="288262" y="93848"/>
                  </a:cubicBezTo>
                  <a:lnTo>
                    <a:pt x="105350" y="93848"/>
                  </a:lnTo>
                  <a:cubicBezTo>
                    <a:pt x="89838" y="93848"/>
                    <a:pt x="77210" y="81220"/>
                    <a:pt x="77210" y="65707"/>
                  </a:cubicBezTo>
                  <a:lnTo>
                    <a:pt x="77210" y="0"/>
                  </a:lnTo>
                  <a:cubicBezTo>
                    <a:pt x="30286" y="13472"/>
                    <a:pt x="0" y="34683"/>
                    <a:pt x="0" y="58567"/>
                  </a:cubicBezTo>
                  <a:cubicBezTo>
                    <a:pt x="0" y="99300"/>
                    <a:pt x="88114" y="132330"/>
                    <a:pt x="196806" y="132330"/>
                  </a:cubicBezTo>
                  <a:cubicBezTo>
                    <a:pt x="305498" y="132330"/>
                    <a:pt x="393612" y="99300"/>
                    <a:pt x="393612" y="58567"/>
                  </a:cubicBezTo>
                  <a:cubicBezTo>
                    <a:pt x="393612" y="34683"/>
                    <a:pt x="363326" y="13472"/>
                    <a:pt x="316402" y="0"/>
                  </a:cubicBezTo>
                  <a:close/>
                </a:path>
              </a:pathLst>
            </a:custGeom>
            <a:solidFill>
              <a:schemeClr val="accent1"/>
            </a:solidFill>
            <a:ln w="3473"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11" name="フリーフォーム 10">
              <a:extLst>
                <a:ext uri="{FF2B5EF4-FFF2-40B4-BE49-F238E27FC236}">
                  <a16:creationId xmlns:a16="http://schemas.microsoft.com/office/drawing/2014/main" id="{5B202040-AF4B-4525-A647-9793020E278D}"/>
                </a:ext>
              </a:extLst>
            </p:cNvPr>
            <p:cNvSpPr/>
            <p:nvPr/>
          </p:nvSpPr>
          <p:spPr>
            <a:xfrm>
              <a:off x="10952954" y="5571063"/>
              <a:ext cx="196981" cy="262654"/>
            </a:xfrm>
            <a:custGeom>
              <a:avLst/>
              <a:gdLst>
                <a:gd name="connsiteX0" fmla="*/ 189947 w 196981"/>
                <a:gd name="connsiteY0" fmla="*/ 0 h 262654"/>
                <a:gd name="connsiteX1" fmla="*/ 7035 w 196981"/>
                <a:gd name="connsiteY1" fmla="*/ 0 h 262654"/>
                <a:gd name="connsiteX2" fmla="*/ 0 w 196981"/>
                <a:gd name="connsiteY2" fmla="*/ 7035 h 262654"/>
                <a:gd name="connsiteX3" fmla="*/ 0 w 196981"/>
                <a:gd name="connsiteY3" fmla="*/ 255619 h 262654"/>
                <a:gd name="connsiteX4" fmla="*/ 7035 w 196981"/>
                <a:gd name="connsiteY4" fmla="*/ 262654 h 262654"/>
                <a:gd name="connsiteX5" fmla="*/ 70351 w 196981"/>
                <a:gd name="connsiteY5" fmla="*/ 262654 h 262654"/>
                <a:gd name="connsiteX6" fmla="*/ 73868 w 196981"/>
                <a:gd name="connsiteY6" fmla="*/ 259137 h 262654"/>
                <a:gd name="connsiteX7" fmla="*/ 73868 w 196981"/>
                <a:gd name="connsiteY7" fmla="*/ 209891 h 262654"/>
                <a:gd name="connsiteX8" fmla="*/ 77386 w 196981"/>
                <a:gd name="connsiteY8" fmla="*/ 206374 h 262654"/>
                <a:gd name="connsiteX9" fmla="*/ 119596 w 196981"/>
                <a:gd name="connsiteY9" fmla="*/ 206374 h 262654"/>
                <a:gd name="connsiteX10" fmla="*/ 123114 w 196981"/>
                <a:gd name="connsiteY10" fmla="*/ 209891 h 262654"/>
                <a:gd name="connsiteX11" fmla="*/ 123114 w 196981"/>
                <a:gd name="connsiteY11" fmla="*/ 259137 h 262654"/>
                <a:gd name="connsiteX12" fmla="*/ 126631 w 196981"/>
                <a:gd name="connsiteY12" fmla="*/ 262654 h 262654"/>
                <a:gd name="connsiteX13" fmla="*/ 189947 w 196981"/>
                <a:gd name="connsiteY13" fmla="*/ 262654 h 262654"/>
                <a:gd name="connsiteX14" fmla="*/ 196982 w 196981"/>
                <a:gd name="connsiteY14" fmla="*/ 255619 h 262654"/>
                <a:gd name="connsiteX15" fmla="*/ 196982 w 196981"/>
                <a:gd name="connsiteY15" fmla="*/ 7035 h 262654"/>
                <a:gd name="connsiteX16" fmla="*/ 189947 w 196981"/>
                <a:gd name="connsiteY16" fmla="*/ 0 h 262654"/>
                <a:gd name="connsiteX17" fmla="*/ 57441 w 196981"/>
                <a:gd name="connsiteY17" fmla="*/ 154173 h 262654"/>
                <a:gd name="connsiteX18" fmla="*/ 55683 w 196981"/>
                <a:gd name="connsiteY18" fmla="*/ 155932 h 262654"/>
                <a:gd name="connsiteX19" fmla="*/ 38693 w 196981"/>
                <a:gd name="connsiteY19" fmla="*/ 155932 h 262654"/>
                <a:gd name="connsiteX20" fmla="*/ 36934 w 196981"/>
                <a:gd name="connsiteY20" fmla="*/ 154173 h 262654"/>
                <a:gd name="connsiteX21" fmla="*/ 36934 w 196981"/>
                <a:gd name="connsiteY21" fmla="*/ 137184 h 262654"/>
                <a:gd name="connsiteX22" fmla="*/ 38693 w 196981"/>
                <a:gd name="connsiteY22" fmla="*/ 135425 h 262654"/>
                <a:gd name="connsiteX23" fmla="*/ 55683 w 196981"/>
                <a:gd name="connsiteY23" fmla="*/ 135425 h 262654"/>
                <a:gd name="connsiteX24" fmla="*/ 57441 w 196981"/>
                <a:gd name="connsiteY24" fmla="*/ 137184 h 262654"/>
                <a:gd name="connsiteX25" fmla="*/ 57441 w 196981"/>
                <a:gd name="connsiteY25" fmla="*/ 154173 h 262654"/>
                <a:gd name="connsiteX26" fmla="*/ 57441 w 196981"/>
                <a:gd name="connsiteY26" fmla="*/ 104928 h 262654"/>
                <a:gd name="connsiteX27" fmla="*/ 55683 w 196981"/>
                <a:gd name="connsiteY27" fmla="*/ 106687 h 262654"/>
                <a:gd name="connsiteX28" fmla="*/ 38693 w 196981"/>
                <a:gd name="connsiteY28" fmla="*/ 106687 h 262654"/>
                <a:gd name="connsiteX29" fmla="*/ 36934 w 196981"/>
                <a:gd name="connsiteY29" fmla="*/ 104928 h 262654"/>
                <a:gd name="connsiteX30" fmla="*/ 36934 w 196981"/>
                <a:gd name="connsiteY30" fmla="*/ 87938 h 262654"/>
                <a:gd name="connsiteX31" fmla="*/ 38693 w 196981"/>
                <a:gd name="connsiteY31" fmla="*/ 86180 h 262654"/>
                <a:gd name="connsiteX32" fmla="*/ 55683 w 196981"/>
                <a:gd name="connsiteY32" fmla="*/ 86180 h 262654"/>
                <a:gd name="connsiteX33" fmla="*/ 57441 w 196981"/>
                <a:gd name="connsiteY33" fmla="*/ 87938 h 262654"/>
                <a:gd name="connsiteX34" fmla="*/ 57441 w 196981"/>
                <a:gd name="connsiteY34" fmla="*/ 104928 h 262654"/>
                <a:gd name="connsiteX35" fmla="*/ 57441 w 196981"/>
                <a:gd name="connsiteY35" fmla="*/ 55683 h 262654"/>
                <a:gd name="connsiteX36" fmla="*/ 55683 w 196981"/>
                <a:gd name="connsiteY36" fmla="*/ 57441 h 262654"/>
                <a:gd name="connsiteX37" fmla="*/ 38693 w 196981"/>
                <a:gd name="connsiteY37" fmla="*/ 57441 h 262654"/>
                <a:gd name="connsiteX38" fmla="*/ 36934 w 196981"/>
                <a:gd name="connsiteY38" fmla="*/ 55683 h 262654"/>
                <a:gd name="connsiteX39" fmla="*/ 36934 w 196981"/>
                <a:gd name="connsiteY39" fmla="*/ 38693 h 262654"/>
                <a:gd name="connsiteX40" fmla="*/ 38693 w 196981"/>
                <a:gd name="connsiteY40" fmla="*/ 36934 h 262654"/>
                <a:gd name="connsiteX41" fmla="*/ 55683 w 196981"/>
                <a:gd name="connsiteY41" fmla="*/ 36934 h 262654"/>
                <a:gd name="connsiteX42" fmla="*/ 57441 w 196981"/>
                <a:gd name="connsiteY42" fmla="*/ 38693 h 262654"/>
                <a:gd name="connsiteX43" fmla="*/ 57441 w 196981"/>
                <a:gd name="connsiteY43" fmla="*/ 55683 h 262654"/>
                <a:gd name="connsiteX44" fmla="*/ 108727 w 196981"/>
                <a:gd name="connsiteY44" fmla="*/ 154173 h 262654"/>
                <a:gd name="connsiteX45" fmla="*/ 106968 w 196981"/>
                <a:gd name="connsiteY45" fmla="*/ 155932 h 262654"/>
                <a:gd name="connsiteX46" fmla="*/ 89978 w 196981"/>
                <a:gd name="connsiteY46" fmla="*/ 155932 h 262654"/>
                <a:gd name="connsiteX47" fmla="*/ 88220 w 196981"/>
                <a:gd name="connsiteY47" fmla="*/ 154173 h 262654"/>
                <a:gd name="connsiteX48" fmla="*/ 88220 w 196981"/>
                <a:gd name="connsiteY48" fmla="*/ 137184 h 262654"/>
                <a:gd name="connsiteX49" fmla="*/ 89978 w 196981"/>
                <a:gd name="connsiteY49" fmla="*/ 135425 h 262654"/>
                <a:gd name="connsiteX50" fmla="*/ 106968 w 196981"/>
                <a:gd name="connsiteY50" fmla="*/ 135425 h 262654"/>
                <a:gd name="connsiteX51" fmla="*/ 108727 w 196981"/>
                <a:gd name="connsiteY51" fmla="*/ 137184 h 262654"/>
                <a:gd name="connsiteX52" fmla="*/ 108727 w 196981"/>
                <a:gd name="connsiteY52" fmla="*/ 154173 h 262654"/>
                <a:gd name="connsiteX53" fmla="*/ 108727 w 196981"/>
                <a:gd name="connsiteY53" fmla="*/ 104928 h 262654"/>
                <a:gd name="connsiteX54" fmla="*/ 106968 w 196981"/>
                <a:gd name="connsiteY54" fmla="*/ 106687 h 262654"/>
                <a:gd name="connsiteX55" fmla="*/ 89978 w 196981"/>
                <a:gd name="connsiteY55" fmla="*/ 106687 h 262654"/>
                <a:gd name="connsiteX56" fmla="*/ 88220 w 196981"/>
                <a:gd name="connsiteY56" fmla="*/ 104928 h 262654"/>
                <a:gd name="connsiteX57" fmla="*/ 88220 w 196981"/>
                <a:gd name="connsiteY57" fmla="*/ 87938 h 262654"/>
                <a:gd name="connsiteX58" fmla="*/ 89978 w 196981"/>
                <a:gd name="connsiteY58" fmla="*/ 86180 h 262654"/>
                <a:gd name="connsiteX59" fmla="*/ 106968 w 196981"/>
                <a:gd name="connsiteY59" fmla="*/ 86180 h 262654"/>
                <a:gd name="connsiteX60" fmla="*/ 108727 w 196981"/>
                <a:gd name="connsiteY60" fmla="*/ 87938 h 262654"/>
                <a:gd name="connsiteX61" fmla="*/ 108727 w 196981"/>
                <a:gd name="connsiteY61" fmla="*/ 104928 h 262654"/>
                <a:gd name="connsiteX62" fmla="*/ 108727 w 196981"/>
                <a:gd name="connsiteY62" fmla="*/ 55683 h 262654"/>
                <a:gd name="connsiteX63" fmla="*/ 106968 w 196981"/>
                <a:gd name="connsiteY63" fmla="*/ 57441 h 262654"/>
                <a:gd name="connsiteX64" fmla="*/ 89978 w 196981"/>
                <a:gd name="connsiteY64" fmla="*/ 57441 h 262654"/>
                <a:gd name="connsiteX65" fmla="*/ 88220 w 196981"/>
                <a:gd name="connsiteY65" fmla="*/ 55683 h 262654"/>
                <a:gd name="connsiteX66" fmla="*/ 88220 w 196981"/>
                <a:gd name="connsiteY66" fmla="*/ 38693 h 262654"/>
                <a:gd name="connsiteX67" fmla="*/ 89978 w 196981"/>
                <a:gd name="connsiteY67" fmla="*/ 36934 h 262654"/>
                <a:gd name="connsiteX68" fmla="*/ 106968 w 196981"/>
                <a:gd name="connsiteY68" fmla="*/ 36934 h 262654"/>
                <a:gd name="connsiteX69" fmla="*/ 108727 w 196981"/>
                <a:gd name="connsiteY69" fmla="*/ 38693 h 262654"/>
                <a:gd name="connsiteX70" fmla="*/ 108727 w 196981"/>
                <a:gd name="connsiteY70" fmla="*/ 55683 h 262654"/>
                <a:gd name="connsiteX71" fmla="*/ 160012 w 196981"/>
                <a:gd name="connsiteY71" fmla="*/ 154173 h 262654"/>
                <a:gd name="connsiteX72" fmla="*/ 158254 w 196981"/>
                <a:gd name="connsiteY72" fmla="*/ 155932 h 262654"/>
                <a:gd name="connsiteX73" fmla="*/ 141264 w 196981"/>
                <a:gd name="connsiteY73" fmla="*/ 155932 h 262654"/>
                <a:gd name="connsiteX74" fmla="*/ 139505 w 196981"/>
                <a:gd name="connsiteY74" fmla="*/ 154173 h 262654"/>
                <a:gd name="connsiteX75" fmla="*/ 139505 w 196981"/>
                <a:gd name="connsiteY75" fmla="*/ 137184 h 262654"/>
                <a:gd name="connsiteX76" fmla="*/ 141264 w 196981"/>
                <a:gd name="connsiteY76" fmla="*/ 135425 h 262654"/>
                <a:gd name="connsiteX77" fmla="*/ 158254 w 196981"/>
                <a:gd name="connsiteY77" fmla="*/ 135425 h 262654"/>
                <a:gd name="connsiteX78" fmla="*/ 160012 w 196981"/>
                <a:gd name="connsiteY78" fmla="*/ 137184 h 262654"/>
                <a:gd name="connsiteX79" fmla="*/ 160012 w 196981"/>
                <a:gd name="connsiteY79" fmla="*/ 154173 h 262654"/>
                <a:gd name="connsiteX80" fmla="*/ 160012 w 196981"/>
                <a:gd name="connsiteY80" fmla="*/ 104928 h 262654"/>
                <a:gd name="connsiteX81" fmla="*/ 158254 w 196981"/>
                <a:gd name="connsiteY81" fmla="*/ 106687 h 262654"/>
                <a:gd name="connsiteX82" fmla="*/ 141264 w 196981"/>
                <a:gd name="connsiteY82" fmla="*/ 106687 h 262654"/>
                <a:gd name="connsiteX83" fmla="*/ 139505 w 196981"/>
                <a:gd name="connsiteY83" fmla="*/ 104928 h 262654"/>
                <a:gd name="connsiteX84" fmla="*/ 139505 w 196981"/>
                <a:gd name="connsiteY84" fmla="*/ 87938 h 262654"/>
                <a:gd name="connsiteX85" fmla="*/ 141264 w 196981"/>
                <a:gd name="connsiteY85" fmla="*/ 86180 h 262654"/>
                <a:gd name="connsiteX86" fmla="*/ 158254 w 196981"/>
                <a:gd name="connsiteY86" fmla="*/ 86180 h 262654"/>
                <a:gd name="connsiteX87" fmla="*/ 160012 w 196981"/>
                <a:gd name="connsiteY87" fmla="*/ 87938 h 262654"/>
                <a:gd name="connsiteX88" fmla="*/ 160012 w 196981"/>
                <a:gd name="connsiteY88" fmla="*/ 104928 h 262654"/>
                <a:gd name="connsiteX89" fmla="*/ 160012 w 196981"/>
                <a:gd name="connsiteY89" fmla="*/ 55683 h 262654"/>
                <a:gd name="connsiteX90" fmla="*/ 158254 w 196981"/>
                <a:gd name="connsiteY90" fmla="*/ 57441 h 262654"/>
                <a:gd name="connsiteX91" fmla="*/ 141264 w 196981"/>
                <a:gd name="connsiteY91" fmla="*/ 57441 h 262654"/>
                <a:gd name="connsiteX92" fmla="*/ 139505 w 196981"/>
                <a:gd name="connsiteY92" fmla="*/ 55683 h 262654"/>
                <a:gd name="connsiteX93" fmla="*/ 139505 w 196981"/>
                <a:gd name="connsiteY93" fmla="*/ 38693 h 262654"/>
                <a:gd name="connsiteX94" fmla="*/ 141264 w 196981"/>
                <a:gd name="connsiteY94" fmla="*/ 36934 h 262654"/>
                <a:gd name="connsiteX95" fmla="*/ 158254 w 196981"/>
                <a:gd name="connsiteY95" fmla="*/ 36934 h 262654"/>
                <a:gd name="connsiteX96" fmla="*/ 160012 w 196981"/>
                <a:gd name="connsiteY96" fmla="*/ 38693 h 262654"/>
                <a:gd name="connsiteX97" fmla="*/ 160012 w 196981"/>
                <a:gd name="connsiteY97" fmla="*/ 55683 h 26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96981" h="262654">
                  <a:moveTo>
                    <a:pt x="189947" y="0"/>
                  </a:moveTo>
                  <a:lnTo>
                    <a:pt x="7035" y="0"/>
                  </a:lnTo>
                  <a:cubicBezTo>
                    <a:pt x="3166" y="0"/>
                    <a:pt x="0" y="3166"/>
                    <a:pt x="0" y="7035"/>
                  </a:cubicBezTo>
                  <a:lnTo>
                    <a:pt x="0" y="255619"/>
                  </a:lnTo>
                  <a:cubicBezTo>
                    <a:pt x="0" y="259488"/>
                    <a:pt x="3166" y="262654"/>
                    <a:pt x="7035" y="262654"/>
                  </a:cubicBezTo>
                  <a:lnTo>
                    <a:pt x="70351" y="262654"/>
                  </a:lnTo>
                  <a:cubicBezTo>
                    <a:pt x="72285" y="262654"/>
                    <a:pt x="73868" y="261071"/>
                    <a:pt x="73868" y="259137"/>
                  </a:cubicBezTo>
                  <a:lnTo>
                    <a:pt x="73868" y="209891"/>
                  </a:lnTo>
                  <a:cubicBezTo>
                    <a:pt x="73868" y="207956"/>
                    <a:pt x="75451" y="206374"/>
                    <a:pt x="77386" y="206374"/>
                  </a:cubicBezTo>
                  <a:lnTo>
                    <a:pt x="119596" y="206374"/>
                  </a:lnTo>
                  <a:cubicBezTo>
                    <a:pt x="121531" y="206374"/>
                    <a:pt x="123114" y="207956"/>
                    <a:pt x="123114" y="209891"/>
                  </a:cubicBezTo>
                  <a:lnTo>
                    <a:pt x="123114" y="259137"/>
                  </a:lnTo>
                  <a:cubicBezTo>
                    <a:pt x="123114" y="261071"/>
                    <a:pt x="124696" y="262654"/>
                    <a:pt x="126631" y="262654"/>
                  </a:cubicBezTo>
                  <a:lnTo>
                    <a:pt x="189947" y="262654"/>
                  </a:lnTo>
                  <a:cubicBezTo>
                    <a:pt x="193816" y="262654"/>
                    <a:pt x="196982" y="259488"/>
                    <a:pt x="196982" y="255619"/>
                  </a:cubicBezTo>
                  <a:lnTo>
                    <a:pt x="196982" y="7035"/>
                  </a:lnTo>
                  <a:cubicBezTo>
                    <a:pt x="196982" y="3166"/>
                    <a:pt x="193816" y="0"/>
                    <a:pt x="189947" y="0"/>
                  </a:cubicBezTo>
                  <a:close/>
                  <a:moveTo>
                    <a:pt x="57441" y="154173"/>
                  </a:moveTo>
                  <a:cubicBezTo>
                    <a:pt x="57441" y="155158"/>
                    <a:pt x="56667" y="155932"/>
                    <a:pt x="55683" y="155932"/>
                  </a:cubicBezTo>
                  <a:lnTo>
                    <a:pt x="38693" y="155932"/>
                  </a:lnTo>
                  <a:cubicBezTo>
                    <a:pt x="37708" y="155932"/>
                    <a:pt x="36934" y="155158"/>
                    <a:pt x="36934" y="154173"/>
                  </a:cubicBezTo>
                  <a:lnTo>
                    <a:pt x="36934" y="137184"/>
                  </a:lnTo>
                  <a:cubicBezTo>
                    <a:pt x="36934" y="136199"/>
                    <a:pt x="37708" y="135425"/>
                    <a:pt x="38693" y="135425"/>
                  </a:cubicBezTo>
                  <a:lnTo>
                    <a:pt x="55683" y="135425"/>
                  </a:lnTo>
                  <a:cubicBezTo>
                    <a:pt x="56667" y="135425"/>
                    <a:pt x="57441" y="136199"/>
                    <a:pt x="57441" y="137184"/>
                  </a:cubicBezTo>
                  <a:lnTo>
                    <a:pt x="57441" y="154173"/>
                  </a:lnTo>
                  <a:close/>
                  <a:moveTo>
                    <a:pt x="57441" y="104928"/>
                  </a:moveTo>
                  <a:cubicBezTo>
                    <a:pt x="57441" y="105913"/>
                    <a:pt x="56667" y="106687"/>
                    <a:pt x="55683" y="106687"/>
                  </a:cubicBezTo>
                  <a:lnTo>
                    <a:pt x="38693" y="106687"/>
                  </a:lnTo>
                  <a:cubicBezTo>
                    <a:pt x="37708" y="106687"/>
                    <a:pt x="36934" y="105913"/>
                    <a:pt x="36934" y="104928"/>
                  </a:cubicBezTo>
                  <a:lnTo>
                    <a:pt x="36934" y="87938"/>
                  </a:lnTo>
                  <a:cubicBezTo>
                    <a:pt x="36934" y="86953"/>
                    <a:pt x="37708" y="86180"/>
                    <a:pt x="38693" y="86180"/>
                  </a:cubicBezTo>
                  <a:lnTo>
                    <a:pt x="55683" y="86180"/>
                  </a:lnTo>
                  <a:cubicBezTo>
                    <a:pt x="56667" y="86180"/>
                    <a:pt x="57441" y="86953"/>
                    <a:pt x="57441" y="87938"/>
                  </a:cubicBezTo>
                  <a:lnTo>
                    <a:pt x="57441" y="104928"/>
                  </a:lnTo>
                  <a:close/>
                  <a:moveTo>
                    <a:pt x="57441" y="55683"/>
                  </a:moveTo>
                  <a:cubicBezTo>
                    <a:pt x="57441" y="56667"/>
                    <a:pt x="56667" y="57441"/>
                    <a:pt x="55683" y="57441"/>
                  </a:cubicBezTo>
                  <a:lnTo>
                    <a:pt x="38693" y="57441"/>
                  </a:lnTo>
                  <a:cubicBezTo>
                    <a:pt x="37708" y="57441"/>
                    <a:pt x="36934" y="56667"/>
                    <a:pt x="36934" y="55683"/>
                  </a:cubicBezTo>
                  <a:lnTo>
                    <a:pt x="36934" y="38693"/>
                  </a:lnTo>
                  <a:cubicBezTo>
                    <a:pt x="36934" y="37708"/>
                    <a:pt x="37708" y="36934"/>
                    <a:pt x="38693" y="36934"/>
                  </a:cubicBezTo>
                  <a:lnTo>
                    <a:pt x="55683" y="36934"/>
                  </a:lnTo>
                  <a:cubicBezTo>
                    <a:pt x="56667" y="36934"/>
                    <a:pt x="57441" y="37708"/>
                    <a:pt x="57441" y="38693"/>
                  </a:cubicBezTo>
                  <a:lnTo>
                    <a:pt x="57441" y="55683"/>
                  </a:lnTo>
                  <a:close/>
                  <a:moveTo>
                    <a:pt x="108727" y="154173"/>
                  </a:moveTo>
                  <a:cubicBezTo>
                    <a:pt x="108727" y="155158"/>
                    <a:pt x="107953" y="155932"/>
                    <a:pt x="106968" y="155932"/>
                  </a:cubicBezTo>
                  <a:lnTo>
                    <a:pt x="89978" y="155932"/>
                  </a:lnTo>
                  <a:cubicBezTo>
                    <a:pt x="88994" y="155932"/>
                    <a:pt x="88220" y="155158"/>
                    <a:pt x="88220" y="154173"/>
                  </a:cubicBezTo>
                  <a:lnTo>
                    <a:pt x="88220" y="137184"/>
                  </a:lnTo>
                  <a:cubicBezTo>
                    <a:pt x="88220" y="136199"/>
                    <a:pt x="88994" y="135425"/>
                    <a:pt x="89978" y="135425"/>
                  </a:cubicBezTo>
                  <a:lnTo>
                    <a:pt x="106968" y="135425"/>
                  </a:lnTo>
                  <a:cubicBezTo>
                    <a:pt x="107953" y="135425"/>
                    <a:pt x="108727" y="136199"/>
                    <a:pt x="108727" y="137184"/>
                  </a:cubicBezTo>
                  <a:lnTo>
                    <a:pt x="108727" y="154173"/>
                  </a:lnTo>
                  <a:close/>
                  <a:moveTo>
                    <a:pt x="108727" y="104928"/>
                  </a:moveTo>
                  <a:cubicBezTo>
                    <a:pt x="108727" y="105913"/>
                    <a:pt x="107953" y="106687"/>
                    <a:pt x="106968" y="106687"/>
                  </a:cubicBezTo>
                  <a:lnTo>
                    <a:pt x="89978" y="106687"/>
                  </a:lnTo>
                  <a:cubicBezTo>
                    <a:pt x="88994" y="106687"/>
                    <a:pt x="88220" y="105913"/>
                    <a:pt x="88220" y="104928"/>
                  </a:cubicBezTo>
                  <a:lnTo>
                    <a:pt x="88220" y="87938"/>
                  </a:lnTo>
                  <a:cubicBezTo>
                    <a:pt x="88220" y="86953"/>
                    <a:pt x="88994" y="86180"/>
                    <a:pt x="89978" y="86180"/>
                  </a:cubicBezTo>
                  <a:lnTo>
                    <a:pt x="106968" y="86180"/>
                  </a:lnTo>
                  <a:cubicBezTo>
                    <a:pt x="107953" y="86180"/>
                    <a:pt x="108727" y="86953"/>
                    <a:pt x="108727" y="87938"/>
                  </a:cubicBezTo>
                  <a:lnTo>
                    <a:pt x="108727" y="104928"/>
                  </a:lnTo>
                  <a:close/>
                  <a:moveTo>
                    <a:pt x="108727" y="55683"/>
                  </a:moveTo>
                  <a:cubicBezTo>
                    <a:pt x="108727" y="56667"/>
                    <a:pt x="107953" y="57441"/>
                    <a:pt x="106968" y="57441"/>
                  </a:cubicBezTo>
                  <a:lnTo>
                    <a:pt x="89978" y="57441"/>
                  </a:lnTo>
                  <a:cubicBezTo>
                    <a:pt x="88994" y="57441"/>
                    <a:pt x="88220" y="56667"/>
                    <a:pt x="88220" y="55683"/>
                  </a:cubicBezTo>
                  <a:lnTo>
                    <a:pt x="88220" y="38693"/>
                  </a:lnTo>
                  <a:cubicBezTo>
                    <a:pt x="88220" y="37708"/>
                    <a:pt x="88994" y="36934"/>
                    <a:pt x="89978" y="36934"/>
                  </a:cubicBezTo>
                  <a:lnTo>
                    <a:pt x="106968" y="36934"/>
                  </a:lnTo>
                  <a:cubicBezTo>
                    <a:pt x="107953" y="36934"/>
                    <a:pt x="108727" y="37708"/>
                    <a:pt x="108727" y="38693"/>
                  </a:cubicBezTo>
                  <a:lnTo>
                    <a:pt x="108727" y="55683"/>
                  </a:lnTo>
                  <a:close/>
                  <a:moveTo>
                    <a:pt x="160012" y="154173"/>
                  </a:moveTo>
                  <a:cubicBezTo>
                    <a:pt x="160012" y="155158"/>
                    <a:pt x="159239" y="155932"/>
                    <a:pt x="158254" y="155932"/>
                  </a:cubicBezTo>
                  <a:lnTo>
                    <a:pt x="141264" y="155932"/>
                  </a:lnTo>
                  <a:cubicBezTo>
                    <a:pt x="140279" y="155932"/>
                    <a:pt x="139505" y="155158"/>
                    <a:pt x="139505" y="154173"/>
                  </a:cubicBezTo>
                  <a:lnTo>
                    <a:pt x="139505" y="137184"/>
                  </a:lnTo>
                  <a:cubicBezTo>
                    <a:pt x="139505" y="136199"/>
                    <a:pt x="140279" y="135425"/>
                    <a:pt x="141264" y="135425"/>
                  </a:cubicBezTo>
                  <a:lnTo>
                    <a:pt x="158254" y="135425"/>
                  </a:lnTo>
                  <a:cubicBezTo>
                    <a:pt x="159239" y="135425"/>
                    <a:pt x="160012" y="136199"/>
                    <a:pt x="160012" y="137184"/>
                  </a:cubicBezTo>
                  <a:lnTo>
                    <a:pt x="160012" y="154173"/>
                  </a:lnTo>
                  <a:close/>
                  <a:moveTo>
                    <a:pt x="160012" y="104928"/>
                  </a:moveTo>
                  <a:cubicBezTo>
                    <a:pt x="160012" y="105913"/>
                    <a:pt x="159239" y="106687"/>
                    <a:pt x="158254" y="106687"/>
                  </a:cubicBezTo>
                  <a:lnTo>
                    <a:pt x="141264" y="106687"/>
                  </a:lnTo>
                  <a:cubicBezTo>
                    <a:pt x="140279" y="106687"/>
                    <a:pt x="139505" y="105913"/>
                    <a:pt x="139505" y="104928"/>
                  </a:cubicBezTo>
                  <a:lnTo>
                    <a:pt x="139505" y="87938"/>
                  </a:lnTo>
                  <a:cubicBezTo>
                    <a:pt x="139505" y="86953"/>
                    <a:pt x="140279" y="86180"/>
                    <a:pt x="141264" y="86180"/>
                  </a:cubicBezTo>
                  <a:lnTo>
                    <a:pt x="158254" y="86180"/>
                  </a:lnTo>
                  <a:cubicBezTo>
                    <a:pt x="159239" y="86180"/>
                    <a:pt x="160012" y="86953"/>
                    <a:pt x="160012" y="87938"/>
                  </a:cubicBezTo>
                  <a:lnTo>
                    <a:pt x="160012" y="104928"/>
                  </a:lnTo>
                  <a:close/>
                  <a:moveTo>
                    <a:pt x="160012" y="55683"/>
                  </a:moveTo>
                  <a:cubicBezTo>
                    <a:pt x="160012" y="56667"/>
                    <a:pt x="159239" y="57441"/>
                    <a:pt x="158254" y="57441"/>
                  </a:cubicBezTo>
                  <a:lnTo>
                    <a:pt x="141264" y="57441"/>
                  </a:lnTo>
                  <a:cubicBezTo>
                    <a:pt x="140279" y="57441"/>
                    <a:pt x="139505" y="56667"/>
                    <a:pt x="139505" y="55683"/>
                  </a:cubicBezTo>
                  <a:lnTo>
                    <a:pt x="139505" y="38693"/>
                  </a:lnTo>
                  <a:cubicBezTo>
                    <a:pt x="139505" y="37708"/>
                    <a:pt x="140279" y="36934"/>
                    <a:pt x="141264" y="36934"/>
                  </a:cubicBezTo>
                  <a:lnTo>
                    <a:pt x="158254" y="36934"/>
                  </a:lnTo>
                  <a:cubicBezTo>
                    <a:pt x="159239" y="36934"/>
                    <a:pt x="160012" y="37708"/>
                    <a:pt x="160012" y="38693"/>
                  </a:cubicBezTo>
                  <a:lnTo>
                    <a:pt x="160012" y="55683"/>
                  </a:lnTo>
                  <a:close/>
                </a:path>
              </a:pathLst>
            </a:custGeom>
            <a:solidFill>
              <a:schemeClr val="accent1"/>
            </a:solidFill>
            <a:ln w="3473"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grpSp>
    </p:spTree>
    <p:extLst>
      <p:ext uri="{BB962C8B-B14F-4D97-AF65-F5344CB8AC3E}">
        <p14:creationId xmlns:p14="http://schemas.microsoft.com/office/powerpoint/2010/main" val="137113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E8EB1A4-0C77-B2B5-3F78-316427031715}"/>
              </a:ext>
            </a:extLst>
          </p:cNvPr>
          <p:cNvSpPr>
            <a:spLocks noGrp="1"/>
          </p:cNvSpPr>
          <p:nvPr>
            <p:ph type="ctrTitle"/>
          </p:nvPr>
        </p:nvSpPr>
        <p:spPr/>
        <p:txBody>
          <a:bodyPr/>
          <a:lstStyle/>
          <a:p>
            <a:r>
              <a:rPr lang="ja-JP" altLang="en-US"/>
              <a:t>データ設計（粒度・対象）</a:t>
            </a:r>
          </a:p>
        </p:txBody>
      </p:sp>
    </p:spTree>
    <p:extLst>
      <p:ext uri="{BB962C8B-B14F-4D97-AF65-F5344CB8AC3E}">
        <p14:creationId xmlns:p14="http://schemas.microsoft.com/office/powerpoint/2010/main" val="3880535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1458043-4580-8A13-E4C9-E4F758B92F7B}"/>
              </a:ext>
            </a:extLst>
          </p:cNvPr>
          <p:cNvSpPr>
            <a:spLocks noGrp="1"/>
          </p:cNvSpPr>
          <p:nvPr>
            <p:ph type="title"/>
          </p:nvPr>
        </p:nvSpPr>
        <p:spPr/>
        <p:txBody>
          <a:bodyPr/>
          <a:lstStyle/>
          <a:p>
            <a:r>
              <a:rPr lang="ja-JP" altLang="en-US">
                <a:latin typeface="Arial" panose="020B0604020202020204" pitchFamily="34" charset="0"/>
                <a:cs typeface="Arial" panose="020B0604020202020204" pitchFamily="34" charset="0"/>
              </a:rPr>
              <a:t>エクスポート単位について</a:t>
            </a:r>
          </a:p>
        </p:txBody>
      </p:sp>
      <p:graphicFrame>
        <p:nvGraphicFramePr>
          <p:cNvPr id="6" name="表 5">
            <a:extLst>
              <a:ext uri="{FF2B5EF4-FFF2-40B4-BE49-F238E27FC236}">
                <a16:creationId xmlns:a16="http://schemas.microsoft.com/office/drawing/2014/main" id="{B0009496-449A-38C7-329F-347B3F210FAB}"/>
              </a:ext>
            </a:extLst>
          </p:cNvPr>
          <p:cNvGraphicFramePr>
            <a:graphicFrameLocks noGrp="1"/>
          </p:cNvGraphicFramePr>
          <p:nvPr>
            <p:extLst>
              <p:ext uri="{D42A27DB-BD31-4B8C-83A1-F6EECF244321}">
                <p14:modId xmlns:p14="http://schemas.microsoft.com/office/powerpoint/2010/main" val="3847745320"/>
              </p:ext>
            </p:extLst>
          </p:nvPr>
        </p:nvGraphicFramePr>
        <p:xfrm>
          <a:off x="463573" y="1175813"/>
          <a:ext cx="11264854" cy="5132401"/>
        </p:xfrm>
        <a:graphic>
          <a:graphicData uri="http://schemas.openxmlformats.org/drawingml/2006/table">
            <a:tbl>
              <a:tblPr firstRow="1" bandRow="1">
                <a:tableStyleId>{72833802-FEF1-4C79-8D5D-14CF1EAF98D9}</a:tableStyleId>
              </a:tblPr>
              <a:tblGrid>
                <a:gridCol w="896854">
                  <a:extLst>
                    <a:ext uri="{9D8B030D-6E8A-4147-A177-3AD203B41FA5}">
                      <a16:colId xmlns:a16="http://schemas.microsoft.com/office/drawing/2014/main" val="372642588"/>
                    </a:ext>
                  </a:extLst>
                </a:gridCol>
                <a:gridCol w="1872000">
                  <a:extLst>
                    <a:ext uri="{9D8B030D-6E8A-4147-A177-3AD203B41FA5}">
                      <a16:colId xmlns:a16="http://schemas.microsoft.com/office/drawing/2014/main" val="465245040"/>
                    </a:ext>
                  </a:extLst>
                </a:gridCol>
                <a:gridCol w="1872000">
                  <a:extLst>
                    <a:ext uri="{9D8B030D-6E8A-4147-A177-3AD203B41FA5}">
                      <a16:colId xmlns:a16="http://schemas.microsoft.com/office/drawing/2014/main" val="2066632965"/>
                    </a:ext>
                  </a:extLst>
                </a:gridCol>
                <a:gridCol w="2880000">
                  <a:extLst>
                    <a:ext uri="{9D8B030D-6E8A-4147-A177-3AD203B41FA5}">
                      <a16:colId xmlns:a16="http://schemas.microsoft.com/office/drawing/2014/main" val="442250744"/>
                    </a:ext>
                  </a:extLst>
                </a:gridCol>
                <a:gridCol w="1872000">
                  <a:extLst>
                    <a:ext uri="{9D8B030D-6E8A-4147-A177-3AD203B41FA5}">
                      <a16:colId xmlns:a16="http://schemas.microsoft.com/office/drawing/2014/main" val="4095105868"/>
                    </a:ext>
                  </a:extLst>
                </a:gridCol>
                <a:gridCol w="1872000">
                  <a:extLst>
                    <a:ext uri="{9D8B030D-6E8A-4147-A177-3AD203B41FA5}">
                      <a16:colId xmlns:a16="http://schemas.microsoft.com/office/drawing/2014/main" val="3990519611"/>
                    </a:ext>
                  </a:extLst>
                </a:gridCol>
              </a:tblGrid>
              <a:tr h="417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a:solidFill>
                            <a:schemeClr val="accent1"/>
                          </a:solidFill>
                          <a:latin typeface="+mj-ea"/>
                          <a:ea typeface="+mj-ea"/>
                        </a:rPr>
                        <a:t>出力単位</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a:solidFill>
                            <a:schemeClr val="bg1"/>
                          </a:solidFill>
                        </a:rPr>
                        <a:t>会社単位</a:t>
                      </a:r>
                      <a:endParaRPr kumimoji="1" lang="en-US" altLang="ja-JP" sz="1200" dirty="0">
                        <a:solidFill>
                          <a:schemeClr val="bg1"/>
                        </a:solidFill>
                      </a:endParaRPr>
                    </a:p>
                  </a:txBody>
                  <a:tcPr marL="38100" marR="38100" marT="48000" marB="4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ja-JP" altLang="en-US" sz="1200" b="1">
                          <a:solidFill>
                            <a:schemeClr val="bg1"/>
                          </a:solidFill>
                          <a:effectLst/>
                          <a:latin typeface="+mj-lt"/>
                          <a:ea typeface="+mj-ea"/>
                        </a:rPr>
                        <a:t>拠点単位</a:t>
                      </a:r>
                    </a:p>
                  </a:txBody>
                  <a:tcPr marL="38100" marR="38100" marT="48000" marB="4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ja-JP" altLang="en-US" sz="1200" b="1">
                          <a:solidFill>
                            <a:schemeClr val="bg1"/>
                          </a:solidFill>
                          <a:effectLst/>
                          <a:latin typeface="+mj-lt"/>
                          <a:ea typeface="+mj-ea"/>
                        </a:rPr>
                        <a:t>人物単位</a:t>
                      </a:r>
                    </a:p>
                  </a:txBody>
                  <a:tcPr marL="38100" marR="38100" marT="48000" marB="4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ja-JP" altLang="en-US" sz="1200" b="1">
                          <a:solidFill>
                            <a:schemeClr val="bg1"/>
                          </a:solidFill>
                          <a:effectLst/>
                          <a:latin typeface="+mj-lt"/>
                          <a:ea typeface="+mj-ea"/>
                        </a:rPr>
                        <a:t>名刺単位</a:t>
                      </a:r>
                    </a:p>
                  </a:txBody>
                  <a:tcPr marL="38100" marR="38100" marT="48000" marB="4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ja-JP" altLang="en-US" sz="1200" b="1">
                          <a:solidFill>
                            <a:schemeClr val="bg1"/>
                          </a:solidFill>
                          <a:effectLst/>
                          <a:latin typeface="+mj-lt"/>
                          <a:ea typeface="+mj-ea"/>
                        </a:rPr>
                        <a:t>取込</a:t>
                      </a:r>
                      <a:r>
                        <a:rPr lang="en" altLang="ja-JP" sz="1200" b="1" dirty="0">
                          <a:solidFill>
                            <a:schemeClr val="bg1"/>
                          </a:solidFill>
                          <a:effectLst/>
                          <a:latin typeface="+mj-lt"/>
                          <a:ea typeface="+mj-ea"/>
                        </a:rPr>
                        <a:t>CSV</a:t>
                      </a:r>
                    </a:p>
                  </a:txBody>
                  <a:tcPr marL="38100" marR="38100" marT="48000" marB="4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81427991"/>
                  </a:ext>
                </a:extLst>
              </a:tr>
              <a:tr h="358524">
                <a:tc>
                  <a:txBody>
                    <a:bodyPr/>
                    <a:lstStyle/>
                    <a:p>
                      <a:pPr marL="0" marR="0" lvl="0" indent="0" algn="ctr" defTabSz="844078" rtl="0" eaLnBrk="0" fontAlgn="ctr" latinLnBrk="0" hangingPunct="1">
                        <a:lnSpc>
                          <a:spcPct val="100000"/>
                        </a:lnSpc>
                        <a:spcBef>
                          <a:spcPts val="0"/>
                        </a:spcBef>
                        <a:spcAft>
                          <a:spcPts val="0"/>
                        </a:spcAft>
                        <a:buClrTx/>
                        <a:buSzTx/>
                        <a:buFontTx/>
                        <a:buNone/>
                        <a:tabLst/>
                        <a:defRPr/>
                      </a:pPr>
                      <a:r>
                        <a:rPr kumimoji="1" lang="ja-JP" altLang="en-US" sz="1100" b="1">
                          <a:solidFill>
                            <a:schemeClr val="accent1"/>
                          </a:solidFill>
                          <a:latin typeface="+mj-ea"/>
                          <a:ea typeface="+mj-ea"/>
                        </a:rPr>
                        <a:t>必須キー</a:t>
                      </a:r>
                    </a:p>
                  </a:txBody>
                  <a:tcPr marL="38100" marR="38100" marT="48000" marB="4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dirty="0"/>
                        <a:t>SOC</a:t>
                      </a:r>
                      <a:endParaRPr kumimoji="1" lang="ja-JP" altLang="en-US" sz="1100"/>
                    </a:p>
                  </a:txBody>
                  <a:tcPr marL="38100" marR="38100" marT="48000" marB="48000" anchor="ctr">
                    <a:lnL w="28575" cap="flat" cmpd="sng" algn="ctr">
                      <a:solidFill>
                        <a:schemeClr val="bg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dirty="0"/>
                        <a:t>SOC </a:t>
                      </a:r>
                      <a:r>
                        <a:rPr kumimoji="1" lang="ja-JP" altLang="en-US" sz="1100"/>
                        <a:t>／</a:t>
                      </a:r>
                      <a:r>
                        <a:rPr kumimoji="1" lang="en-US" altLang="ja-JP" sz="1100" dirty="0"/>
                        <a:t> SLC</a:t>
                      </a:r>
                      <a:endParaRPr kumimoji="1" lang="ja-JP" altLang="en-US" sz="1100"/>
                    </a:p>
                  </a:txBody>
                  <a:tcPr marL="38100" marR="38100" marT="48000" marB="48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dirty="0"/>
                        <a:t>CI</a:t>
                      </a:r>
                      <a:r>
                        <a:rPr kumimoji="1" lang="ja-JP" altLang="en-US" sz="1100"/>
                        <a:t>人物</a:t>
                      </a:r>
                      <a:r>
                        <a:rPr kumimoji="1" lang="en-US" altLang="ja-JP" sz="1100" dirty="0"/>
                        <a:t>ID</a:t>
                      </a:r>
                      <a:endParaRPr kumimoji="1" lang="ja-JP" altLang="en-US" sz="1100"/>
                    </a:p>
                  </a:txBody>
                  <a:tcPr marL="38100" marR="38100" marT="48000" marB="48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a:t>名刺</a:t>
                      </a:r>
                      <a:r>
                        <a:rPr kumimoji="1" lang="en-US" altLang="ja-JP" sz="1100" dirty="0"/>
                        <a:t>ID</a:t>
                      </a:r>
                      <a:endParaRPr kumimoji="1" lang="ja-JP" altLang="en-US" sz="1100"/>
                    </a:p>
                  </a:txBody>
                  <a:tcPr marL="38100" marR="38100" marT="48000" marB="48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kumimoji="1" lang="en-US" altLang="ja-JP" sz="1100" dirty="0"/>
                        <a:t>ID</a:t>
                      </a:r>
                      <a:endParaRPr lang="ja-JP" altLang="en-US" sz="1100" b="1" i="0" dirty="0">
                        <a:solidFill>
                          <a:schemeClr val="tx2"/>
                        </a:solidFill>
                        <a:effectLst/>
                        <a:latin typeface="Arial" panose="020B0604020202020204" pitchFamily="34" charset="0"/>
                        <a:ea typeface="Yu Gothic" panose="020B0400000000000000" pitchFamily="34" charset="-128"/>
                        <a:cs typeface="Arial" panose="020B0604020202020204" pitchFamily="34" charset="0"/>
                      </a:endParaRPr>
                    </a:p>
                  </a:txBody>
                  <a:tcPr marL="38100" marR="38100" marT="48000" marB="4800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9663655"/>
                  </a:ext>
                </a:extLst>
              </a:tr>
              <a:tr h="2916009">
                <a:tc>
                  <a:txBody>
                    <a:bodyPr/>
                    <a:lstStyle/>
                    <a:p>
                      <a:pPr marL="0" marR="0" lvl="0" indent="0" algn="ctr" defTabSz="914400" rtl="0" eaLnBrk="0" fontAlgn="ctr" latinLnBrk="0" hangingPunct="1">
                        <a:lnSpc>
                          <a:spcPct val="100000"/>
                        </a:lnSpc>
                        <a:spcBef>
                          <a:spcPts val="0"/>
                        </a:spcBef>
                        <a:spcAft>
                          <a:spcPts val="0"/>
                        </a:spcAft>
                        <a:buClrTx/>
                        <a:buSzTx/>
                        <a:buFontTx/>
                        <a:buNone/>
                        <a:tabLst/>
                        <a:defRPr/>
                      </a:pPr>
                      <a:r>
                        <a:rPr kumimoji="1" lang="ja-JP" altLang="en-US" sz="1100" b="1">
                          <a:solidFill>
                            <a:schemeClr val="accent1"/>
                          </a:solidFill>
                          <a:latin typeface="+mj-ea"/>
                          <a:ea typeface="+mj-ea"/>
                        </a:rPr>
                        <a:t>連携内容</a:t>
                      </a:r>
                    </a:p>
                  </a:txBody>
                  <a:tcPr marL="38100" marR="38100" marT="48000" marB="4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36000" algn="l"/>
                      <a:r>
                        <a:rPr kumimoji="1" lang="ja-JP" altLang="en-US" sz="1100"/>
                        <a:t>貴社が保有するデータ（</a:t>
                      </a:r>
                      <a:r>
                        <a:rPr kumimoji="1" lang="en-US" altLang="ja-JP" sz="1100" dirty="0"/>
                        <a:t>※</a:t>
                      </a:r>
                      <a:r>
                        <a:rPr kumimoji="1" lang="ja-JP" altLang="en-US" sz="1100"/>
                        <a:t>）から、会社・組織を</a:t>
                      </a:r>
                      <a:r>
                        <a:rPr kumimoji="1" lang="en" altLang="ja-JP" sz="1100" dirty="0"/>
                        <a:t>SOC</a:t>
                      </a:r>
                      <a:r>
                        <a:rPr kumimoji="1" lang="ja-JP" altLang="en-US" sz="1100"/>
                        <a:t>単位で名寄せした情報です。同じ会社・組織のデータ（同じ</a:t>
                      </a:r>
                      <a:r>
                        <a:rPr kumimoji="1" lang="en" altLang="ja-JP" sz="1100" dirty="0"/>
                        <a:t>SOC</a:t>
                      </a:r>
                      <a:r>
                        <a:rPr kumimoji="1" lang="ja-JP" altLang="en-US" sz="1100"/>
                        <a:t>が付与されたデータ）の中で、更新日時が最も新しい情報が出力されます</a:t>
                      </a:r>
                      <a:endParaRPr kumimoji="1" lang="en-US" altLang="ja-JP" sz="1100" dirty="0"/>
                    </a:p>
                    <a:p>
                      <a:pPr marL="36000" algn="l"/>
                      <a:endParaRPr kumimoji="1" lang="en-US" altLang="ja-JP" sz="1100" dirty="0"/>
                    </a:p>
                    <a:p>
                      <a:pPr marL="36000" algn="l"/>
                      <a:r>
                        <a:rPr kumimoji="1" lang="ja-JP" altLang="en-US" sz="1000"/>
                        <a:t>例</a:t>
                      </a:r>
                      <a:r>
                        <a:rPr kumimoji="1" lang="en-US" altLang="ja-JP" sz="1000" dirty="0"/>
                        <a:t>1.</a:t>
                      </a:r>
                      <a:r>
                        <a:rPr kumimoji="1" lang="ja-JP" altLang="en-US" sz="1000"/>
                        <a:t>「</a:t>
                      </a:r>
                      <a:r>
                        <a:rPr kumimoji="1" lang="en" altLang="ja-JP" sz="1000" dirty="0" err="1"/>
                        <a:t>Sansan</a:t>
                      </a:r>
                      <a:r>
                        <a:rPr kumimoji="1" lang="ja-JP" altLang="en-US" sz="1000"/>
                        <a:t>株式会社 東京本社 佐藤一郎」の名刺を</a:t>
                      </a:r>
                      <a:r>
                        <a:rPr kumimoji="1" lang="en-US" altLang="ja-JP" sz="1000" dirty="0"/>
                        <a:t>1</a:t>
                      </a:r>
                      <a:r>
                        <a:rPr kumimoji="1" lang="ja-JP" altLang="en-US" sz="1000"/>
                        <a:t>月</a:t>
                      </a:r>
                      <a:r>
                        <a:rPr kumimoji="1" lang="en-US" altLang="ja-JP" sz="1000" dirty="0"/>
                        <a:t>1</a:t>
                      </a:r>
                      <a:r>
                        <a:rPr kumimoji="1" lang="ja-JP" altLang="en-US" sz="1000"/>
                        <a:t>日に取り込み、「</a:t>
                      </a:r>
                      <a:r>
                        <a:rPr kumimoji="1" lang="en" altLang="ja-JP" sz="1000" dirty="0" err="1"/>
                        <a:t>Sansan</a:t>
                      </a:r>
                      <a:r>
                        <a:rPr kumimoji="1" lang="ja-JP" altLang="en-US" sz="1000"/>
                        <a:t>株式会社 関西支店 鈴木次郎」の名刺を</a:t>
                      </a:r>
                      <a:r>
                        <a:rPr kumimoji="1" lang="en-US" altLang="ja-JP" sz="1000" dirty="0"/>
                        <a:t>1</a:t>
                      </a:r>
                      <a:r>
                        <a:rPr kumimoji="1" lang="ja-JP" altLang="en-US" sz="1000"/>
                        <a:t>月</a:t>
                      </a:r>
                      <a:r>
                        <a:rPr kumimoji="1" lang="en-US" altLang="ja-JP" sz="1000" dirty="0"/>
                        <a:t>2</a:t>
                      </a:r>
                      <a:r>
                        <a:rPr kumimoji="1" lang="ja-JP" altLang="en-US" sz="1000"/>
                        <a:t>日に取り込んだ場合「</a:t>
                      </a:r>
                      <a:r>
                        <a:rPr kumimoji="1" lang="en" altLang="ja-JP" sz="1000" dirty="0" err="1"/>
                        <a:t>Sansan</a:t>
                      </a:r>
                      <a:r>
                        <a:rPr kumimoji="1" lang="ja-JP" altLang="en-US" sz="1000"/>
                        <a:t>株式会社」の会社エクスポートの住所は関西支店の住所が出力される</a:t>
                      </a:r>
                    </a:p>
                  </a:txBody>
                  <a:tcPr marL="38100" marR="38100" marT="48000" marB="48000">
                    <a:lnL w="28575" cap="flat" cmpd="sng" algn="ctr">
                      <a:solidFill>
                        <a:schemeClr val="bg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algn="l"/>
                      <a:r>
                        <a:rPr kumimoji="1" lang="ja-JP" altLang="en-US" sz="1100"/>
                        <a:t>貴社が保有するデータ（</a:t>
                      </a:r>
                      <a:r>
                        <a:rPr kumimoji="1" lang="en-US" altLang="ja-JP" sz="1100" dirty="0"/>
                        <a:t>※</a:t>
                      </a:r>
                      <a:r>
                        <a:rPr kumimoji="1" lang="ja-JP" altLang="en-US" sz="1100"/>
                        <a:t>）から、拠点を</a:t>
                      </a:r>
                      <a:r>
                        <a:rPr kumimoji="1" lang="en" altLang="ja-JP" sz="1100" dirty="0"/>
                        <a:t>SLC</a:t>
                      </a:r>
                      <a:r>
                        <a:rPr kumimoji="1" lang="ja-JP" altLang="en-US" sz="1100"/>
                        <a:t>単位で名寄せした情報です。同じ拠点のデータ（同じ</a:t>
                      </a:r>
                      <a:r>
                        <a:rPr kumimoji="1" lang="en" altLang="ja-JP" sz="1100" dirty="0"/>
                        <a:t>SLC</a:t>
                      </a:r>
                      <a:r>
                        <a:rPr kumimoji="1" lang="ja-JP" altLang="en-US" sz="1100"/>
                        <a:t>が付与されたデータ）の中で、更新日時が最も新しい情報が出力されます</a:t>
                      </a:r>
                      <a:endParaRPr kumimoji="1" lang="en-US" altLang="ja-JP" sz="1100" dirty="0"/>
                    </a:p>
                  </a:txBody>
                  <a:tcPr marL="38100" marR="38100" marT="48000" marB="4800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a:t>貴社が保有するデータ（</a:t>
                      </a:r>
                      <a:r>
                        <a:rPr kumimoji="1" lang="en-US" altLang="ja-JP" sz="1100" dirty="0"/>
                        <a:t>※</a:t>
                      </a:r>
                      <a:r>
                        <a:rPr kumimoji="1" lang="ja-JP" altLang="en-US" sz="1100"/>
                        <a:t>）から人物を</a:t>
                      </a:r>
                      <a:r>
                        <a:rPr kumimoji="1" lang="en" altLang="ja-JP" sz="1100" dirty="0"/>
                        <a:t>SOC</a:t>
                      </a:r>
                      <a:r>
                        <a:rPr kumimoji="1" lang="ja-JP" altLang="en-US" sz="1100"/>
                        <a:t>と</a:t>
                      </a:r>
                      <a:r>
                        <a:rPr kumimoji="1" lang="en" altLang="ja-JP" sz="1100" dirty="0"/>
                        <a:t>CI</a:t>
                      </a:r>
                      <a:r>
                        <a:rPr kumimoji="1" lang="ja-JP" altLang="en-US" sz="1100"/>
                        <a:t>人物</a:t>
                      </a:r>
                      <a:r>
                        <a:rPr kumimoji="1" lang="en" altLang="ja-JP" sz="1100" dirty="0"/>
                        <a:t>ID</a:t>
                      </a:r>
                      <a:r>
                        <a:rPr kumimoji="1" lang="ja-JP" altLang="en-US" sz="1100"/>
                        <a:t>の組み合わせで名寄せした情報です。同じ</a:t>
                      </a:r>
                      <a:r>
                        <a:rPr kumimoji="1" lang="en" altLang="ja-JP" sz="1100" dirty="0"/>
                        <a:t>SOC</a:t>
                      </a:r>
                      <a:r>
                        <a:rPr kumimoji="1" lang="ja-JP" altLang="en-US" sz="1100"/>
                        <a:t>と</a:t>
                      </a:r>
                      <a:r>
                        <a:rPr kumimoji="1" lang="en" altLang="ja-JP" sz="1100" dirty="0"/>
                        <a:t>CI</a:t>
                      </a:r>
                      <a:r>
                        <a:rPr kumimoji="1" lang="ja-JP" altLang="en-US" sz="1100"/>
                        <a:t>人物</a:t>
                      </a:r>
                      <a:r>
                        <a:rPr kumimoji="1" lang="en" altLang="ja-JP" sz="1100" dirty="0"/>
                        <a:t>ID</a:t>
                      </a:r>
                      <a:r>
                        <a:rPr kumimoji="1" lang="ja-JP" altLang="en-US" sz="1100"/>
                        <a:t>が付与されたデータの中で、</a:t>
                      </a:r>
                      <a:r>
                        <a:rPr kumimoji="1" lang="en" altLang="ja-JP" sz="1100" dirty="0"/>
                        <a:t>AI</a:t>
                      </a:r>
                      <a:r>
                        <a:rPr kumimoji="1" lang="ja-JP" altLang="en-US" sz="1100"/>
                        <a:t>によって最新と判断されたデータが出力されます。なお、</a:t>
                      </a:r>
                      <a:r>
                        <a:rPr kumimoji="1" lang="en" altLang="ja-JP" sz="1100" dirty="0"/>
                        <a:t>SOC</a:t>
                      </a:r>
                      <a:r>
                        <a:rPr kumimoji="1" lang="ja-JP" altLang="en-US" sz="1100"/>
                        <a:t>と</a:t>
                      </a:r>
                      <a:r>
                        <a:rPr kumimoji="1" lang="en" altLang="ja-JP" sz="1100" dirty="0"/>
                        <a:t>CI</a:t>
                      </a:r>
                      <a:r>
                        <a:rPr kumimoji="1" lang="ja-JP" altLang="en-US" sz="1100"/>
                        <a:t>人物</a:t>
                      </a:r>
                      <a:r>
                        <a:rPr kumimoji="1" lang="en" altLang="ja-JP" sz="1100" dirty="0"/>
                        <a:t>ID</a:t>
                      </a:r>
                      <a:r>
                        <a:rPr kumimoji="1" lang="ja-JP" altLang="en-US" sz="1100"/>
                        <a:t>の組み合わせで名寄せするため、同一人物でも兼務出向や転職により複数の会社・組織に所属する場合は、それぞれ別のデータとして扱われます</a:t>
                      </a:r>
                    </a:p>
                    <a:p>
                      <a:pPr marL="36000" algn="l"/>
                      <a:r>
                        <a:rPr kumimoji="1" lang="ja-JP" altLang="en-US" sz="1100"/>
                        <a:t> </a:t>
                      </a:r>
                    </a:p>
                    <a:p>
                      <a:pPr marL="36000" algn="l"/>
                      <a:r>
                        <a:rPr kumimoji="1" lang="ja-JP" altLang="en-US" sz="1000"/>
                        <a:t>例</a:t>
                      </a:r>
                      <a:r>
                        <a:rPr kumimoji="1" lang="en-US" altLang="ja-JP" sz="1000" dirty="0"/>
                        <a:t>1.</a:t>
                      </a:r>
                      <a:r>
                        <a:rPr kumimoji="1" lang="ja-JP" altLang="en-US" sz="1000"/>
                        <a:t>「</a:t>
                      </a:r>
                      <a:r>
                        <a:rPr kumimoji="1" lang="en" altLang="ja-JP" sz="1000" dirty="0" err="1"/>
                        <a:t>Sansan</a:t>
                      </a:r>
                      <a:r>
                        <a:rPr kumimoji="1" lang="ja-JP" altLang="en-US" sz="1000"/>
                        <a:t>株式会社 部長 佐藤一郎」の最新名刺を</a:t>
                      </a:r>
                      <a:r>
                        <a:rPr kumimoji="1" lang="en-US" altLang="ja-JP" sz="1000" dirty="0"/>
                        <a:t>1</a:t>
                      </a:r>
                      <a:r>
                        <a:rPr kumimoji="1" lang="ja-JP" altLang="en-US" sz="1000"/>
                        <a:t>月</a:t>
                      </a:r>
                      <a:r>
                        <a:rPr kumimoji="1" lang="en-US" altLang="ja-JP" sz="1000" dirty="0"/>
                        <a:t>1</a:t>
                      </a:r>
                      <a:r>
                        <a:rPr kumimoji="1" lang="ja-JP" altLang="en-US" sz="1000"/>
                        <a:t>日に取り込み、「</a:t>
                      </a:r>
                      <a:r>
                        <a:rPr kumimoji="1" lang="en" altLang="ja-JP" sz="1000" dirty="0" err="1"/>
                        <a:t>Sansan</a:t>
                      </a:r>
                      <a:r>
                        <a:rPr kumimoji="1" lang="ja-JP" altLang="en-US" sz="1000"/>
                        <a:t>株式会社 課長 佐藤一郎」の旧名刺を</a:t>
                      </a:r>
                      <a:r>
                        <a:rPr kumimoji="1" lang="en-US" altLang="ja-JP" sz="1000" dirty="0"/>
                        <a:t>6</a:t>
                      </a:r>
                      <a:r>
                        <a:rPr kumimoji="1" lang="ja-JP" altLang="en-US" sz="1000"/>
                        <a:t>月</a:t>
                      </a:r>
                      <a:r>
                        <a:rPr kumimoji="1" lang="en-US" altLang="ja-JP" sz="1000" dirty="0"/>
                        <a:t>1</a:t>
                      </a:r>
                      <a:r>
                        <a:rPr kumimoji="1" lang="ja-JP" altLang="en-US" sz="1000"/>
                        <a:t>日に取り込んだ場合</a:t>
                      </a:r>
                    </a:p>
                    <a:p>
                      <a:pPr marL="36000" algn="l"/>
                      <a:r>
                        <a:rPr kumimoji="1" lang="ja-JP" altLang="en-US" sz="1000"/>
                        <a:t>人物エクスポートは</a:t>
                      </a:r>
                      <a:r>
                        <a:rPr kumimoji="1" lang="en" altLang="ja-JP" sz="1000" dirty="0"/>
                        <a:t>AI</a:t>
                      </a:r>
                      <a:r>
                        <a:rPr kumimoji="1" lang="ja-JP" altLang="en-US" sz="1000"/>
                        <a:t>が最新名刺であると判断した「</a:t>
                      </a:r>
                      <a:r>
                        <a:rPr kumimoji="1" lang="en" altLang="ja-JP" sz="1000" dirty="0" err="1"/>
                        <a:t>Sansan</a:t>
                      </a:r>
                      <a:r>
                        <a:rPr kumimoji="1" lang="ja-JP" altLang="en-US" sz="1000"/>
                        <a:t>株式会社 部長 佐藤一郎」の情報が出力される</a:t>
                      </a:r>
                    </a:p>
                  </a:txBody>
                  <a:tcPr marL="38100" marR="38100" marT="48000" marB="4800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err="1"/>
                        <a:t>Sansan</a:t>
                      </a:r>
                      <a:r>
                        <a:rPr kumimoji="1" lang="ja-JP" altLang="en-US" sz="1100"/>
                        <a:t>から取り込まれた名刺情報を、名刺単位で出力することが可能です</a:t>
                      </a:r>
                    </a:p>
                    <a:p>
                      <a:pPr marL="36000" algn="l"/>
                      <a:endParaRPr kumimoji="1" lang="ja-JP" altLang="en-US" sz="1100" b="1" i="0" dirty="0">
                        <a:solidFill>
                          <a:schemeClr val="tx2"/>
                        </a:solidFill>
                        <a:latin typeface="Arial" panose="020B0604020202020204" pitchFamily="34" charset="0"/>
                        <a:ea typeface="Yu Gothic" panose="020B0400000000000000" pitchFamily="34" charset="-128"/>
                        <a:cs typeface="Arial" panose="020B0604020202020204" pitchFamily="34" charset="0"/>
                      </a:endParaRPr>
                    </a:p>
                  </a:txBody>
                  <a:tcPr marL="38100" marR="38100" marT="48000" marB="4800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t>貴社が連携先システムに保有する情報を、</a:t>
                      </a:r>
                      <a:r>
                        <a:rPr kumimoji="1" lang="en-US" altLang="ja-JP" sz="1100" dirty="0" err="1"/>
                        <a:t>Sansan</a:t>
                      </a:r>
                      <a:r>
                        <a:rPr kumimoji="1" lang="en-US" altLang="ja-JP" sz="1100" dirty="0"/>
                        <a:t> Data Hub</a:t>
                      </a:r>
                      <a:r>
                        <a:rPr kumimoji="1" lang="ja-JP" altLang="en-US" sz="1100"/>
                        <a:t>に取り込むことで、</a:t>
                      </a:r>
                      <a:r>
                        <a:rPr kumimoji="1" lang="en-US" altLang="ja-JP" sz="1100" dirty="0"/>
                        <a:t>SOC</a:t>
                      </a:r>
                      <a:r>
                        <a:rPr kumimoji="1" lang="ja-JP" altLang="en-US" sz="1100"/>
                        <a:t>・</a:t>
                      </a:r>
                      <a:r>
                        <a:rPr kumimoji="1" lang="en-US" altLang="ja-JP" sz="1100" dirty="0"/>
                        <a:t>SLC</a:t>
                      </a:r>
                      <a:r>
                        <a:rPr kumimoji="1" lang="ja-JP" altLang="en-US" sz="1100"/>
                        <a:t>・</a:t>
                      </a:r>
                      <a:r>
                        <a:rPr kumimoji="1" lang="en-US" altLang="ja-JP" sz="1100" dirty="0"/>
                        <a:t>CI</a:t>
                      </a:r>
                      <a:r>
                        <a:rPr kumimoji="1" lang="ja-JP" altLang="en-US" sz="1100"/>
                        <a:t>人物</a:t>
                      </a:r>
                      <a:r>
                        <a:rPr kumimoji="1" lang="en-US" altLang="ja-JP" sz="1100" dirty="0"/>
                        <a:t>ID</a:t>
                      </a:r>
                      <a:r>
                        <a:rPr kumimoji="1" lang="ja-JP" altLang="en-US" sz="1100"/>
                        <a:t>とリッチ情報を付与して出力することができます</a:t>
                      </a:r>
                    </a:p>
                  </a:txBody>
                  <a:tcPr marL="38100" marR="38100" marT="48000" marB="4800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6297734"/>
                  </a:ext>
                </a:extLst>
              </a:tr>
              <a:tr h="1440000">
                <a:tc>
                  <a:txBody>
                    <a:bodyPr/>
                    <a:lstStyle/>
                    <a:p>
                      <a:pPr marL="0" marR="0" lvl="0" indent="0" algn="ctr" defTabSz="844078" rtl="0" eaLnBrk="0" fontAlgn="ctr" latinLnBrk="0" hangingPunct="1">
                        <a:lnSpc>
                          <a:spcPct val="100000"/>
                        </a:lnSpc>
                        <a:spcBef>
                          <a:spcPts val="0"/>
                        </a:spcBef>
                        <a:spcAft>
                          <a:spcPts val="0"/>
                        </a:spcAft>
                        <a:buClrTx/>
                        <a:buSzTx/>
                        <a:buFontTx/>
                        <a:buNone/>
                        <a:tabLst/>
                        <a:defRPr/>
                      </a:pPr>
                      <a:r>
                        <a:rPr kumimoji="1" lang="ja-JP" altLang="en-US" sz="1100" b="1">
                          <a:solidFill>
                            <a:schemeClr val="accent1"/>
                          </a:solidFill>
                          <a:latin typeface="+mj-ea"/>
                          <a:ea typeface="+mj-ea"/>
                        </a:rPr>
                        <a:t>特性</a:t>
                      </a:r>
                    </a:p>
                    <a:p>
                      <a:pPr marL="0" marR="0" lvl="0" indent="0" algn="ctr" defTabSz="844078" rtl="0" eaLnBrk="0" fontAlgn="ctr" latinLnBrk="0" hangingPunct="1">
                        <a:lnSpc>
                          <a:spcPct val="100000"/>
                        </a:lnSpc>
                        <a:spcBef>
                          <a:spcPts val="0"/>
                        </a:spcBef>
                        <a:spcAft>
                          <a:spcPts val="0"/>
                        </a:spcAft>
                        <a:buClrTx/>
                        <a:buSzTx/>
                        <a:buFontTx/>
                        <a:buNone/>
                        <a:tabLst/>
                        <a:defRPr/>
                      </a:pPr>
                      <a:endParaRPr kumimoji="1" lang="en-US" altLang="ja-JP" sz="1100" b="1" i="0" kern="1200" dirty="0">
                        <a:solidFill>
                          <a:schemeClr val="accent1"/>
                        </a:solidFill>
                        <a:effectLst/>
                        <a:latin typeface="+mj-ea"/>
                        <a:ea typeface="+mj-ea"/>
                        <a:cs typeface="Arial" panose="020B0604020202020204" pitchFamily="34" charset="0"/>
                      </a:endParaRPr>
                    </a:p>
                  </a:txBody>
                  <a:tcPr marL="38100" marR="38100" marT="48000" marB="4800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t>・</a:t>
                      </a:r>
                      <a:r>
                        <a:rPr kumimoji="1" lang="en-US" altLang="ja-JP" sz="1100" dirty="0"/>
                        <a:t>SOC</a:t>
                      </a:r>
                      <a:r>
                        <a:rPr kumimoji="1" lang="ja-JP" altLang="en-US" sz="1100"/>
                        <a:t>を識別できなかった情報は出力されません</a:t>
                      </a:r>
                      <a:endParaRPr kumimoji="1" lang="en-US" altLang="ja-JP" sz="1100" dirty="0"/>
                    </a:p>
                  </a:txBody>
                  <a:tcPr marL="38100" marR="38100" marT="48000" marB="48000">
                    <a:lnL w="28575" cap="flat" cmpd="sng" algn="ctr">
                      <a:solidFill>
                        <a:schemeClr val="bg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t>・</a:t>
                      </a:r>
                      <a:r>
                        <a:rPr kumimoji="1" lang="en-US" altLang="ja-JP" sz="1100" dirty="0"/>
                        <a:t>SOC</a:t>
                      </a:r>
                      <a:r>
                        <a:rPr kumimoji="1" lang="ja-JP" altLang="en-US" sz="1100"/>
                        <a:t> ／</a:t>
                      </a:r>
                      <a:r>
                        <a:rPr kumimoji="1" lang="en-US" altLang="ja-JP" sz="1100" dirty="0"/>
                        <a:t> SLC</a:t>
                      </a:r>
                      <a:r>
                        <a:rPr kumimoji="1" lang="ja-JP" altLang="en-US" sz="1100"/>
                        <a:t>を識別できなかった情報は出力されません</a:t>
                      </a:r>
                      <a:endParaRPr kumimoji="1" lang="en-US" altLang="ja-JP" sz="1100" dirty="0"/>
                    </a:p>
                  </a:txBody>
                  <a:tcPr marL="38100" marR="38100" marT="48000" marB="4800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a:t>・</a:t>
                      </a:r>
                      <a:r>
                        <a:rPr kumimoji="1" lang="en-US" altLang="ja-JP" sz="1100" dirty="0"/>
                        <a:t>CI</a:t>
                      </a:r>
                      <a:r>
                        <a:rPr kumimoji="1" lang="ja-JP" altLang="en-US" sz="1100"/>
                        <a:t>人物</a:t>
                      </a:r>
                      <a:r>
                        <a:rPr kumimoji="1" lang="en-US" altLang="ja-JP" sz="1100" dirty="0"/>
                        <a:t>ID</a:t>
                      </a:r>
                      <a:r>
                        <a:rPr kumimoji="1" lang="ja-JP" altLang="en-US" sz="1100"/>
                        <a:t>を識別できなかった情報は出力されません</a:t>
                      </a:r>
                      <a:br>
                        <a:rPr kumimoji="1" lang="en-US" altLang="ja-JP" sz="1100" dirty="0"/>
                      </a:br>
                      <a:r>
                        <a:rPr kumimoji="1" lang="ja-JP" altLang="en-US" sz="1100"/>
                        <a:t>・人物の最新判定は</a:t>
                      </a:r>
                      <a:r>
                        <a:rPr kumimoji="1" lang="en-US" altLang="ja-JP" sz="1100" dirty="0"/>
                        <a:t>AI</a:t>
                      </a:r>
                      <a:r>
                        <a:rPr kumimoji="1" lang="ja-JP" altLang="en-US" sz="1100"/>
                        <a:t>を使用しております。精度保証はしておらず個別の修正もお受けしておりません</a:t>
                      </a:r>
                      <a:endParaRPr kumimoji="1" lang="en-US" altLang="ja-JP" sz="1100" dirty="0"/>
                    </a:p>
                    <a:p>
                      <a:pPr marL="360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100"/>
                        <a:t>・</a:t>
                      </a:r>
                      <a:r>
                        <a:rPr lang="ja-JP" altLang="en-US" sz="1100"/>
                        <a:t>精度が求められる用途の場合は、名刺エクスポートの利用をご検討ください</a:t>
                      </a:r>
                      <a:endParaRPr lang="en-US" altLang="ja-JP" sz="1100" dirty="0"/>
                    </a:p>
                  </a:txBody>
                  <a:tcPr marL="38100" marR="38100" marT="48000" marB="4800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t>・</a:t>
                      </a:r>
                      <a:r>
                        <a:rPr kumimoji="1" lang="en-US" altLang="ja-JP" sz="1100" dirty="0"/>
                        <a:t>SOC</a:t>
                      </a:r>
                      <a:r>
                        <a:rPr kumimoji="1" lang="ja-JP" altLang="en-US" sz="1100"/>
                        <a:t>／</a:t>
                      </a:r>
                      <a:r>
                        <a:rPr kumimoji="1" lang="en-US" altLang="ja-JP" sz="1100" dirty="0"/>
                        <a:t>SLC</a:t>
                      </a:r>
                      <a:r>
                        <a:rPr kumimoji="1" lang="ja-JP" altLang="en-US" sz="1100"/>
                        <a:t>／</a:t>
                      </a:r>
                      <a:r>
                        <a:rPr kumimoji="1" lang="en-US" altLang="ja-JP" sz="1100" dirty="0"/>
                        <a:t>CI</a:t>
                      </a:r>
                      <a:r>
                        <a:rPr kumimoji="1" lang="ja-JP" altLang="en-US" sz="1100"/>
                        <a:t>人物</a:t>
                      </a:r>
                      <a:r>
                        <a:rPr kumimoji="1" lang="en-US" altLang="ja-JP" sz="1100" dirty="0"/>
                        <a:t>ID</a:t>
                      </a:r>
                      <a:r>
                        <a:rPr kumimoji="1" lang="ja-JP" altLang="en-US" sz="1100"/>
                        <a:t>の識別が不可の情報についても出力されます</a:t>
                      </a:r>
                    </a:p>
                  </a:txBody>
                  <a:tcPr marL="38100" marR="38100" marT="48000" marB="4800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t>・</a:t>
                      </a:r>
                      <a:r>
                        <a:rPr kumimoji="1" lang="en-US" altLang="ja-JP" sz="1100" dirty="0"/>
                        <a:t>SOC</a:t>
                      </a:r>
                      <a:r>
                        <a:rPr kumimoji="1" lang="ja-JP" altLang="en-US" sz="1100"/>
                        <a:t>／</a:t>
                      </a:r>
                      <a:r>
                        <a:rPr kumimoji="1" lang="en-US" altLang="ja-JP" sz="1100" dirty="0"/>
                        <a:t>SLC</a:t>
                      </a:r>
                      <a:r>
                        <a:rPr kumimoji="1" lang="ja-JP" altLang="en-US" sz="1100"/>
                        <a:t>／</a:t>
                      </a:r>
                      <a:r>
                        <a:rPr kumimoji="1" lang="en-US" altLang="ja-JP" sz="1100" dirty="0"/>
                        <a:t>CI</a:t>
                      </a:r>
                      <a:r>
                        <a:rPr kumimoji="1" lang="ja-JP" altLang="en-US" sz="1100"/>
                        <a:t>人物</a:t>
                      </a:r>
                      <a:r>
                        <a:rPr kumimoji="1" lang="en-US" altLang="ja-JP" sz="1100" dirty="0"/>
                        <a:t>ID</a:t>
                      </a:r>
                      <a:r>
                        <a:rPr kumimoji="1" lang="ja-JP" altLang="en-US" sz="1100"/>
                        <a:t>の識別が不可の情報についても出力されます</a:t>
                      </a:r>
                    </a:p>
                  </a:txBody>
                  <a:tcPr marL="38100" marR="38100" marT="48000" marB="48000">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104474"/>
                  </a:ext>
                </a:extLst>
              </a:tr>
            </a:tbl>
          </a:graphicData>
        </a:graphic>
      </p:graphicFrame>
      <p:sp>
        <p:nvSpPr>
          <p:cNvPr id="8" name="テキスト ボックス 7">
            <a:extLst>
              <a:ext uri="{FF2B5EF4-FFF2-40B4-BE49-F238E27FC236}">
                <a16:creationId xmlns:a16="http://schemas.microsoft.com/office/drawing/2014/main" id="{1A2F8171-C25A-C2FB-4B38-F29DB80EBC73}"/>
              </a:ext>
            </a:extLst>
          </p:cNvPr>
          <p:cNvSpPr txBox="1"/>
          <p:nvPr/>
        </p:nvSpPr>
        <p:spPr>
          <a:xfrm>
            <a:off x="4481510" y="6263462"/>
            <a:ext cx="7246917" cy="246221"/>
          </a:xfrm>
          <a:prstGeom prst="rect">
            <a:avLst/>
          </a:prstGeom>
          <a:noFill/>
        </p:spPr>
        <p:txBody>
          <a:bodyPr wrap="square">
            <a:spAutoFit/>
          </a:bodyPr>
          <a:lstStyle/>
          <a:p>
            <a:pPr marL="0" algn="r" defTabSz="914400" rtl="0" eaLnBrk="1" latinLnBrk="0" hangingPunct="1"/>
            <a:r>
              <a:rPr kumimoji="1" lang="en-US" altLang="ja-JP" sz="1000" kern="1200" dirty="0">
                <a:solidFill>
                  <a:schemeClr val="tx1"/>
                </a:solidFill>
                <a:latin typeface="Arial" panose="020B0604020202020204" pitchFamily="34" charset="0"/>
                <a:cs typeface="Arial" panose="020B0604020202020204" pitchFamily="34" charset="0"/>
              </a:rPr>
              <a:t>※ </a:t>
            </a:r>
            <a:r>
              <a:rPr kumimoji="1" lang="en" altLang="ja-JP" sz="1000" kern="1200" dirty="0" err="1">
                <a:solidFill>
                  <a:schemeClr val="tx1"/>
                </a:solidFill>
                <a:latin typeface="Arial" panose="020B0604020202020204" pitchFamily="34" charset="0"/>
                <a:cs typeface="Arial" panose="020B0604020202020204" pitchFamily="34" charset="0"/>
              </a:rPr>
              <a:t>Sansan</a:t>
            </a:r>
            <a:r>
              <a:rPr kumimoji="1" lang="ja-JP" altLang="en-US" sz="1000" kern="1200">
                <a:solidFill>
                  <a:schemeClr val="tx1"/>
                </a:solidFill>
                <a:latin typeface="Arial" panose="020B0604020202020204" pitchFamily="34" charset="0"/>
                <a:cs typeface="Arial" panose="020B0604020202020204" pitchFamily="34" charset="0"/>
              </a:rPr>
              <a:t>や他システムから</a:t>
            </a:r>
            <a:r>
              <a:rPr kumimoji="1" lang="en" altLang="ja-JP" sz="1000" kern="1200" dirty="0" err="1">
                <a:solidFill>
                  <a:schemeClr val="tx1"/>
                </a:solidFill>
                <a:latin typeface="Arial" panose="020B0604020202020204" pitchFamily="34" charset="0"/>
                <a:cs typeface="Arial" panose="020B0604020202020204" pitchFamily="34" charset="0"/>
              </a:rPr>
              <a:t>Sansan</a:t>
            </a:r>
            <a:r>
              <a:rPr kumimoji="1" lang="en" altLang="ja-JP" sz="1000" kern="1200" dirty="0">
                <a:solidFill>
                  <a:schemeClr val="tx1"/>
                </a:solidFill>
                <a:latin typeface="Arial" panose="020B0604020202020204" pitchFamily="34" charset="0"/>
                <a:cs typeface="Arial" panose="020B0604020202020204" pitchFamily="34" charset="0"/>
              </a:rPr>
              <a:t> Data Hub</a:t>
            </a:r>
            <a:r>
              <a:rPr kumimoji="1" lang="ja-JP" altLang="en-US" sz="1000" kern="1200">
                <a:solidFill>
                  <a:schemeClr val="tx1"/>
                </a:solidFill>
                <a:latin typeface="Arial" panose="020B0604020202020204" pitchFamily="34" charset="0"/>
                <a:cs typeface="Arial" panose="020B0604020202020204" pitchFamily="34" charset="0"/>
              </a:rPr>
              <a:t>に流入したデータ</a:t>
            </a:r>
          </a:p>
        </p:txBody>
      </p:sp>
    </p:spTree>
    <p:extLst>
      <p:ext uri="{BB962C8B-B14F-4D97-AF65-F5344CB8AC3E}">
        <p14:creationId xmlns:p14="http://schemas.microsoft.com/office/powerpoint/2010/main" val="1326260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77B95-0FBB-F517-757C-5F99F846632A}"/>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C22DE894-25F3-7A41-2DBF-90D4B759C69E}"/>
              </a:ext>
            </a:extLst>
          </p:cNvPr>
          <p:cNvSpPr>
            <a:spLocks noGrp="1"/>
          </p:cNvSpPr>
          <p:nvPr>
            <p:ph type="title"/>
          </p:nvPr>
        </p:nvSpPr>
        <p:spPr/>
        <p:txBody>
          <a:bodyPr/>
          <a:lstStyle/>
          <a:p>
            <a:r>
              <a:rPr lang="ja-JP" altLang="en-US">
                <a:latin typeface="Arial" panose="020B0604020202020204" pitchFamily="34" charset="0"/>
                <a:cs typeface="Arial" panose="020B0604020202020204" pitchFamily="34" charset="0"/>
              </a:rPr>
              <a:t>オブジェクトについて</a:t>
            </a:r>
          </a:p>
        </p:txBody>
      </p:sp>
      <p:graphicFrame>
        <p:nvGraphicFramePr>
          <p:cNvPr id="6" name="表 5">
            <a:extLst>
              <a:ext uri="{FF2B5EF4-FFF2-40B4-BE49-F238E27FC236}">
                <a16:creationId xmlns:a16="http://schemas.microsoft.com/office/drawing/2014/main" id="{E16CA201-3D09-361D-A963-8100ABCFA560}"/>
              </a:ext>
            </a:extLst>
          </p:cNvPr>
          <p:cNvGraphicFramePr>
            <a:graphicFrameLocks noGrp="1"/>
          </p:cNvGraphicFramePr>
          <p:nvPr>
            <p:extLst>
              <p:ext uri="{D42A27DB-BD31-4B8C-83A1-F6EECF244321}">
                <p14:modId xmlns:p14="http://schemas.microsoft.com/office/powerpoint/2010/main" val="3041022656"/>
              </p:ext>
            </p:extLst>
          </p:nvPr>
        </p:nvGraphicFramePr>
        <p:xfrm>
          <a:off x="463573" y="1110112"/>
          <a:ext cx="11070964" cy="5424930"/>
        </p:xfrm>
        <a:graphic>
          <a:graphicData uri="http://schemas.openxmlformats.org/drawingml/2006/table">
            <a:tbl>
              <a:tblPr firstRow="1" bandRow="1">
                <a:tableStyleId>{72833802-FEF1-4C79-8D5D-14CF1EAF98D9}</a:tableStyleId>
              </a:tblPr>
              <a:tblGrid>
                <a:gridCol w="1981827">
                  <a:extLst>
                    <a:ext uri="{9D8B030D-6E8A-4147-A177-3AD203B41FA5}">
                      <a16:colId xmlns:a16="http://schemas.microsoft.com/office/drawing/2014/main" val="465245040"/>
                    </a:ext>
                  </a:extLst>
                </a:gridCol>
                <a:gridCol w="4275674">
                  <a:extLst>
                    <a:ext uri="{9D8B030D-6E8A-4147-A177-3AD203B41FA5}">
                      <a16:colId xmlns:a16="http://schemas.microsoft.com/office/drawing/2014/main" val="2066632965"/>
                    </a:ext>
                  </a:extLst>
                </a:gridCol>
                <a:gridCol w="4813463">
                  <a:extLst>
                    <a:ext uri="{9D8B030D-6E8A-4147-A177-3AD203B41FA5}">
                      <a16:colId xmlns:a16="http://schemas.microsoft.com/office/drawing/2014/main" val="442250744"/>
                    </a:ext>
                  </a:extLst>
                </a:gridCol>
              </a:tblGrid>
              <a:tr h="279540">
                <a:tc>
                  <a:txBody>
                    <a:bodyPr/>
                    <a:lstStyle/>
                    <a:p>
                      <a:pPr algn="ctr"/>
                      <a:r>
                        <a:rPr kumimoji="1" lang="ja-JP" altLang="en-US" sz="1200"/>
                        <a:t>オブジェクト</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200"/>
                        <a:t>内容</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200"/>
                        <a:t>特性</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81427991"/>
                  </a:ext>
                </a:extLst>
              </a:tr>
              <a:tr h="947330">
                <a:tc>
                  <a:txBody>
                    <a:bodyPr/>
                    <a:lstStyle/>
                    <a:p>
                      <a:pPr marL="0" algn="ctr">
                        <a:spcBef>
                          <a:spcPts val="300"/>
                        </a:spcBef>
                      </a:pPr>
                      <a:r>
                        <a:rPr kumimoji="1" lang="en-US" altLang="ja-JP" sz="1100" b="1" dirty="0" err="1">
                          <a:solidFill>
                            <a:schemeClr val="accent1"/>
                          </a:solidFill>
                          <a:latin typeface="Arial" panose="020B0604020202020204" pitchFamily="34" charset="0"/>
                          <a:ea typeface="+mj-ea"/>
                          <a:cs typeface="Arial" panose="020B0604020202020204" pitchFamily="34" charset="0"/>
                        </a:rPr>
                        <a:t>Sansan</a:t>
                      </a:r>
                      <a:r>
                        <a:rPr kumimoji="1" lang="en-US" altLang="ja-JP" sz="1100" b="1" dirty="0">
                          <a:solidFill>
                            <a:schemeClr val="accent1"/>
                          </a:solidFill>
                          <a:latin typeface="Arial" panose="020B0604020202020204" pitchFamily="34" charset="0"/>
                          <a:ea typeface="+mj-ea"/>
                          <a:cs typeface="Arial" panose="020B0604020202020204" pitchFamily="34" charset="0"/>
                        </a:rPr>
                        <a:t> CI</a:t>
                      </a:r>
                      <a:r>
                        <a:rPr kumimoji="1" lang="ja-JP" altLang="en-US" sz="1100" b="1">
                          <a:solidFill>
                            <a:schemeClr val="accent1"/>
                          </a:solidFill>
                          <a:latin typeface="Arial" panose="020B0604020202020204" pitchFamily="34" charset="0"/>
                          <a:ea typeface="+mj-ea"/>
                          <a:cs typeface="Arial" panose="020B0604020202020204" pitchFamily="34" charset="0"/>
                        </a:rPr>
                        <a:t>組織公開情報</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kumimoji="1" lang="ja-JP" altLang="en-US" sz="1100"/>
                        <a:t>企業</a:t>
                      </a:r>
                      <a:r>
                        <a:rPr kumimoji="1" lang="en" altLang="ja-JP" sz="1100" dirty="0"/>
                        <a:t>HP</a:t>
                      </a:r>
                      <a:r>
                        <a:rPr kumimoji="1" lang="ja-JP" altLang="en" sz="1100"/>
                        <a:t>、</a:t>
                      </a:r>
                      <a:r>
                        <a:rPr kumimoji="1" lang="ja-JP" altLang="en-US" sz="1100"/>
                        <a:t>有価証券報告書などの公開情報と、商業登記、官報、国税データ、厚生労働省の被保険者情報などの公的な統計情報を基に弊社が作成した情報です。会社・組織情報の名寄せができた（</a:t>
                      </a:r>
                      <a:r>
                        <a:rPr kumimoji="1" lang="en" altLang="ja-JP" sz="1100" dirty="0"/>
                        <a:t>SOC</a:t>
                      </a:r>
                      <a:r>
                        <a:rPr kumimoji="1" lang="ja-JP" altLang="en-US" sz="1100"/>
                        <a:t>が付与された）データに対して、弊社が作成した最新の情報が反映されます</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100"/>
                        <a:t>売上高、従業員数、資本金、業種などの企業属性情報を付与可能。</a:t>
                      </a:r>
                    </a:p>
                    <a:p>
                      <a:r>
                        <a:rPr kumimoji="1" lang="ja-JP" altLang="en-US" sz="1100"/>
                        <a:t>自社データと組み合わせることで、企業規模別・業種別の売上分析やターゲットセグメントの特定に活用できます</a:t>
                      </a: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9663655"/>
                  </a:ext>
                </a:extLst>
              </a:tr>
              <a:tr h="717239">
                <a:tc>
                  <a:txBody>
                    <a:bodyPr/>
                    <a:lstStyle/>
                    <a:p>
                      <a:pPr marL="0" algn="ctr">
                        <a:spcBef>
                          <a:spcPts val="300"/>
                        </a:spcBef>
                      </a:pPr>
                      <a:r>
                        <a:rPr kumimoji="1" lang="en-US" altLang="ja-JP" sz="1100" b="1" dirty="0" err="1">
                          <a:solidFill>
                            <a:schemeClr val="accent1"/>
                          </a:solidFill>
                          <a:latin typeface="Arial" panose="020B0604020202020204" pitchFamily="34" charset="0"/>
                          <a:ea typeface="+mj-ea"/>
                          <a:cs typeface="Arial" panose="020B0604020202020204" pitchFamily="34" charset="0"/>
                        </a:rPr>
                        <a:t>Sansan</a:t>
                      </a:r>
                      <a:r>
                        <a:rPr kumimoji="1" lang="en-US" altLang="ja-JP" sz="1100" b="1" dirty="0">
                          <a:solidFill>
                            <a:schemeClr val="accent1"/>
                          </a:solidFill>
                          <a:latin typeface="Arial" panose="020B0604020202020204" pitchFamily="34" charset="0"/>
                          <a:ea typeface="+mj-ea"/>
                          <a:cs typeface="Arial" panose="020B0604020202020204" pitchFamily="34" charset="0"/>
                        </a:rPr>
                        <a:t> CI</a:t>
                      </a:r>
                      <a:r>
                        <a:rPr kumimoji="1" lang="ja-JP" altLang="en-US" sz="1100" b="1">
                          <a:solidFill>
                            <a:schemeClr val="accent1"/>
                          </a:solidFill>
                          <a:latin typeface="Arial" panose="020B0604020202020204" pitchFamily="34" charset="0"/>
                          <a:ea typeface="+mj-ea"/>
                          <a:cs typeface="Arial" panose="020B0604020202020204" pitchFamily="34" charset="0"/>
                        </a:rPr>
                        <a:t>拠点公開情報</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fontAlgn="auto"/>
                      <a:r>
                        <a:rPr kumimoji="1" lang="ja-JP" altLang="en-US" sz="1100" b="0" i="0" u="none" strike="noStrike" cap="none">
                          <a:solidFill>
                            <a:schemeClr val="dk1"/>
                          </a:solidFill>
                          <a:effectLst/>
                          <a:latin typeface="+mn-lt"/>
                          <a:ea typeface="+mn-ea"/>
                          <a:cs typeface="+mn-cs"/>
                          <a:sym typeface="Arial"/>
                        </a:rPr>
                        <a:t>弊社が独自に収集している拠点名や住所、電話番号などの情報です。</a:t>
                      </a:r>
                      <a:r>
                        <a:rPr kumimoji="1" lang="en" altLang="ja-JP" sz="1100" b="0" i="0" u="none" strike="noStrike" cap="none" dirty="0">
                          <a:solidFill>
                            <a:schemeClr val="dk1"/>
                          </a:solidFill>
                          <a:effectLst/>
                          <a:latin typeface="+mn-lt"/>
                          <a:ea typeface="+mn-ea"/>
                          <a:cs typeface="+mn-cs"/>
                          <a:sym typeface="Arial"/>
                        </a:rPr>
                        <a:t>SLC</a:t>
                      </a:r>
                      <a:r>
                        <a:rPr kumimoji="1" lang="ja-JP" altLang="en-US" sz="1100" b="0" i="0" u="none" strike="noStrike" cap="none">
                          <a:solidFill>
                            <a:schemeClr val="dk1"/>
                          </a:solidFill>
                          <a:effectLst/>
                          <a:latin typeface="+mn-lt"/>
                          <a:ea typeface="+mn-ea"/>
                          <a:cs typeface="+mn-cs"/>
                          <a:sym typeface="Arial"/>
                        </a:rPr>
                        <a:t>が付与されており、その企業に該当する拠点公開情報を弊社が保持している場合に付与されます</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100"/>
                        <a:t>企業にひも付く拠点情報（住所・電話番号など）を付与可能。</a:t>
                      </a:r>
                      <a:br>
                        <a:rPr lang="ja-JP" altLang="en-US" sz="1100"/>
                      </a:br>
                      <a:r>
                        <a:rPr lang="ja-JP" altLang="en-US" sz="1100"/>
                        <a:t>エリア別の営業戦略設計や、拠点単位でのアプローチ・分析に活用できます</a:t>
                      </a: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6297734"/>
                  </a:ext>
                </a:extLst>
              </a:tr>
              <a:tr h="1288990">
                <a:tc>
                  <a:txBody>
                    <a:bodyPr/>
                    <a:lstStyle/>
                    <a:p>
                      <a:pPr marL="0" marR="0" lvl="0" indent="0" algn="ctr" defTabSz="914400" rtl="0" eaLnBrk="1" fontAlgn="auto" latinLnBrk="0" hangingPunct="1">
                        <a:lnSpc>
                          <a:spcPct val="100000"/>
                        </a:lnSpc>
                        <a:spcBef>
                          <a:spcPts val="300"/>
                        </a:spcBef>
                        <a:spcAft>
                          <a:spcPts val="0"/>
                        </a:spcAft>
                        <a:buClr>
                          <a:srgbClr val="000000"/>
                        </a:buClr>
                        <a:buSzTx/>
                        <a:buFont typeface="Arial"/>
                        <a:buNone/>
                        <a:tabLst/>
                        <a:defRPr/>
                      </a:pPr>
                      <a:r>
                        <a:rPr kumimoji="1" lang="en-US" altLang="ja-JP" sz="1100" b="1" dirty="0" err="1">
                          <a:solidFill>
                            <a:schemeClr val="accent1"/>
                          </a:solidFill>
                          <a:latin typeface="Arial" panose="020B0604020202020204" pitchFamily="34" charset="0"/>
                          <a:ea typeface="+mj-ea"/>
                          <a:cs typeface="Arial" panose="020B0604020202020204" pitchFamily="34" charset="0"/>
                        </a:rPr>
                        <a:t>Sansan</a:t>
                      </a:r>
                      <a:r>
                        <a:rPr kumimoji="1" lang="ja-JP" altLang="en-US" sz="1100" b="1">
                          <a:solidFill>
                            <a:schemeClr val="accent1"/>
                          </a:solidFill>
                          <a:latin typeface="Arial" panose="020B0604020202020204" pitchFamily="34" charset="0"/>
                          <a:ea typeface="+mj-ea"/>
                          <a:cs typeface="Arial" panose="020B0604020202020204" pitchFamily="34" charset="0"/>
                        </a:rPr>
                        <a:t> </a:t>
                      </a:r>
                      <a:r>
                        <a:rPr kumimoji="1" lang="en-US" altLang="ja-JP" sz="1100" b="1" dirty="0">
                          <a:solidFill>
                            <a:schemeClr val="accent1"/>
                          </a:solidFill>
                          <a:latin typeface="Arial" panose="020B0604020202020204" pitchFamily="34" charset="0"/>
                          <a:ea typeface="+mj-ea"/>
                          <a:cs typeface="Arial" panose="020B0604020202020204" pitchFamily="34" charset="0"/>
                        </a:rPr>
                        <a:t>CI</a:t>
                      </a:r>
                      <a:r>
                        <a:rPr kumimoji="1" lang="ja-JP" altLang="en-US" sz="1100" b="1">
                          <a:solidFill>
                            <a:schemeClr val="accent1"/>
                          </a:solidFill>
                          <a:latin typeface="Arial" panose="020B0604020202020204" pitchFamily="34" charset="0"/>
                          <a:ea typeface="+mj-ea"/>
                          <a:cs typeface="Arial" panose="020B0604020202020204" pitchFamily="34" charset="0"/>
                        </a:rPr>
                        <a:t>組織</a:t>
                      </a:r>
                      <a:endParaRPr kumimoji="1" lang="en-US" altLang="ja-JP" sz="1100" b="1" dirty="0">
                        <a:solidFill>
                          <a:schemeClr val="accent1"/>
                        </a:solidFill>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100000"/>
                        </a:lnSpc>
                        <a:spcBef>
                          <a:spcPts val="300"/>
                        </a:spcBef>
                        <a:spcAft>
                          <a:spcPts val="0"/>
                        </a:spcAft>
                        <a:buClr>
                          <a:srgbClr val="000000"/>
                        </a:buClr>
                        <a:buSzTx/>
                        <a:buFont typeface="Arial"/>
                        <a:buNone/>
                        <a:tabLst/>
                        <a:defRPr/>
                      </a:pPr>
                      <a:r>
                        <a:rPr kumimoji="1" lang="en-US" altLang="ja-JP" sz="1100" b="1" dirty="0" err="1">
                          <a:solidFill>
                            <a:schemeClr val="accent1"/>
                          </a:solidFill>
                          <a:latin typeface="Arial" panose="020B0604020202020204" pitchFamily="34" charset="0"/>
                          <a:ea typeface="+mj-ea"/>
                          <a:cs typeface="Arial" panose="020B0604020202020204" pitchFamily="34" charset="0"/>
                        </a:rPr>
                        <a:t>Sansan</a:t>
                      </a:r>
                      <a:r>
                        <a:rPr kumimoji="1" lang="en-US" altLang="ja-JP" sz="1100" b="1" dirty="0">
                          <a:solidFill>
                            <a:schemeClr val="accent1"/>
                          </a:solidFill>
                          <a:latin typeface="Arial" panose="020B0604020202020204" pitchFamily="34" charset="0"/>
                          <a:ea typeface="+mj-ea"/>
                          <a:cs typeface="Arial" panose="020B0604020202020204" pitchFamily="34" charset="0"/>
                        </a:rPr>
                        <a:t> CI</a:t>
                      </a:r>
                      <a:r>
                        <a:rPr kumimoji="1" lang="ja-JP" altLang="en-US" sz="1100" b="1">
                          <a:solidFill>
                            <a:schemeClr val="accent1"/>
                          </a:solidFill>
                          <a:latin typeface="Arial" panose="020B0604020202020204" pitchFamily="34" charset="0"/>
                          <a:ea typeface="+mj-ea"/>
                          <a:cs typeface="Arial" panose="020B0604020202020204" pitchFamily="34" charset="0"/>
                        </a:rPr>
                        <a:t>拠点</a:t>
                      </a:r>
                      <a:endParaRPr kumimoji="1" lang="en-US" altLang="ja-JP" sz="1100" b="1" dirty="0">
                        <a:solidFill>
                          <a:schemeClr val="accent1"/>
                        </a:solidFill>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100000"/>
                        </a:lnSpc>
                        <a:spcBef>
                          <a:spcPts val="300"/>
                        </a:spcBef>
                        <a:spcAft>
                          <a:spcPts val="0"/>
                        </a:spcAft>
                        <a:buClr>
                          <a:srgbClr val="000000"/>
                        </a:buClr>
                        <a:buSzTx/>
                        <a:buFont typeface="Arial"/>
                        <a:buNone/>
                        <a:tabLst/>
                        <a:defRPr/>
                      </a:pPr>
                      <a:r>
                        <a:rPr kumimoji="1" lang="en-US" altLang="ja-JP" sz="1100" b="1" dirty="0" err="1">
                          <a:solidFill>
                            <a:schemeClr val="accent1"/>
                          </a:solidFill>
                          <a:latin typeface="Arial" panose="020B0604020202020204" pitchFamily="34" charset="0"/>
                          <a:ea typeface="+mj-ea"/>
                          <a:cs typeface="Arial" panose="020B0604020202020204" pitchFamily="34" charset="0"/>
                        </a:rPr>
                        <a:t>Sansan</a:t>
                      </a:r>
                      <a:r>
                        <a:rPr kumimoji="1" lang="en-US" altLang="ja-JP" sz="1100" b="1" dirty="0">
                          <a:solidFill>
                            <a:schemeClr val="accent1"/>
                          </a:solidFill>
                          <a:latin typeface="Arial" panose="020B0604020202020204" pitchFamily="34" charset="0"/>
                          <a:ea typeface="+mj-ea"/>
                          <a:cs typeface="Arial" panose="020B0604020202020204" pitchFamily="34" charset="0"/>
                        </a:rPr>
                        <a:t> CI</a:t>
                      </a:r>
                      <a:r>
                        <a:rPr kumimoji="1" lang="ja-JP" altLang="en-US" sz="1100" b="1">
                          <a:solidFill>
                            <a:schemeClr val="accent1"/>
                          </a:solidFill>
                          <a:latin typeface="Arial" panose="020B0604020202020204" pitchFamily="34" charset="0"/>
                          <a:ea typeface="+mj-ea"/>
                          <a:cs typeface="Arial" panose="020B0604020202020204" pitchFamily="34" charset="0"/>
                        </a:rPr>
                        <a:t>人物</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en" altLang="ja-JP" sz="1100" b="1" dirty="0" err="1"/>
                        <a:t>Sansan</a:t>
                      </a:r>
                      <a:r>
                        <a:rPr lang="en" altLang="ja-JP" sz="1100" b="1" dirty="0"/>
                        <a:t> CI</a:t>
                      </a:r>
                      <a:r>
                        <a:rPr lang="ja-JP" altLang="en-US" sz="1100" b="1"/>
                        <a:t>組織</a:t>
                      </a:r>
                      <a:r>
                        <a:rPr lang="en-US" altLang="ja-JP" sz="1100" b="1" dirty="0"/>
                        <a:t> </a:t>
                      </a:r>
                      <a:r>
                        <a:rPr lang="ja-JP" altLang="en-US" sz="1100" b="1"/>
                        <a:t>／</a:t>
                      </a:r>
                      <a:r>
                        <a:rPr lang="en-US" altLang="ja-JP" sz="1100" b="1" dirty="0"/>
                        <a:t> </a:t>
                      </a:r>
                      <a:r>
                        <a:rPr lang="en-US" altLang="ja-JP" sz="1100" b="1" dirty="0" err="1"/>
                        <a:t>Sansan</a:t>
                      </a:r>
                      <a:r>
                        <a:rPr lang="en-US" altLang="ja-JP" sz="1100" b="1" dirty="0"/>
                        <a:t> CI</a:t>
                      </a:r>
                      <a:r>
                        <a:rPr lang="ja-JP" altLang="en-US" sz="1100" b="1"/>
                        <a:t>拠点</a:t>
                      </a:r>
                    </a:p>
                    <a:p>
                      <a:r>
                        <a:rPr lang="en" altLang="ja-JP" sz="1100" dirty="0"/>
                        <a:t>SOC</a:t>
                      </a:r>
                      <a:r>
                        <a:rPr lang="ja-JP" altLang="en" sz="1100"/>
                        <a:t>／</a:t>
                      </a:r>
                      <a:r>
                        <a:rPr lang="en" altLang="ja-JP" sz="1100" dirty="0"/>
                        <a:t>SLC</a:t>
                      </a:r>
                      <a:r>
                        <a:rPr lang="ja-JP" altLang="en-US" sz="1100"/>
                        <a:t>で企業・拠点を一意に識別可能</a:t>
                      </a:r>
                      <a:endParaRPr lang="en-US" altLang="ja-JP" sz="1100" dirty="0"/>
                    </a:p>
                    <a:p>
                      <a:r>
                        <a:rPr lang="ja-JP" altLang="en-US" sz="1100"/>
                        <a:t>（通常は組織公開情報・拠点公開オブジェクトの利用を推奨）</a:t>
                      </a:r>
                    </a:p>
                    <a:p>
                      <a:br>
                        <a:rPr lang="ja-JP" altLang="en-US" sz="1100"/>
                      </a:br>
                      <a:r>
                        <a:rPr lang="en" altLang="ja-JP" sz="1100" b="1" dirty="0" err="1"/>
                        <a:t>Sansan</a:t>
                      </a:r>
                      <a:r>
                        <a:rPr lang="en" altLang="ja-JP" sz="1100" b="1" dirty="0"/>
                        <a:t> CI</a:t>
                      </a:r>
                      <a:r>
                        <a:rPr lang="ja-JP" altLang="en-US" sz="1100" b="1"/>
                        <a:t>人物</a:t>
                      </a:r>
                    </a:p>
                    <a:p>
                      <a:r>
                        <a:rPr lang="en" altLang="ja-JP" sz="1100" dirty="0"/>
                        <a:t>CI</a:t>
                      </a:r>
                      <a:r>
                        <a:rPr lang="ja-JP" altLang="en-US" sz="1100"/>
                        <a:t>人物</a:t>
                      </a:r>
                      <a:r>
                        <a:rPr lang="en" altLang="ja-JP" sz="1100" dirty="0"/>
                        <a:t>ID</a:t>
                      </a:r>
                      <a:r>
                        <a:rPr lang="ja-JP" altLang="en-US" sz="1100"/>
                        <a:t>で人物を識別可能</a:t>
                      </a:r>
                      <a:endParaRPr lang="en-US" altLang="ja-JP" sz="1100" dirty="0"/>
                    </a:p>
                    <a:p>
                      <a:r>
                        <a:rPr lang="ja-JP" altLang="en-US" sz="1100"/>
                        <a:t>（精度が必要な場合は名刺データの利用を推奨）</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ja-JP" sz="1100" b="1" dirty="0" err="1"/>
                        <a:t>Sansan</a:t>
                      </a:r>
                      <a:r>
                        <a:rPr lang="en-US" altLang="ja-JP" sz="1100" b="1" dirty="0"/>
                        <a:t> CI</a:t>
                      </a:r>
                      <a:r>
                        <a:rPr lang="ja-JP" altLang="en-US" sz="1100" b="1"/>
                        <a:t>人物</a:t>
                      </a:r>
                      <a:br>
                        <a:rPr lang="en-US" altLang="ja-JP" sz="1100" dirty="0"/>
                      </a:br>
                      <a:r>
                        <a:rPr lang="ja-JP" altLang="en-US" sz="1100"/>
                        <a:t>・人物の最新判定は</a:t>
                      </a:r>
                      <a:r>
                        <a:rPr lang="en" altLang="ja-JP" sz="1100" dirty="0"/>
                        <a:t>AI</a:t>
                      </a:r>
                      <a:r>
                        <a:rPr lang="ja-JP" altLang="en-US" sz="1100"/>
                        <a:t>を使用しております。精度保証はしておらず個別の修正もお受けしておりません。</a:t>
                      </a:r>
                    </a:p>
                    <a:p>
                      <a:r>
                        <a:rPr lang="ja-JP" altLang="en-US" sz="1100"/>
                        <a:t>・精度が求められる用途の場合は、名刺エクスポートの利用をご検討ください</a:t>
                      </a: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104474"/>
                  </a:ext>
                </a:extLst>
              </a:tr>
              <a:tr h="776501">
                <a:tc>
                  <a:txBody>
                    <a:bodyPr/>
                    <a:lstStyle/>
                    <a:p>
                      <a:pPr marL="0" algn="ctr">
                        <a:spcBef>
                          <a:spcPts val="300"/>
                        </a:spcBef>
                      </a:pPr>
                      <a:r>
                        <a:rPr kumimoji="1" lang="ja-JP" altLang="en-US" sz="1100" b="1">
                          <a:solidFill>
                            <a:schemeClr val="accent1"/>
                          </a:solidFill>
                          <a:latin typeface="Arial" panose="020B0604020202020204" pitchFamily="34" charset="0"/>
                          <a:ea typeface="+mj-ea"/>
                          <a:cs typeface="Arial" panose="020B0604020202020204" pitchFamily="34" charset="0"/>
                        </a:rPr>
                        <a:t>国税庁</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kumimoji="1" lang="ja-JP" altLang="en-US" sz="1100" b="0" i="0" u="none" strike="noStrike" cap="none">
                          <a:solidFill>
                            <a:schemeClr val="dk1"/>
                          </a:solidFill>
                          <a:effectLst/>
                          <a:latin typeface="+mn-lt"/>
                          <a:ea typeface="+mn-ea"/>
                          <a:cs typeface="+mn-cs"/>
                          <a:sym typeface="Arial"/>
                        </a:rPr>
                        <a:t>国税庁に登録されている企業情報です</a:t>
                      </a:r>
                      <a:endParaRPr kumimoji="1" lang="ja-JP" altLang="en-US" sz="11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0" i="0" u="none" strike="noStrike" cap="none">
                          <a:solidFill>
                            <a:schemeClr val="dk1"/>
                          </a:solidFill>
                          <a:effectLst/>
                          <a:latin typeface="+mn-lt"/>
                          <a:ea typeface="+mn-ea"/>
                          <a:cs typeface="+mn-cs"/>
                          <a:sym typeface="Arial"/>
                        </a:rPr>
                        <a:t>・</a:t>
                      </a:r>
                      <a:r>
                        <a:rPr kumimoji="1" lang="en" altLang="ja-JP" sz="1100" b="0" i="0" u="none" strike="noStrike" cap="none" dirty="0" err="1">
                          <a:solidFill>
                            <a:schemeClr val="dk1"/>
                          </a:solidFill>
                          <a:effectLst/>
                          <a:latin typeface="+mn-lt"/>
                          <a:ea typeface="+mn-ea"/>
                          <a:cs typeface="+mn-cs"/>
                          <a:sym typeface="Arial"/>
                        </a:rPr>
                        <a:t>Sansan</a:t>
                      </a:r>
                      <a:r>
                        <a:rPr kumimoji="1" lang="en" altLang="ja-JP" sz="1100" b="0" i="0" u="none" strike="noStrike" cap="none" dirty="0">
                          <a:solidFill>
                            <a:schemeClr val="dk1"/>
                          </a:solidFill>
                          <a:effectLst/>
                          <a:latin typeface="+mn-lt"/>
                          <a:ea typeface="+mn-ea"/>
                          <a:cs typeface="+mn-cs"/>
                          <a:sym typeface="Arial"/>
                        </a:rPr>
                        <a:t> Data Hub</a:t>
                      </a:r>
                      <a:r>
                        <a:rPr kumimoji="1" lang="ja-JP" altLang="en-US" sz="1100" b="0" i="0" u="none" strike="noStrike" cap="none">
                          <a:solidFill>
                            <a:schemeClr val="dk1"/>
                          </a:solidFill>
                          <a:effectLst/>
                          <a:latin typeface="+mn-lt"/>
                          <a:ea typeface="+mn-ea"/>
                          <a:cs typeface="+mn-cs"/>
                          <a:sym typeface="Arial"/>
                        </a:rPr>
                        <a:t>は国税庁の情報</a:t>
                      </a:r>
                      <a:r>
                        <a:rPr kumimoji="1" lang="en" altLang="ja-JP" sz="1100" b="0" i="0" u="none" strike="noStrike" cap="none" dirty="0">
                          <a:solidFill>
                            <a:schemeClr val="dk1"/>
                          </a:solidFill>
                          <a:effectLst/>
                          <a:latin typeface="+mn-lt"/>
                          <a:ea typeface="+mn-ea"/>
                          <a:cs typeface="+mn-cs"/>
                          <a:sym typeface="Arial"/>
                        </a:rPr>
                        <a:t>DB</a:t>
                      </a:r>
                      <a:r>
                        <a:rPr kumimoji="1" lang="ja-JP" altLang="en-US" sz="1100" b="0" i="0" u="none" strike="noStrike" cap="none">
                          <a:solidFill>
                            <a:schemeClr val="dk1"/>
                          </a:solidFill>
                          <a:effectLst/>
                          <a:latin typeface="+mn-lt"/>
                          <a:ea typeface="+mn-ea"/>
                          <a:cs typeface="+mn-cs"/>
                          <a:sym typeface="Arial"/>
                        </a:rPr>
                        <a:t>と</a:t>
                      </a:r>
                      <a:r>
                        <a:rPr kumimoji="1" lang="en" altLang="ja-JP" sz="1100" b="0" i="0" u="none" strike="noStrike" cap="none" dirty="0">
                          <a:solidFill>
                            <a:schemeClr val="dk1"/>
                          </a:solidFill>
                          <a:effectLst/>
                          <a:latin typeface="+mn-lt"/>
                          <a:ea typeface="+mn-ea"/>
                          <a:cs typeface="+mn-cs"/>
                          <a:sym typeface="Arial"/>
                        </a:rPr>
                        <a:t>API</a:t>
                      </a:r>
                      <a:r>
                        <a:rPr kumimoji="1" lang="ja-JP" altLang="en-US" sz="1100" b="0" i="0" u="none" strike="noStrike" cap="none">
                          <a:solidFill>
                            <a:schemeClr val="dk1"/>
                          </a:solidFill>
                          <a:effectLst/>
                          <a:latin typeface="+mn-lt"/>
                          <a:ea typeface="+mn-ea"/>
                          <a:cs typeface="+mn-cs"/>
                          <a:sym typeface="Arial"/>
                        </a:rPr>
                        <a:t>連携しており、毎日最新の情報を取得しています。</a:t>
                      </a:r>
                      <a:br>
                        <a:rPr kumimoji="1" lang="en-US" altLang="ja-JP" sz="1100" b="0" i="0" u="none" strike="noStrike" cap="none" dirty="0">
                          <a:solidFill>
                            <a:schemeClr val="dk1"/>
                          </a:solidFill>
                          <a:effectLst/>
                          <a:latin typeface="+mn-lt"/>
                          <a:ea typeface="+mn-ea"/>
                          <a:cs typeface="+mn-cs"/>
                          <a:sym typeface="Arial"/>
                        </a:rPr>
                      </a:br>
                      <a:r>
                        <a:rPr kumimoji="1" lang="ja-JP" altLang="en-US" sz="1100" b="0" i="0" u="none" strike="noStrike" cap="none">
                          <a:solidFill>
                            <a:schemeClr val="dk1"/>
                          </a:solidFill>
                          <a:effectLst/>
                          <a:latin typeface="+mn-lt"/>
                          <a:ea typeface="+mn-ea"/>
                          <a:cs typeface="+mn-cs"/>
                          <a:sym typeface="Arial"/>
                        </a:rPr>
                        <a:t>・会社・組織情報の名寄せができた（</a:t>
                      </a:r>
                      <a:r>
                        <a:rPr kumimoji="1" lang="en" altLang="ja-JP" sz="1100" b="0" i="0" u="none" strike="noStrike" cap="none" dirty="0">
                          <a:solidFill>
                            <a:schemeClr val="dk1"/>
                          </a:solidFill>
                          <a:effectLst/>
                          <a:latin typeface="+mn-lt"/>
                          <a:ea typeface="+mn-ea"/>
                          <a:cs typeface="+mn-cs"/>
                          <a:sym typeface="Arial"/>
                        </a:rPr>
                        <a:t>SOC</a:t>
                      </a:r>
                      <a:r>
                        <a:rPr kumimoji="1" lang="ja-JP" altLang="en-US" sz="1100" b="0" i="0" u="none" strike="noStrike" cap="none">
                          <a:solidFill>
                            <a:schemeClr val="dk1"/>
                          </a:solidFill>
                          <a:effectLst/>
                          <a:latin typeface="+mn-lt"/>
                          <a:ea typeface="+mn-ea"/>
                          <a:cs typeface="+mn-cs"/>
                          <a:sym typeface="Arial"/>
                        </a:rPr>
                        <a:t>が付与された）データに対して、国税庁に登録されている最新の情報が反映されます</a:t>
                      </a:r>
                      <a:endParaRPr kumimoji="1" lang="ja-JP" altLang="en-US" sz="1100"/>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739024"/>
                  </a:ext>
                </a:extLst>
              </a:tr>
              <a:tr h="947330">
                <a:tc>
                  <a:txBody>
                    <a:bodyPr/>
                    <a:lstStyle/>
                    <a:p>
                      <a:pPr marL="0" algn="ctr">
                        <a:spcBef>
                          <a:spcPts val="300"/>
                        </a:spcBef>
                      </a:pPr>
                      <a:r>
                        <a:rPr kumimoji="1" lang="ja-JP" altLang="en-US" sz="1100" b="1">
                          <a:solidFill>
                            <a:schemeClr val="accent1"/>
                          </a:solidFill>
                          <a:latin typeface="Arial" panose="020B0604020202020204" pitchFamily="34" charset="0"/>
                          <a:ea typeface="+mj-ea"/>
                          <a:cs typeface="Arial" panose="020B0604020202020204" pitchFamily="34" charset="0"/>
                        </a:rPr>
                        <a:t>国税庁</a:t>
                      </a:r>
                      <a:endParaRPr kumimoji="1" lang="en-US" altLang="ja-JP" sz="1100" b="1" dirty="0">
                        <a:solidFill>
                          <a:schemeClr val="accent1"/>
                        </a:solidFill>
                        <a:latin typeface="Arial" panose="020B0604020202020204" pitchFamily="34" charset="0"/>
                        <a:ea typeface="+mj-ea"/>
                        <a:cs typeface="Arial" panose="020B0604020202020204" pitchFamily="34" charset="0"/>
                      </a:endParaRPr>
                    </a:p>
                    <a:p>
                      <a:pPr marL="0" algn="ctr">
                        <a:spcBef>
                          <a:spcPts val="300"/>
                        </a:spcBef>
                      </a:pPr>
                      <a:r>
                        <a:rPr kumimoji="1" lang="ja-JP" altLang="en-US" sz="1100" b="1">
                          <a:solidFill>
                            <a:schemeClr val="accent1"/>
                          </a:solidFill>
                          <a:latin typeface="Arial" panose="020B0604020202020204" pitchFamily="34" charset="0"/>
                          <a:ea typeface="+mj-ea"/>
                          <a:cs typeface="Arial" panose="020B0604020202020204" pitchFamily="34" charset="0"/>
                        </a:rPr>
                        <a:t>（適格請求書発行事業者）</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kumimoji="1" lang="ja-JP" altLang="en-US" sz="1100" b="0" i="0" u="none" strike="noStrike" cap="none">
                          <a:solidFill>
                            <a:schemeClr val="dk1"/>
                          </a:solidFill>
                          <a:effectLst/>
                          <a:latin typeface="+mn-lt"/>
                          <a:ea typeface="+mn-ea"/>
                          <a:cs typeface="+mn-cs"/>
                          <a:sym typeface="Arial"/>
                        </a:rPr>
                        <a:t>インボイス制度（適格請求書など保存方式）の下で「適格請求書（インボイス）」を発行できるよう、税務署長の登録を受けた事業者については、登録情報が反映されます</a:t>
                      </a:r>
                      <a:endParaRPr kumimoji="1" lang="ja-JP" altLang="en-US" sz="11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b="0" i="0" u="none" strike="noStrike" cap="none">
                          <a:solidFill>
                            <a:schemeClr val="dk1"/>
                          </a:solidFill>
                          <a:effectLst/>
                          <a:latin typeface="+mn-lt"/>
                          <a:ea typeface="+mn-ea"/>
                          <a:cs typeface="+mn-cs"/>
                          <a:sym typeface="Arial"/>
                        </a:rPr>
                        <a:t>・本情報は</a:t>
                      </a:r>
                      <a:r>
                        <a:rPr kumimoji="1" lang="ja-JP" altLang="en-US" sz="1100" b="0" i="0" u="none" strike="noStrike" cap="none">
                          <a:solidFill>
                            <a:schemeClr val="dk1"/>
                          </a:solidFill>
                          <a:effectLst/>
                          <a:latin typeface="+mn-lt"/>
                          <a:ea typeface="+mn-ea"/>
                          <a:cs typeface="+mn-cs"/>
                          <a:sym typeface="Arial"/>
                          <a:hlinkClick r:id="rId3"/>
                        </a:rPr>
                        <a:t>国税庁ホームページ</a:t>
                      </a:r>
                      <a:r>
                        <a:rPr kumimoji="1" lang="ja-JP" altLang="en-US" sz="1100" b="0" i="0" u="none" strike="noStrike" cap="none">
                          <a:solidFill>
                            <a:schemeClr val="dk1"/>
                          </a:solidFill>
                          <a:effectLst/>
                          <a:latin typeface="+mn-lt"/>
                          <a:ea typeface="+mn-ea"/>
                          <a:cs typeface="+mn-cs"/>
                          <a:sym typeface="Arial"/>
                        </a:rPr>
                        <a:t>から取得した内容を反映しています。情報の連携にはタイムラグが生じる場合がありますのでご留意ください。 </a:t>
                      </a:r>
                      <a:br>
                        <a:rPr kumimoji="1" lang="en-US" altLang="ja-JP" sz="1100" b="0" i="0" u="none" strike="noStrike" cap="none" dirty="0">
                          <a:solidFill>
                            <a:schemeClr val="dk1"/>
                          </a:solidFill>
                          <a:effectLst/>
                          <a:latin typeface="+mn-lt"/>
                          <a:ea typeface="+mn-ea"/>
                          <a:cs typeface="+mn-cs"/>
                          <a:sym typeface="Arial"/>
                        </a:rPr>
                      </a:br>
                      <a:r>
                        <a:rPr kumimoji="1" lang="ja-JP" altLang="en-US" sz="1100" b="0" i="0" u="none" strike="noStrike" cap="none">
                          <a:solidFill>
                            <a:schemeClr val="dk1"/>
                          </a:solidFill>
                          <a:effectLst/>
                          <a:latin typeface="+mn-lt"/>
                          <a:ea typeface="+mn-ea"/>
                          <a:cs typeface="+mn-cs"/>
                          <a:sym typeface="Arial"/>
                        </a:rPr>
                        <a:t>・なお、出力項目のうち「取消年月日」「失効年月日」「削除年月日」のいずれかに日付が登録されている場合は、当該登録番号は無効な状態です</a:t>
                      </a:r>
                      <a:endParaRPr kumimoji="1" lang="ja-JP" altLang="en-US" sz="1100"/>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3321300"/>
                  </a:ext>
                </a:extLst>
              </a:tr>
              <a:tr h="468000">
                <a:tc>
                  <a:txBody>
                    <a:bodyPr/>
                    <a:lstStyle/>
                    <a:p>
                      <a:pPr marL="0" algn="ctr">
                        <a:spcBef>
                          <a:spcPts val="300"/>
                        </a:spcBef>
                      </a:pPr>
                      <a:r>
                        <a:rPr kumimoji="1" lang="ja-JP" altLang="en-US" sz="1100" b="1">
                          <a:solidFill>
                            <a:schemeClr val="accent1"/>
                          </a:solidFill>
                          <a:latin typeface="Arial" panose="020B0604020202020204" pitchFamily="34" charset="0"/>
                          <a:ea typeface="+mj-ea"/>
                          <a:cs typeface="Arial" panose="020B0604020202020204" pitchFamily="34" charset="0"/>
                        </a:rPr>
                        <a:t>ターゲティングタグ</a:t>
                      </a: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kumimoji="1" lang="ja-JP" altLang="en-US" sz="1100" b="0" i="0" u="none" strike="noStrike" cap="none">
                          <a:solidFill>
                            <a:schemeClr val="dk1"/>
                          </a:solidFill>
                          <a:effectLst/>
                          <a:latin typeface="+mn-lt"/>
                          <a:ea typeface="+mn-ea"/>
                          <a:cs typeface="+mn-cs"/>
                          <a:sym typeface="Arial"/>
                        </a:rPr>
                        <a:t>ターゲティングタグとは、弊社が独自に収集している企業にひも付く事業活動や最近の動向に関する情報です</a:t>
                      </a:r>
                      <a:endParaRPr kumimoji="1" lang="ja-JP" altLang="en-US" sz="110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1100"/>
                        <a:t>・</a:t>
                      </a:r>
                      <a:r>
                        <a:rPr kumimoji="1" lang="ja-JP" altLang="en-US" sz="1100" b="0" i="0" u="none" strike="noStrike" cap="none">
                          <a:solidFill>
                            <a:schemeClr val="dk1"/>
                          </a:solidFill>
                          <a:effectLst/>
                          <a:latin typeface="+mn-lt"/>
                          <a:ea typeface="+mn-ea"/>
                          <a:cs typeface="+mn-cs"/>
                          <a:sym typeface="Arial"/>
                        </a:rPr>
                        <a:t>会社・組織情報の名寄せができた（</a:t>
                      </a:r>
                      <a:r>
                        <a:rPr kumimoji="1" lang="en" altLang="ja-JP" sz="1100" b="0" i="0" u="none" strike="noStrike" cap="none" dirty="0">
                          <a:solidFill>
                            <a:schemeClr val="dk1"/>
                          </a:solidFill>
                          <a:effectLst/>
                          <a:latin typeface="+mn-lt"/>
                          <a:ea typeface="+mn-ea"/>
                          <a:cs typeface="+mn-cs"/>
                          <a:sym typeface="Arial"/>
                        </a:rPr>
                        <a:t>SOC</a:t>
                      </a:r>
                      <a:r>
                        <a:rPr kumimoji="1" lang="ja-JP" altLang="en-US" sz="1100" b="0" i="0" u="none" strike="noStrike" cap="none">
                          <a:solidFill>
                            <a:schemeClr val="dk1"/>
                          </a:solidFill>
                          <a:effectLst/>
                          <a:latin typeface="+mn-lt"/>
                          <a:ea typeface="+mn-ea"/>
                          <a:cs typeface="+mn-cs"/>
                          <a:sym typeface="Arial"/>
                        </a:rPr>
                        <a:t>が付与された）データに対して、最新のターゲティングタグが反映されます</a:t>
                      </a:r>
                      <a:endParaRPr kumimoji="1" lang="en-US" altLang="ja-JP" sz="1100" b="0" i="0" u="none" strike="noStrike" cap="none" dirty="0">
                        <a:solidFill>
                          <a:schemeClr val="dk1"/>
                        </a:solidFill>
                        <a:effectLst/>
                        <a:latin typeface="+mn-lt"/>
                        <a:ea typeface="+mn-ea"/>
                        <a:cs typeface="+mn-cs"/>
                        <a:sym typeface="Arial"/>
                      </a:endParaRPr>
                    </a:p>
                  </a:txBody>
                  <a:tcP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3261993"/>
                  </a:ext>
                </a:extLst>
              </a:tr>
            </a:tbl>
          </a:graphicData>
        </a:graphic>
      </p:graphicFrame>
    </p:spTree>
    <p:extLst>
      <p:ext uri="{BB962C8B-B14F-4D97-AF65-F5344CB8AC3E}">
        <p14:creationId xmlns:p14="http://schemas.microsoft.com/office/powerpoint/2010/main" val="295561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7FFFED4D-FB8A-191F-7A1F-337ED7E09DA2}"/>
              </a:ext>
            </a:extLst>
          </p:cNvPr>
          <p:cNvSpPr>
            <a:spLocks noGrp="1"/>
          </p:cNvSpPr>
          <p:nvPr>
            <p:ph type="body" sz="quarter" idx="11"/>
          </p:nvPr>
        </p:nvSpPr>
        <p:spPr>
          <a:xfrm>
            <a:off x="772948" y="1365041"/>
            <a:ext cx="10646106" cy="4663145"/>
          </a:xfrm>
        </p:spPr>
        <p:txBody>
          <a:bodyPr/>
          <a:lstStyle/>
          <a:p>
            <a:pPr marL="92869" algn="ctr">
              <a:spcBef>
                <a:spcPts val="400"/>
              </a:spcBef>
            </a:pPr>
            <a:r>
              <a:rPr lang="ja-JP" altLang="en-US" sz="2000" b="1">
                <a:solidFill>
                  <a:schemeClr val="accent1"/>
                </a:solidFill>
                <a:latin typeface="+mj-lt"/>
                <a:ea typeface="Yu Gothic" charset="-128"/>
              </a:rPr>
              <a:t>詳細なエクスポート項目については、</a:t>
            </a:r>
            <a:endParaRPr lang="en-US" altLang="ja-JP" sz="2000" b="1" dirty="0">
              <a:solidFill>
                <a:schemeClr val="accent1"/>
              </a:solidFill>
              <a:latin typeface="+mj-lt"/>
              <a:ea typeface="Yu Gothic" charset="-128"/>
            </a:endParaRPr>
          </a:p>
          <a:p>
            <a:pPr marL="92869" algn="ctr">
              <a:spcBef>
                <a:spcPts val="400"/>
              </a:spcBef>
            </a:pPr>
            <a:r>
              <a:rPr lang="en-US" altLang="ja-JP" sz="2000" b="1" dirty="0">
                <a:solidFill>
                  <a:schemeClr val="accent1"/>
                </a:solidFill>
                <a:latin typeface="+mj-lt"/>
                <a:ea typeface="Yu Gothic" charset="-128"/>
              </a:rPr>
              <a:t>『</a:t>
            </a:r>
            <a:r>
              <a:rPr lang="ja-JP" altLang="en-US" sz="2000" b="1">
                <a:solidFill>
                  <a:schemeClr val="accent6"/>
                </a:solidFill>
                <a:latin typeface="+mj-lt"/>
                <a:ea typeface="Yu Gothic" charset="-128"/>
                <a:hlinkClick r:id="rId2">
                  <a:extLst>
                    <a:ext uri="{A12FA001-AC4F-418D-AE19-62706E023703}">
                      <ahyp:hlinkClr xmlns:ahyp="http://schemas.microsoft.com/office/drawing/2018/hyperlinkcolor" val="tx"/>
                    </a:ext>
                  </a:extLst>
                </a:hlinkClick>
              </a:rPr>
              <a:t>連携項目・エクスポート項目の一覧</a:t>
            </a:r>
            <a:r>
              <a:rPr lang="en-US" altLang="ja-JP" sz="2000" b="1" dirty="0">
                <a:solidFill>
                  <a:schemeClr val="accent1"/>
                </a:solidFill>
                <a:latin typeface="+mj-lt"/>
                <a:ea typeface="Yu Gothic" charset="-128"/>
              </a:rPr>
              <a:t>』</a:t>
            </a:r>
            <a:r>
              <a:rPr lang="ja-JP" altLang="en-US" sz="2000" b="1">
                <a:solidFill>
                  <a:schemeClr val="accent1"/>
                </a:solidFill>
                <a:latin typeface="+mj-lt"/>
                <a:ea typeface="Yu Gothic" charset="-128"/>
              </a:rPr>
              <a:t>の</a:t>
            </a:r>
            <a:endParaRPr lang="en-US" altLang="ja-JP" sz="2000" b="1" dirty="0">
              <a:solidFill>
                <a:schemeClr val="accent1"/>
              </a:solidFill>
              <a:latin typeface="+mj-lt"/>
              <a:ea typeface="Yu Gothic" charset="-128"/>
            </a:endParaRPr>
          </a:p>
          <a:p>
            <a:pPr marL="92869" algn="ctr">
              <a:spcBef>
                <a:spcPts val="400"/>
              </a:spcBef>
            </a:pPr>
            <a:r>
              <a:rPr lang="ja-JP" altLang="en" sz="2000" b="1">
                <a:solidFill>
                  <a:schemeClr val="accent1"/>
                </a:solidFill>
                <a:latin typeface="+mj-lt"/>
                <a:ea typeface="Yu Gothic" charset="-128"/>
              </a:rPr>
              <a:t>「</a:t>
            </a:r>
            <a:r>
              <a:rPr lang="en" altLang="ja-JP" sz="2000" b="1" dirty="0">
                <a:solidFill>
                  <a:schemeClr val="accent1"/>
                </a:solidFill>
                <a:latin typeface="+mj-lt"/>
                <a:ea typeface="Yu Gothic" charset="-128"/>
              </a:rPr>
              <a:t>Change Feed API </a:t>
            </a:r>
            <a:r>
              <a:rPr lang="ja-JP" altLang="en-US" sz="2000" b="1">
                <a:solidFill>
                  <a:schemeClr val="accent1"/>
                </a:solidFill>
                <a:latin typeface="+mj-lt"/>
                <a:ea typeface="Yu Gothic" charset="-128"/>
              </a:rPr>
              <a:t>出力項目一覧」をご確認ください。</a:t>
            </a:r>
            <a:endParaRPr lang="en-US" altLang="ja-JP" sz="4400" b="1" dirty="0">
              <a:solidFill>
                <a:schemeClr val="accent1"/>
              </a:solidFill>
              <a:latin typeface="+mj-lt"/>
              <a:ea typeface="Yu Gothic" charset="-128"/>
            </a:endParaRPr>
          </a:p>
        </p:txBody>
      </p:sp>
      <p:sp>
        <p:nvSpPr>
          <p:cNvPr id="3" name="タイトル 2">
            <a:extLst>
              <a:ext uri="{FF2B5EF4-FFF2-40B4-BE49-F238E27FC236}">
                <a16:creationId xmlns:a16="http://schemas.microsoft.com/office/drawing/2014/main" id="{ECAD111B-D9CA-1D74-557D-8EC17915F97D}"/>
              </a:ext>
            </a:extLst>
          </p:cNvPr>
          <p:cNvSpPr>
            <a:spLocks noGrp="1"/>
          </p:cNvSpPr>
          <p:nvPr>
            <p:ph type="title"/>
          </p:nvPr>
        </p:nvSpPr>
        <p:spPr/>
        <p:txBody>
          <a:bodyPr/>
          <a:lstStyle/>
          <a:p>
            <a:r>
              <a:rPr kumimoji="1" lang="ja-JP" altLang="en-US"/>
              <a:t>エクスポート項目の一覧について</a:t>
            </a:r>
          </a:p>
        </p:txBody>
      </p:sp>
      <p:pic>
        <p:nvPicPr>
          <p:cNvPr id="4" name="図 3" descr="マグカップ, 光, 記号, ブルー が含まれている画像&#10;&#10;自動的に生成された説明">
            <a:extLst>
              <a:ext uri="{FF2B5EF4-FFF2-40B4-BE49-F238E27FC236}">
                <a16:creationId xmlns:a16="http://schemas.microsoft.com/office/drawing/2014/main" id="{F5B32427-A892-54EA-6BD1-311B48B7D7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748" y="3009078"/>
            <a:ext cx="2734503" cy="3252806"/>
          </a:xfrm>
          <a:prstGeom prst="rect">
            <a:avLst/>
          </a:prstGeom>
        </p:spPr>
      </p:pic>
    </p:spTree>
    <p:extLst>
      <p:ext uri="{BB962C8B-B14F-4D97-AF65-F5344CB8AC3E}">
        <p14:creationId xmlns:p14="http://schemas.microsoft.com/office/powerpoint/2010/main" val="32970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AAF29C14-20C6-5A76-A39A-CF108E03442A}"/>
              </a:ext>
            </a:extLst>
          </p:cNvPr>
          <p:cNvSpPr>
            <a:spLocks noGrp="1"/>
          </p:cNvSpPr>
          <p:nvPr>
            <p:ph type="ctrTitle"/>
          </p:nvPr>
        </p:nvSpPr>
        <p:spPr/>
        <p:txBody>
          <a:bodyPr/>
          <a:lstStyle/>
          <a:p>
            <a:r>
              <a:rPr lang="en" altLang="ja-JP" dirty="0"/>
              <a:t>ID</a:t>
            </a:r>
            <a:r>
              <a:rPr lang="ja-JP" altLang="en"/>
              <a:t>・</a:t>
            </a:r>
            <a:r>
              <a:rPr lang="ja-JP" altLang="en-US"/>
              <a:t>キー設計</a:t>
            </a:r>
          </a:p>
        </p:txBody>
      </p:sp>
    </p:spTree>
    <p:extLst>
      <p:ext uri="{BB962C8B-B14F-4D97-AF65-F5344CB8AC3E}">
        <p14:creationId xmlns:p14="http://schemas.microsoft.com/office/powerpoint/2010/main" val="4030347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1A5811A-AB32-DFD0-D9A6-BA38C8B2C8BF}"/>
              </a:ext>
            </a:extLst>
          </p:cNvPr>
          <p:cNvSpPr>
            <a:spLocks noGrp="1"/>
          </p:cNvSpPr>
          <p:nvPr>
            <p:ph type="title"/>
          </p:nvPr>
        </p:nvSpPr>
        <p:spPr/>
        <p:txBody>
          <a:bodyPr/>
          <a:lstStyle/>
          <a:p>
            <a:r>
              <a:rPr lang="ja-JP" altLang="en-US">
                <a:latin typeface="Arial" panose="020B0604020202020204" pitchFamily="34" charset="0"/>
                <a:cs typeface="Arial" panose="020B0604020202020204" pitchFamily="34" charset="0"/>
              </a:rPr>
              <a:t>各</a:t>
            </a:r>
            <a:r>
              <a:rPr lang="en" altLang="ja-JP" dirty="0">
                <a:latin typeface="Arial" panose="020B0604020202020204" pitchFamily="34" charset="0"/>
                <a:cs typeface="Arial" panose="020B0604020202020204" pitchFamily="34" charset="0"/>
              </a:rPr>
              <a:t>ID</a:t>
            </a:r>
            <a:r>
              <a:rPr lang="ja-JP" altLang="en">
                <a:latin typeface="Arial" panose="020B0604020202020204" pitchFamily="34" charset="0"/>
                <a:cs typeface="Arial" panose="020B0604020202020204" pitchFamily="34" charset="0"/>
              </a:rPr>
              <a:t>・</a:t>
            </a:r>
            <a:r>
              <a:rPr lang="ja-JP" altLang="en-US">
                <a:latin typeface="Arial" panose="020B0604020202020204" pitchFamily="34" charset="0"/>
                <a:cs typeface="Arial" panose="020B0604020202020204" pitchFamily="34" charset="0"/>
              </a:rPr>
              <a:t>キーの用途</a:t>
            </a:r>
          </a:p>
        </p:txBody>
      </p:sp>
      <p:graphicFrame>
        <p:nvGraphicFramePr>
          <p:cNvPr id="4" name="表 3">
            <a:extLst>
              <a:ext uri="{FF2B5EF4-FFF2-40B4-BE49-F238E27FC236}">
                <a16:creationId xmlns:a16="http://schemas.microsoft.com/office/drawing/2014/main" id="{9E677039-EBEE-8AAC-4B32-F9A675922E18}"/>
              </a:ext>
            </a:extLst>
          </p:cNvPr>
          <p:cNvGraphicFramePr>
            <a:graphicFrameLocks noGrp="1"/>
          </p:cNvGraphicFramePr>
          <p:nvPr>
            <p:extLst>
              <p:ext uri="{D42A27DB-BD31-4B8C-83A1-F6EECF244321}">
                <p14:modId xmlns:p14="http://schemas.microsoft.com/office/powerpoint/2010/main" val="195191659"/>
              </p:ext>
            </p:extLst>
          </p:nvPr>
        </p:nvGraphicFramePr>
        <p:xfrm>
          <a:off x="1136834" y="1520629"/>
          <a:ext cx="9918333" cy="4481781"/>
        </p:xfrm>
        <a:graphic>
          <a:graphicData uri="http://schemas.openxmlformats.org/drawingml/2006/table">
            <a:tbl>
              <a:tblPr firstRow="1" bandRow="1">
                <a:tableStyleId>{5C22544A-7EE6-4342-B048-85BDC9FD1C3A}</a:tableStyleId>
              </a:tblPr>
              <a:tblGrid>
                <a:gridCol w="3185784">
                  <a:extLst>
                    <a:ext uri="{9D8B030D-6E8A-4147-A177-3AD203B41FA5}">
                      <a16:colId xmlns:a16="http://schemas.microsoft.com/office/drawing/2014/main" val="3943759095"/>
                    </a:ext>
                  </a:extLst>
                </a:gridCol>
                <a:gridCol w="6732549">
                  <a:extLst>
                    <a:ext uri="{9D8B030D-6E8A-4147-A177-3AD203B41FA5}">
                      <a16:colId xmlns:a16="http://schemas.microsoft.com/office/drawing/2014/main" val="1873357228"/>
                    </a:ext>
                  </a:extLst>
                </a:gridCol>
              </a:tblGrid>
              <a:tr h="416236">
                <a:tc>
                  <a:txBody>
                    <a:bodyPr/>
                    <a:lstStyle/>
                    <a:p>
                      <a:pPr algn="ctr"/>
                      <a:r>
                        <a:rPr kumimoji="1" lang="ja-JP" altLang="en-US" sz="1600" b="1">
                          <a:latin typeface="Arial" panose="020B0604020202020204" pitchFamily="34" charset="0"/>
                          <a:cs typeface="Arial" panose="020B0604020202020204" pitchFamily="34" charset="0"/>
                        </a:rPr>
                        <a:t>キー項目</a:t>
                      </a:r>
                    </a:p>
                  </a:txBody>
                  <a:tcPr anchor="ctr">
                    <a:lnB w="38100" cmpd="sng">
                      <a:noFill/>
                    </a:lnB>
                    <a:solidFill>
                      <a:schemeClr val="accent1"/>
                    </a:solidFill>
                  </a:tcPr>
                </a:tc>
                <a:tc>
                  <a:txBody>
                    <a:bodyPr/>
                    <a:lstStyle/>
                    <a:p>
                      <a:pPr algn="ctr"/>
                      <a:r>
                        <a:rPr kumimoji="1" lang="ja-JP" altLang="en-US" sz="1600" b="1">
                          <a:latin typeface="Arial" panose="020B0604020202020204" pitchFamily="34" charset="0"/>
                          <a:cs typeface="Arial" panose="020B0604020202020204" pitchFamily="34" charset="0"/>
                        </a:rPr>
                        <a:t>用途</a:t>
                      </a:r>
                    </a:p>
                  </a:txBody>
                  <a:tcPr anchor="ctr">
                    <a:lnB w="38100" cmpd="sng">
                      <a:noFill/>
                    </a:lnB>
                    <a:solidFill>
                      <a:schemeClr val="accent1"/>
                    </a:solidFill>
                  </a:tcPr>
                </a:tc>
                <a:extLst>
                  <a:ext uri="{0D108BD9-81ED-4DB2-BD59-A6C34878D82A}">
                    <a16:rowId xmlns:a16="http://schemas.microsoft.com/office/drawing/2014/main" val="3878459574"/>
                  </a:ext>
                </a:extLst>
              </a:tr>
              <a:tr h="893567">
                <a:tc>
                  <a:txBody>
                    <a:bodyPr/>
                    <a:lstStyle/>
                    <a:p>
                      <a:pPr marL="97200" lvl="1" algn="ctr"/>
                      <a:r>
                        <a:rPr kumimoji="1" lang="en-US" altLang="ja-JP" sz="1600" b="1" dirty="0">
                          <a:solidFill>
                            <a:schemeClr val="accent1"/>
                          </a:solidFill>
                          <a:latin typeface="Arial" panose="020B0604020202020204" pitchFamily="34" charset="0"/>
                          <a:cs typeface="Arial" panose="020B0604020202020204" pitchFamily="34" charset="0"/>
                        </a:rPr>
                        <a:t>ID</a:t>
                      </a:r>
                      <a:r>
                        <a:rPr kumimoji="1" lang="ja-JP" altLang="en-US" sz="1600" b="1">
                          <a:solidFill>
                            <a:schemeClr val="accent1"/>
                          </a:solidFill>
                          <a:latin typeface="Arial" panose="020B0604020202020204" pitchFamily="34" charset="0"/>
                          <a:cs typeface="Arial" panose="020B0604020202020204" pitchFamily="34" charset="0"/>
                        </a:rPr>
                        <a:t>（取込</a:t>
                      </a:r>
                      <a:r>
                        <a:rPr kumimoji="1" lang="en" altLang="ja-JP" sz="1600" b="1" dirty="0">
                          <a:solidFill>
                            <a:schemeClr val="accent1"/>
                          </a:solidFill>
                          <a:latin typeface="Arial" panose="020B0604020202020204" pitchFamily="34" charset="0"/>
                          <a:cs typeface="Arial" panose="020B0604020202020204" pitchFamily="34" charset="0"/>
                        </a:rPr>
                        <a:t>CSV</a:t>
                      </a:r>
                      <a:r>
                        <a:rPr kumimoji="1" lang="ja-JP" altLang="en-US" sz="1600" b="1">
                          <a:solidFill>
                            <a:schemeClr val="accent1"/>
                          </a:solidFill>
                          <a:latin typeface="Arial" panose="020B0604020202020204" pitchFamily="34" charset="0"/>
                          <a:cs typeface="Arial" panose="020B0604020202020204" pitchFamily="34" charset="0"/>
                        </a:rPr>
                        <a:t>）</a:t>
                      </a:r>
                    </a:p>
                  </a:txBody>
                  <a:tcPr anchor="ctr">
                    <a:lnL w="12700" cmpd="sng">
                      <a:noFill/>
                    </a:lnL>
                    <a:lnR w="12700" cmpd="sng">
                      <a:noFill/>
                    </a:lnR>
                    <a:lnT w="38100" cmpd="sng">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49750" indent="-213750" algn="l" defTabSz="914400" rtl="0" eaLnBrk="1" latinLnBrk="0" hangingPunct="1">
                        <a:lnSpc>
                          <a:spcPct val="100000"/>
                        </a:lnSpc>
                        <a:spcBef>
                          <a:spcPts val="800"/>
                        </a:spcBef>
                        <a:buClr>
                          <a:schemeClr val="accent6"/>
                        </a:buClr>
                        <a:buSzPct val="160000"/>
                        <a:buFont typeface="システムフォント（レギュラー）"/>
                        <a:buChar char="-"/>
                      </a:pPr>
                      <a:r>
                        <a:rPr kumimoji="1" lang="en-US" altLang="ja-JP" sz="1400" b="0" i="0" kern="1200" dirty="0" err="1">
                          <a:solidFill>
                            <a:schemeClr val="tx2"/>
                          </a:solidFill>
                          <a:latin typeface="Arial" panose="020B0604020202020204" pitchFamily="34" charset="0"/>
                          <a:ea typeface="+mn-ea"/>
                          <a:cs typeface="Arial" panose="020B0604020202020204" pitchFamily="34" charset="0"/>
                        </a:rPr>
                        <a:t>Sansan</a:t>
                      </a:r>
                      <a:r>
                        <a:rPr kumimoji="1" lang="en-US" altLang="ja-JP" sz="1400" b="0" i="0" kern="1200" dirty="0">
                          <a:solidFill>
                            <a:schemeClr val="tx2"/>
                          </a:solidFill>
                          <a:latin typeface="Arial" panose="020B0604020202020204" pitchFamily="34" charset="0"/>
                          <a:ea typeface="+mn-ea"/>
                          <a:cs typeface="Arial" panose="020B0604020202020204" pitchFamily="34" charset="0"/>
                        </a:rPr>
                        <a:t> Data Hub</a:t>
                      </a:r>
                      <a:r>
                        <a:rPr kumimoji="1" lang="ja-JP" altLang="en-US" sz="1400" b="0" i="0" kern="1200">
                          <a:solidFill>
                            <a:schemeClr val="tx2"/>
                          </a:solidFill>
                          <a:latin typeface="Arial" panose="020B0604020202020204" pitchFamily="34" charset="0"/>
                          <a:ea typeface="+mn-ea"/>
                          <a:cs typeface="Arial" panose="020B0604020202020204" pitchFamily="34" charset="0"/>
                        </a:rPr>
                        <a:t>に取り込んだデータに対してリッチ情報を付与し、連携先システムへ更新を書き戻す際に、元データと更新内容をひも付けるためのキー</a:t>
                      </a:r>
                    </a:p>
                  </a:txBody>
                  <a:tcPr anchor="ctr">
                    <a:lnL w="12700" cmpd="sng">
                      <a:noFill/>
                    </a:lnL>
                    <a:lnR w="12700" cmpd="sng">
                      <a:noFill/>
                    </a:lnR>
                    <a:lnT w="38100" cmpd="sng">
                      <a:noFill/>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37471551"/>
                  </a:ext>
                </a:extLst>
              </a:tr>
              <a:tr h="1057326">
                <a:tc>
                  <a:txBody>
                    <a:bodyPr/>
                    <a:lstStyle/>
                    <a:p>
                      <a:pPr marL="97200" lvl="1" algn="ctr"/>
                      <a:r>
                        <a:rPr kumimoji="1" lang="en-US" altLang="ja-JP" sz="1600" b="1" dirty="0">
                          <a:solidFill>
                            <a:schemeClr val="accent1"/>
                          </a:solidFill>
                          <a:latin typeface="Arial" panose="020B0604020202020204" pitchFamily="34" charset="0"/>
                          <a:cs typeface="Arial" panose="020B0604020202020204" pitchFamily="34" charset="0"/>
                        </a:rPr>
                        <a:t>SOC</a:t>
                      </a:r>
                      <a:r>
                        <a:rPr kumimoji="1" lang="ja-JP" altLang="en-US" sz="1600" b="1">
                          <a:solidFill>
                            <a:schemeClr val="accent1"/>
                          </a:solidFill>
                          <a:latin typeface="Arial" panose="020B0604020202020204" pitchFamily="34" charset="0"/>
                          <a:cs typeface="Arial" panose="020B0604020202020204" pitchFamily="34" charset="0"/>
                        </a:rPr>
                        <a:t>／</a:t>
                      </a:r>
                      <a:r>
                        <a:rPr kumimoji="1" lang="en-US" altLang="ja-JP" sz="1600" b="1" dirty="0">
                          <a:solidFill>
                            <a:schemeClr val="accent1"/>
                          </a:solidFill>
                          <a:latin typeface="Arial" panose="020B0604020202020204" pitchFamily="34" charset="0"/>
                          <a:cs typeface="Arial" panose="020B0604020202020204" pitchFamily="34" charset="0"/>
                        </a:rPr>
                        <a:t>SLC</a:t>
                      </a:r>
                      <a:r>
                        <a:rPr kumimoji="1" lang="ja-JP" altLang="en-US" sz="1600" b="1">
                          <a:solidFill>
                            <a:schemeClr val="accent1"/>
                          </a:solidFill>
                          <a:latin typeface="Arial" panose="020B0604020202020204" pitchFamily="34" charset="0"/>
                          <a:cs typeface="Arial" panose="020B0604020202020204" pitchFamily="34" charset="0"/>
                        </a:rPr>
                        <a:t>／</a:t>
                      </a:r>
                      <a:r>
                        <a:rPr kumimoji="1" lang="en-US" altLang="ja-JP" sz="1600" b="1" dirty="0">
                          <a:solidFill>
                            <a:schemeClr val="accent1"/>
                          </a:solidFill>
                          <a:latin typeface="Arial" panose="020B0604020202020204" pitchFamily="34" charset="0"/>
                          <a:cs typeface="Arial" panose="020B0604020202020204" pitchFamily="34" charset="0"/>
                        </a:rPr>
                        <a:t>CI</a:t>
                      </a:r>
                      <a:r>
                        <a:rPr kumimoji="1" lang="ja-JP" altLang="en-US" sz="1600" b="1">
                          <a:solidFill>
                            <a:schemeClr val="accent1"/>
                          </a:solidFill>
                          <a:latin typeface="Arial" panose="020B0604020202020204" pitchFamily="34" charset="0"/>
                          <a:cs typeface="Arial" panose="020B0604020202020204" pitchFamily="34" charset="0"/>
                        </a:rPr>
                        <a:t>人物</a:t>
                      </a:r>
                      <a:r>
                        <a:rPr kumimoji="1" lang="en-US" altLang="ja-JP" sz="1600" b="1" dirty="0">
                          <a:solidFill>
                            <a:schemeClr val="accent1"/>
                          </a:solidFill>
                          <a:latin typeface="Arial" panose="020B0604020202020204" pitchFamily="34" charset="0"/>
                          <a:cs typeface="Arial" panose="020B0604020202020204" pitchFamily="34" charset="0"/>
                        </a:rPr>
                        <a:t>ID</a:t>
                      </a:r>
                    </a:p>
                  </a:txBody>
                  <a:tcPr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249750" indent="-213750" algn="l" defTabSz="914400" rtl="0" eaLnBrk="1" latinLnBrk="0" hangingPunct="1">
                        <a:lnSpc>
                          <a:spcPct val="100000"/>
                        </a:lnSpc>
                        <a:spcBef>
                          <a:spcPts val="800"/>
                        </a:spcBef>
                        <a:buClr>
                          <a:schemeClr val="accent6"/>
                        </a:buClr>
                        <a:buSzPct val="160000"/>
                        <a:buFont typeface="システムフォント（レギュラー）"/>
                        <a:buChar char="-"/>
                      </a:pPr>
                      <a:r>
                        <a:rPr kumimoji="1" lang="ja-JP" altLang="en-US" sz="1400" b="0" i="0" kern="1200">
                          <a:solidFill>
                            <a:schemeClr val="tx2"/>
                          </a:solidFill>
                          <a:latin typeface="Arial" panose="020B0604020202020204" pitchFamily="34" charset="0"/>
                          <a:ea typeface="+mn-ea"/>
                          <a:cs typeface="Arial" panose="020B0604020202020204" pitchFamily="34" charset="0"/>
                        </a:rPr>
                        <a:t>連携先システムにおける会社・拠点・人物の既存レコードを特定し、更新するためのキー</a:t>
                      </a:r>
                      <a:br>
                        <a:rPr kumimoji="1" lang="en-US" altLang="ja-JP" sz="1400" b="0" i="0" kern="1200" dirty="0">
                          <a:solidFill>
                            <a:schemeClr val="tx2"/>
                          </a:solidFill>
                          <a:latin typeface="Arial" panose="020B0604020202020204" pitchFamily="34" charset="0"/>
                          <a:ea typeface="+mn-ea"/>
                          <a:cs typeface="Arial" panose="020B0604020202020204" pitchFamily="34" charset="0"/>
                        </a:rPr>
                      </a:br>
                      <a:r>
                        <a:rPr kumimoji="1" lang="en-US" altLang="ja-JP" sz="1200" b="0" i="0" kern="1200" dirty="0">
                          <a:solidFill>
                            <a:schemeClr val="tx2"/>
                          </a:solidFill>
                          <a:latin typeface="Arial" panose="020B0604020202020204" pitchFamily="34" charset="0"/>
                          <a:ea typeface="+mn-ea"/>
                          <a:cs typeface="Arial" panose="020B0604020202020204" pitchFamily="34" charset="0"/>
                        </a:rPr>
                        <a:t>※</a:t>
                      </a:r>
                      <a:r>
                        <a:rPr kumimoji="1" lang="ja-JP" altLang="en-US" sz="1200" b="0" i="0" kern="1200">
                          <a:solidFill>
                            <a:schemeClr val="tx2"/>
                          </a:solidFill>
                          <a:latin typeface="Arial" panose="020B0604020202020204" pitchFamily="34" charset="0"/>
                          <a:ea typeface="+mn-ea"/>
                          <a:cs typeface="Arial" panose="020B0604020202020204" pitchFamily="34" charset="0"/>
                        </a:rPr>
                        <a:t>企業の統廃合などにより</a:t>
                      </a:r>
                      <a:r>
                        <a:rPr kumimoji="1" lang="en-US" altLang="ja-JP" sz="1200" b="0" i="0" kern="1200" dirty="0">
                          <a:solidFill>
                            <a:schemeClr val="tx2"/>
                          </a:solidFill>
                          <a:latin typeface="Arial" panose="020B0604020202020204" pitchFamily="34" charset="0"/>
                          <a:ea typeface="+mn-ea"/>
                          <a:cs typeface="Arial" panose="020B0604020202020204" pitchFamily="34" charset="0"/>
                        </a:rPr>
                        <a:t>SOC</a:t>
                      </a:r>
                      <a:r>
                        <a:rPr kumimoji="1" lang="ja-JP" altLang="en-US" sz="1200" b="0" i="0" kern="1200">
                          <a:solidFill>
                            <a:schemeClr val="tx2"/>
                          </a:solidFill>
                          <a:latin typeface="Arial" panose="020B0604020202020204" pitchFamily="34" charset="0"/>
                          <a:ea typeface="+mn-ea"/>
                          <a:cs typeface="Arial" panose="020B0604020202020204" pitchFamily="34" charset="0"/>
                        </a:rPr>
                        <a:t>は変更される可能性があります</a:t>
                      </a:r>
                      <a:endParaRPr kumimoji="1" lang="en-US" altLang="ja-JP" sz="1200" b="0" i="0" kern="1200" dirty="0">
                        <a:solidFill>
                          <a:schemeClr val="tx2"/>
                        </a:solidFill>
                        <a:latin typeface="Arial" panose="020B0604020202020204" pitchFamily="34" charset="0"/>
                        <a:ea typeface="+mn-ea"/>
                        <a:cs typeface="Arial" panose="020B0604020202020204" pitchFamily="34" charset="0"/>
                      </a:endParaRPr>
                    </a:p>
                  </a:txBody>
                  <a:tcPr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540710485"/>
                  </a:ext>
                </a:extLst>
              </a:tr>
              <a:tr h="1057326">
                <a:tc>
                  <a:txBody>
                    <a:bodyPr/>
                    <a:lstStyle/>
                    <a:p>
                      <a:pPr marL="97200" lvl="1" algn="ctr"/>
                      <a:r>
                        <a:rPr kumimoji="1" lang="ja-JP" altLang="en-US" sz="1600" b="1">
                          <a:solidFill>
                            <a:schemeClr val="accent1"/>
                          </a:solidFill>
                          <a:latin typeface="Arial" panose="020B0604020202020204" pitchFamily="34" charset="0"/>
                          <a:cs typeface="Arial" panose="020B0604020202020204" pitchFamily="34" charset="0"/>
                        </a:rPr>
                        <a:t>名刺</a:t>
                      </a:r>
                      <a:r>
                        <a:rPr kumimoji="1" lang="en-US" altLang="ja-JP" sz="1600" b="1" dirty="0">
                          <a:solidFill>
                            <a:schemeClr val="accent1"/>
                          </a:solidFill>
                          <a:latin typeface="Arial" panose="020B0604020202020204" pitchFamily="34" charset="0"/>
                          <a:cs typeface="Arial" panose="020B0604020202020204" pitchFamily="34" charset="0"/>
                        </a:rPr>
                        <a:t>ID</a:t>
                      </a:r>
                    </a:p>
                  </a:txBody>
                  <a:tcPr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249750" indent="-213750" algn="l" defTabSz="914400" rtl="0" eaLnBrk="1" latinLnBrk="0" hangingPunct="1">
                        <a:lnSpc>
                          <a:spcPct val="100000"/>
                        </a:lnSpc>
                        <a:spcBef>
                          <a:spcPts val="800"/>
                        </a:spcBef>
                        <a:buClr>
                          <a:schemeClr val="accent6"/>
                        </a:buClr>
                        <a:buSzPct val="160000"/>
                        <a:buFont typeface="システムフォント（レギュラー）"/>
                        <a:buChar char="-"/>
                      </a:pPr>
                      <a:r>
                        <a:rPr kumimoji="1" lang="en-US" altLang="ja-JP" sz="1400" b="0" i="0" kern="1200" dirty="0" err="1">
                          <a:solidFill>
                            <a:schemeClr val="tx2"/>
                          </a:solidFill>
                          <a:latin typeface="Arial" panose="020B0604020202020204" pitchFamily="34" charset="0"/>
                          <a:ea typeface="+mn-ea"/>
                          <a:cs typeface="Arial" panose="020B0604020202020204" pitchFamily="34" charset="0"/>
                        </a:rPr>
                        <a:t>Sansan</a:t>
                      </a:r>
                      <a:r>
                        <a:rPr kumimoji="1" lang="ja-JP" altLang="en-US" sz="1400" b="0" i="0" kern="1200">
                          <a:solidFill>
                            <a:schemeClr val="tx2"/>
                          </a:solidFill>
                          <a:latin typeface="Arial" panose="020B0604020202020204" pitchFamily="34" charset="0"/>
                          <a:ea typeface="+mn-ea"/>
                          <a:cs typeface="Arial" panose="020B0604020202020204" pitchFamily="34" charset="0"/>
                        </a:rPr>
                        <a:t>に取り込まれた名刺単位で、個別に付与された固有の</a:t>
                      </a:r>
                      <a:r>
                        <a:rPr kumimoji="1" lang="en-US" altLang="ja-JP" sz="1400" b="0" i="0" kern="1200" dirty="0">
                          <a:solidFill>
                            <a:schemeClr val="tx2"/>
                          </a:solidFill>
                          <a:latin typeface="Arial" panose="020B0604020202020204" pitchFamily="34" charset="0"/>
                          <a:ea typeface="+mn-ea"/>
                          <a:cs typeface="Arial" panose="020B0604020202020204" pitchFamily="34" charset="0"/>
                        </a:rPr>
                        <a:t>ID</a:t>
                      </a:r>
                    </a:p>
                    <a:p>
                      <a:pPr marL="249750" indent="-213750" algn="l" defTabSz="914400" rtl="0" eaLnBrk="1" latinLnBrk="0" hangingPunct="1">
                        <a:lnSpc>
                          <a:spcPct val="100000"/>
                        </a:lnSpc>
                        <a:spcBef>
                          <a:spcPts val="800"/>
                        </a:spcBef>
                        <a:buClr>
                          <a:schemeClr val="accent6"/>
                        </a:buClr>
                        <a:buSzPct val="160000"/>
                        <a:buFont typeface="システムフォント（レギュラー）"/>
                        <a:buChar char="-"/>
                      </a:pPr>
                      <a:r>
                        <a:rPr kumimoji="1" lang="en" altLang="ja-JP" sz="1400" b="0" i="0" kern="1200" dirty="0" err="1">
                          <a:solidFill>
                            <a:schemeClr val="tx2"/>
                          </a:solidFill>
                          <a:latin typeface="Arial" panose="020B0604020202020204" pitchFamily="34" charset="0"/>
                          <a:ea typeface="+mn-ea"/>
                          <a:cs typeface="Arial" panose="020B0604020202020204" pitchFamily="34" charset="0"/>
                        </a:rPr>
                        <a:t>Sansan</a:t>
                      </a:r>
                      <a:r>
                        <a:rPr kumimoji="1" lang="ja-JP" altLang="en-US" sz="1400" b="0" i="0" kern="1200">
                          <a:solidFill>
                            <a:schemeClr val="tx2"/>
                          </a:solidFill>
                          <a:latin typeface="Arial" panose="020B0604020202020204" pitchFamily="34" charset="0"/>
                          <a:ea typeface="+mn-ea"/>
                          <a:cs typeface="Arial" panose="020B0604020202020204" pitchFamily="34" charset="0"/>
                        </a:rPr>
                        <a:t>で名刺を更新した際の更新情報を、連携先システムに反映する際に使用する</a:t>
                      </a:r>
                      <a:endParaRPr kumimoji="1" lang="en-US" altLang="ja-JP" sz="1400" b="0" i="0" kern="1200" dirty="0">
                        <a:solidFill>
                          <a:schemeClr val="tx2"/>
                        </a:solidFill>
                        <a:latin typeface="Arial" panose="020B0604020202020204" pitchFamily="34" charset="0"/>
                        <a:ea typeface="+mn-ea"/>
                        <a:cs typeface="Arial" panose="020B0604020202020204" pitchFamily="34" charset="0"/>
                      </a:endParaRPr>
                    </a:p>
                  </a:txBody>
                  <a:tcPr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0075267"/>
                  </a:ext>
                </a:extLst>
              </a:tr>
              <a:tr h="1057326">
                <a:tc>
                  <a:txBody>
                    <a:bodyPr/>
                    <a:lstStyle/>
                    <a:p>
                      <a:pPr marL="97200" marR="0" lvl="1"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ja-JP" altLang="en-US" sz="1600" b="1">
                          <a:solidFill>
                            <a:schemeClr val="accent1"/>
                          </a:solidFill>
                          <a:latin typeface="Arial" panose="020B0604020202020204" pitchFamily="34" charset="0"/>
                          <a:cs typeface="Arial" panose="020B0604020202020204" pitchFamily="34" charset="0"/>
                        </a:rPr>
                        <a:t>補足：</a:t>
                      </a:r>
                      <a:r>
                        <a:rPr kumimoji="1" lang="en-US" altLang="ja-JP" sz="1600" b="1" dirty="0">
                          <a:solidFill>
                            <a:schemeClr val="accent1"/>
                          </a:solidFill>
                          <a:latin typeface="Arial" panose="020B0604020202020204" pitchFamily="34" charset="0"/>
                          <a:cs typeface="Arial" panose="020B0604020202020204" pitchFamily="34" charset="0"/>
                        </a:rPr>
                        <a:t>ID</a:t>
                      </a:r>
                      <a:r>
                        <a:rPr kumimoji="1" lang="ja-JP" altLang="en-US" sz="1600" b="1">
                          <a:solidFill>
                            <a:schemeClr val="accent1"/>
                          </a:solidFill>
                          <a:latin typeface="Arial" panose="020B0604020202020204" pitchFamily="34" charset="0"/>
                          <a:cs typeface="Arial" panose="020B0604020202020204" pitchFamily="34" charset="0"/>
                        </a:rPr>
                        <a:t>（システム）</a:t>
                      </a:r>
                    </a:p>
                  </a:txBody>
                  <a:tcPr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pPr marL="249750" indent="-213750" algn="l" defTabSz="914400" rtl="0" eaLnBrk="1" latinLnBrk="0" hangingPunct="1">
                        <a:lnSpc>
                          <a:spcPct val="100000"/>
                        </a:lnSpc>
                        <a:spcBef>
                          <a:spcPts val="800"/>
                        </a:spcBef>
                        <a:buClr>
                          <a:schemeClr val="accent6"/>
                        </a:buClr>
                        <a:buSzPct val="160000"/>
                        <a:buFont typeface="システムフォント（レギュラー）"/>
                        <a:buChar char="-"/>
                      </a:pPr>
                      <a:r>
                        <a:rPr kumimoji="1" lang="en-US" altLang="ja-JP" sz="1400" b="0" i="0" kern="1200" dirty="0" err="1">
                          <a:solidFill>
                            <a:schemeClr val="tx2"/>
                          </a:solidFill>
                          <a:latin typeface="Arial" panose="020B0604020202020204" pitchFamily="34" charset="0"/>
                          <a:ea typeface="+mn-ea"/>
                          <a:cs typeface="Arial" panose="020B0604020202020204" pitchFamily="34" charset="0"/>
                        </a:rPr>
                        <a:t>Sansan</a:t>
                      </a:r>
                      <a:r>
                        <a:rPr kumimoji="1" lang="en-US" altLang="ja-JP" sz="1400" b="0" i="0" kern="1200" dirty="0">
                          <a:solidFill>
                            <a:schemeClr val="tx2"/>
                          </a:solidFill>
                          <a:latin typeface="Arial" panose="020B0604020202020204" pitchFamily="34" charset="0"/>
                          <a:ea typeface="+mn-ea"/>
                          <a:cs typeface="Arial" panose="020B0604020202020204" pitchFamily="34" charset="0"/>
                        </a:rPr>
                        <a:t> Data Hub</a:t>
                      </a:r>
                      <a:r>
                        <a:rPr kumimoji="1" lang="ja-JP" altLang="en-US" sz="1400" b="0" i="0" kern="1200">
                          <a:solidFill>
                            <a:schemeClr val="tx2"/>
                          </a:solidFill>
                          <a:latin typeface="Arial" panose="020B0604020202020204" pitchFamily="34" charset="0"/>
                          <a:ea typeface="+mn-ea"/>
                          <a:cs typeface="Arial" panose="020B0604020202020204" pitchFamily="34" charset="0"/>
                        </a:rPr>
                        <a:t>側で付与される固定</a:t>
                      </a:r>
                      <a:r>
                        <a:rPr kumimoji="1" lang="en-US" altLang="ja-JP" sz="1400" b="0" i="0" kern="1200" dirty="0">
                          <a:solidFill>
                            <a:schemeClr val="tx2"/>
                          </a:solidFill>
                          <a:latin typeface="Arial" panose="020B0604020202020204" pitchFamily="34" charset="0"/>
                          <a:ea typeface="+mn-ea"/>
                          <a:cs typeface="Arial" panose="020B0604020202020204" pitchFamily="34" charset="0"/>
                        </a:rPr>
                        <a:t>ID</a:t>
                      </a:r>
                      <a:r>
                        <a:rPr kumimoji="1" lang="ja-JP" altLang="en-US" sz="1400" b="0" i="0" kern="1200">
                          <a:solidFill>
                            <a:schemeClr val="tx2"/>
                          </a:solidFill>
                          <a:latin typeface="Arial" panose="020B0604020202020204" pitchFamily="34" charset="0"/>
                          <a:ea typeface="+mn-ea"/>
                          <a:cs typeface="Arial" panose="020B0604020202020204" pitchFamily="34" charset="0"/>
                        </a:rPr>
                        <a:t>で、同一レコードに対して継続的に同じ値が利用される</a:t>
                      </a:r>
                    </a:p>
                    <a:p>
                      <a:pPr marL="249750" indent="-213750" algn="l" defTabSz="914400" rtl="0" eaLnBrk="1" latinLnBrk="0" hangingPunct="1">
                        <a:lnSpc>
                          <a:spcPct val="100000"/>
                        </a:lnSpc>
                        <a:spcBef>
                          <a:spcPts val="800"/>
                        </a:spcBef>
                        <a:buClr>
                          <a:schemeClr val="accent6"/>
                        </a:buClr>
                        <a:buSzPct val="160000"/>
                        <a:buFont typeface="システムフォント（レギュラー）"/>
                        <a:buChar char="-"/>
                      </a:pPr>
                      <a:r>
                        <a:rPr kumimoji="1" lang="en-US" altLang="ja-JP" sz="1400" b="0" i="0" kern="1200" dirty="0">
                          <a:solidFill>
                            <a:schemeClr val="tx2"/>
                          </a:solidFill>
                          <a:latin typeface="Arial" panose="020B0604020202020204" pitchFamily="34" charset="0"/>
                          <a:ea typeface="+mn-ea"/>
                          <a:cs typeface="Arial" panose="020B0604020202020204" pitchFamily="34" charset="0"/>
                        </a:rPr>
                        <a:t>SOC</a:t>
                      </a:r>
                      <a:r>
                        <a:rPr kumimoji="1" lang="ja-JP" altLang="en-US" sz="1400" b="0" i="0" kern="1200">
                          <a:solidFill>
                            <a:schemeClr val="tx2"/>
                          </a:solidFill>
                          <a:latin typeface="Arial" panose="020B0604020202020204" pitchFamily="34" charset="0"/>
                          <a:ea typeface="+mn-ea"/>
                          <a:cs typeface="Arial" panose="020B0604020202020204" pitchFamily="34" charset="0"/>
                        </a:rPr>
                        <a:t>ベースで更新した場合に、</a:t>
                      </a:r>
                      <a:r>
                        <a:rPr kumimoji="1" lang="en-US" altLang="ja-JP" sz="1400" b="0" i="0" kern="1200" dirty="0">
                          <a:solidFill>
                            <a:schemeClr val="tx2"/>
                          </a:solidFill>
                          <a:latin typeface="Arial" panose="020B0604020202020204" pitchFamily="34" charset="0"/>
                          <a:ea typeface="+mn-ea"/>
                          <a:cs typeface="Arial" panose="020B0604020202020204" pitchFamily="34" charset="0"/>
                        </a:rPr>
                        <a:t>SOC</a:t>
                      </a:r>
                      <a:r>
                        <a:rPr kumimoji="1" lang="ja-JP" altLang="en-US" sz="1400" b="0" i="0" kern="1200">
                          <a:solidFill>
                            <a:schemeClr val="tx2"/>
                          </a:solidFill>
                          <a:latin typeface="Arial" panose="020B0604020202020204" pitchFamily="34" charset="0"/>
                          <a:ea typeface="+mn-ea"/>
                          <a:cs typeface="Arial" panose="020B0604020202020204" pitchFamily="34" charset="0"/>
                        </a:rPr>
                        <a:t>の変更によって別企業として新規登録されてしまうことを防ぎ、既存レコードとして更新したい場合に利用可能</a:t>
                      </a:r>
                      <a:endParaRPr kumimoji="1" lang="en-US" altLang="ja-JP" sz="1400" b="0" i="0" kern="1200" dirty="0">
                        <a:solidFill>
                          <a:schemeClr val="tx2"/>
                        </a:solidFill>
                        <a:latin typeface="Arial" panose="020B0604020202020204" pitchFamily="34" charset="0"/>
                        <a:ea typeface="+mn-ea"/>
                        <a:cs typeface="Arial" panose="020B0604020202020204" pitchFamily="34" charset="0"/>
                      </a:endParaRPr>
                    </a:p>
                  </a:txBody>
                  <a:tcPr anchor="ct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185908476"/>
                  </a:ext>
                </a:extLst>
              </a:tr>
            </a:tbl>
          </a:graphicData>
        </a:graphic>
      </p:graphicFrame>
    </p:spTree>
    <p:extLst>
      <p:ext uri="{BB962C8B-B14F-4D97-AF65-F5344CB8AC3E}">
        <p14:creationId xmlns:p14="http://schemas.microsoft.com/office/powerpoint/2010/main" val="4126660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2F2ABB-631F-5524-A847-A7D9E60F0641}"/>
              </a:ext>
            </a:extLst>
          </p:cNvPr>
          <p:cNvSpPr>
            <a:spLocks noGrp="1"/>
          </p:cNvSpPr>
          <p:nvPr>
            <p:ph type="title"/>
          </p:nvPr>
        </p:nvSpPr>
        <p:spPr/>
        <p:txBody>
          <a:bodyPr/>
          <a:lstStyle/>
          <a:p>
            <a:r>
              <a:rPr kumimoji="1" lang="en" altLang="ja-JP" dirty="0">
                <a:latin typeface="Arial" panose="020B0604020202020204" pitchFamily="34" charset="0"/>
                <a:cs typeface="Arial" panose="020B0604020202020204" pitchFamily="34" charset="0"/>
              </a:rPr>
              <a:t>ID</a:t>
            </a:r>
            <a:r>
              <a:rPr kumimoji="1" lang="ja-JP" altLang="en">
                <a:latin typeface="Arial" panose="020B0604020202020204" pitchFamily="34" charset="0"/>
                <a:cs typeface="Arial" panose="020B0604020202020204" pitchFamily="34" charset="0"/>
              </a:rPr>
              <a:t>（</a:t>
            </a:r>
            <a:r>
              <a:rPr kumimoji="1" lang="ja-JP" altLang="en-US">
                <a:latin typeface="Arial" panose="020B0604020202020204" pitchFamily="34" charset="0"/>
                <a:cs typeface="Arial" panose="020B0604020202020204" pitchFamily="34" charset="0"/>
              </a:rPr>
              <a:t>取込</a:t>
            </a:r>
            <a:r>
              <a:rPr kumimoji="1" lang="en" altLang="ja-JP" dirty="0">
                <a:latin typeface="Arial" panose="020B0604020202020204" pitchFamily="34" charset="0"/>
                <a:cs typeface="Arial" panose="020B0604020202020204" pitchFamily="34" charset="0"/>
              </a:rPr>
              <a:t>CSV</a:t>
            </a:r>
            <a:r>
              <a:rPr kumimoji="1" lang="ja-JP" altLang="en">
                <a:latin typeface="Arial" panose="020B0604020202020204" pitchFamily="34" charset="0"/>
                <a:cs typeface="Arial" panose="020B0604020202020204" pitchFamily="34" charset="0"/>
              </a:rPr>
              <a:t>）</a:t>
            </a:r>
            <a:endParaRPr kumimoji="1" lang="ja-JP" altLang="en-US">
              <a:latin typeface="Arial" panose="020B0604020202020204" pitchFamily="34" charset="0"/>
              <a:cs typeface="Arial" panose="020B0604020202020204" pitchFamily="34" charset="0"/>
            </a:endParaRPr>
          </a:p>
        </p:txBody>
      </p:sp>
      <p:sp>
        <p:nvSpPr>
          <p:cNvPr id="3" name="テキスト プレースホルダー 2">
            <a:extLst>
              <a:ext uri="{FF2B5EF4-FFF2-40B4-BE49-F238E27FC236}">
                <a16:creationId xmlns:a16="http://schemas.microsoft.com/office/drawing/2014/main" id="{3C94C0C0-B38F-E6FC-9FFA-3E742BED883B}"/>
              </a:ext>
            </a:extLst>
          </p:cNvPr>
          <p:cNvSpPr>
            <a:spLocks noGrp="1"/>
          </p:cNvSpPr>
          <p:nvPr>
            <p:ph type="body" sz="quarter" idx="11"/>
          </p:nvPr>
        </p:nvSpPr>
        <p:spPr>
          <a:xfrm>
            <a:off x="662268" y="1056569"/>
            <a:ext cx="10875600" cy="1247244"/>
          </a:xfrm>
        </p:spPr>
        <p:txBody>
          <a:bodyPr/>
          <a:lstStyle/>
          <a:p>
            <a:pPr marL="249750" indent="-213750">
              <a:lnSpc>
                <a:spcPct val="100000"/>
              </a:lnSpc>
              <a:spcBef>
                <a:spcPts val="800"/>
              </a:spcBef>
              <a:buSzPct val="160000"/>
              <a:buFont typeface="システムフォント（レギュラー）"/>
              <a:buChar char="-"/>
            </a:pPr>
            <a:r>
              <a:rPr lang="en" altLang="ja-JP" sz="1350" dirty="0" err="1">
                <a:latin typeface="+mn-lt"/>
                <a:ea typeface="游ゴシック" panose="020B0400000000000000" pitchFamily="50" charset="-128"/>
                <a:cs typeface="+mn-cs"/>
              </a:rPr>
              <a:t>Sansan</a:t>
            </a:r>
            <a:r>
              <a:rPr lang="en" altLang="ja-JP" sz="1350" dirty="0">
                <a:latin typeface="+mn-lt"/>
                <a:ea typeface="游ゴシック" panose="020B0400000000000000" pitchFamily="50" charset="-128"/>
                <a:cs typeface="+mn-cs"/>
              </a:rPr>
              <a:t> Data Hub</a:t>
            </a:r>
            <a:r>
              <a:rPr lang="ja-JP" altLang="en-US" sz="1350">
                <a:latin typeface="+mn-lt"/>
                <a:ea typeface="游ゴシック" panose="020B0400000000000000" pitchFamily="50" charset="-128"/>
                <a:cs typeface="+mn-cs"/>
              </a:rPr>
              <a:t>に取り込んだデータに対してリッチ情報を付与し、連携先システムへ更新を書き戻す際に、</a:t>
            </a:r>
            <a:br>
              <a:rPr lang="en-US" altLang="ja-JP" sz="1350" dirty="0">
                <a:latin typeface="+mn-lt"/>
                <a:ea typeface="游ゴシック" panose="020B0400000000000000" pitchFamily="50" charset="-128"/>
                <a:cs typeface="+mn-cs"/>
              </a:rPr>
            </a:br>
            <a:r>
              <a:rPr lang="ja-JP" altLang="en-US" sz="1350">
                <a:latin typeface="+mn-lt"/>
                <a:ea typeface="游ゴシック" panose="020B0400000000000000" pitchFamily="50" charset="-128"/>
                <a:cs typeface="+mn-cs"/>
              </a:rPr>
              <a:t>元データと更新内容をひも付けるためのキーです</a:t>
            </a:r>
            <a:endParaRPr lang="en-US" altLang="ja-JP" sz="1350" dirty="0">
              <a:latin typeface="+mn-lt"/>
              <a:ea typeface="游ゴシック" panose="020B0400000000000000" pitchFamily="50" charset="-128"/>
              <a:cs typeface="+mn-cs"/>
            </a:endParaRPr>
          </a:p>
          <a:p>
            <a:pPr marL="249750" indent="-213750">
              <a:lnSpc>
                <a:spcPct val="100000"/>
              </a:lnSpc>
              <a:spcBef>
                <a:spcPts val="800"/>
              </a:spcBef>
              <a:buSzPct val="160000"/>
              <a:buFont typeface="システムフォント（レギュラー）"/>
              <a:buChar char="-"/>
            </a:pPr>
            <a:r>
              <a:rPr lang="ja-JP" altLang="en-US" sz="1350">
                <a:latin typeface="+mn-lt"/>
                <a:ea typeface="游ゴシック" panose="020B0400000000000000" pitchFamily="50" charset="-128"/>
                <a:cs typeface="+mn-cs"/>
              </a:rPr>
              <a:t>お客様の連携先システムで保有されている項目に合わせて</a:t>
            </a:r>
            <a:r>
              <a:rPr lang="en-US" altLang="ja-JP" sz="1350" dirty="0" err="1">
                <a:latin typeface="+mn-lt"/>
                <a:ea typeface="游ゴシック" panose="020B0400000000000000" pitchFamily="50" charset="-128"/>
                <a:cs typeface="+mn-cs"/>
              </a:rPr>
              <a:t>Sansan</a:t>
            </a:r>
            <a:r>
              <a:rPr lang="en-US" altLang="ja-JP" sz="1350" dirty="0">
                <a:latin typeface="+mn-lt"/>
                <a:ea typeface="游ゴシック" panose="020B0400000000000000" pitchFamily="50" charset="-128"/>
                <a:cs typeface="+mn-cs"/>
              </a:rPr>
              <a:t> Data Hub</a:t>
            </a:r>
            <a:r>
              <a:rPr lang="ja-JP" altLang="en-US" sz="1350">
                <a:latin typeface="+mn-lt"/>
                <a:ea typeface="游ゴシック" panose="020B0400000000000000" pitchFamily="50" charset="-128"/>
                <a:cs typeface="+mn-cs"/>
              </a:rPr>
              <a:t>に設定します</a:t>
            </a:r>
          </a:p>
        </p:txBody>
      </p:sp>
      <p:sp>
        <p:nvSpPr>
          <p:cNvPr id="4" name="正方形/長方形 3">
            <a:extLst>
              <a:ext uri="{FF2B5EF4-FFF2-40B4-BE49-F238E27FC236}">
                <a16:creationId xmlns:a16="http://schemas.microsoft.com/office/drawing/2014/main" id="{C6C73104-1872-A8D5-7521-C151FB4CEF13}"/>
              </a:ext>
            </a:extLst>
          </p:cNvPr>
          <p:cNvSpPr/>
          <p:nvPr/>
        </p:nvSpPr>
        <p:spPr>
          <a:xfrm>
            <a:off x="6322371" y="2324654"/>
            <a:ext cx="5435391" cy="4140000"/>
          </a:xfrm>
          <a:prstGeom prst="rect">
            <a:avLst/>
          </a:prstGeom>
          <a:solidFill>
            <a:schemeClr val="accent4">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Arial" panose="020B0604020202020204" pitchFamily="34" charset="0"/>
              <a:ea typeface="Yu Gothic" panose="020B0400000000000000" pitchFamily="34" charset="-128"/>
              <a:cs typeface="Arial" panose="020B0604020202020204" pitchFamily="34" charset="0"/>
            </a:endParaRPr>
          </a:p>
        </p:txBody>
      </p:sp>
      <p:sp>
        <p:nvSpPr>
          <p:cNvPr id="5" name="正方形/長方形 4">
            <a:extLst>
              <a:ext uri="{FF2B5EF4-FFF2-40B4-BE49-F238E27FC236}">
                <a16:creationId xmlns:a16="http://schemas.microsoft.com/office/drawing/2014/main" id="{C2AAB848-1D50-E150-803F-0F1E802F6655}"/>
              </a:ext>
            </a:extLst>
          </p:cNvPr>
          <p:cNvSpPr/>
          <p:nvPr/>
        </p:nvSpPr>
        <p:spPr>
          <a:xfrm>
            <a:off x="465584" y="2324654"/>
            <a:ext cx="5625395" cy="4140000"/>
          </a:xfrm>
          <a:prstGeom prst="rect">
            <a:avLst/>
          </a:prstGeom>
          <a:solidFill>
            <a:schemeClr val="bg2">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Arial" panose="020B0604020202020204" pitchFamily="34" charset="0"/>
              <a:ea typeface="Yu Gothic" panose="020B0400000000000000" pitchFamily="34" charset="-128"/>
              <a:cs typeface="Arial" panose="020B0604020202020204" pitchFamily="34" charset="0"/>
            </a:endParaRPr>
          </a:p>
        </p:txBody>
      </p:sp>
      <p:grpSp>
        <p:nvGrpSpPr>
          <p:cNvPr id="21" name="グループ化 20">
            <a:extLst>
              <a:ext uri="{FF2B5EF4-FFF2-40B4-BE49-F238E27FC236}">
                <a16:creationId xmlns:a16="http://schemas.microsoft.com/office/drawing/2014/main" id="{F13B67FA-F401-7410-4F85-F8E8658AE38C}"/>
              </a:ext>
            </a:extLst>
          </p:cNvPr>
          <p:cNvGrpSpPr/>
          <p:nvPr/>
        </p:nvGrpSpPr>
        <p:grpSpPr>
          <a:xfrm>
            <a:off x="10852033" y="1976257"/>
            <a:ext cx="792000" cy="792000"/>
            <a:chOff x="8824638" y="1811445"/>
            <a:chExt cx="792000" cy="792000"/>
          </a:xfrm>
        </p:grpSpPr>
        <p:sp>
          <p:nvSpPr>
            <p:cNvPr id="8" name="円/楕円 7">
              <a:extLst>
                <a:ext uri="{FF2B5EF4-FFF2-40B4-BE49-F238E27FC236}">
                  <a16:creationId xmlns:a16="http://schemas.microsoft.com/office/drawing/2014/main" id="{FEED9C82-DA5D-74DE-8743-3290353443AD}"/>
                </a:ext>
              </a:extLst>
            </p:cNvPr>
            <p:cNvSpPr/>
            <p:nvPr/>
          </p:nvSpPr>
          <p:spPr>
            <a:xfrm>
              <a:off x="8824638" y="1811445"/>
              <a:ext cx="792000" cy="792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Arial" panose="020B0604020202020204" pitchFamily="34" charset="0"/>
                <a:ea typeface="Yu Gothic" panose="020B0400000000000000" pitchFamily="34" charset="-128"/>
                <a:cs typeface="Arial" panose="020B0604020202020204" pitchFamily="34" charset="0"/>
              </a:endParaRPr>
            </a:p>
          </p:txBody>
        </p:sp>
        <p:sp>
          <p:nvSpPr>
            <p:cNvPr id="9" name="正方形/長方形 8">
              <a:extLst>
                <a:ext uri="{FF2B5EF4-FFF2-40B4-BE49-F238E27FC236}">
                  <a16:creationId xmlns:a16="http://schemas.microsoft.com/office/drawing/2014/main" id="{EF313766-73AA-0FBC-73EC-757D21DB55EC}"/>
                </a:ext>
              </a:extLst>
            </p:cNvPr>
            <p:cNvSpPr/>
            <p:nvPr/>
          </p:nvSpPr>
          <p:spPr>
            <a:xfrm>
              <a:off x="8856218" y="1992002"/>
              <a:ext cx="748923" cy="430887"/>
            </a:xfrm>
            <a:prstGeom prst="rect">
              <a:avLst/>
            </a:prstGeom>
          </p:spPr>
          <p:txBody>
            <a:bodyPr wrap="square">
              <a:spAutoFit/>
            </a:bodyPr>
            <a:lstStyle/>
            <a:p>
              <a:pPr algn="ctr"/>
              <a:r>
                <a:rPr lang="ja-JP" altLang="en-US" sz="1100" b="1">
                  <a:solidFill>
                    <a:schemeClr val="bg1"/>
                  </a:solidFill>
                  <a:latin typeface="Arial" panose="020B0604020202020204" pitchFamily="34" charset="0"/>
                  <a:ea typeface="Yu Gothic" panose="020B0400000000000000" pitchFamily="34" charset="-128"/>
                  <a:cs typeface="Arial" panose="020B0604020202020204" pitchFamily="34" charset="0"/>
                </a:rPr>
                <a:t>お客様</a:t>
              </a:r>
              <a:br>
                <a:rPr lang="en-US" altLang="ja-JP" sz="1100" b="1" dirty="0">
                  <a:solidFill>
                    <a:schemeClr val="bg1"/>
                  </a:solidFill>
                  <a:latin typeface="Arial" panose="020B0604020202020204" pitchFamily="34" charset="0"/>
                  <a:ea typeface="Yu Gothic" panose="020B0400000000000000" pitchFamily="34" charset="-128"/>
                  <a:cs typeface="Arial" panose="020B0604020202020204" pitchFamily="34" charset="0"/>
                </a:rPr>
              </a:br>
              <a:r>
                <a:rPr lang="ja-JP" altLang="en-US" sz="1100" b="1">
                  <a:solidFill>
                    <a:schemeClr val="bg1"/>
                  </a:solidFill>
                  <a:latin typeface="Arial" panose="020B0604020202020204" pitchFamily="34" charset="0"/>
                  <a:ea typeface="Yu Gothic" panose="020B0400000000000000" pitchFamily="34" charset="-128"/>
                  <a:cs typeface="Arial" panose="020B0604020202020204" pitchFamily="34" charset="0"/>
                </a:rPr>
                <a:t>システム</a:t>
              </a:r>
              <a:endParaRPr lang="ja-JP" altLang="en-US" sz="1100" b="1" dirty="0">
                <a:solidFill>
                  <a:schemeClr val="bg1"/>
                </a:solidFill>
                <a:latin typeface="Arial" panose="020B0604020202020204" pitchFamily="34" charset="0"/>
                <a:ea typeface="Yu Gothic" panose="020B0400000000000000" pitchFamily="34" charset="-128"/>
                <a:cs typeface="Arial" panose="020B0604020202020204" pitchFamily="34" charset="0"/>
              </a:endParaRPr>
            </a:p>
          </p:txBody>
        </p:sp>
      </p:grpSp>
      <p:sp>
        <p:nvSpPr>
          <p:cNvPr id="10" name="テキスト ボックス 9">
            <a:extLst>
              <a:ext uri="{FF2B5EF4-FFF2-40B4-BE49-F238E27FC236}">
                <a16:creationId xmlns:a16="http://schemas.microsoft.com/office/drawing/2014/main" id="{E1568964-B172-CEE9-210B-043BBF18DC27}"/>
              </a:ext>
            </a:extLst>
          </p:cNvPr>
          <p:cNvSpPr txBox="1"/>
          <p:nvPr/>
        </p:nvSpPr>
        <p:spPr>
          <a:xfrm>
            <a:off x="1127005" y="2954293"/>
            <a:ext cx="2077520" cy="276999"/>
          </a:xfrm>
          <a:prstGeom prst="rect">
            <a:avLst/>
          </a:prstGeom>
          <a:noFill/>
        </p:spPr>
        <p:txBody>
          <a:bodyPr wrap="square" rtlCol="0">
            <a:spAutoFit/>
          </a:bodyPr>
          <a:lstStyle/>
          <a:p>
            <a:r>
              <a:rPr kumimoji="1" lang="en-US" altLang="ja-JP" sz="1200" b="1" dirty="0">
                <a:latin typeface="Arial" panose="020B0604020202020204" pitchFamily="34" charset="0"/>
                <a:cs typeface="Arial" panose="020B0604020202020204" pitchFamily="34" charset="0"/>
              </a:rPr>
              <a:t>1. </a:t>
            </a:r>
            <a:r>
              <a:rPr kumimoji="1" lang="ja-JP" altLang="en-US" sz="1200" b="1">
                <a:latin typeface="Arial" panose="020B0604020202020204" pitchFamily="34" charset="0"/>
                <a:cs typeface="Arial" panose="020B0604020202020204" pitchFamily="34" charset="0"/>
              </a:rPr>
              <a:t>インポート</a:t>
            </a:r>
            <a:endParaRPr kumimoji="1" lang="en-US" altLang="ja-JP" sz="1200" b="1" dirty="0">
              <a:latin typeface="Arial" panose="020B0604020202020204" pitchFamily="34" charset="0"/>
              <a:cs typeface="Arial" panose="020B0604020202020204" pitchFamily="34" charset="0"/>
            </a:endParaRPr>
          </a:p>
        </p:txBody>
      </p:sp>
      <p:sp>
        <p:nvSpPr>
          <p:cNvPr id="11" name="テキスト ボックス 10">
            <a:extLst>
              <a:ext uri="{FF2B5EF4-FFF2-40B4-BE49-F238E27FC236}">
                <a16:creationId xmlns:a16="http://schemas.microsoft.com/office/drawing/2014/main" id="{3D0FD45B-E4C6-4FAB-975C-69AC25AB111A}"/>
              </a:ext>
            </a:extLst>
          </p:cNvPr>
          <p:cNvSpPr txBox="1"/>
          <p:nvPr/>
        </p:nvSpPr>
        <p:spPr>
          <a:xfrm>
            <a:off x="1116291" y="4351987"/>
            <a:ext cx="2346812" cy="276999"/>
          </a:xfrm>
          <a:prstGeom prst="rect">
            <a:avLst/>
          </a:prstGeom>
          <a:noFill/>
        </p:spPr>
        <p:txBody>
          <a:bodyPr wrap="square" rtlCol="0">
            <a:spAutoFit/>
          </a:bodyPr>
          <a:lstStyle/>
          <a:p>
            <a:r>
              <a:rPr kumimoji="1" lang="en-US" altLang="ja-JP" sz="1200" b="1" dirty="0">
                <a:latin typeface="Arial" panose="020B0604020202020204" pitchFamily="34" charset="0"/>
                <a:cs typeface="Arial" panose="020B0604020202020204" pitchFamily="34" charset="0"/>
              </a:rPr>
              <a:t>2. </a:t>
            </a:r>
            <a:r>
              <a:rPr kumimoji="1" lang="ja-JP" altLang="en-US" sz="1200" b="1">
                <a:latin typeface="Arial" panose="020B0604020202020204" pitchFamily="34" charset="0"/>
                <a:cs typeface="Arial" panose="020B0604020202020204" pitchFamily="34" charset="0"/>
              </a:rPr>
              <a:t>エクスポート</a:t>
            </a:r>
            <a:endParaRPr kumimoji="1" lang="en-US" altLang="ja-JP" sz="1200" b="1" dirty="0">
              <a:latin typeface="Arial" panose="020B0604020202020204" pitchFamily="34" charset="0"/>
              <a:cs typeface="Arial" panose="020B0604020202020204" pitchFamily="34" charset="0"/>
            </a:endParaRPr>
          </a:p>
        </p:txBody>
      </p:sp>
      <p:sp>
        <p:nvSpPr>
          <p:cNvPr id="12" name="テキスト ボックス 11">
            <a:extLst>
              <a:ext uri="{FF2B5EF4-FFF2-40B4-BE49-F238E27FC236}">
                <a16:creationId xmlns:a16="http://schemas.microsoft.com/office/drawing/2014/main" id="{4B175B38-F293-5668-B4F3-C2B08DFD8D64}"/>
              </a:ext>
            </a:extLst>
          </p:cNvPr>
          <p:cNvSpPr txBox="1"/>
          <p:nvPr/>
        </p:nvSpPr>
        <p:spPr>
          <a:xfrm>
            <a:off x="1314890" y="2530107"/>
            <a:ext cx="4664766" cy="338554"/>
          </a:xfrm>
          <a:prstGeom prst="rect">
            <a:avLst/>
          </a:prstGeom>
          <a:noFill/>
        </p:spPr>
        <p:txBody>
          <a:bodyPr wrap="square" rtlCol="0">
            <a:spAutoFit/>
          </a:bodyPr>
          <a:lstStyle/>
          <a:p>
            <a:pPr algn="ctr"/>
            <a:r>
              <a:rPr lang="ja-JP" altLang="en-US" sz="1600" b="1">
                <a:solidFill>
                  <a:schemeClr val="accent1"/>
                </a:solidFill>
                <a:latin typeface="Arial" panose="020B0604020202020204" pitchFamily="34" charset="0"/>
                <a:cs typeface="Arial" panose="020B0604020202020204" pitchFamily="34" charset="0"/>
              </a:rPr>
              <a:t>取込</a:t>
            </a:r>
            <a:r>
              <a:rPr lang="en" altLang="ja-JP" sz="1600" b="1" dirty="0">
                <a:solidFill>
                  <a:schemeClr val="accent1"/>
                </a:solidFill>
                <a:latin typeface="Arial" panose="020B0604020202020204" pitchFamily="34" charset="0"/>
                <a:cs typeface="Arial" panose="020B0604020202020204" pitchFamily="34" charset="0"/>
              </a:rPr>
              <a:t>CSV</a:t>
            </a:r>
            <a:r>
              <a:rPr lang="ja-JP" altLang="en-US" sz="1600" b="1">
                <a:solidFill>
                  <a:schemeClr val="accent1"/>
                </a:solidFill>
                <a:latin typeface="Arial" panose="020B0604020202020204" pitchFamily="34" charset="0"/>
                <a:cs typeface="Arial" panose="020B0604020202020204" pitchFamily="34" charset="0"/>
              </a:rPr>
              <a:t>のインポート・エクスポート</a:t>
            </a:r>
            <a:endParaRPr kumimoji="1" lang="en-US" altLang="ja-JP" sz="1600" b="1" dirty="0">
              <a:solidFill>
                <a:schemeClr val="accent1"/>
              </a:solidFill>
              <a:latin typeface="Arial" panose="020B0604020202020204" pitchFamily="34" charset="0"/>
              <a:cs typeface="Arial" panose="020B0604020202020204" pitchFamily="34" charset="0"/>
            </a:endParaRPr>
          </a:p>
        </p:txBody>
      </p:sp>
      <p:graphicFrame>
        <p:nvGraphicFramePr>
          <p:cNvPr id="13" name="表 12">
            <a:extLst>
              <a:ext uri="{FF2B5EF4-FFF2-40B4-BE49-F238E27FC236}">
                <a16:creationId xmlns:a16="http://schemas.microsoft.com/office/drawing/2014/main" id="{11BA58D3-5302-AD93-B718-19EE905F74B8}"/>
              </a:ext>
            </a:extLst>
          </p:cNvPr>
          <p:cNvGraphicFramePr>
            <a:graphicFrameLocks noGrp="1"/>
          </p:cNvGraphicFramePr>
          <p:nvPr>
            <p:extLst>
              <p:ext uri="{D42A27DB-BD31-4B8C-83A1-F6EECF244321}">
                <p14:modId xmlns:p14="http://schemas.microsoft.com/office/powerpoint/2010/main" val="4244223778"/>
              </p:ext>
            </p:extLst>
          </p:nvPr>
        </p:nvGraphicFramePr>
        <p:xfrm>
          <a:off x="7120664" y="3382554"/>
          <a:ext cx="3838805" cy="1930593"/>
        </p:xfrm>
        <a:graphic>
          <a:graphicData uri="http://schemas.openxmlformats.org/drawingml/2006/table">
            <a:tbl>
              <a:tblPr firstRow="1" bandRow="1">
                <a:tableStyleId>{5940675A-B579-460E-94D1-54222C63F5DA}</a:tableStyleId>
              </a:tblPr>
              <a:tblGrid>
                <a:gridCol w="1630129">
                  <a:extLst>
                    <a:ext uri="{9D8B030D-6E8A-4147-A177-3AD203B41FA5}">
                      <a16:colId xmlns:a16="http://schemas.microsoft.com/office/drawing/2014/main" val="3252029919"/>
                    </a:ext>
                  </a:extLst>
                </a:gridCol>
                <a:gridCol w="2208676">
                  <a:extLst>
                    <a:ext uri="{9D8B030D-6E8A-4147-A177-3AD203B41FA5}">
                      <a16:colId xmlns:a16="http://schemas.microsoft.com/office/drawing/2014/main" val="2817123891"/>
                    </a:ext>
                  </a:extLst>
                </a:gridCol>
              </a:tblGrid>
              <a:tr h="275799">
                <a:tc>
                  <a:txBody>
                    <a:bodyPr/>
                    <a:lstStyle/>
                    <a:p>
                      <a:pPr algn="ctr"/>
                      <a:r>
                        <a:rPr kumimoji="1" lang="ja-JP" altLang="en-US" sz="1100" b="1">
                          <a:solidFill>
                            <a:schemeClr val="bg1"/>
                          </a:solidFill>
                        </a:rPr>
                        <a:t>項目</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tc>
                  <a:txBody>
                    <a:bodyPr/>
                    <a:lstStyle/>
                    <a:p>
                      <a:pPr algn="ctr"/>
                      <a:r>
                        <a:rPr kumimoji="1" lang="ja-JP" altLang="en-US" sz="1100" b="1">
                          <a:solidFill>
                            <a:schemeClr val="bg1"/>
                          </a:solidFill>
                        </a:rPr>
                        <a:t>内容</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31630385"/>
                  </a:ext>
                </a:extLst>
              </a:tr>
              <a:tr h="275799">
                <a:tc>
                  <a:txBody>
                    <a:bodyPr/>
                    <a:lstStyle/>
                    <a:p>
                      <a:r>
                        <a:rPr kumimoji="1" lang="en-US" altLang="ja-JP" sz="1200" dirty="0"/>
                        <a:t>ID</a:t>
                      </a:r>
                      <a:endParaRPr kumimoji="1" lang="ja-JP" altLang="en-US" sz="1200"/>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a:solidFill>
                            <a:schemeClr val="accent6"/>
                          </a:solidFill>
                        </a:rPr>
                        <a:t>Customer0001</a:t>
                      </a:r>
                      <a:endParaRPr kumimoji="1" lang="ja-JP" altLang="en-US" sz="1200" b="1">
                        <a:solidFill>
                          <a:schemeClr val="accent6"/>
                        </a:solidFill>
                      </a:endParaRP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7787226"/>
                  </a:ext>
                </a:extLst>
              </a:tr>
              <a:tr h="275799">
                <a:tc>
                  <a:txBody>
                    <a:bodyPr/>
                    <a:lstStyle/>
                    <a:p>
                      <a:r>
                        <a:rPr kumimoji="1" lang="ja-JP" altLang="en-US" sz="1200"/>
                        <a:t>会社名</a:t>
                      </a: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dirty="0" err="1"/>
                        <a:t>Sansan</a:t>
                      </a:r>
                      <a:r>
                        <a:rPr kumimoji="1" lang="ja-JP" altLang="en-US" sz="1200"/>
                        <a:t>株式会社</a:t>
                      </a: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9621202"/>
                  </a:ext>
                </a:extLst>
              </a:tr>
              <a:tr h="275799">
                <a:tc>
                  <a:txBody>
                    <a:bodyPr/>
                    <a:lstStyle/>
                    <a:p>
                      <a:r>
                        <a:rPr kumimoji="1" lang="en-US" altLang="ja-JP" sz="1200" dirty="0"/>
                        <a:t>Tel</a:t>
                      </a:r>
                      <a:endParaRPr kumimoji="1" lang="ja-JP" altLang="en-US" sz="1200"/>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0" dirty="0">
                          <a:solidFill>
                            <a:schemeClr val="tx1"/>
                          </a:solidFill>
                        </a:rPr>
                        <a:t>1234</a:t>
                      </a:r>
                      <a:endParaRPr kumimoji="1" lang="ja-JP" altLang="en-US" sz="1200" b="0">
                        <a:solidFill>
                          <a:schemeClr val="tx1"/>
                        </a:solidFill>
                      </a:endParaRP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8315177"/>
                  </a:ext>
                </a:extLst>
              </a:tr>
              <a:tr h="275799">
                <a:tc>
                  <a:txBody>
                    <a:bodyPr/>
                    <a:lstStyle/>
                    <a:p>
                      <a:r>
                        <a:rPr kumimoji="1" lang="en-US" altLang="ja-JP" sz="1200" dirty="0"/>
                        <a:t>SOC</a:t>
                      </a:r>
                      <a:endParaRPr kumimoji="1" lang="ja-JP" altLang="en-US" sz="1200"/>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5">
                        <a:lumMod val="20000"/>
                        <a:lumOff val="80000"/>
                      </a:schemeClr>
                    </a:solidFill>
                  </a:tcPr>
                </a:tc>
                <a:tc>
                  <a:txBody>
                    <a:bodyPr/>
                    <a:lstStyle/>
                    <a:p>
                      <a:r>
                        <a:rPr kumimoji="1" lang="en-US" altLang="ja-JP" sz="1200" dirty="0"/>
                        <a:t>1111</a:t>
                      </a:r>
                      <a:endParaRPr kumimoji="1" lang="ja-JP" altLang="en-US" sz="1200"/>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69913920"/>
                  </a:ext>
                </a:extLst>
              </a:tr>
              <a:tr h="275799">
                <a:tc>
                  <a:txBody>
                    <a:bodyPr/>
                    <a:lstStyle/>
                    <a:p>
                      <a:r>
                        <a:rPr kumimoji="1" lang="ja-JP" altLang="en-US" sz="1200"/>
                        <a:t>法人番号</a:t>
                      </a: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5">
                        <a:lumMod val="20000"/>
                        <a:lumOff val="80000"/>
                      </a:schemeClr>
                    </a:solidFill>
                  </a:tcPr>
                </a:tc>
                <a:tc>
                  <a:txBody>
                    <a:bodyPr/>
                    <a:lstStyle/>
                    <a:p>
                      <a:r>
                        <a:rPr kumimoji="1" lang="en-US" altLang="ja-JP" sz="1200" dirty="0"/>
                        <a:t>3333</a:t>
                      </a:r>
                      <a:endParaRPr kumimoji="1" lang="ja-JP" altLang="en-US" sz="1200"/>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69425055"/>
                  </a:ext>
                </a:extLst>
              </a:tr>
              <a:tr h="275799">
                <a:tc>
                  <a:txBody>
                    <a:bodyPr/>
                    <a:lstStyle/>
                    <a:p>
                      <a:r>
                        <a:rPr kumimoji="1" lang="ja-JP" altLang="en-US" sz="1200"/>
                        <a:t>国税庁商号</a:t>
                      </a: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5">
                        <a:lumMod val="20000"/>
                        <a:lumOff val="80000"/>
                      </a:schemeClr>
                    </a:solidFill>
                  </a:tcPr>
                </a:tc>
                <a:tc>
                  <a:txBody>
                    <a:bodyPr/>
                    <a:lstStyle/>
                    <a:p>
                      <a:r>
                        <a:rPr kumimoji="1" lang="en-US" altLang="ja-JP" sz="1200" dirty="0" err="1"/>
                        <a:t>Sansan</a:t>
                      </a:r>
                      <a:r>
                        <a:rPr kumimoji="1" lang="ja-JP" altLang="en-US" sz="1200"/>
                        <a:t>株式会社</a:t>
                      </a: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65205863"/>
                  </a:ext>
                </a:extLst>
              </a:tr>
            </a:tbl>
          </a:graphicData>
        </a:graphic>
      </p:graphicFrame>
      <p:sp>
        <p:nvSpPr>
          <p:cNvPr id="15" name="テキスト ボックス 14">
            <a:extLst>
              <a:ext uri="{FF2B5EF4-FFF2-40B4-BE49-F238E27FC236}">
                <a16:creationId xmlns:a16="http://schemas.microsoft.com/office/drawing/2014/main" id="{50CD9BDC-B551-5875-2FE3-8DF8DCD3A635}"/>
              </a:ext>
            </a:extLst>
          </p:cNvPr>
          <p:cNvSpPr txBox="1"/>
          <p:nvPr/>
        </p:nvSpPr>
        <p:spPr>
          <a:xfrm>
            <a:off x="7052150" y="2888890"/>
            <a:ext cx="3975833" cy="338554"/>
          </a:xfrm>
          <a:prstGeom prst="rect">
            <a:avLst/>
          </a:prstGeom>
          <a:noFill/>
        </p:spPr>
        <p:txBody>
          <a:bodyPr wrap="square" rtlCol="0">
            <a:spAutoFit/>
          </a:bodyPr>
          <a:lstStyle/>
          <a:p>
            <a:pPr algn="ctr"/>
            <a:r>
              <a:rPr kumimoji="1" lang="ja-JP" altLang="en-US" sz="1600" b="1">
                <a:solidFill>
                  <a:schemeClr val="accent1"/>
                </a:solidFill>
                <a:latin typeface="Arial" panose="020B0604020202020204" pitchFamily="34" charset="0"/>
                <a:cs typeface="Arial" panose="020B0604020202020204" pitchFamily="34" charset="0"/>
              </a:rPr>
              <a:t>レコード初回登録時のリッチ情報の反映</a:t>
            </a:r>
            <a:endParaRPr kumimoji="1" lang="en-US" altLang="ja-JP" sz="1600" b="1" dirty="0">
              <a:solidFill>
                <a:schemeClr val="accent1"/>
              </a:solidFill>
              <a:latin typeface="Arial" panose="020B0604020202020204" pitchFamily="34" charset="0"/>
              <a:cs typeface="Arial" panose="020B0604020202020204" pitchFamily="34" charset="0"/>
            </a:endParaRPr>
          </a:p>
        </p:txBody>
      </p:sp>
      <p:graphicFrame>
        <p:nvGraphicFramePr>
          <p:cNvPr id="16" name="表 15">
            <a:extLst>
              <a:ext uri="{FF2B5EF4-FFF2-40B4-BE49-F238E27FC236}">
                <a16:creationId xmlns:a16="http://schemas.microsoft.com/office/drawing/2014/main" id="{B76D4DD9-417E-7EAB-A392-D1C4D3967DFB}"/>
              </a:ext>
            </a:extLst>
          </p:cNvPr>
          <p:cNvGraphicFramePr>
            <a:graphicFrameLocks noGrp="1"/>
          </p:cNvGraphicFramePr>
          <p:nvPr>
            <p:extLst>
              <p:ext uri="{D42A27DB-BD31-4B8C-83A1-F6EECF244321}">
                <p14:modId xmlns:p14="http://schemas.microsoft.com/office/powerpoint/2010/main" val="1251918574"/>
              </p:ext>
            </p:extLst>
          </p:nvPr>
        </p:nvGraphicFramePr>
        <p:xfrm>
          <a:off x="2397157" y="2975667"/>
          <a:ext cx="3245037" cy="1103196"/>
        </p:xfrm>
        <a:graphic>
          <a:graphicData uri="http://schemas.openxmlformats.org/drawingml/2006/table">
            <a:tbl>
              <a:tblPr firstRow="1" bandRow="1">
                <a:tableStyleId>{5940675A-B579-460E-94D1-54222C63F5DA}</a:tableStyleId>
              </a:tblPr>
              <a:tblGrid>
                <a:gridCol w="1377988">
                  <a:extLst>
                    <a:ext uri="{9D8B030D-6E8A-4147-A177-3AD203B41FA5}">
                      <a16:colId xmlns:a16="http://schemas.microsoft.com/office/drawing/2014/main" val="3252029919"/>
                    </a:ext>
                  </a:extLst>
                </a:gridCol>
                <a:gridCol w="1867049">
                  <a:extLst>
                    <a:ext uri="{9D8B030D-6E8A-4147-A177-3AD203B41FA5}">
                      <a16:colId xmlns:a16="http://schemas.microsoft.com/office/drawing/2014/main" val="2817123891"/>
                    </a:ext>
                  </a:extLst>
                </a:gridCol>
              </a:tblGrid>
              <a:tr h="275799">
                <a:tc>
                  <a:txBody>
                    <a:bodyPr/>
                    <a:lstStyle/>
                    <a:p>
                      <a:pPr algn="ctr"/>
                      <a:r>
                        <a:rPr kumimoji="1" lang="ja-JP" altLang="en-US" sz="1200" b="1">
                          <a:solidFill>
                            <a:schemeClr val="bg1"/>
                          </a:solidFill>
                        </a:rPr>
                        <a:t>項目</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tc>
                  <a:txBody>
                    <a:bodyPr/>
                    <a:lstStyle/>
                    <a:p>
                      <a:pPr algn="ctr"/>
                      <a:r>
                        <a:rPr kumimoji="1" lang="ja-JP" altLang="en-US" sz="1200" b="1">
                          <a:solidFill>
                            <a:schemeClr val="bg1"/>
                          </a:solidFill>
                        </a:rPr>
                        <a:t>内容</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31630385"/>
                  </a:ext>
                </a:extLst>
              </a:tr>
              <a:tr h="275799">
                <a:tc>
                  <a:txBody>
                    <a:bodyPr/>
                    <a:lstStyle/>
                    <a:p>
                      <a:r>
                        <a:rPr kumimoji="1" lang="en-US" altLang="ja-JP" sz="1200" dirty="0"/>
                        <a:t>ID</a:t>
                      </a:r>
                      <a:endParaRPr kumimoji="1" lang="ja-JP" altLang="en-US" sz="1200"/>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a:solidFill>
                            <a:schemeClr val="accent6"/>
                          </a:solidFill>
                        </a:rPr>
                        <a:t>Customer0001</a:t>
                      </a:r>
                      <a:endParaRPr kumimoji="1" lang="ja-JP" altLang="en-US" sz="1200" b="1">
                        <a:solidFill>
                          <a:schemeClr val="accent6"/>
                        </a:solidFill>
                      </a:endParaRP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7787226"/>
                  </a:ext>
                </a:extLst>
              </a:tr>
              <a:tr h="275799">
                <a:tc>
                  <a:txBody>
                    <a:bodyPr/>
                    <a:lstStyle/>
                    <a:p>
                      <a:r>
                        <a:rPr kumimoji="1" lang="ja-JP" altLang="en-US" sz="1200"/>
                        <a:t>会社名</a:t>
                      </a: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dirty="0" err="1"/>
                        <a:t>Sansan</a:t>
                      </a:r>
                      <a:r>
                        <a:rPr kumimoji="1" lang="ja-JP" altLang="en-US" sz="1200"/>
                        <a:t>株式会社</a:t>
                      </a: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9621202"/>
                  </a:ext>
                </a:extLst>
              </a:tr>
              <a:tr h="275799">
                <a:tc>
                  <a:txBody>
                    <a:bodyPr/>
                    <a:lstStyle/>
                    <a:p>
                      <a:r>
                        <a:rPr kumimoji="1" lang="en-US" altLang="ja-JP" sz="1200" dirty="0"/>
                        <a:t>Tel</a:t>
                      </a:r>
                      <a:endParaRPr kumimoji="1" lang="ja-JP" altLang="en-US" sz="1200"/>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0" dirty="0">
                          <a:solidFill>
                            <a:schemeClr val="tx1"/>
                          </a:solidFill>
                        </a:rPr>
                        <a:t>1234</a:t>
                      </a:r>
                      <a:endParaRPr kumimoji="1" lang="ja-JP" altLang="en-US" sz="1200" b="0">
                        <a:solidFill>
                          <a:schemeClr val="tx1"/>
                        </a:solidFill>
                      </a:endParaRP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8315177"/>
                  </a:ext>
                </a:extLst>
              </a:tr>
            </a:tbl>
          </a:graphicData>
        </a:graphic>
      </p:graphicFrame>
      <p:graphicFrame>
        <p:nvGraphicFramePr>
          <p:cNvPr id="18" name="表 17">
            <a:extLst>
              <a:ext uri="{FF2B5EF4-FFF2-40B4-BE49-F238E27FC236}">
                <a16:creationId xmlns:a16="http://schemas.microsoft.com/office/drawing/2014/main" id="{F52CA13B-2A51-DAB1-0366-0D84A48745A8}"/>
              </a:ext>
            </a:extLst>
          </p:cNvPr>
          <p:cNvGraphicFramePr>
            <a:graphicFrameLocks noGrp="1"/>
          </p:cNvGraphicFramePr>
          <p:nvPr>
            <p:extLst>
              <p:ext uri="{D42A27DB-BD31-4B8C-83A1-F6EECF244321}">
                <p14:modId xmlns:p14="http://schemas.microsoft.com/office/powerpoint/2010/main" val="2989105723"/>
              </p:ext>
            </p:extLst>
          </p:nvPr>
        </p:nvGraphicFramePr>
        <p:xfrm>
          <a:off x="2397157" y="4340235"/>
          <a:ext cx="3245037" cy="1930593"/>
        </p:xfrm>
        <a:graphic>
          <a:graphicData uri="http://schemas.openxmlformats.org/drawingml/2006/table">
            <a:tbl>
              <a:tblPr firstRow="1" bandRow="1">
                <a:tableStyleId>{5940675A-B579-460E-94D1-54222C63F5DA}</a:tableStyleId>
              </a:tblPr>
              <a:tblGrid>
                <a:gridCol w="1377988">
                  <a:extLst>
                    <a:ext uri="{9D8B030D-6E8A-4147-A177-3AD203B41FA5}">
                      <a16:colId xmlns:a16="http://schemas.microsoft.com/office/drawing/2014/main" val="3252029919"/>
                    </a:ext>
                  </a:extLst>
                </a:gridCol>
                <a:gridCol w="1867049">
                  <a:extLst>
                    <a:ext uri="{9D8B030D-6E8A-4147-A177-3AD203B41FA5}">
                      <a16:colId xmlns:a16="http://schemas.microsoft.com/office/drawing/2014/main" val="2817123891"/>
                    </a:ext>
                  </a:extLst>
                </a:gridCol>
              </a:tblGrid>
              <a:tr h="275799">
                <a:tc>
                  <a:txBody>
                    <a:bodyPr/>
                    <a:lstStyle/>
                    <a:p>
                      <a:pPr algn="ctr"/>
                      <a:r>
                        <a:rPr kumimoji="1" lang="ja-JP" altLang="en-US" sz="1200" b="1">
                          <a:solidFill>
                            <a:schemeClr val="bg1"/>
                          </a:solidFill>
                        </a:rPr>
                        <a:t>項目</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tc>
                  <a:txBody>
                    <a:bodyPr/>
                    <a:lstStyle/>
                    <a:p>
                      <a:pPr algn="ctr"/>
                      <a:r>
                        <a:rPr kumimoji="1" lang="ja-JP" altLang="en-US" sz="1200" b="1">
                          <a:solidFill>
                            <a:schemeClr val="bg1"/>
                          </a:solidFill>
                        </a:rPr>
                        <a:t>内容</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31630385"/>
                  </a:ext>
                </a:extLst>
              </a:tr>
              <a:tr h="275799">
                <a:tc>
                  <a:txBody>
                    <a:bodyPr/>
                    <a:lstStyle/>
                    <a:p>
                      <a:r>
                        <a:rPr kumimoji="1" lang="en-US" altLang="ja-JP" sz="1200" dirty="0"/>
                        <a:t>ID</a:t>
                      </a:r>
                      <a:endParaRPr kumimoji="1" lang="ja-JP" altLang="en-US" sz="1200"/>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a:solidFill>
                            <a:schemeClr val="accent6"/>
                          </a:solidFill>
                        </a:rPr>
                        <a:t>Customer0001</a:t>
                      </a:r>
                      <a:endParaRPr kumimoji="1" lang="ja-JP" altLang="en-US" sz="1200" b="1">
                        <a:solidFill>
                          <a:schemeClr val="accent6"/>
                        </a:solidFill>
                      </a:endParaRP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27787226"/>
                  </a:ext>
                </a:extLst>
              </a:tr>
              <a:tr h="275799">
                <a:tc>
                  <a:txBody>
                    <a:bodyPr/>
                    <a:lstStyle/>
                    <a:p>
                      <a:r>
                        <a:rPr kumimoji="1" lang="ja-JP" altLang="en-US" sz="1200"/>
                        <a:t>会社名</a:t>
                      </a: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dirty="0" err="1"/>
                        <a:t>Sansan</a:t>
                      </a:r>
                      <a:r>
                        <a:rPr kumimoji="1" lang="ja-JP" altLang="en-US" sz="1200"/>
                        <a:t>株式会社</a:t>
                      </a: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9621202"/>
                  </a:ext>
                </a:extLst>
              </a:tr>
              <a:tr h="275799">
                <a:tc>
                  <a:txBody>
                    <a:bodyPr/>
                    <a:lstStyle/>
                    <a:p>
                      <a:r>
                        <a:rPr kumimoji="1" lang="en-US" altLang="ja-JP" sz="1200" dirty="0"/>
                        <a:t>Tel</a:t>
                      </a:r>
                      <a:endParaRPr kumimoji="1" lang="ja-JP" altLang="en-US" sz="1200"/>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0" dirty="0">
                          <a:solidFill>
                            <a:schemeClr val="tx1"/>
                          </a:solidFill>
                        </a:rPr>
                        <a:t>1234</a:t>
                      </a:r>
                      <a:endParaRPr kumimoji="1" lang="ja-JP" altLang="en-US" sz="1200" b="0">
                        <a:solidFill>
                          <a:schemeClr val="tx1"/>
                        </a:solidFill>
                      </a:endParaRP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8315177"/>
                  </a:ext>
                </a:extLst>
              </a:tr>
              <a:tr h="275799">
                <a:tc>
                  <a:txBody>
                    <a:bodyPr/>
                    <a:lstStyle/>
                    <a:p>
                      <a:r>
                        <a:rPr kumimoji="1" lang="en-US" altLang="ja-JP" sz="1200" dirty="0"/>
                        <a:t>SOC</a:t>
                      </a:r>
                      <a:endParaRPr kumimoji="1" lang="ja-JP" altLang="en-US" sz="1200"/>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5">
                        <a:lumMod val="20000"/>
                        <a:lumOff val="80000"/>
                      </a:schemeClr>
                    </a:solidFill>
                  </a:tcPr>
                </a:tc>
                <a:tc>
                  <a:txBody>
                    <a:bodyPr/>
                    <a:lstStyle/>
                    <a:p>
                      <a:r>
                        <a:rPr kumimoji="1" lang="en-US" altLang="ja-JP" sz="1200" dirty="0"/>
                        <a:t>1111</a:t>
                      </a:r>
                      <a:endParaRPr kumimoji="1" lang="ja-JP" altLang="en-US" sz="1200"/>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969913920"/>
                  </a:ext>
                </a:extLst>
              </a:tr>
              <a:tr h="275799">
                <a:tc>
                  <a:txBody>
                    <a:bodyPr/>
                    <a:lstStyle/>
                    <a:p>
                      <a:r>
                        <a:rPr kumimoji="1" lang="ja-JP" altLang="en-US" sz="1200"/>
                        <a:t>法人番号</a:t>
                      </a: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5">
                        <a:lumMod val="20000"/>
                        <a:lumOff val="80000"/>
                      </a:schemeClr>
                    </a:solidFill>
                  </a:tcPr>
                </a:tc>
                <a:tc>
                  <a:txBody>
                    <a:bodyPr/>
                    <a:lstStyle/>
                    <a:p>
                      <a:r>
                        <a:rPr kumimoji="1" lang="en-US" altLang="ja-JP" sz="1200" dirty="0"/>
                        <a:t>3333</a:t>
                      </a:r>
                      <a:endParaRPr kumimoji="1" lang="ja-JP" altLang="en-US" sz="1200"/>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69425055"/>
                  </a:ext>
                </a:extLst>
              </a:tr>
              <a:tr h="275799">
                <a:tc>
                  <a:txBody>
                    <a:bodyPr/>
                    <a:lstStyle/>
                    <a:p>
                      <a:r>
                        <a:rPr kumimoji="1" lang="ja-JP" altLang="en-US" sz="1200"/>
                        <a:t>国税庁商号</a:t>
                      </a: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5">
                        <a:lumMod val="20000"/>
                        <a:lumOff val="80000"/>
                      </a:schemeClr>
                    </a:solidFill>
                  </a:tcPr>
                </a:tc>
                <a:tc>
                  <a:txBody>
                    <a:bodyPr/>
                    <a:lstStyle/>
                    <a:p>
                      <a:r>
                        <a:rPr kumimoji="1" lang="en-US" altLang="ja-JP" sz="1200" dirty="0" err="1"/>
                        <a:t>Sansan</a:t>
                      </a:r>
                      <a:r>
                        <a:rPr kumimoji="1" lang="ja-JP" altLang="en-US" sz="1200"/>
                        <a:t>株式会社</a:t>
                      </a: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665205863"/>
                  </a:ext>
                </a:extLst>
              </a:tr>
            </a:tbl>
          </a:graphicData>
        </a:graphic>
      </p:graphicFrame>
      <p:sp>
        <p:nvSpPr>
          <p:cNvPr id="20" name="テキスト ボックス 19">
            <a:extLst>
              <a:ext uri="{FF2B5EF4-FFF2-40B4-BE49-F238E27FC236}">
                <a16:creationId xmlns:a16="http://schemas.microsoft.com/office/drawing/2014/main" id="{44B101CD-9C37-06F8-672D-1C490A2D73D6}"/>
              </a:ext>
            </a:extLst>
          </p:cNvPr>
          <p:cNvSpPr txBox="1"/>
          <p:nvPr/>
        </p:nvSpPr>
        <p:spPr>
          <a:xfrm>
            <a:off x="465584" y="5686414"/>
            <a:ext cx="1975186" cy="430887"/>
          </a:xfrm>
          <a:prstGeom prst="rect">
            <a:avLst/>
          </a:prstGeom>
          <a:noFill/>
        </p:spPr>
        <p:txBody>
          <a:bodyPr wrap="square" rtlCol="0">
            <a:spAutoFit/>
          </a:bodyPr>
          <a:lstStyle/>
          <a:p>
            <a:pPr algn="ctr"/>
            <a:r>
              <a:rPr kumimoji="1" lang="ja-JP" altLang="en-US" sz="1100">
                <a:latin typeface="Arial" panose="020B0604020202020204" pitchFamily="34" charset="0"/>
                <a:cs typeface="Arial" panose="020B0604020202020204" pitchFamily="34" charset="0"/>
              </a:rPr>
              <a:t>識別結果・</a:t>
            </a:r>
            <a:br>
              <a:rPr kumimoji="1" lang="en-US" altLang="ja-JP" sz="1100" dirty="0">
                <a:latin typeface="Arial" panose="020B0604020202020204" pitchFamily="34" charset="0"/>
                <a:cs typeface="Arial" panose="020B0604020202020204" pitchFamily="34" charset="0"/>
              </a:rPr>
            </a:br>
            <a:r>
              <a:rPr kumimoji="1" lang="ja-JP" altLang="en-US" sz="1100">
                <a:latin typeface="Arial" panose="020B0604020202020204" pitchFamily="34" charset="0"/>
                <a:cs typeface="Arial" panose="020B0604020202020204" pitchFamily="34" charset="0"/>
              </a:rPr>
              <a:t>リッチ情報の付与</a:t>
            </a:r>
            <a:endParaRPr kumimoji="1" lang="en-US" altLang="ja-JP" sz="1100" dirty="0">
              <a:latin typeface="Arial" panose="020B0604020202020204" pitchFamily="34" charset="0"/>
              <a:cs typeface="Arial" panose="020B0604020202020204" pitchFamily="34" charset="0"/>
            </a:endParaRPr>
          </a:p>
        </p:txBody>
      </p:sp>
      <p:grpSp>
        <p:nvGrpSpPr>
          <p:cNvPr id="25" name="グループ化 24">
            <a:extLst>
              <a:ext uri="{FF2B5EF4-FFF2-40B4-BE49-F238E27FC236}">
                <a16:creationId xmlns:a16="http://schemas.microsoft.com/office/drawing/2014/main" id="{A02DCEBD-F832-B885-0D3C-DCE4B768429D}"/>
              </a:ext>
            </a:extLst>
          </p:cNvPr>
          <p:cNvGrpSpPr/>
          <p:nvPr/>
        </p:nvGrpSpPr>
        <p:grpSpPr>
          <a:xfrm>
            <a:off x="565382" y="1976257"/>
            <a:ext cx="792000" cy="823160"/>
            <a:chOff x="3390724" y="3594664"/>
            <a:chExt cx="1194262" cy="1241248"/>
          </a:xfrm>
        </p:grpSpPr>
        <p:sp>
          <p:nvSpPr>
            <p:cNvPr id="26" name="円/楕円 25">
              <a:extLst>
                <a:ext uri="{FF2B5EF4-FFF2-40B4-BE49-F238E27FC236}">
                  <a16:creationId xmlns:a16="http://schemas.microsoft.com/office/drawing/2014/main" id="{E599966A-3085-9174-79FC-320FA719CFE4}"/>
                </a:ext>
              </a:extLst>
            </p:cNvPr>
            <p:cNvSpPr>
              <a:spLocks noChangeAspect="1"/>
            </p:cNvSpPr>
            <p:nvPr/>
          </p:nvSpPr>
          <p:spPr>
            <a:xfrm>
              <a:off x="3390724" y="3641649"/>
              <a:ext cx="1194262" cy="1194263"/>
            </a:xfrm>
            <a:prstGeom prst="ellipse">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Arial" panose="020B0604020202020204" pitchFamily="34" charset="0"/>
                <a:ea typeface="Yu Gothic" panose="020B0400000000000000" pitchFamily="34" charset="-128"/>
                <a:cs typeface="Arial" panose="020B0604020202020204" pitchFamily="34" charset="0"/>
              </a:endParaRPr>
            </a:p>
          </p:txBody>
        </p:sp>
        <p:sp>
          <p:nvSpPr>
            <p:cNvPr id="27" name="角丸四角形 26">
              <a:extLst>
                <a:ext uri="{FF2B5EF4-FFF2-40B4-BE49-F238E27FC236}">
                  <a16:creationId xmlns:a16="http://schemas.microsoft.com/office/drawing/2014/main" id="{8F3A12AA-3475-0F36-A1C0-2EF08125A6A6}"/>
                </a:ext>
              </a:extLst>
            </p:cNvPr>
            <p:cNvSpPr/>
            <p:nvPr/>
          </p:nvSpPr>
          <p:spPr>
            <a:xfrm>
              <a:off x="3578579" y="4335832"/>
              <a:ext cx="848431" cy="4640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en" altLang="ja-JP" sz="1000" b="1" dirty="0" err="1">
                  <a:solidFill>
                    <a:schemeClr val="accent1"/>
                  </a:solidFill>
                  <a:latin typeface="Arial" panose="020B0604020202020204" pitchFamily="34" charset="0"/>
                  <a:ea typeface="Yu Gothic" panose="020B0400000000000000" pitchFamily="34" charset="-128"/>
                  <a:cs typeface="Arial" panose="020B0604020202020204" pitchFamily="34" charset="0"/>
                </a:rPr>
                <a:t>Sansan</a:t>
              </a:r>
              <a:r>
                <a:rPr kumimoji="1" lang="en" altLang="ja-JP" sz="1000" b="1" dirty="0">
                  <a:solidFill>
                    <a:schemeClr val="accent1"/>
                  </a:solidFill>
                  <a:latin typeface="Arial" panose="020B0604020202020204" pitchFamily="34" charset="0"/>
                  <a:ea typeface="Yu Gothic" panose="020B0400000000000000" pitchFamily="34" charset="-128"/>
                  <a:cs typeface="Arial" panose="020B0604020202020204" pitchFamily="34" charset="0"/>
                </a:rPr>
                <a:t> </a:t>
              </a:r>
              <a:br>
                <a:rPr kumimoji="1" lang="en" altLang="ja-JP" sz="1000" b="1" dirty="0">
                  <a:solidFill>
                    <a:schemeClr val="accent1"/>
                  </a:solidFill>
                  <a:latin typeface="Arial" panose="020B0604020202020204" pitchFamily="34" charset="0"/>
                  <a:ea typeface="Yu Gothic" panose="020B0400000000000000" pitchFamily="34" charset="-128"/>
                  <a:cs typeface="Arial" panose="020B0604020202020204" pitchFamily="34" charset="0"/>
                </a:rPr>
              </a:br>
              <a:r>
                <a:rPr kumimoji="1" lang="en" altLang="ja-JP" sz="1000" b="1" dirty="0">
                  <a:solidFill>
                    <a:schemeClr val="accent1"/>
                  </a:solidFill>
                  <a:latin typeface="Arial" panose="020B0604020202020204" pitchFamily="34" charset="0"/>
                  <a:ea typeface="Yu Gothic" panose="020B0400000000000000" pitchFamily="34" charset="-128"/>
                  <a:cs typeface="Arial" panose="020B0604020202020204" pitchFamily="34" charset="0"/>
                </a:rPr>
                <a:t>Data Hub</a:t>
              </a:r>
            </a:p>
          </p:txBody>
        </p:sp>
        <p:pic>
          <p:nvPicPr>
            <p:cNvPr id="28" name="グラフィックス 27">
              <a:extLst>
                <a:ext uri="{FF2B5EF4-FFF2-40B4-BE49-F238E27FC236}">
                  <a16:creationId xmlns:a16="http://schemas.microsoft.com/office/drawing/2014/main" id="{D1626403-C6AD-74F6-8524-024ACD7D9EF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3550811" y="3594664"/>
              <a:ext cx="903961" cy="903961"/>
            </a:xfrm>
            <a:prstGeom prst="rect">
              <a:avLst/>
            </a:prstGeom>
          </p:spPr>
        </p:pic>
      </p:grpSp>
      <p:sp>
        <p:nvSpPr>
          <p:cNvPr id="29" name="フリーフォーム 28">
            <a:extLst>
              <a:ext uri="{FF2B5EF4-FFF2-40B4-BE49-F238E27FC236}">
                <a16:creationId xmlns:a16="http://schemas.microsoft.com/office/drawing/2014/main" id="{E75BF6F0-FB00-C898-FEEF-2314F8FCFC16}"/>
              </a:ext>
            </a:extLst>
          </p:cNvPr>
          <p:cNvSpPr/>
          <p:nvPr/>
        </p:nvSpPr>
        <p:spPr>
          <a:xfrm>
            <a:off x="2110601" y="5450212"/>
            <a:ext cx="211016" cy="820616"/>
          </a:xfrm>
          <a:custGeom>
            <a:avLst/>
            <a:gdLst>
              <a:gd name="csX0" fmla="*/ 211016 w 211016"/>
              <a:gd name="csY0" fmla="*/ 0 h 820616"/>
              <a:gd name="csX1" fmla="*/ 0 w 211016"/>
              <a:gd name="csY1" fmla="*/ 0 h 820616"/>
              <a:gd name="csX2" fmla="*/ 0 w 211016"/>
              <a:gd name="csY2" fmla="*/ 820616 h 820616"/>
              <a:gd name="csX3" fmla="*/ 187569 w 211016"/>
              <a:gd name="csY3" fmla="*/ 820616 h 820616"/>
            </a:gdLst>
            <a:ahLst/>
            <a:cxnLst>
              <a:cxn ang="0">
                <a:pos x="csX0" y="csY0"/>
              </a:cxn>
              <a:cxn ang="0">
                <a:pos x="csX1" y="csY1"/>
              </a:cxn>
              <a:cxn ang="0">
                <a:pos x="csX2" y="csY2"/>
              </a:cxn>
              <a:cxn ang="0">
                <a:pos x="csX3" y="csY3"/>
              </a:cxn>
            </a:cxnLst>
            <a:rect l="l" t="t" r="r" b="b"/>
            <a:pathLst>
              <a:path w="211016" h="820616">
                <a:moveTo>
                  <a:pt x="211016" y="0"/>
                </a:moveTo>
                <a:lnTo>
                  <a:pt x="0" y="0"/>
                </a:lnTo>
                <a:lnTo>
                  <a:pt x="0" y="820616"/>
                </a:lnTo>
                <a:lnTo>
                  <a:pt x="187569" y="820616"/>
                </a:lnTo>
              </a:path>
            </a:pathLst>
          </a:custGeom>
          <a:ln w="15875">
            <a:solidFill>
              <a:schemeClr val="accent1"/>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grpSp>
        <p:nvGrpSpPr>
          <p:cNvPr id="30" name="グループ化 29">
            <a:extLst>
              <a:ext uri="{FF2B5EF4-FFF2-40B4-BE49-F238E27FC236}">
                <a16:creationId xmlns:a16="http://schemas.microsoft.com/office/drawing/2014/main" id="{7F3506D6-04F3-40C2-8F49-3B9756EE7DFC}"/>
              </a:ext>
            </a:extLst>
          </p:cNvPr>
          <p:cNvGrpSpPr/>
          <p:nvPr/>
        </p:nvGrpSpPr>
        <p:grpSpPr>
          <a:xfrm>
            <a:off x="5642194" y="3953736"/>
            <a:ext cx="1496260" cy="668215"/>
            <a:chOff x="5433714" y="3987243"/>
            <a:chExt cx="2404652" cy="668215"/>
          </a:xfrm>
        </p:grpSpPr>
        <p:cxnSp>
          <p:nvCxnSpPr>
            <p:cNvPr id="31" name="直線矢印コネクタ 30">
              <a:extLst>
                <a:ext uri="{FF2B5EF4-FFF2-40B4-BE49-F238E27FC236}">
                  <a16:creationId xmlns:a16="http://schemas.microsoft.com/office/drawing/2014/main" id="{C5014CF9-0B58-1246-813E-08755923D611}"/>
                </a:ext>
              </a:extLst>
            </p:cNvPr>
            <p:cNvCxnSpPr>
              <a:cxnSpLocks/>
            </p:cNvCxnSpPr>
            <p:nvPr/>
          </p:nvCxnSpPr>
          <p:spPr>
            <a:xfrm>
              <a:off x="5433714" y="4655458"/>
              <a:ext cx="2404652" cy="0"/>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9F6988CE-46FF-EA22-1239-44CE9FFBFD1B}"/>
                </a:ext>
              </a:extLst>
            </p:cNvPr>
            <p:cNvCxnSpPr>
              <a:cxnSpLocks/>
            </p:cNvCxnSpPr>
            <p:nvPr/>
          </p:nvCxnSpPr>
          <p:spPr>
            <a:xfrm flipH="1">
              <a:off x="5433714" y="3987243"/>
              <a:ext cx="2404652" cy="0"/>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4293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94CC2-8BF3-FE1C-6C76-1AD65A3A9CD3}"/>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4573F1FA-2CBD-7F22-33B8-1EEBEA01104E}"/>
              </a:ext>
            </a:extLst>
          </p:cNvPr>
          <p:cNvSpPr/>
          <p:nvPr/>
        </p:nvSpPr>
        <p:spPr>
          <a:xfrm>
            <a:off x="6452084" y="2072462"/>
            <a:ext cx="5224217" cy="4140000"/>
          </a:xfrm>
          <a:prstGeom prst="rect">
            <a:avLst/>
          </a:prstGeom>
          <a:solidFill>
            <a:schemeClr val="accent4">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Yu Gothic" panose="020B0400000000000000" pitchFamily="34" charset="-128"/>
              <a:ea typeface="Yu Gothic" panose="020B0400000000000000" pitchFamily="34" charset="-128"/>
              <a:cs typeface="Yu Gothic" charset="-128"/>
            </a:endParaRPr>
          </a:p>
        </p:txBody>
      </p:sp>
      <p:sp>
        <p:nvSpPr>
          <p:cNvPr id="5" name="正方形/長方形 4">
            <a:extLst>
              <a:ext uri="{FF2B5EF4-FFF2-40B4-BE49-F238E27FC236}">
                <a16:creationId xmlns:a16="http://schemas.microsoft.com/office/drawing/2014/main" id="{E17297CE-4268-BCEA-891F-FC8F887BC925}"/>
              </a:ext>
            </a:extLst>
          </p:cNvPr>
          <p:cNvSpPr/>
          <p:nvPr/>
        </p:nvSpPr>
        <p:spPr>
          <a:xfrm>
            <a:off x="556103" y="2072462"/>
            <a:ext cx="5270266" cy="4140000"/>
          </a:xfrm>
          <a:prstGeom prst="rect">
            <a:avLst/>
          </a:prstGeom>
          <a:solidFill>
            <a:schemeClr val="bg2">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Yu Gothic" panose="020B0400000000000000" pitchFamily="34" charset="-128"/>
              <a:ea typeface="Yu Gothic" panose="020B0400000000000000" pitchFamily="34" charset="-128"/>
              <a:cs typeface="Yu Gothic" charset="-128"/>
            </a:endParaRPr>
          </a:p>
        </p:txBody>
      </p:sp>
      <p:grpSp>
        <p:nvGrpSpPr>
          <p:cNvPr id="6" name="グループ化 5">
            <a:extLst>
              <a:ext uri="{FF2B5EF4-FFF2-40B4-BE49-F238E27FC236}">
                <a16:creationId xmlns:a16="http://schemas.microsoft.com/office/drawing/2014/main" id="{4DAC8ED0-D3F7-772E-B81F-5733CC1FF547}"/>
              </a:ext>
            </a:extLst>
          </p:cNvPr>
          <p:cNvGrpSpPr/>
          <p:nvPr/>
        </p:nvGrpSpPr>
        <p:grpSpPr>
          <a:xfrm>
            <a:off x="10770572" y="1799411"/>
            <a:ext cx="792000" cy="792000"/>
            <a:chOff x="8824638" y="1811445"/>
            <a:chExt cx="792000" cy="792000"/>
          </a:xfrm>
        </p:grpSpPr>
        <p:sp>
          <p:nvSpPr>
            <p:cNvPr id="7" name="円/楕円 6">
              <a:extLst>
                <a:ext uri="{FF2B5EF4-FFF2-40B4-BE49-F238E27FC236}">
                  <a16:creationId xmlns:a16="http://schemas.microsoft.com/office/drawing/2014/main" id="{E42ADA2E-CC3E-FE79-E907-15B260275D1A}"/>
                </a:ext>
              </a:extLst>
            </p:cNvPr>
            <p:cNvSpPr/>
            <p:nvPr/>
          </p:nvSpPr>
          <p:spPr>
            <a:xfrm>
              <a:off x="8824638" y="1811445"/>
              <a:ext cx="792000" cy="792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Yu Gothic" panose="020B0400000000000000" pitchFamily="34" charset="-128"/>
                <a:ea typeface="Yu Gothic" panose="020B0400000000000000" pitchFamily="34" charset="-128"/>
                <a:cs typeface="Yu Gothic" charset="-128"/>
              </a:endParaRPr>
            </a:p>
          </p:txBody>
        </p:sp>
        <p:sp>
          <p:nvSpPr>
            <p:cNvPr id="8" name="正方形/長方形 7">
              <a:extLst>
                <a:ext uri="{FF2B5EF4-FFF2-40B4-BE49-F238E27FC236}">
                  <a16:creationId xmlns:a16="http://schemas.microsoft.com/office/drawing/2014/main" id="{9DA31B83-6132-E68F-CAFD-573A3D19E321}"/>
                </a:ext>
              </a:extLst>
            </p:cNvPr>
            <p:cNvSpPr/>
            <p:nvPr/>
          </p:nvSpPr>
          <p:spPr>
            <a:xfrm>
              <a:off x="8856218" y="1992002"/>
              <a:ext cx="748923" cy="430887"/>
            </a:xfrm>
            <a:prstGeom prst="rect">
              <a:avLst/>
            </a:prstGeom>
          </p:spPr>
          <p:txBody>
            <a:bodyPr wrap="square">
              <a:spAutoFit/>
            </a:bodyPr>
            <a:lstStyle/>
            <a:p>
              <a:pPr algn="ctr"/>
              <a:r>
                <a:rPr lang="ja-JP" altLang="en-US" sz="1100" b="1">
                  <a:solidFill>
                    <a:schemeClr val="bg1"/>
                  </a:solidFill>
                  <a:latin typeface="Yu Gothic" panose="020B0400000000000000" pitchFamily="34" charset="-128"/>
                  <a:ea typeface="Yu Gothic" panose="020B0400000000000000" pitchFamily="34" charset="-128"/>
                  <a:cs typeface="Yu Gothic" charset="-128"/>
                </a:rPr>
                <a:t>お客様</a:t>
              </a:r>
              <a:br>
                <a:rPr lang="en-US" altLang="ja-JP" sz="1100" b="1" dirty="0">
                  <a:solidFill>
                    <a:schemeClr val="bg1"/>
                  </a:solidFill>
                  <a:latin typeface="Yu Gothic" panose="020B0400000000000000" pitchFamily="34" charset="-128"/>
                  <a:ea typeface="Yu Gothic" panose="020B0400000000000000" pitchFamily="34" charset="-128"/>
                  <a:cs typeface="Yu Gothic" charset="-128"/>
                </a:rPr>
              </a:br>
              <a:r>
                <a:rPr lang="ja-JP" altLang="en-US" sz="1100" b="1">
                  <a:solidFill>
                    <a:schemeClr val="bg1"/>
                  </a:solidFill>
                  <a:latin typeface="Yu Gothic" panose="020B0400000000000000" pitchFamily="34" charset="-128"/>
                  <a:ea typeface="Yu Gothic" panose="020B0400000000000000" pitchFamily="34" charset="-128"/>
                  <a:cs typeface="Yu Gothic" charset="-128"/>
                </a:rPr>
                <a:t>システム</a:t>
              </a:r>
              <a:endParaRPr lang="ja-JP" altLang="en-US" sz="1100" b="1" dirty="0">
                <a:solidFill>
                  <a:schemeClr val="bg1"/>
                </a:solidFill>
                <a:latin typeface="Yu Gothic" panose="020B0400000000000000" pitchFamily="34" charset="-128"/>
                <a:ea typeface="Yu Gothic" panose="020B0400000000000000" pitchFamily="34" charset="-128"/>
                <a:cs typeface="Yu Gothic" charset="-128"/>
              </a:endParaRPr>
            </a:p>
          </p:txBody>
        </p:sp>
      </p:grpSp>
      <p:grpSp>
        <p:nvGrpSpPr>
          <p:cNvPr id="9" name="グループ化 8">
            <a:extLst>
              <a:ext uri="{FF2B5EF4-FFF2-40B4-BE49-F238E27FC236}">
                <a16:creationId xmlns:a16="http://schemas.microsoft.com/office/drawing/2014/main" id="{882C9C5D-B174-4BD6-054F-CBA1C1203221}"/>
              </a:ext>
            </a:extLst>
          </p:cNvPr>
          <p:cNvGrpSpPr/>
          <p:nvPr/>
        </p:nvGrpSpPr>
        <p:grpSpPr>
          <a:xfrm>
            <a:off x="773564" y="1799411"/>
            <a:ext cx="792000" cy="823160"/>
            <a:chOff x="3390724" y="3594664"/>
            <a:chExt cx="1194262" cy="1241248"/>
          </a:xfrm>
        </p:grpSpPr>
        <p:sp>
          <p:nvSpPr>
            <p:cNvPr id="10" name="円/楕円 9">
              <a:extLst>
                <a:ext uri="{FF2B5EF4-FFF2-40B4-BE49-F238E27FC236}">
                  <a16:creationId xmlns:a16="http://schemas.microsoft.com/office/drawing/2014/main" id="{98E0F58D-A6AE-230E-1F93-4A26E0811EDF}"/>
                </a:ext>
              </a:extLst>
            </p:cNvPr>
            <p:cNvSpPr>
              <a:spLocks noChangeAspect="1"/>
            </p:cNvSpPr>
            <p:nvPr/>
          </p:nvSpPr>
          <p:spPr>
            <a:xfrm>
              <a:off x="3390724" y="3641649"/>
              <a:ext cx="1194262" cy="1194263"/>
            </a:xfrm>
            <a:prstGeom prst="ellipse">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Yu Gothic" panose="020B0400000000000000" pitchFamily="34" charset="-128"/>
                <a:ea typeface="Yu Gothic" panose="020B0400000000000000" pitchFamily="34" charset="-128"/>
                <a:cs typeface="Yu Gothic" charset="-128"/>
              </a:endParaRPr>
            </a:p>
          </p:txBody>
        </p:sp>
        <p:sp>
          <p:nvSpPr>
            <p:cNvPr id="11" name="角丸四角形 10">
              <a:extLst>
                <a:ext uri="{FF2B5EF4-FFF2-40B4-BE49-F238E27FC236}">
                  <a16:creationId xmlns:a16="http://schemas.microsoft.com/office/drawing/2014/main" id="{EFAD1BC8-6C2C-4194-8B74-4D6EF6BDB307}"/>
                </a:ext>
              </a:extLst>
            </p:cNvPr>
            <p:cNvSpPr/>
            <p:nvPr/>
          </p:nvSpPr>
          <p:spPr>
            <a:xfrm>
              <a:off x="3578579" y="4335832"/>
              <a:ext cx="848431" cy="4640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en" altLang="ja-JP" sz="1000" b="1" dirty="0" err="1">
                  <a:solidFill>
                    <a:schemeClr val="accent1"/>
                  </a:solidFill>
                  <a:latin typeface="Arial" panose="020B0604020202020204" pitchFamily="34" charset="0"/>
                  <a:ea typeface="Yu Gothic" panose="020B0400000000000000" pitchFamily="34" charset="-128"/>
                  <a:cs typeface="Arial" panose="020B0604020202020204" pitchFamily="34" charset="0"/>
                </a:rPr>
                <a:t>Sansan</a:t>
              </a:r>
              <a:r>
                <a:rPr kumimoji="1" lang="en" altLang="ja-JP" sz="1000" b="1" dirty="0">
                  <a:solidFill>
                    <a:schemeClr val="accent1"/>
                  </a:solidFill>
                  <a:latin typeface="Arial" panose="020B0604020202020204" pitchFamily="34" charset="0"/>
                  <a:ea typeface="Yu Gothic" panose="020B0400000000000000" pitchFamily="34" charset="-128"/>
                  <a:cs typeface="Arial" panose="020B0604020202020204" pitchFamily="34" charset="0"/>
                </a:rPr>
                <a:t> </a:t>
              </a:r>
              <a:br>
                <a:rPr kumimoji="1" lang="en" altLang="ja-JP" sz="1000" b="1" dirty="0">
                  <a:solidFill>
                    <a:schemeClr val="accent1"/>
                  </a:solidFill>
                  <a:latin typeface="Arial" panose="020B0604020202020204" pitchFamily="34" charset="0"/>
                  <a:ea typeface="Yu Gothic" panose="020B0400000000000000" pitchFamily="34" charset="-128"/>
                  <a:cs typeface="Arial" panose="020B0604020202020204" pitchFamily="34" charset="0"/>
                </a:rPr>
              </a:br>
              <a:r>
                <a:rPr kumimoji="1" lang="en" altLang="ja-JP" sz="1000" b="1" dirty="0">
                  <a:solidFill>
                    <a:schemeClr val="accent1"/>
                  </a:solidFill>
                  <a:latin typeface="Arial" panose="020B0604020202020204" pitchFamily="34" charset="0"/>
                  <a:ea typeface="Yu Gothic" panose="020B0400000000000000" pitchFamily="34" charset="-128"/>
                  <a:cs typeface="Arial" panose="020B0604020202020204" pitchFamily="34" charset="0"/>
                </a:rPr>
                <a:t>Data Hub</a:t>
              </a:r>
            </a:p>
          </p:txBody>
        </p:sp>
        <p:pic>
          <p:nvPicPr>
            <p:cNvPr id="12" name="グラフィックス 11">
              <a:extLst>
                <a:ext uri="{FF2B5EF4-FFF2-40B4-BE49-F238E27FC236}">
                  <a16:creationId xmlns:a16="http://schemas.microsoft.com/office/drawing/2014/main" id="{BD2F8950-FAF2-F2B4-3E8F-F644BEAFD92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3550811" y="3594664"/>
              <a:ext cx="903961" cy="903961"/>
            </a:xfrm>
            <a:prstGeom prst="rect">
              <a:avLst/>
            </a:prstGeom>
          </p:spPr>
        </p:pic>
      </p:grpSp>
      <p:sp>
        <p:nvSpPr>
          <p:cNvPr id="2" name="タイトル 1">
            <a:extLst>
              <a:ext uri="{FF2B5EF4-FFF2-40B4-BE49-F238E27FC236}">
                <a16:creationId xmlns:a16="http://schemas.microsoft.com/office/drawing/2014/main" id="{704D9DFD-8D9A-2B88-CF80-0563562ABC17}"/>
              </a:ext>
            </a:extLst>
          </p:cNvPr>
          <p:cNvSpPr>
            <a:spLocks noGrp="1"/>
          </p:cNvSpPr>
          <p:nvPr>
            <p:ph type="title"/>
          </p:nvPr>
        </p:nvSpPr>
        <p:spPr/>
        <p:txBody>
          <a:bodyPr/>
          <a:lstStyle/>
          <a:p>
            <a:r>
              <a:rPr kumimoji="1" lang="en" altLang="ja-JP" dirty="0"/>
              <a:t>SOC</a:t>
            </a:r>
            <a:r>
              <a:rPr kumimoji="1" lang="ja-JP" altLang="en"/>
              <a:t>／</a:t>
            </a:r>
            <a:r>
              <a:rPr kumimoji="1" lang="en" altLang="ja-JP" dirty="0"/>
              <a:t>SLC</a:t>
            </a:r>
            <a:r>
              <a:rPr kumimoji="1" lang="ja-JP" altLang="en-US"/>
              <a:t>／</a:t>
            </a:r>
            <a:r>
              <a:rPr kumimoji="1" lang="en" altLang="ja-JP" dirty="0"/>
              <a:t>CI</a:t>
            </a:r>
            <a:r>
              <a:rPr kumimoji="1" lang="ja-JP" altLang="en-US"/>
              <a:t>人物</a:t>
            </a:r>
            <a:r>
              <a:rPr kumimoji="1" lang="en" altLang="ja-JP" dirty="0"/>
              <a:t>ID</a:t>
            </a:r>
            <a:endParaRPr kumimoji="1" lang="ja-JP" altLang="en-US"/>
          </a:p>
        </p:txBody>
      </p:sp>
      <p:sp>
        <p:nvSpPr>
          <p:cNvPr id="3" name="テキスト プレースホルダー 2">
            <a:extLst>
              <a:ext uri="{FF2B5EF4-FFF2-40B4-BE49-F238E27FC236}">
                <a16:creationId xmlns:a16="http://schemas.microsoft.com/office/drawing/2014/main" id="{37792BB1-7630-26ED-8021-A19DD3244CB0}"/>
              </a:ext>
            </a:extLst>
          </p:cNvPr>
          <p:cNvSpPr>
            <a:spLocks noGrp="1"/>
          </p:cNvSpPr>
          <p:nvPr>
            <p:ph type="body" sz="quarter" idx="11"/>
          </p:nvPr>
        </p:nvSpPr>
        <p:spPr>
          <a:xfrm>
            <a:off x="662268" y="1056569"/>
            <a:ext cx="10875600" cy="1247244"/>
          </a:xfrm>
        </p:spPr>
        <p:txBody>
          <a:bodyPr/>
          <a:lstStyle/>
          <a:p>
            <a:pPr marL="249750" indent="-213750">
              <a:lnSpc>
                <a:spcPct val="100000"/>
              </a:lnSpc>
              <a:spcBef>
                <a:spcPts val="800"/>
              </a:spcBef>
              <a:buSzPct val="160000"/>
              <a:buFont typeface="システムフォント（レギュラー）"/>
              <a:buChar char="-"/>
            </a:pPr>
            <a:r>
              <a:rPr lang="ja-JP" altLang="en-US" sz="1350">
                <a:latin typeface="+mn-lt"/>
                <a:ea typeface="游ゴシック" panose="020B0400000000000000" pitchFamily="50" charset="-128"/>
                <a:cs typeface="+mn-cs"/>
              </a:rPr>
              <a:t>会社・拠点・人物・名刺単位の出力時、識別ができたレコードに対しては</a:t>
            </a:r>
            <a:r>
              <a:rPr lang="en" altLang="ja-JP" sz="1350" dirty="0">
                <a:latin typeface="+mn-lt"/>
                <a:ea typeface="游ゴシック" panose="020B0400000000000000" pitchFamily="50" charset="-128"/>
                <a:cs typeface="+mn-cs"/>
              </a:rPr>
              <a:t>SOC</a:t>
            </a:r>
            <a:r>
              <a:rPr lang="ja-JP" altLang="en-US" sz="1350">
                <a:latin typeface="+mn-lt"/>
                <a:ea typeface="游ゴシック" panose="020B0400000000000000" pitchFamily="50" charset="-128"/>
                <a:cs typeface="+mn-cs"/>
              </a:rPr>
              <a:t>／</a:t>
            </a:r>
            <a:r>
              <a:rPr lang="en" altLang="ja-JP" sz="1350" dirty="0">
                <a:latin typeface="+mn-lt"/>
                <a:ea typeface="游ゴシック" panose="020B0400000000000000" pitchFamily="50" charset="-128"/>
                <a:cs typeface="+mn-cs"/>
              </a:rPr>
              <a:t>SLC</a:t>
            </a:r>
            <a:r>
              <a:rPr lang="ja-JP" altLang="en-US" sz="1350">
                <a:latin typeface="+mn-lt"/>
                <a:ea typeface="游ゴシック" panose="020B0400000000000000" pitchFamily="50" charset="-128"/>
                <a:cs typeface="+mn-cs"/>
              </a:rPr>
              <a:t>／</a:t>
            </a:r>
            <a:r>
              <a:rPr lang="en" altLang="ja-JP" sz="1350" dirty="0">
                <a:latin typeface="+mn-lt"/>
                <a:ea typeface="游ゴシック" panose="020B0400000000000000" pitchFamily="50" charset="-128"/>
                <a:cs typeface="+mn-cs"/>
              </a:rPr>
              <a:t>CI</a:t>
            </a:r>
            <a:r>
              <a:rPr lang="ja-JP" altLang="en-US" sz="1350">
                <a:latin typeface="+mn-lt"/>
                <a:ea typeface="游ゴシック" panose="020B0400000000000000" pitchFamily="50" charset="-128"/>
                <a:cs typeface="+mn-cs"/>
              </a:rPr>
              <a:t>人物</a:t>
            </a:r>
            <a:r>
              <a:rPr lang="en" altLang="ja-JP" sz="1350" dirty="0">
                <a:latin typeface="+mn-lt"/>
                <a:ea typeface="游ゴシック" panose="020B0400000000000000" pitchFamily="50" charset="-128"/>
                <a:cs typeface="+mn-cs"/>
              </a:rPr>
              <a:t>ID</a:t>
            </a:r>
            <a:r>
              <a:rPr lang="ja-JP" altLang="en-US" sz="1350">
                <a:latin typeface="+mn-lt"/>
                <a:ea typeface="游ゴシック" panose="020B0400000000000000" pitchFamily="50" charset="-128"/>
                <a:cs typeface="+mn-cs"/>
              </a:rPr>
              <a:t>を付与します</a:t>
            </a:r>
            <a:endParaRPr lang="en-US" altLang="ja-JP" sz="1350" dirty="0">
              <a:latin typeface="+mn-lt"/>
              <a:ea typeface="游ゴシック" panose="020B0400000000000000" pitchFamily="50" charset="-128"/>
              <a:cs typeface="+mn-cs"/>
            </a:endParaRPr>
          </a:p>
          <a:p>
            <a:pPr marL="249750" indent="-213750">
              <a:lnSpc>
                <a:spcPct val="100000"/>
              </a:lnSpc>
              <a:spcBef>
                <a:spcPts val="800"/>
              </a:spcBef>
              <a:buSzPct val="160000"/>
              <a:buFont typeface="システムフォント（レギュラー）"/>
              <a:buChar char="-"/>
            </a:pPr>
            <a:r>
              <a:rPr lang="ja-JP" altLang="en-US" sz="1350">
                <a:latin typeface="+mn-lt"/>
                <a:ea typeface="游ゴシック" panose="020B0400000000000000" pitchFamily="50" charset="-128"/>
                <a:cs typeface="+mn-cs"/>
              </a:rPr>
              <a:t>連携先システムへのレコード作成・更新や、情報をひも付ける（会社ー人物、人物ー名刺など）の際に、使用します</a:t>
            </a:r>
          </a:p>
        </p:txBody>
      </p:sp>
      <p:sp>
        <p:nvSpPr>
          <p:cNvPr id="29" name="テキスト ボックス 28">
            <a:extLst>
              <a:ext uri="{FF2B5EF4-FFF2-40B4-BE49-F238E27FC236}">
                <a16:creationId xmlns:a16="http://schemas.microsoft.com/office/drawing/2014/main" id="{E63A9DB4-6978-A4B7-CB02-555DB0D0B7C7}"/>
              </a:ext>
            </a:extLst>
          </p:cNvPr>
          <p:cNvSpPr txBox="1"/>
          <p:nvPr/>
        </p:nvSpPr>
        <p:spPr>
          <a:xfrm>
            <a:off x="1555894" y="2429432"/>
            <a:ext cx="3405986" cy="338554"/>
          </a:xfrm>
          <a:prstGeom prst="rect">
            <a:avLst/>
          </a:prstGeom>
          <a:noFill/>
        </p:spPr>
        <p:txBody>
          <a:bodyPr wrap="square" rtlCol="0">
            <a:spAutoFit/>
          </a:bodyPr>
          <a:lstStyle/>
          <a:p>
            <a:pPr algn="ctr"/>
            <a:r>
              <a:rPr lang="ja-JP" altLang="en-US" sz="1600" b="1">
                <a:solidFill>
                  <a:schemeClr val="accent1"/>
                </a:solidFill>
              </a:rPr>
              <a:t>人物単位の出力</a:t>
            </a:r>
            <a:endParaRPr kumimoji="1" lang="en-US" altLang="ja-JP" sz="1600" b="1" dirty="0">
              <a:solidFill>
                <a:schemeClr val="accent1"/>
              </a:solidFill>
            </a:endParaRPr>
          </a:p>
        </p:txBody>
      </p:sp>
      <p:sp>
        <p:nvSpPr>
          <p:cNvPr id="31" name="テキスト ボックス 30">
            <a:extLst>
              <a:ext uri="{FF2B5EF4-FFF2-40B4-BE49-F238E27FC236}">
                <a16:creationId xmlns:a16="http://schemas.microsoft.com/office/drawing/2014/main" id="{CB02081D-B60E-7E31-405C-3D76251A6908}"/>
              </a:ext>
            </a:extLst>
          </p:cNvPr>
          <p:cNvSpPr txBox="1"/>
          <p:nvPr/>
        </p:nvSpPr>
        <p:spPr>
          <a:xfrm>
            <a:off x="3410049" y="5278211"/>
            <a:ext cx="3841573" cy="523220"/>
          </a:xfrm>
          <a:prstGeom prst="rect">
            <a:avLst/>
          </a:prstGeom>
          <a:noFill/>
        </p:spPr>
        <p:txBody>
          <a:bodyPr wrap="square" lIns="91440" tIns="45720" rIns="91440" bIns="45720" rtlCol="0" anchor="t">
            <a:spAutoFit/>
          </a:bodyPr>
          <a:lstStyle/>
          <a:p>
            <a:pPr algn="ctr"/>
            <a:r>
              <a:rPr kumimoji="1" lang="ja-JP" altLang="en-US" sz="1400" b="1"/>
              <a:t>人物レコード新規作成・更新</a:t>
            </a:r>
          </a:p>
          <a:p>
            <a:pPr algn="ctr"/>
            <a:r>
              <a:rPr lang="ja-JP" altLang="en-US" sz="1400" b="1">
                <a:ea typeface="ＭＳ Ｐゴシック"/>
                <a:cs typeface="Arial"/>
              </a:rPr>
              <a:t>（SOC＋CI人物IDが同一のレコードを更新）</a:t>
            </a:r>
            <a:endParaRPr lang="ja-JP" altLang="en-US" sz="1400" b="1" dirty="0">
              <a:ea typeface="ＭＳ Ｐゴシック"/>
              <a:cs typeface="Arial"/>
            </a:endParaRPr>
          </a:p>
        </p:txBody>
      </p:sp>
      <p:graphicFrame>
        <p:nvGraphicFramePr>
          <p:cNvPr id="32" name="表 31">
            <a:extLst>
              <a:ext uri="{FF2B5EF4-FFF2-40B4-BE49-F238E27FC236}">
                <a16:creationId xmlns:a16="http://schemas.microsoft.com/office/drawing/2014/main" id="{F211DEBB-9568-471A-6E24-F61944C47639}"/>
              </a:ext>
            </a:extLst>
          </p:cNvPr>
          <p:cNvGraphicFramePr>
            <a:graphicFrameLocks noGrp="1"/>
          </p:cNvGraphicFramePr>
          <p:nvPr>
            <p:extLst>
              <p:ext uri="{D42A27DB-BD31-4B8C-83A1-F6EECF244321}">
                <p14:modId xmlns:p14="http://schemas.microsoft.com/office/powerpoint/2010/main" val="4127390761"/>
              </p:ext>
            </p:extLst>
          </p:nvPr>
        </p:nvGraphicFramePr>
        <p:xfrm>
          <a:off x="1651275" y="2903191"/>
          <a:ext cx="3215225" cy="1912549"/>
        </p:xfrm>
        <a:graphic>
          <a:graphicData uri="http://schemas.openxmlformats.org/drawingml/2006/table">
            <a:tbl>
              <a:tblPr firstRow="1" bandRow="1">
                <a:tableStyleId>{5940675A-B579-460E-94D1-54222C63F5DA}</a:tableStyleId>
              </a:tblPr>
              <a:tblGrid>
                <a:gridCol w="1365329">
                  <a:extLst>
                    <a:ext uri="{9D8B030D-6E8A-4147-A177-3AD203B41FA5}">
                      <a16:colId xmlns:a16="http://schemas.microsoft.com/office/drawing/2014/main" val="3252029919"/>
                    </a:ext>
                  </a:extLst>
                </a:gridCol>
                <a:gridCol w="1849896">
                  <a:extLst>
                    <a:ext uri="{9D8B030D-6E8A-4147-A177-3AD203B41FA5}">
                      <a16:colId xmlns:a16="http://schemas.microsoft.com/office/drawing/2014/main" val="2817123891"/>
                    </a:ext>
                  </a:extLst>
                </a:gridCol>
              </a:tblGrid>
              <a:tr h="292549">
                <a:tc>
                  <a:txBody>
                    <a:bodyPr/>
                    <a:lstStyle/>
                    <a:p>
                      <a:pPr algn="ctr"/>
                      <a:r>
                        <a:rPr kumimoji="1" lang="ja-JP" altLang="en-US" sz="1100" b="1">
                          <a:solidFill>
                            <a:schemeClr val="bg1"/>
                          </a:solidFill>
                        </a:rPr>
                        <a:t>項目</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tc>
                  <a:txBody>
                    <a:bodyPr/>
                    <a:lstStyle/>
                    <a:p>
                      <a:pPr algn="ctr"/>
                      <a:r>
                        <a:rPr kumimoji="1" lang="ja-JP" altLang="en-US" sz="1100" b="1">
                          <a:solidFill>
                            <a:schemeClr val="bg1"/>
                          </a:solidFill>
                        </a:rPr>
                        <a:t>内容</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31630385"/>
                  </a:ext>
                </a:extLst>
              </a:tr>
              <a:tr h="324000">
                <a:tc>
                  <a:txBody>
                    <a:bodyPr/>
                    <a:lstStyle/>
                    <a:p>
                      <a:r>
                        <a:rPr kumimoji="1" lang="ja-JP" altLang="en-US" sz="1200"/>
                        <a:t>会社名</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dirty="0" err="1"/>
                        <a:t>Sansan</a:t>
                      </a:r>
                      <a:r>
                        <a:rPr kumimoji="1" lang="ja-JP" altLang="en-US" sz="1200"/>
                        <a:t>株式会社</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9621202"/>
                  </a:ext>
                </a:extLst>
              </a:tr>
              <a:tr h="324000">
                <a:tc>
                  <a:txBody>
                    <a:bodyPr/>
                    <a:lstStyle/>
                    <a:p>
                      <a:r>
                        <a:rPr kumimoji="1" lang="ja-JP" altLang="en-US" sz="1200"/>
                        <a:t>氏名</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ja-JP" altLang="en-US" sz="1200"/>
                        <a:t>山田花子</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2344062"/>
                  </a:ext>
                </a:extLst>
              </a:tr>
              <a:tr h="324000">
                <a:tc>
                  <a:txBody>
                    <a:bodyPr/>
                    <a:lstStyle/>
                    <a:p>
                      <a:r>
                        <a:rPr kumimoji="1" lang="en-US" altLang="ja-JP" sz="1200" dirty="0"/>
                        <a:t>Tel</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0" dirty="0">
                          <a:solidFill>
                            <a:schemeClr val="tx1"/>
                          </a:solidFill>
                        </a:rPr>
                        <a:t>1234</a:t>
                      </a:r>
                      <a:endParaRPr kumimoji="1" lang="ja-JP" altLang="en-US" sz="1200" b="0">
                        <a:solidFill>
                          <a:schemeClr val="tx1"/>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8315177"/>
                  </a:ext>
                </a:extLst>
              </a:tr>
              <a:tr h="324000">
                <a:tc>
                  <a:txBody>
                    <a:bodyPr/>
                    <a:lstStyle/>
                    <a:p>
                      <a:r>
                        <a:rPr kumimoji="1" lang="en-US" altLang="ja-JP" sz="1200" dirty="0"/>
                        <a:t>SOC</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a:solidFill>
                            <a:schemeClr val="accent6"/>
                          </a:solidFill>
                        </a:rPr>
                        <a:t>1111</a:t>
                      </a:r>
                      <a:endParaRPr kumimoji="1" lang="ja-JP" altLang="en-US" sz="1200" b="1">
                        <a:solidFill>
                          <a:schemeClr val="accent6"/>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9913920"/>
                  </a:ext>
                </a:extLst>
              </a:tr>
              <a:tr h="324000">
                <a:tc>
                  <a:txBody>
                    <a:bodyPr/>
                    <a:lstStyle/>
                    <a:p>
                      <a:r>
                        <a:rPr kumimoji="1" lang="en-US" altLang="ja-JP" sz="1200" dirty="0"/>
                        <a:t>CI</a:t>
                      </a:r>
                      <a:r>
                        <a:rPr kumimoji="1" lang="ja-JP" altLang="en-US" sz="1200"/>
                        <a:t>人物</a:t>
                      </a:r>
                      <a:r>
                        <a:rPr kumimoji="1" lang="en-US" altLang="ja-JP" sz="1200" dirty="0"/>
                        <a:t>ID</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a:solidFill>
                            <a:schemeClr val="accent6"/>
                          </a:solidFill>
                        </a:rPr>
                        <a:t>8888</a:t>
                      </a:r>
                      <a:endParaRPr kumimoji="1" lang="ja-JP" altLang="en-US" sz="1200" b="1">
                        <a:solidFill>
                          <a:schemeClr val="accent6"/>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9242410"/>
                  </a:ext>
                </a:extLst>
              </a:tr>
            </a:tbl>
          </a:graphicData>
        </a:graphic>
      </p:graphicFrame>
      <p:graphicFrame>
        <p:nvGraphicFramePr>
          <p:cNvPr id="33" name="表 32">
            <a:extLst>
              <a:ext uri="{FF2B5EF4-FFF2-40B4-BE49-F238E27FC236}">
                <a16:creationId xmlns:a16="http://schemas.microsoft.com/office/drawing/2014/main" id="{373C6E11-DB30-C692-F0A4-944F6969C525}"/>
              </a:ext>
            </a:extLst>
          </p:cNvPr>
          <p:cNvGraphicFramePr>
            <a:graphicFrameLocks noGrp="1"/>
          </p:cNvGraphicFramePr>
          <p:nvPr>
            <p:extLst>
              <p:ext uri="{D42A27DB-BD31-4B8C-83A1-F6EECF244321}">
                <p14:modId xmlns:p14="http://schemas.microsoft.com/office/powerpoint/2010/main" val="2983592149"/>
              </p:ext>
            </p:extLst>
          </p:nvPr>
        </p:nvGraphicFramePr>
        <p:xfrm>
          <a:off x="7452510" y="4002353"/>
          <a:ext cx="3025741" cy="1869115"/>
        </p:xfrm>
        <a:graphic>
          <a:graphicData uri="http://schemas.openxmlformats.org/drawingml/2006/table">
            <a:tbl>
              <a:tblPr firstRow="1" bandRow="1">
                <a:tableStyleId>{5940675A-B579-460E-94D1-54222C63F5DA}</a:tableStyleId>
              </a:tblPr>
              <a:tblGrid>
                <a:gridCol w="1284866">
                  <a:extLst>
                    <a:ext uri="{9D8B030D-6E8A-4147-A177-3AD203B41FA5}">
                      <a16:colId xmlns:a16="http://schemas.microsoft.com/office/drawing/2014/main" val="3252029919"/>
                    </a:ext>
                  </a:extLst>
                </a:gridCol>
                <a:gridCol w="1740875">
                  <a:extLst>
                    <a:ext uri="{9D8B030D-6E8A-4147-A177-3AD203B41FA5}">
                      <a16:colId xmlns:a16="http://schemas.microsoft.com/office/drawing/2014/main" val="2817123891"/>
                    </a:ext>
                  </a:extLst>
                </a:gridCol>
              </a:tblGrid>
              <a:tr h="288000">
                <a:tc>
                  <a:txBody>
                    <a:bodyPr/>
                    <a:lstStyle/>
                    <a:p>
                      <a:pPr algn="ctr"/>
                      <a:r>
                        <a:rPr kumimoji="1" lang="ja-JP" altLang="en-US" sz="1100" b="1">
                          <a:solidFill>
                            <a:schemeClr val="bg1"/>
                          </a:solidFill>
                        </a:rPr>
                        <a:t>項目</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tc>
                  <a:txBody>
                    <a:bodyPr/>
                    <a:lstStyle/>
                    <a:p>
                      <a:pPr algn="ctr"/>
                      <a:r>
                        <a:rPr kumimoji="1" lang="ja-JP" altLang="en-US" sz="1100" b="1">
                          <a:solidFill>
                            <a:schemeClr val="bg1"/>
                          </a:solidFill>
                        </a:rPr>
                        <a:t>内容</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31630385"/>
                  </a:ext>
                </a:extLst>
              </a:tr>
              <a:tr h="316223">
                <a:tc>
                  <a:txBody>
                    <a:bodyPr/>
                    <a:lstStyle/>
                    <a:p>
                      <a:r>
                        <a:rPr kumimoji="1" lang="ja-JP" altLang="en-US" sz="1200"/>
                        <a:t>会社名</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dirty="0" err="1"/>
                        <a:t>Sansan</a:t>
                      </a:r>
                      <a:r>
                        <a:rPr kumimoji="1" lang="ja-JP" altLang="en-US" sz="1200"/>
                        <a:t>株式会社</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9621202"/>
                  </a:ext>
                </a:extLst>
              </a:tr>
              <a:tr h="316223">
                <a:tc>
                  <a:txBody>
                    <a:bodyPr/>
                    <a:lstStyle/>
                    <a:p>
                      <a:r>
                        <a:rPr kumimoji="1" lang="ja-JP" altLang="en-US" sz="1200"/>
                        <a:t>氏名</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ja-JP" altLang="en-US" sz="1200"/>
                        <a:t>山田花子</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2344062"/>
                  </a:ext>
                </a:extLst>
              </a:tr>
              <a:tr h="316223">
                <a:tc>
                  <a:txBody>
                    <a:bodyPr/>
                    <a:lstStyle/>
                    <a:p>
                      <a:r>
                        <a:rPr kumimoji="1" lang="en-US" altLang="ja-JP" sz="1200" dirty="0"/>
                        <a:t>Tel</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0" dirty="0">
                          <a:solidFill>
                            <a:schemeClr val="tx1"/>
                          </a:solidFill>
                        </a:rPr>
                        <a:t>1234</a:t>
                      </a:r>
                      <a:endParaRPr kumimoji="1" lang="ja-JP" altLang="en-US" sz="1200" b="0">
                        <a:solidFill>
                          <a:schemeClr val="tx1"/>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8315177"/>
                  </a:ext>
                </a:extLst>
              </a:tr>
              <a:tr h="316223">
                <a:tc>
                  <a:txBody>
                    <a:bodyPr/>
                    <a:lstStyle/>
                    <a:p>
                      <a:r>
                        <a:rPr kumimoji="1" lang="en-US" altLang="ja-JP" sz="1200" dirty="0"/>
                        <a:t>SOC</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a:solidFill>
                            <a:schemeClr val="accent6"/>
                          </a:solidFill>
                        </a:rPr>
                        <a:t>1111</a:t>
                      </a:r>
                      <a:endParaRPr kumimoji="1" lang="ja-JP" altLang="en-US" sz="1200" b="1">
                        <a:solidFill>
                          <a:schemeClr val="accent6"/>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9913920"/>
                  </a:ext>
                </a:extLst>
              </a:tr>
              <a:tr h="316223">
                <a:tc>
                  <a:txBody>
                    <a:bodyPr/>
                    <a:lstStyle/>
                    <a:p>
                      <a:r>
                        <a:rPr kumimoji="1" lang="en-US" altLang="ja-JP" sz="1200" dirty="0"/>
                        <a:t>CI</a:t>
                      </a:r>
                      <a:r>
                        <a:rPr kumimoji="1" lang="ja-JP" altLang="en-US" sz="1200"/>
                        <a:t>人物</a:t>
                      </a:r>
                      <a:r>
                        <a:rPr kumimoji="1" lang="en-US" altLang="ja-JP" sz="1200" dirty="0"/>
                        <a:t>ID</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a:solidFill>
                            <a:schemeClr val="accent6"/>
                          </a:solidFill>
                        </a:rPr>
                        <a:t>8888</a:t>
                      </a:r>
                      <a:endParaRPr kumimoji="1" lang="ja-JP" altLang="en-US" sz="1200" b="1">
                        <a:solidFill>
                          <a:schemeClr val="accent6"/>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9242410"/>
                  </a:ext>
                </a:extLst>
              </a:tr>
            </a:tbl>
          </a:graphicData>
        </a:graphic>
      </p:graphicFrame>
      <p:graphicFrame>
        <p:nvGraphicFramePr>
          <p:cNvPr id="34" name="表 33">
            <a:extLst>
              <a:ext uri="{FF2B5EF4-FFF2-40B4-BE49-F238E27FC236}">
                <a16:creationId xmlns:a16="http://schemas.microsoft.com/office/drawing/2014/main" id="{B60BAF6C-F65E-341B-AF69-108A3547054C}"/>
              </a:ext>
            </a:extLst>
          </p:cNvPr>
          <p:cNvGraphicFramePr>
            <a:graphicFrameLocks noGrp="1"/>
          </p:cNvGraphicFramePr>
          <p:nvPr>
            <p:extLst>
              <p:ext uri="{D42A27DB-BD31-4B8C-83A1-F6EECF244321}">
                <p14:modId xmlns:p14="http://schemas.microsoft.com/office/powerpoint/2010/main" val="4199262951"/>
              </p:ext>
            </p:extLst>
          </p:nvPr>
        </p:nvGraphicFramePr>
        <p:xfrm>
          <a:off x="7458909" y="2903191"/>
          <a:ext cx="3019343" cy="836640"/>
        </p:xfrm>
        <a:graphic>
          <a:graphicData uri="http://schemas.openxmlformats.org/drawingml/2006/table">
            <a:tbl>
              <a:tblPr firstRow="1" bandRow="1">
                <a:tableStyleId>{5940675A-B579-460E-94D1-54222C63F5DA}</a:tableStyleId>
              </a:tblPr>
              <a:tblGrid>
                <a:gridCol w="1282149">
                  <a:extLst>
                    <a:ext uri="{9D8B030D-6E8A-4147-A177-3AD203B41FA5}">
                      <a16:colId xmlns:a16="http://schemas.microsoft.com/office/drawing/2014/main" val="3252029919"/>
                    </a:ext>
                  </a:extLst>
                </a:gridCol>
                <a:gridCol w="1737194">
                  <a:extLst>
                    <a:ext uri="{9D8B030D-6E8A-4147-A177-3AD203B41FA5}">
                      <a16:colId xmlns:a16="http://schemas.microsoft.com/office/drawing/2014/main" val="2817123891"/>
                    </a:ext>
                  </a:extLst>
                </a:gridCol>
              </a:tblGrid>
              <a:tr h="288000">
                <a:tc>
                  <a:txBody>
                    <a:bodyPr/>
                    <a:lstStyle/>
                    <a:p>
                      <a:pPr algn="ctr"/>
                      <a:r>
                        <a:rPr kumimoji="1" lang="ja-JP" altLang="en-US" sz="1100" b="1">
                          <a:solidFill>
                            <a:schemeClr val="bg1"/>
                          </a:solidFill>
                        </a:rPr>
                        <a:t>項目</a:t>
                      </a: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tc>
                  <a:txBody>
                    <a:bodyPr/>
                    <a:lstStyle/>
                    <a:p>
                      <a:pPr algn="ctr"/>
                      <a:r>
                        <a:rPr kumimoji="1" lang="ja-JP" altLang="en-US" sz="1100" b="1">
                          <a:solidFill>
                            <a:schemeClr val="bg1"/>
                          </a:solidFill>
                        </a:rPr>
                        <a:t>内容</a:t>
                      </a:r>
                    </a:p>
                  </a:txBody>
                  <a:tcP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31630385"/>
                  </a:ext>
                </a:extLst>
              </a:tr>
              <a:tr h="253546">
                <a:tc>
                  <a:txBody>
                    <a:bodyPr/>
                    <a:lstStyle/>
                    <a:p>
                      <a:r>
                        <a:rPr kumimoji="1" lang="ja-JP" altLang="en-US" sz="1200"/>
                        <a:t>会社名</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dirty="0" err="1"/>
                        <a:t>Sansan</a:t>
                      </a:r>
                      <a:r>
                        <a:rPr kumimoji="1" lang="ja-JP" altLang="en-US" sz="1200"/>
                        <a:t>株式会社</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9621202"/>
                  </a:ext>
                </a:extLst>
              </a:tr>
              <a:tr h="253546">
                <a:tc>
                  <a:txBody>
                    <a:bodyPr/>
                    <a:lstStyle/>
                    <a:p>
                      <a:r>
                        <a:rPr kumimoji="1" lang="en-US" altLang="ja-JP" sz="1200" dirty="0"/>
                        <a:t>SOC</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a:solidFill>
                            <a:schemeClr val="accent6"/>
                          </a:solidFill>
                        </a:rPr>
                        <a:t>1111</a:t>
                      </a:r>
                      <a:endParaRPr kumimoji="1" lang="ja-JP" altLang="en-US" sz="1200" b="1">
                        <a:solidFill>
                          <a:schemeClr val="accent6"/>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9913920"/>
                  </a:ext>
                </a:extLst>
              </a:tr>
            </a:tbl>
          </a:graphicData>
        </a:graphic>
      </p:graphicFrame>
      <p:sp>
        <p:nvSpPr>
          <p:cNvPr id="40" name="テキスト ボックス 39">
            <a:extLst>
              <a:ext uri="{FF2B5EF4-FFF2-40B4-BE49-F238E27FC236}">
                <a16:creationId xmlns:a16="http://schemas.microsoft.com/office/drawing/2014/main" id="{288298A5-D471-D8A3-0895-3A393E4C471C}"/>
              </a:ext>
            </a:extLst>
          </p:cNvPr>
          <p:cNvSpPr txBox="1"/>
          <p:nvPr/>
        </p:nvSpPr>
        <p:spPr>
          <a:xfrm>
            <a:off x="7330805" y="2429432"/>
            <a:ext cx="3226629" cy="338554"/>
          </a:xfrm>
          <a:prstGeom prst="rect">
            <a:avLst/>
          </a:prstGeom>
          <a:noFill/>
        </p:spPr>
        <p:txBody>
          <a:bodyPr wrap="square" rtlCol="0">
            <a:spAutoFit/>
          </a:bodyPr>
          <a:lstStyle/>
          <a:p>
            <a:pPr algn="ctr"/>
            <a:r>
              <a:rPr kumimoji="1" lang="ja-JP" altLang="en-US" sz="1600" b="1">
                <a:solidFill>
                  <a:schemeClr val="accent1"/>
                </a:solidFill>
              </a:rPr>
              <a:t>既存の会社レコードへのひも付け</a:t>
            </a:r>
            <a:endParaRPr kumimoji="1" lang="en-US" altLang="ja-JP" sz="1600" b="1" dirty="0">
              <a:solidFill>
                <a:schemeClr val="accent1"/>
              </a:solidFill>
            </a:endParaRPr>
          </a:p>
        </p:txBody>
      </p:sp>
      <p:cxnSp>
        <p:nvCxnSpPr>
          <p:cNvPr id="13" name="直線矢印コネクタ 12">
            <a:extLst>
              <a:ext uri="{FF2B5EF4-FFF2-40B4-BE49-F238E27FC236}">
                <a16:creationId xmlns:a16="http://schemas.microsoft.com/office/drawing/2014/main" id="{A33EA1DB-5B9C-CCBF-DB6F-80678BA78EFF}"/>
              </a:ext>
            </a:extLst>
          </p:cNvPr>
          <p:cNvCxnSpPr>
            <a:cxnSpLocks/>
          </p:cNvCxnSpPr>
          <p:nvPr/>
        </p:nvCxnSpPr>
        <p:spPr>
          <a:xfrm>
            <a:off x="5826369" y="4142462"/>
            <a:ext cx="625715" cy="0"/>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フリーフォーム 15">
            <a:extLst>
              <a:ext uri="{FF2B5EF4-FFF2-40B4-BE49-F238E27FC236}">
                <a16:creationId xmlns:a16="http://schemas.microsoft.com/office/drawing/2014/main" id="{C743ACDB-4D52-F3A4-012C-2E36F2EAD357}"/>
              </a:ext>
            </a:extLst>
          </p:cNvPr>
          <p:cNvSpPr/>
          <p:nvPr/>
        </p:nvSpPr>
        <p:spPr>
          <a:xfrm flipH="1">
            <a:off x="9915640" y="3627665"/>
            <a:ext cx="759755" cy="1760945"/>
          </a:xfrm>
          <a:custGeom>
            <a:avLst/>
            <a:gdLst>
              <a:gd name="csX0" fmla="*/ 211016 w 211016"/>
              <a:gd name="csY0" fmla="*/ 0 h 820616"/>
              <a:gd name="csX1" fmla="*/ 0 w 211016"/>
              <a:gd name="csY1" fmla="*/ 0 h 820616"/>
              <a:gd name="csX2" fmla="*/ 0 w 211016"/>
              <a:gd name="csY2" fmla="*/ 820616 h 820616"/>
              <a:gd name="csX3" fmla="*/ 187569 w 211016"/>
              <a:gd name="csY3" fmla="*/ 820616 h 820616"/>
              <a:gd name="csX0" fmla="*/ 211016 w 211016"/>
              <a:gd name="csY0" fmla="*/ 0 h 823715"/>
              <a:gd name="csX1" fmla="*/ 0 w 211016"/>
              <a:gd name="csY1" fmla="*/ 0 h 823715"/>
              <a:gd name="csX2" fmla="*/ 0 w 211016"/>
              <a:gd name="csY2" fmla="*/ 820616 h 823715"/>
              <a:gd name="csX3" fmla="*/ 200451 w 211016"/>
              <a:gd name="csY3" fmla="*/ 823715 h 823715"/>
            </a:gdLst>
            <a:ahLst/>
            <a:cxnLst>
              <a:cxn ang="0">
                <a:pos x="csX0" y="csY0"/>
              </a:cxn>
              <a:cxn ang="0">
                <a:pos x="csX1" y="csY1"/>
              </a:cxn>
              <a:cxn ang="0">
                <a:pos x="csX2" y="csY2"/>
              </a:cxn>
              <a:cxn ang="0">
                <a:pos x="csX3" y="csY3"/>
              </a:cxn>
            </a:cxnLst>
            <a:rect l="l" t="t" r="r" b="b"/>
            <a:pathLst>
              <a:path w="211016" h="823715">
                <a:moveTo>
                  <a:pt x="211016" y="0"/>
                </a:moveTo>
                <a:lnTo>
                  <a:pt x="0" y="0"/>
                </a:lnTo>
                <a:lnTo>
                  <a:pt x="0" y="820616"/>
                </a:lnTo>
                <a:cubicBezTo>
                  <a:pt x="62523" y="820616"/>
                  <a:pt x="137928" y="823715"/>
                  <a:pt x="200451" y="823715"/>
                </a:cubicBezTo>
              </a:path>
            </a:pathLst>
          </a:cu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フリーフォーム 16">
            <a:extLst>
              <a:ext uri="{FF2B5EF4-FFF2-40B4-BE49-F238E27FC236}">
                <a16:creationId xmlns:a16="http://schemas.microsoft.com/office/drawing/2014/main" id="{846D6B54-60FF-0F0B-0C56-6B8BF43BF53A}"/>
              </a:ext>
            </a:extLst>
          </p:cNvPr>
          <p:cNvSpPr/>
          <p:nvPr/>
        </p:nvSpPr>
        <p:spPr>
          <a:xfrm>
            <a:off x="3648364" y="4498109"/>
            <a:ext cx="221672" cy="890501"/>
          </a:xfrm>
          <a:custGeom>
            <a:avLst/>
            <a:gdLst>
              <a:gd name="csX0" fmla="*/ 0 w 178904"/>
              <a:gd name="csY0" fmla="*/ 0 h 993913"/>
              <a:gd name="csX1" fmla="*/ 0 w 178904"/>
              <a:gd name="csY1" fmla="*/ 993913 h 993913"/>
              <a:gd name="csX2" fmla="*/ 178904 w 178904"/>
              <a:gd name="csY2" fmla="*/ 993913 h 993913"/>
            </a:gdLst>
            <a:ahLst/>
            <a:cxnLst>
              <a:cxn ang="0">
                <a:pos x="csX0" y="csY0"/>
              </a:cxn>
              <a:cxn ang="0">
                <a:pos x="csX1" y="csY1"/>
              </a:cxn>
              <a:cxn ang="0">
                <a:pos x="csX2" y="csY2"/>
              </a:cxn>
            </a:cxnLst>
            <a:rect l="l" t="t" r="r" b="b"/>
            <a:pathLst>
              <a:path w="178904" h="993913">
                <a:moveTo>
                  <a:pt x="0" y="0"/>
                </a:moveTo>
                <a:lnTo>
                  <a:pt x="0" y="993913"/>
                </a:lnTo>
                <a:lnTo>
                  <a:pt x="178904" y="993913"/>
                </a:lnTo>
              </a:path>
            </a:pathLst>
          </a:cu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7DA3600F-9070-BB84-FF34-161E4CAEC3BE}"/>
              </a:ext>
            </a:extLst>
          </p:cNvPr>
          <p:cNvCxnSpPr>
            <a:cxnSpLocks/>
          </p:cNvCxnSpPr>
          <p:nvPr/>
        </p:nvCxnSpPr>
        <p:spPr>
          <a:xfrm>
            <a:off x="6881091" y="5397044"/>
            <a:ext cx="571419" cy="0"/>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654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8DF0C-731B-748E-0FBB-F15CC77B2C4E}"/>
            </a:ext>
          </a:extLst>
        </p:cNvPr>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3930A106-61D4-F423-285F-22F14501BC67}"/>
              </a:ext>
            </a:extLst>
          </p:cNvPr>
          <p:cNvSpPr/>
          <p:nvPr/>
        </p:nvSpPr>
        <p:spPr>
          <a:xfrm>
            <a:off x="6452084" y="2072462"/>
            <a:ext cx="5224217" cy="4140000"/>
          </a:xfrm>
          <a:prstGeom prst="rect">
            <a:avLst/>
          </a:prstGeom>
          <a:solidFill>
            <a:schemeClr val="accent4">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Yu Gothic" panose="020B0400000000000000" pitchFamily="34" charset="-128"/>
              <a:ea typeface="Yu Gothic" panose="020B0400000000000000" pitchFamily="34" charset="-128"/>
              <a:cs typeface="Yu Gothic" charset="-128"/>
            </a:endParaRPr>
          </a:p>
        </p:txBody>
      </p:sp>
      <p:sp>
        <p:nvSpPr>
          <p:cNvPr id="16" name="正方形/長方形 15">
            <a:extLst>
              <a:ext uri="{FF2B5EF4-FFF2-40B4-BE49-F238E27FC236}">
                <a16:creationId xmlns:a16="http://schemas.microsoft.com/office/drawing/2014/main" id="{E09350B6-570E-D99F-08B7-DBFD8AE6AE33}"/>
              </a:ext>
            </a:extLst>
          </p:cNvPr>
          <p:cNvSpPr/>
          <p:nvPr/>
        </p:nvSpPr>
        <p:spPr>
          <a:xfrm>
            <a:off x="556103" y="2072462"/>
            <a:ext cx="5270266" cy="4140000"/>
          </a:xfrm>
          <a:prstGeom prst="rect">
            <a:avLst/>
          </a:prstGeom>
          <a:solidFill>
            <a:schemeClr val="bg2">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Yu Gothic" panose="020B0400000000000000" pitchFamily="34" charset="-128"/>
              <a:ea typeface="Yu Gothic" panose="020B0400000000000000" pitchFamily="34" charset="-128"/>
              <a:cs typeface="Yu Gothic" charset="-128"/>
            </a:endParaRPr>
          </a:p>
        </p:txBody>
      </p:sp>
      <p:grpSp>
        <p:nvGrpSpPr>
          <p:cNvPr id="17" name="グループ化 16">
            <a:extLst>
              <a:ext uri="{FF2B5EF4-FFF2-40B4-BE49-F238E27FC236}">
                <a16:creationId xmlns:a16="http://schemas.microsoft.com/office/drawing/2014/main" id="{75A566E2-FC68-6ECB-F3FD-6438DC83005D}"/>
              </a:ext>
            </a:extLst>
          </p:cNvPr>
          <p:cNvGrpSpPr/>
          <p:nvPr/>
        </p:nvGrpSpPr>
        <p:grpSpPr>
          <a:xfrm>
            <a:off x="10770572" y="1799411"/>
            <a:ext cx="792000" cy="792000"/>
            <a:chOff x="8824638" y="1811445"/>
            <a:chExt cx="792000" cy="792000"/>
          </a:xfrm>
        </p:grpSpPr>
        <p:sp>
          <p:nvSpPr>
            <p:cNvPr id="18" name="円/楕円 17">
              <a:extLst>
                <a:ext uri="{FF2B5EF4-FFF2-40B4-BE49-F238E27FC236}">
                  <a16:creationId xmlns:a16="http://schemas.microsoft.com/office/drawing/2014/main" id="{85F6DAC9-3646-7E64-DE14-C21FAE49B5A9}"/>
                </a:ext>
              </a:extLst>
            </p:cNvPr>
            <p:cNvSpPr/>
            <p:nvPr/>
          </p:nvSpPr>
          <p:spPr>
            <a:xfrm>
              <a:off x="8824638" y="1811445"/>
              <a:ext cx="792000" cy="792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Yu Gothic" panose="020B0400000000000000" pitchFamily="34" charset="-128"/>
                <a:ea typeface="Yu Gothic" panose="020B0400000000000000" pitchFamily="34" charset="-128"/>
                <a:cs typeface="Yu Gothic" charset="-128"/>
              </a:endParaRPr>
            </a:p>
          </p:txBody>
        </p:sp>
        <p:sp>
          <p:nvSpPr>
            <p:cNvPr id="19" name="正方形/長方形 18">
              <a:extLst>
                <a:ext uri="{FF2B5EF4-FFF2-40B4-BE49-F238E27FC236}">
                  <a16:creationId xmlns:a16="http://schemas.microsoft.com/office/drawing/2014/main" id="{7749D5EB-37DB-C5DF-048B-9BFA15D725E3}"/>
                </a:ext>
              </a:extLst>
            </p:cNvPr>
            <p:cNvSpPr/>
            <p:nvPr/>
          </p:nvSpPr>
          <p:spPr>
            <a:xfrm>
              <a:off x="8856218" y="1992002"/>
              <a:ext cx="748923" cy="430887"/>
            </a:xfrm>
            <a:prstGeom prst="rect">
              <a:avLst/>
            </a:prstGeom>
          </p:spPr>
          <p:txBody>
            <a:bodyPr wrap="square">
              <a:spAutoFit/>
            </a:bodyPr>
            <a:lstStyle/>
            <a:p>
              <a:pPr algn="ctr"/>
              <a:r>
                <a:rPr lang="ja-JP" altLang="en-US" sz="1100" b="1">
                  <a:solidFill>
                    <a:schemeClr val="bg1"/>
                  </a:solidFill>
                  <a:latin typeface="Yu Gothic" panose="020B0400000000000000" pitchFamily="34" charset="-128"/>
                  <a:ea typeface="Yu Gothic" panose="020B0400000000000000" pitchFamily="34" charset="-128"/>
                  <a:cs typeface="Yu Gothic" charset="-128"/>
                </a:rPr>
                <a:t>お客様</a:t>
              </a:r>
              <a:br>
                <a:rPr lang="en-US" altLang="ja-JP" sz="1100" b="1" dirty="0">
                  <a:solidFill>
                    <a:schemeClr val="bg1"/>
                  </a:solidFill>
                  <a:latin typeface="Yu Gothic" panose="020B0400000000000000" pitchFamily="34" charset="-128"/>
                  <a:ea typeface="Yu Gothic" panose="020B0400000000000000" pitchFamily="34" charset="-128"/>
                  <a:cs typeface="Yu Gothic" charset="-128"/>
                </a:rPr>
              </a:br>
              <a:r>
                <a:rPr lang="ja-JP" altLang="en-US" sz="1100" b="1">
                  <a:solidFill>
                    <a:schemeClr val="bg1"/>
                  </a:solidFill>
                  <a:latin typeface="Yu Gothic" panose="020B0400000000000000" pitchFamily="34" charset="-128"/>
                  <a:ea typeface="Yu Gothic" panose="020B0400000000000000" pitchFamily="34" charset="-128"/>
                  <a:cs typeface="Yu Gothic" charset="-128"/>
                </a:rPr>
                <a:t>システム</a:t>
              </a:r>
              <a:endParaRPr lang="ja-JP" altLang="en-US" sz="1100" b="1" dirty="0">
                <a:solidFill>
                  <a:schemeClr val="bg1"/>
                </a:solidFill>
                <a:latin typeface="Yu Gothic" panose="020B0400000000000000" pitchFamily="34" charset="-128"/>
                <a:ea typeface="Yu Gothic" panose="020B0400000000000000" pitchFamily="34" charset="-128"/>
                <a:cs typeface="Yu Gothic" charset="-128"/>
              </a:endParaRPr>
            </a:p>
          </p:txBody>
        </p:sp>
      </p:grpSp>
      <p:grpSp>
        <p:nvGrpSpPr>
          <p:cNvPr id="20" name="グループ化 19">
            <a:extLst>
              <a:ext uri="{FF2B5EF4-FFF2-40B4-BE49-F238E27FC236}">
                <a16:creationId xmlns:a16="http://schemas.microsoft.com/office/drawing/2014/main" id="{88C9022E-CEE4-A1EE-3664-669CB1D6FFB1}"/>
              </a:ext>
            </a:extLst>
          </p:cNvPr>
          <p:cNvGrpSpPr/>
          <p:nvPr/>
        </p:nvGrpSpPr>
        <p:grpSpPr>
          <a:xfrm>
            <a:off x="773564" y="1799411"/>
            <a:ext cx="792000" cy="823160"/>
            <a:chOff x="3390724" y="3594664"/>
            <a:chExt cx="1194262" cy="1241248"/>
          </a:xfrm>
        </p:grpSpPr>
        <p:sp>
          <p:nvSpPr>
            <p:cNvPr id="21" name="円/楕円 20">
              <a:extLst>
                <a:ext uri="{FF2B5EF4-FFF2-40B4-BE49-F238E27FC236}">
                  <a16:creationId xmlns:a16="http://schemas.microsoft.com/office/drawing/2014/main" id="{7D82AB76-18A9-38C1-988E-7FD5B7AABC11}"/>
                </a:ext>
              </a:extLst>
            </p:cNvPr>
            <p:cNvSpPr>
              <a:spLocks noChangeAspect="1"/>
            </p:cNvSpPr>
            <p:nvPr/>
          </p:nvSpPr>
          <p:spPr>
            <a:xfrm>
              <a:off x="3390724" y="3641649"/>
              <a:ext cx="1194262" cy="1194263"/>
            </a:xfrm>
            <a:prstGeom prst="ellipse">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Yu Gothic" panose="020B0400000000000000" pitchFamily="34" charset="-128"/>
                <a:ea typeface="Yu Gothic" panose="020B0400000000000000" pitchFamily="34" charset="-128"/>
                <a:cs typeface="Yu Gothic" charset="-128"/>
              </a:endParaRPr>
            </a:p>
          </p:txBody>
        </p:sp>
        <p:sp>
          <p:nvSpPr>
            <p:cNvPr id="22" name="角丸四角形 21">
              <a:extLst>
                <a:ext uri="{FF2B5EF4-FFF2-40B4-BE49-F238E27FC236}">
                  <a16:creationId xmlns:a16="http://schemas.microsoft.com/office/drawing/2014/main" id="{F9417DE2-2A61-1455-3F64-C9C6BC770305}"/>
                </a:ext>
              </a:extLst>
            </p:cNvPr>
            <p:cNvSpPr/>
            <p:nvPr/>
          </p:nvSpPr>
          <p:spPr>
            <a:xfrm>
              <a:off x="3578579" y="4335832"/>
              <a:ext cx="848431" cy="4640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en" altLang="ja-JP" sz="1000" b="1" dirty="0" err="1">
                  <a:solidFill>
                    <a:schemeClr val="accent1"/>
                  </a:solidFill>
                  <a:latin typeface="Arial" panose="020B0604020202020204" pitchFamily="34" charset="0"/>
                  <a:ea typeface="Yu Gothic" panose="020B0400000000000000" pitchFamily="34" charset="-128"/>
                  <a:cs typeface="Arial" panose="020B0604020202020204" pitchFamily="34" charset="0"/>
                </a:rPr>
                <a:t>Sansan</a:t>
              </a:r>
              <a:r>
                <a:rPr kumimoji="1" lang="en" altLang="ja-JP" sz="1000" b="1" dirty="0">
                  <a:solidFill>
                    <a:schemeClr val="accent1"/>
                  </a:solidFill>
                  <a:latin typeface="Arial" panose="020B0604020202020204" pitchFamily="34" charset="0"/>
                  <a:ea typeface="Yu Gothic" panose="020B0400000000000000" pitchFamily="34" charset="-128"/>
                  <a:cs typeface="Arial" panose="020B0604020202020204" pitchFamily="34" charset="0"/>
                </a:rPr>
                <a:t> </a:t>
              </a:r>
              <a:br>
                <a:rPr kumimoji="1" lang="en" altLang="ja-JP" sz="1000" b="1" dirty="0">
                  <a:solidFill>
                    <a:schemeClr val="accent1"/>
                  </a:solidFill>
                  <a:latin typeface="Arial" panose="020B0604020202020204" pitchFamily="34" charset="0"/>
                  <a:ea typeface="Yu Gothic" panose="020B0400000000000000" pitchFamily="34" charset="-128"/>
                  <a:cs typeface="Arial" panose="020B0604020202020204" pitchFamily="34" charset="0"/>
                </a:rPr>
              </a:br>
              <a:r>
                <a:rPr kumimoji="1" lang="en" altLang="ja-JP" sz="1000" b="1" dirty="0">
                  <a:solidFill>
                    <a:schemeClr val="accent1"/>
                  </a:solidFill>
                  <a:latin typeface="Arial" panose="020B0604020202020204" pitchFamily="34" charset="0"/>
                  <a:ea typeface="Yu Gothic" panose="020B0400000000000000" pitchFamily="34" charset="-128"/>
                  <a:cs typeface="Arial" panose="020B0604020202020204" pitchFamily="34" charset="0"/>
                </a:rPr>
                <a:t>Data Hub</a:t>
              </a:r>
            </a:p>
          </p:txBody>
        </p:sp>
        <p:pic>
          <p:nvPicPr>
            <p:cNvPr id="23" name="グラフィックス 22">
              <a:extLst>
                <a:ext uri="{FF2B5EF4-FFF2-40B4-BE49-F238E27FC236}">
                  <a16:creationId xmlns:a16="http://schemas.microsoft.com/office/drawing/2014/main" id="{09BC35BE-3E23-CA5A-421A-10D2BF9D518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3550811" y="3594664"/>
              <a:ext cx="903961" cy="903961"/>
            </a:xfrm>
            <a:prstGeom prst="rect">
              <a:avLst/>
            </a:prstGeom>
          </p:spPr>
        </p:pic>
      </p:grpSp>
      <p:sp>
        <p:nvSpPr>
          <p:cNvPr id="2" name="タイトル 1">
            <a:extLst>
              <a:ext uri="{FF2B5EF4-FFF2-40B4-BE49-F238E27FC236}">
                <a16:creationId xmlns:a16="http://schemas.microsoft.com/office/drawing/2014/main" id="{2E340AB2-8FC6-7380-CE64-F5A0FA016D6F}"/>
              </a:ext>
            </a:extLst>
          </p:cNvPr>
          <p:cNvSpPr>
            <a:spLocks noGrp="1"/>
          </p:cNvSpPr>
          <p:nvPr>
            <p:ph type="title"/>
          </p:nvPr>
        </p:nvSpPr>
        <p:spPr/>
        <p:txBody>
          <a:bodyPr/>
          <a:lstStyle/>
          <a:p>
            <a:r>
              <a:rPr lang="ja-JP" altLang="en-US">
                <a:latin typeface="Yu Gothic" panose="020B0400000000000000" pitchFamily="34" charset="-128"/>
                <a:ea typeface="Yu Gothic" panose="020B0400000000000000" pitchFamily="34" charset="-128"/>
              </a:rPr>
              <a:t>名刺</a:t>
            </a:r>
            <a:r>
              <a:rPr lang="en-US" altLang="ja-JP" dirty="0">
                <a:latin typeface="Yu Gothic" panose="020B0400000000000000" pitchFamily="34" charset="-128"/>
                <a:ea typeface="Yu Gothic" panose="020B0400000000000000" pitchFamily="34" charset="-128"/>
              </a:rPr>
              <a:t>ID</a:t>
            </a:r>
            <a:endParaRPr kumimoji="1" lang="ja-JP" altLang="en-US"/>
          </a:p>
        </p:txBody>
      </p:sp>
      <p:sp>
        <p:nvSpPr>
          <p:cNvPr id="3" name="テキスト プレースホルダー 2">
            <a:extLst>
              <a:ext uri="{FF2B5EF4-FFF2-40B4-BE49-F238E27FC236}">
                <a16:creationId xmlns:a16="http://schemas.microsoft.com/office/drawing/2014/main" id="{F2E9BF80-5211-C211-B632-976263DB1290}"/>
              </a:ext>
            </a:extLst>
          </p:cNvPr>
          <p:cNvSpPr>
            <a:spLocks noGrp="1"/>
          </p:cNvSpPr>
          <p:nvPr>
            <p:ph type="body" sz="quarter" idx="11"/>
          </p:nvPr>
        </p:nvSpPr>
        <p:spPr>
          <a:xfrm>
            <a:off x="662268" y="1056569"/>
            <a:ext cx="10875600" cy="1247244"/>
          </a:xfrm>
        </p:spPr>
        <p:txBody>
          <a:bodyPr/>
          <a:lstStyle/>
          <a:p>
            <a:pPr marL="249750" indent="-213750">
              <a:lnSpc>
                <a:spcPct val="100000"/>
              </a:lnSpc>
              <a:spcBef>
                <a:spcPts val="800"/>
              </a:spcBef>
              <a:buSzPct val="160000"/>
              <a:buFont typeface="システムフォント（レギュラー）"/>
              <a:buChar char="-"/>
            </a:pPr>
            <a:r>
              <a:rPr lang="en" altLang="ja-JP" sz="1350" dirty="0" err="1">
                <a:latin typeface="+mn-lt"/>
                <a:ea typeface="游ゴシック" panose="020B0400000000000000" pitchFamily="50" charset="-128"/>
                <a:cs typeface="+mn-cs"/>
              </a:rPr>
              <a:t>Sansan</a:t>
            </a:r>
            <a:r>
              <a:rPr lang="ja-JP" altLang="en-US" sz="1350">
                <a:latin typeface="+mn-lt"/>
                <a:ea typeface="游ゴシック" panose="020B0400000000000000" pitchFamily="50" charset="-128"/>
                <a:cs typeface="+mn-cs"/>
              </a:rPr>
              <a:t>に取り込まれた名刺単位で、名刺</a:t>
            </a:r>
            <a:r>
              <a:rPr lang="en" altLang="ja-JP" sz="1350" dirty="0">
                <a:latin typeface="+mn-lt"/>
                <a:ea typeface="游ゴシック" panose="020B0400000000000000" pitchFamily="50" charset="-128"/>
                <a:cs typeface="+mn-cs"/>
              </a:rPr>
              <a:t>ID</a:t>
            </a:r>
            <a:r>
              <a:rPr lang="ja-JP" altLang="en-US" sz="1350">
                <a:latin typeface="+mn-lt"/>
                <a:ea typeface="游ゴシック" panose="020B0400000000000000" pitchFamily="50" charset="-128"/>
                <a:cs typeface="+mn-cs"/>
              </a:rPr>
              <a:t>が付与されます</a:t>
            </a:r>
          </a:p>
          <a:p>
            <a:pPr marL="249750" indent="-213750">
              <a:lnSpc>
                <a:spcPct val="100000"/>
              </a:lnSpc>
              <a:spcBef>
                <a:spcPts val="800"/>
              </a:spcBef>
              <a:buSzPct val="160000"/>
              <a:buFont typeface="システムフォント（レギュラー）"/>
              <a:buChar char="-"/>
            </a:pPr>
            <a:r>
              <a:rPr lang="ja-JP" altLang="en-US" sz="1350">
                <a:latin typeface="+mn-lt"/>
                <a:ea typeface="游ゴシック" panose="020B0400000000000000" pitchFamily="50" charset="-128"/>
                <a:cs typeface="+mn-cs"/>
              </a:rPr>
              <a:t>連携先システムへの名刺レコード作成・更新に使用します</a:t>
            </a:r>
          </a:p>
        </p:txBody>
      </p:sp>
      <p:sp>
        <p:nvSpPr>
          <p:cNvPr id="10" name="テキスト ボックス 9">
            <a:extLst>
              <a:ext uri="{FF2B5EF4-FFF2-40B4-BE49-F238E27FC236}">
                <a16:creationId xmlns:a16="http://schemas.microsoft.com/office/drawing/2014/main" id="{EB75EA0A-3DDA-C9F3-993F-0C6F885A8E35}"/>
              </a:ext>
            </a:extLst>
          </p:cNvPr>
          <p:cNvSpPr txBox="1"/>
          <p:nvPr/>
        </p:nvSpPr>
        <p:spPr>
          <a:xfrm>
            <a:off x="1488243" y="2714202"/>
            <a:ext cx="3405986" cy="338554"/>
          </a:xfrm>
          <a:prstGeom prst="rect">
            <a:avLst/>
          </a:prstGeom>
          <a:noFill/>
        </p:spPr>
        <p:txBody>
          <a:bodyPr wrap="square" rtlCol="0">
            <a:spAutoFit/>
          </a:bodyPr>
          <a:lstStyle/>
          <a:p>
            <a:pPr algn="ctr"/>
            <a:r>
              <a:rPr lang="ja-JP" altLang="en-US" sz="1600" b="1">
                <a:solidFill>
                  <a:schemeClr val="accent1"/>
                </a:solidFill>
              </a:rPr>
              <a:t>名刺単位の出力</a:t>
            </a:r>
            <a:endParaRPr kumimoji="1" lang="en-US" altLang="ja-JP" sz="1600" b="1" dirty="0">
              <a:solidFill>
                <a:schemeClr val="accent1"/>
              </a:solidFill>
            </a:endParaRPr>
          </a:p>
        </p:txBody>
      </p:sp>
      <p:graphicFrame>
        <p:nvGraphicFramePr>
          <p:cNvPr id="12" name="表 11">
            <a:extLst>
              <a:ext uri="{FF2B5EF4-FFF2-40B4-BE49-F238E27FC236}">
                <a16:creationId xmlns:a16="http://schemas.microsoft.com/office/drawing/2014/main" id="{037E8616-3270-5D5C-9ADE-0811368590B9}"/>
              </a:ext>
            </a:extLst>
          </p:cNvPr>
          <p:cNvGraphicFramePr>
            <a:graphicFrameLocks noGrp="1"/>
          </p:cNvGraphicFramePr>
          <p:nvPr>
            <p:extLst>
              <p:ext uri="{D42A27DB-BD31-4B8C-83A1-F6EECF244321}">
                <p14:modId xmlns:p14="http://schemas.microsoft.com/office/powerpoint/2010/main" val="2595584533"/>
              </p:ext>
            </p:extLst>
          </p:nvPr>
        </p:nvGraphicFramePr>
        <p:xfrm>
          <a:off x="1661236" y="3164892"/>
          <a:ext cx="3060000" cy="2268000"/>
        </p:xfrm>
        <a:graphic>
          <a:graphicData uri="http://schemas.openxmlformats.org/drawingml/2006/table">
            <a:tbl>
              <a:tblPr firstRow="1" bandRow="1">
                <a:tableStyleId>{5940675A-B579-460E-94D1-54222C63F5DA}</a:tableStyleId>
              </a:tblPr>
              <a:tblGrid>
                <a:gridCol w="1299415">
                  <a:extLst>
                    <a:ext uri="{9D8B030D-6E8A-4147-A177-3AD203B41FA5}">
                      <a16:colId xmlns:a16="http://schemas.microsoft.com/office/drawing/2014/main" val="3252029919"/>
                    </a:ext>
                  </a:extLst>
                </a:gridCol>
                <a:gridCol w="1760585">
                  <a:extLst>
                    <a:ext uri="{9D8B030D-6E8A-4147-A177-3AD203B41FA5}">
                      <a16:colId xmlns:a16="http://schemas.microsoft.com/office/drawing/2014/main" val="2817123891"/>
                    </a:ext>
                  </a:extLst>
                </a:gridCol>
              </a:tblGrid>
              <a:tr h="324000">
                <a:tc>
                  <a:txBody>
                    <a:bodyPr/>
                    <a:lstStyle/>
                    <a:p>
                      <a:pPr algn="ctr"/>
                      <a:r>
                        <a:rPr kumimoji="1" lang="ja-JP" altLang="en-US" sz="1100" b="1">
                          <a:solidFill>
                            <a:schemeClr val="bg1"/>
                          </a:solidFill>
                        </a:rPr>
                        <a:t>項目</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tc>
                  <a:txBody>
                    <a:bodyPr/>
                    <a:lstStyle/>
                    <a:p>
                      <a:pPr algn="ctr"/>
                      <a:r>
                        <a:rPr kumimoji="1" lang="ja-JP" altLang="en-US" sz="1100" b="1">
                          <a:solidFill>
                            <a:schemeClr val="bg1"/>
                          </a:solidFill>
                        </a:rPr>
                        <a:t>内容</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31630385"/>
                  </a:ext>
                </a:extLst>
              </a:tr>
              <a:tr h="324000">
                <a:tc>
                  <a:txBody>
                    <a:bodyPr/>
                    <a:lstStyle/>
                    <a:p>
                      <a:r>
                        <a:rPr kumimoji="1" lang="ja-JP" altLang="en-US" sz="1200"/>
                        <a:t>会社名</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dirty="0" err="1"/>
                        <a:t>Sansan</a:t>
                      </a:r>
                      <a:r>
                        <a:rPr kumimoji="1" lang="ja-JP" altLang="en-US" sz="1200"/>
                        <a:t>株式会社</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9621202"/>
                  </a:ext>
                </a:extLst>
              </a:tr>
              <a:tr h="324000">
                <a:tc>
                  <a:txBody>
                    <a:bodyPr/>
                    <a:lstStyle/>
                    <a:p>
                      <a:r>
                        <a:rPr kumimoji="1" lang="ja-JP" altLang="en-US" sz="1200"/>
                        <a:t>氏名</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ja-JP" altLang="en-US" sz="1200"/>
                        <a:t>山田花子</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2344062"/>
                  </a:ext>
                </a:extLst>
              </a:tr>
              <a:tr h="324000">
                <a:tc>
                  <a:txBody>
                    <a:bodyPr/>
                    <a:lstStyle/>
                    <a:p>
                      <a:r>
                        <a:rPr kumimoji="1" lang="en-US" altLang="ja-JP" sz="1200" dirty="0"/>
                        <a:t>Tel</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0" dirty="0">
                          <a:solidFill>
                            <a:schemeClr val="tx1"/>
                          </a:solidFill>
                        </a:rPr>
                        <a:t>1234</a:t>
                      </a:r>
                      <a:endParaRPr kumimoji="1" lang="ja-JP" altLang="en-US" sz="1200" b="0">
                        <a:solidFill>
                          <a:schemeClr val="tx1"/>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8315177"/>
                  </a:ext>
                </a:extLst>
              </a:tr>
              <a:tr h="324000">
                <a:tc>
                  <a:txBody>
                    <a:bodyPr/>
                    <a:lstStyle/>
                    <a:p>
                      <a:r>
                        <a:rPr kumimoji="1" lang="ja-JP" altLang="en-US" sz="1200"/>
                        <a:t>名刺</a:t>
                      </a:r>
                      <a:r>
                        <a:rPr kumimoji="1" lang="en-US" altLang="ja-JP" sz="1200" dirty="0"/>
                        <a:t>ID</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a:solidFill>
                            <a:schemeClr val="accent6"/>
                          </a:solidFill>
                        </a:rPr>
                        <a:t>AAAAAA</a:t>
                      </a:r>
                      <a:endParaRPr kumimoji="1" lang="ja-JP" altLang="en-US" sz="1200" b="1">
                        <a:solidFill>
                          <a:schemeClr val="accent6"/>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40690763"/>
                  </a:ext>
                </a:extLst>
              </a:tr>
              <a:tr h="324000">
                <a:tc>
                  <a:txBody>
                    <a:bodyPr/>
                    <a:lstStyle/>
                    <a:p>
                      <a:r>
                        <a:rPr kumimoji="1" lang="en-US" altLang="ja-JP" sz="1200" dirty="0"/>
                        <a:t>SOC</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0" dirty="0">
                          <a:solidFill>
                            <a:schemeClr val="tx1"/>
                          </a:solidFill>
                        </a:rPr>
                        <a:t>1111</a:t>
                      </a:r>
                      <a:endParaRPr kumimoji="1" lang="ja-JP" altLang="en-US" sz="1200" b="0">
                        <a:solidFill>
                          <a:schemeClr val="tx1"/>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9913920"/>
                  </a:ext>
                </a:extLst>
              </a:tr>
              <a:tr h="324000">
                <a:tc>
                  <a:txBody>
                    <a:bodyPr/>
                    <a:lstStyle/>
                    <a:p>
                      <a:r>
                        <a:rPr kumimoji="1" lang="en-US" altLang="ja-JP" sz="1200" dirty="0"/>
                        <a:t>CI</a:t>
                      </a:r>
                      <a:r>
                        <a:rPr kumimoji="1" lang="ja-JP" altLang="en-US" sz="1200"/>
                        <a:t>人物</a:t>
                      </a:r>
                      <a:r>
                        <a:rPr kumimoji="1" lang="en-US" altLang="ja-JP" sz="1200" dirty="0"/>
                        <a:t>ID</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0" dirty="0">
                          <a:solidFill>
                            <a:schemeClr val="tx1"/>
                          </a:solidFill>
                        </a:rPr>
                        <a:t>8888</a:t>
                      </a:r>
                      <a:endParaRPr kumimoji="1" lang="ja-JP" altLang="en-US" sz="1200" b="0">
                        <a:solidFill>
                          <a:schemeClr val="tx1"/>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9242410"/>
                  </a:ext>
                </a:extLst>
              </a:tr>
            </a:tbl>
          </a:graphicData>
        </a:graphic>
      </p:graphicFrame>
      <p:graphicFrame>
        <p:nvGraphicFramePr>
          <p:cNvPr id="13" name="表 12">
            <a:extLst>
              <a:ext uri="{FF2B5EF4-FFF2-40B4-BE49-F238E27FC236}">
                <a16:creationId xmlns:a16="http://schemas.microsoft.com/office/drawing/2014/main" id="{65BDAE6C-147C-D286-408D-9541F25C2B91}"/>
              </a:ext>
            </a:extLst>
          </p:cNvPr>
          <p:cNvGraphicFramePr>
            <a:graphicFrameLocks noGrp="1"/>
          </p:cNvGraphicFramePr>
          <p:nvPr>
            <p:extLst>
              <p:ext uri="{D42A27DB-BD31-4B8C-83A1-F6EECF244321}">
                <p14:modId xmlns:p14="http://schemas.microsoft.com/office/powerpoint/2010/main" val="325484780"/>
              </p:ext>
            </p:extLst>
          </p:nvPr>
        </p:nvGraphicFramePr>
        <p:xfrm>
          <a:off x="7534192" y="3200979"/>
          <a:ext cx="3060000" cy="2268000"/>
        </p:xfrm>
        <a:graphic>
          <a:graphicData uri="http://schemas.openxmlformats.org/drawingml/2006/table">
            <a:tbl>
              <a:tblPr firstRow="1" bandRow="1">
                <a:tableStyleId>{5940675A-B579-460E-94D1-54222C63F5DA}</a:tableStyleId>
              </a:tblPr>
              <a:tblGrid>
                <a:gridCol w="1299414">
                  <a:extLst>
                    <a:ext uri="{9D8B030D-6E8A-4147-A177-3AD203B41FA5}">
                      <a16:colId xmlns:a16="http://schemas.microsoft.com/office/drawing/2014/main" val="3252029919"/>
                    </a:ext>
                  </a:extLst>
                </a:gridCol>
                <a:gridCol w="1760586">
                  <a:extLst>
                    <a:ext uri="{9D8B030D-6E8A-4147-A177-3AD203B41FA5}">
                      <a16:colId xmlns:a16="http://schemas.microsoft.com/office/drawing/2014/main" val="2817123891"/>
                    </a:ext>
                  </a:extLst>
                </a:gridCol>
              </a:tblGrid>
              <a:tr h="324000">
                <a:tc>
                  <a:txBody>
                    <a:bodyPr/>
                    <a:lstStyle/>
                    <a:p>
                      <a:pPr algn="ctr"/>
                      <a:r>
                        <a:rPr kumimoji="1" lang="ja-JP" altLang="en-US" sz="1100" b="1">
                          <a:solidFill>
                            <a:schemeClr val="bg1"/>
                          </a:solidFill>
                        </a:rPr>
                        <a:t>項目</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tc>
                  <a:txBody>
                    <a:bodyPr/>
                    <a:lstStyle/>
                    <a:p>
                      <a:pPr algn="ctr"/>
                      <a:r>
                        <a:rPr kumimoji="1" lang="ja-JP" altLang="en-US" sz="1100" b="1">
                          <a:solidFill>
                            <a:schemeClr val="bg1"/>
                          </a:solidFill>
                        </a:rPr>
                        <a:t>内容</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31630385"/>
                  </a:ext>
                </a:extLst>
              </a:tr>
              <a:tr h="324000">
                <a:tc>
                  <a:txBody>
                    <a:bodyPr/>
                    <a:lstStyle/>
                    <a:p>
                      <a:r>
                        <a:rPr kumimoji="1" lang="ja-JP" altLang="en-US" sz="1200"/>
                        <a:t>会社名</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dirty="0" err="1"/>
                        <a:t>Sansan</a:t>
                      </a:r>
                      <a:r>
                        <a:rPr kumimoji="1" lang="ja-JP" altLang="en-US" sz="1200"/>
                        <a:t>株式会社</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9621202"/>
                  </a:ext>
                </a:extLst>
              </a:tr>
              <a:tr h="324000">
                <a:tc>
                  <a:txBody>
                    <a:bodyPr/>
                    <a:lstStyle/>
                    <a:p>
                      <a:r>
                        <a:rPr kumimoji="1" lang="ja-JP" altLang="en-US" sz="1200"/>
                        <a:t>氏名</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ja-JP" altLang="en-US" sz="1200"/>
                        <a:t>山田花子</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2344062"/>
                  </a:ext>
                </a:extLst>
              </a:tr>
              <a:tr h="324000">
                <a:tc>
                  <a:txBody>
                    <a:bodyPr/>
                    <a:lstStyle/>
                    <a:p>
                      <a:r>
                        <a:rPr kumimoji="1" lang="en-US" altLang="ja-JP" sz="1200" dirty="0"/>
                        <a:t>Tel</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0" dirty="0">
                          <a:solidFill>
                            <a:schemeClr val="tx1"/>
                          </a:solidFill>
                        </a:rPr>
                        <a:t>1234</a:t>
                      </a:r>
                      <a:endParaRPr kumimoji="1" lang="ja-JP" altLang="en-US" sz="1200" b="0">
                        <a:solidFill>
                          <a:schemeClr val="tx1"/>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8315177"/>
                  </a:ext>
                </a:extLst>
              </a:tr>
              <a:tr h="324000">
                <a:tc>
                  <a:txBody>
                    <a:bodyPr/>
                    <a:lstStyle/>
                    <a:p>
                      <a:r>
                        <a:rPr kumimoji="1" lang="ja-JP" altLang="en-US" sz="1200"/>
                        <a:t>名刺</a:t>
                      </a:r>
                      <a:r>
                        <a:rPr kumimoji="1" lang="en-US" altLang="ja-JP" sz="1200" dirty="0"/>
                        <a:t>ID</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1" dirty="0">
                          <a:solidFill>
                            <a:schemeClr val="accent6"/>
                          </a:solidFill>
                        </a:rPr>
                        <a:t>AAAAAA</a:t>
                      </a:r>
                      <a:endParaRPr kumimoji="1" lang="ja-JP" altLang="en-US" sz="1200" b="1">
                        <a:solidFill>
                          <a:schemeClr val="accent6"/>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0290439"/>
                  </a:ext>
                </a:extLst>
              </a:tr>
              <a:tr h="324000">
                <a:tc>
                  <a:txBody>
                    <a:bodyPr/>
                    <a:lstStyle/>
                    <a:p>
                      <a:r>
                        <a:rPr kumimoji="1" lang="en-US" altLang="ja-JP" sz="1200" dirty="0"/>
                        <a:t>SOC</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0" dirty="0">
                          <a:solidFill>
                            <a:schemeClr val="tx1"/>
                          </a:solidFill>
                        </a:rPr>
                        <a:t>1111</a:t>
                      </a:r>
                      <a:endParaRPr kumimoji="1" lang="ja-JP" altLang="en-US" sz="1200" b="0">
                        <a:solidFill>
                          <a:schemeClr val="tx1"/>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9913920"/>
                  </a:ext>
                </a:extLst>
              </a:tr>
              <a:tr h="324000">
                <a:tc>
                  <a:txBody>
                    <a:bodyPr/>
                    <a:lstStyle/>
                    <a:p>
                      <a:r>
                        <a:rPr kumimoji="1" lang="en-US" altLang="ja-JP" sz="1200" dirty="0"/>
                        <a:t>CI</a:t>
                      </a:r>
                      <a:r>
                        <a:rPr kumimoji="1" lang="ja-JP" altLang="en-US" sz="1200"/>
                        <a:t>人物</a:t>
                      </a:r>
                      <a:r>
                        <a:rPr kumimoji="1" lang="en-US" altLang="ja-JP" sz="1200" dirty="0"/>
                        <a:t>ID</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0" dirty="0">
                          <a:solidFill>
                            <a:schemeClr val="tx1"/>
                          </a:solidFill>
                        </a:rPr>
                        <a:t>8888</a:t>
                      </a:r>
                      <a:endParaRPr kumimoji="1" lang="ja-JP" altLang="en-US" sz="1200" b="0">
                        <a:solidFill>
                          <a:schemeClr val="tx1"/>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9242410"/>
                  </a:ext>
                </a:extLst>
              </a:tr>
            </a:tbl>
          </a:graphicData>
        </a:graphic>
      </p:graphicFrame>
      <p:sp>
        <p:nvSpPr>
          <p:cNvPr id="14" name="テキスト ボックス 13">
            <a:extLst>
              <a:ext uri="{FF2B5EF4-FFF2-40B4-BE49-F238E27FC236}">
                <a16:creationId xmlns:a16="http://schemas.microsoft.com/office/drawing/2014/main" id="{22C51CB5-6859-5683-5A02-220DB73BC054}"/>
              </a:ext>
            </a:extLst>
          </p:cNvPr>
          <p:cNvSpPr txBox="1"/>
          <p:nvPr/>
        </p:nvSpPr>
        <p:spPr>
          <a:xfrm>
            <a:off x="7650089" y="2730668"/>
            <a:ext cx="2809735" cy="338554"/>
          </a:xfrm>
          <a:prstGeom prst="rect">
            <a:avLst/>
          </a:prstGeom>
          <a:noFill/>
        </p:spPr>
        <p:txBody>
          <a:bodyPr wrap="square" rtlCol="0">
            <a:spAutoFit/>
          </a:bodyPr>
          <a:lstStyle/>
          <a:p>
            <a:pPr algn="ctr"/>
            <a:r>
              <a:rPr kumimoji="1" lang="ja-JP" altLang="en-US" sz="1600" b="1">
                <a:solidFill>
                  <a:schemeClr val="accent1"/>
                </a:solidFill>
              </a:rPr>
              <a:t>名刺レコードの作成・更新</a:t>
            </a:r>
            <a:endParaRPr kumimoji="1" lang="en-US" altLang="ja-JP" sz="1600" b="1" dirty="0">
              <a:solidFill>
                <a:schemeClr val="accent1"/>
              </a:solidFill>
            </a:endParaRPr>
          </a:p>
        </p:txBody>
      </p:sp>
      <p:cxnSp>
        <p:nvCxnSpPr>
          <p:cNvPr id="24" name="直線矢印コネクタ 23">
            <a:extLst>
              <a:ext uri="{FF2B5EF4-FFF2-40B4-BE49-F238E27FC236}">
                <a16:creationId xmlns:a16="http://schemas.microsoft.com/office/drawing/2014/main" id="{42256493-D82B-8037-8371-3E6D9A57F7BB}"/>
              </a:ext>
            </a:extLst>
          </p:cNvPr>
          <p:cNvCxnSpPr>
            <a:cxnSpLocks/>
          </p:cNvCxnSpPr>
          <p:nvPr/>
        </p:nvCxnSpPr>
        <p:spPr>
          <a:xfrm>
            <a:off x="5826369" y="4142462"/>
            <a:ext cx="625715" cy="0"/>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221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1">
            <a:extLst>
              <a:ext uri="{FF2B5EF4-FFF2-40B4-BE49-F238E27FC236}">
                <a16:creationId xmlns:a16="http://schemas.microsoft.com/office/drawing/2014/main" id="{D18823D2-E036-1070-C8BA-29297673AFC2}"/>
              </a:ext>
            </a:extLst>
          </p:cNvPr>
          <p:cNvSpPr>
            <a:spLocks noGrp="1"/>
          </p:cNvSpPr>
          <p:nvPr>
            <p:ph type="body" sz="quarter" idx="11"/>
          </p:nvPr>
        </p:nvSpPr>
        <p:spPr/>
        <p:txBody>
          <a:bodyPr>
            <a:noAutofit/>
          </a:bodyPr>
          <a:lstStyle/>
          <a:p>
            <a:pPr marL="0" algn="ctr">
              <a:lnSpc>
                <a:spcPct val="150000"/>
              </a:lnSpc>
              <a:spcBef>
                <a:spcPct val="0"/>
              </a:spcBef>
              <a:buClrTx/>
              <a:buSzPct val="100000"/>
            </a:pPr>
            <a:r>
              <a:rPr lang="ja-JP" altLang="en-US" sz="2000" b="1">
                <a:solidFill>
                  <a:schemeClr val="accent1"/>
                </a:solidFill>
                <a:ea typeface="Yu Gothic" charset="-128"/>
              </a:rPr>
              <a:t>本ガイドでは、各</a:t>
            </a:r>
            <a:r>
              <a:rPr lang="en" altLang="ja-JP" sz="2000" b="1" dirty="0">
                <a:solidFill>
                  <a:schemeClr val="accent1"/>
                </a:solidFill>
                <a:ea typeface="Yu Gothic" charset="-128"/>
              </a:rPr>
              <a:t>API</a:t>
            </a:r>
            <a:r>
              <a:rPr lang="ja-JP" altLang="en-US" sz="2000" b="1">
                <a:solidFill>
                  <a:schemeClr val="accent1"/>
                </a:solidFill>
                <a:ea typeface="Yu Gothic" charset="-128"/>
              </a:rPr>
              <a:t>の役割や利用シーンを中心に説明しています</a:t>
            </a:r>
            <a:br>
              <a:rPr lang="en-US" altLang="ja-JP" sz="2000" b="1" dirty="0">
                <a:solidFill>
                  <a:schemeClr val="accent1"/>
                </a:solidFill>
                <a:ea typeface="Yu Gothic" charset="-128"/>
              </a:rPr>
            </a:br>
            <a:r>
              <a:rPr lang="ja-JP" altLang="en-US" sz="2000" b="1">
                <a:solidFill>
                  <a:schemeClr val="accent1"/>
                </a:solidFill>
                <a:ea typeface="Yu Gothic" charset="-128"/>
              </a:rPr>
              <a:t>各</a:t>
            </a:r>
            <a:r>
              <a:rPr lang="en" altLang="ja-JP" sz="2000" b="1" dirty="0">
                <a:solidFill>
                  <a:schemeClr val="accent1"/>
                </a:solidFill>
                <a:ea typeface="Yu Gothic" charset="-128"/>
              </a:rPr>
              <a:t>API</a:t>
            </a:r>
            <a:r>
              <a:rPr lang="ja-JP" altLang="en-US" sz="2000" b="1">
                <a:solidFill>
                  <a:schemeClr val="accent1"/>
                </a:solidFill>
                <a:ea typeface="Yu Gothic" charset="-128"/>
              </a:rPr>
              <a:t>の特性を理解し、マーケティング活用を支える最適な連携設計にお役立てください</a:t>
            </a:r>
          </a:p>
        </p:txBody>
      </p:sp>
      <p:sp>
        <p:nvSpPr>
          <p:cNvPr id="12" name="タイトル 2">
            <a:extLst>
              <a:ext uri="{FF2B5EF4-FFF2-40B4-BE49-F238E27FC236}">
                <a16:creationId xmlns:a16="http://schemas.microsoft.com/office/drawing/2014/main" id="{81D47694-8148-BCD3-BF29-985EA25CE40A}"/>
              </a:ext>
            </a:extLst>
          </p:cNvPr>
          <p:cNvSpPr>
            <a:spLocks noGrp="1"/>
          </p:cNvSpPr>
          <p:nvPr>
            <p:ph type="title"/>
          </p:nvPr>
        </p:nvSpPr>
        <p:spPr/>
        <p:txBody>
          <a:bodyPr/>
          <a:lstStyle/>
          <a:p>
            <a:r>
              <a:rPr kumimoji="1" lang="ja-JP" altLang="en-US" sz="3200">
                <a:solidFill>
                  <a:schemeClr val="accent1"/>
                </a:solidFill>
              </a:rPr>
              <a:t>はじめに</a:t>
            </a:r>
          </a:p>
        </p:txBody>
      </p:sp>
      <p:sp>
        <p:nvSpPr>
          <p:cNvPr id="15" name="テキスト ボックス 14">
            <a:extLst>
              <a:ext uri="{FF2B5EF4-FFF2-40B4-BE49-F238E27FC236}">
                <a16:creationId xmlns:a16="http://schemas.microsoft.com/office/drawing/2014/main" id="{F255A243-6658-8A5D-21D4-9BFD368913A1}"/>
              </a:ext>
            </a:extLst>
          </p:cNvPr>
          <p:cNvSpPr txBox="1"/>
          <p:nvPr/>
        </p:nvSpPr>
        <p:spPr>
          <a:xfrm>
            <a:off x="773113" y="5660106"/>
            <a:ext cx="10645775" cy="793230"/>
          </a:xfrm>
          <a:prstGeom prst="rect">
            <a:avLst/>
          </a:prstGeom>
          <a:noFill/>
        </p:spPr>
        <p:txBody>
          <a:bodyPr wrap="square">
            <a:spAutoFit/>
          </a:bodyPr>
          <a:lstStyle/>
          <a:p>
            <a:pPr marL="72000" indent="0" algn="ctr">
              <a:lnSpc>
                <a:spcPct val="150000"/>
              </a:lnSpc>
              <a:buNone/>
            </a:pPr>
            <a:r>
              <a:rPr lang="ja-JP" altLang="en-US" sz="1600" b="1">
                <a:solidFill>
                  <a:schemeClr val="tx1"/>
                </a:solidFill>
              </a:rPr>
              <a:t>リクエスト／レスポンス形式やパラメータ定義などの詳細仕様については、以下の</a:t>
            </a:r>
            <a:r>
              <a:rPr lang="en" altLang="ja-JP" sz="1600" b="1" dirty="0">
                <a:solidFill>
                  <a:schemeClr val="tx1"/>
                </a:solidFill>
              </a:rPr>
              <a:t>API</a:t>
            </a:r>
            <a:r>
              <a:rPr lang="ja-JP" altLang="en-US" sz="1600" b="1">
                <a:solidFill>
                  <a:schemeClr val="tx1"/>
                </a:solidFill>
              </a:rPr>
              <a:t>仕様書をご参照ください</a:t>
            </a:r>
            <a:endParaRPr lang="en-US" altLang="ja-JP" sz="1600" b="1" dirty="0">
              <a:solidFill>
                <a:schemeClr val="tx1"/>
              </a:solidFill>
            </a:endParaRPr>
          </a:p>
          <a:p>
            <a:pPr marL="72000" indent="0" algn="ctr">
              <a:lnSpc>
                <a:spcPct val="150000"/>
              </a:lnSpc>
              <a:buNone/>
            </a:pPr>
            <a:r>
              <a:rPr lang="en" altLang="ja-JP" sz="1600" dirty="0">
                <a:hlinkClick r:id="rId2"/>
              </a:rPr>
              <a:t>File Import API</a:t>
            </a:r>
            <a:r>
              <a:rPr lang="ja-JP" altLang="en-US" sz="1600"/>
              <a:t>　</a:t>
            </a:r>
            <a:r>
              <a:rPr lang="en" altLang="ja-JP" sz="1600" dirty="0">
                <a:hlinkClick r:id="rId3"/>
              </a:rPr>
              <a:t>Change Feed API</a:t>
            </a:r>
            <a:endParaRPr lang="en" altLang="ja-JP" sz="1600" dirty="0"/>
          </a:p>
        </p:txBody>
      </p:sp>
      <p:pic>
        <p:nvPicPr>
          <p:cNvPr id="18" name="グラフィックス 17">
            <a:extLst>
              <a:ext uri="{FF2B5EF4-FFF2-40B4-BE49-F238E27FC236}">
                <a16:creationId xmlns:a16="http://schemas.microsoft.com/office/drawing/2014/main" id="{5912D24E-4246-5811-AAEC-7A3EC5E7C79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899315" y="2694590"/>
            <a:ext cx="4393370" cy="2621458"/>
          </a:xfrm>
          <a:prstGeom prst="rect">
            <a:avLst/>
          </a:prstGeom>
        </p:spPr>
      </p:pic>
    </p:spTree>
    <p:extLst>
      <p:ext uri="{BB962C8B-B14F-4D97-AF65-F5344CB8AC3E}">
        <p14:creationId xmlns:p14="http://schemas.microsoft.com/office/powerpoint/2010/main" val="505773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49DFB-9C7B-6651-A7E7-9613166285ED}"/>
            </a:ext>
          </a:extLst>
        </p:cNvPr>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E570BE95-9A12-D1E6-5EA4-0E4731DC6B65}"/>
              </a:ext>
            </a:extLst>
          </p:cNvPr>
          <p:cNvSpPr/>
          <p:nvPr/>
        </p:nvSpPr>
        <p:spPr>
          <a:xfrm>
            <a:off x="6834909" y="2072462"/>
            <a:ext cx="4841392" cy="3539319"/>
          </a:xfrm>
          <a:prstGeom prst="rect">
            <a:avLst/>
          </a:prstGeom>
          <a:solidFill>
            <a:schemeClr val="accent4">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Yu Gothic" panose="020B0400000000000000" pitchFamily="34" charset="-128"/>
              <a:ea typeface="Yu Gothic" panose="020B0400000000000000" pitchFamily="34" charset="-128"/>
              <a:cs typeface="Yu Gothic" charset="-128"/>
            </a:endParaRPr>
          </a:p>
        </p:txBody>
      </p:sp>
      <p:sp>
        <p:nvSpPr>
          <p:cNvPr id="19" name="正方形/長方形 18">
            <a:extLst>
              <a:ext uri="{FF2B5EF4-FFF2-40B4-BE49-F238E27FC236}">
                <a16:creationId xmlns:a16="http://schemas.microsoft.com/office/drawing/2014/main" id="{67DB3DAC-83F2-27E7-5D91-7251220F2D39}"/>
              </a:ext>
            </a:extLst>
          </p:cNvPr>
          <p:cNvSpPr/>
          <p:nvPr/>
        </p:nvSpPr>
        <p:spPr>
          <a:xfrm>
            <a:off x="556103" y="2072462"/>
            <a:ext cx="5853368" cy="3539319"/>
          </a:xfrm>
          <a:prstGeom prst="rect">
            <a:avLst/>
          </a:prstGeom>
          <a:solidFill>
            <a:schemeClr val="bg2">
              <a:lumMod val="20000"/>
              <a:lumOff val="8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Yu Gothic" panose="020B0400000000000000" pitchFamily="34" charset="-128"/>
              <a:ea typeface="Yu Gothic" panose="020B0400000000000000" pitchFamily="34" charset="-128"/>
              <a:cs typeface="Yu Gothic" charset="-128"/>
            </a:endParaRPr>
          </a:p>
        </p:txBody>
      </p:sp>
      <p:grpSp>
        <p:nvGrpSpPr>
          <p:cNvPr id="21" name="グループ化 20">
            <a:extLst>
              <a:ext uri="{FF2B5EF4-FFF2-40B4-BE49-F238E27FC236}">
                <a16:creationId xmlns:a16="http://schemas.microsoft.com/office/drawing/2014/main" id="{E3ADD7CD-CF03-2FFA-729E-2112E4F57803}"/>
              </a:ext>
            </a:extLst>
          </p:cNvPr>
          <p:cNvGrpSpPr/>
          <p:nvPr/>
        </p:nvGrpSpPr>
        <p:grpSpPr>
          <a:xfrm>
            <a:off x="10770572" y="1799411"/>
            <a:ext cx="792000" cy="792000"/>
            <a:chOff x="8824638" y="1811445"/>
            <a:chExt cx="792000" cy="792000"/>
          </a:xfrm>
        </p:grpSpPr>
        <p:sp>
          <p:nvSpPr>
            <p:cNvPr id="22" name="円/楕円 21">
              <a:extLst>
                <a:ext uri="{FF2B5EF4-FFF2-40B4-BE49-F238E27FC236}">
                  <a16:creationId xmlns:a16="http://schemas.microsoft.com/office/drawing/2014/main" id="{6B1E41CE-CCD7-53F0-6EE9-B0FCC7D6B74E}"/>
                </a:ext>
              </a:extLst>
            </p:cNvPr>
            <p:cNvSpPr/>
            <p:nvPr/>
          </p:nvSpPr>
          <p:spPr>
            <a:xfrm>
              <a:off x="8824638" y="1811445"/>
              <a:ext cx="792000" cy="792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Yu Gothic" panose="020B0400000000000000" pitchFamily="34" charset="-128"/>
                <a:ea typeface="Yu Gothic" panose="020B0400000000000000" pitchFamily="34" charset="-128"/>
                <a:cs typeface="Yu Gothic" charset="-128"/>
              </a:endParaRPr>
            </a:p>
          </p:txBody>
        </p:sp>
        <p:sp>
          <p:nvSpPr>
            <p:cNvPr id="23" name="正方形/長方形 22">
              <a:extLst>
                <a:ext uri="{FF2B5EF4-FFF2-40B4-BE49-F238E27FC236}">
                  <a16:creationId xmlns:a16="http://schemas.microsoft.com/office/drawing/2014/main" id="{3B95DFC0-C4F6-408B-8A54-89FA2462518C}"/>
                </a:ext>
              </a:extLst>
            </p:cNvPr>
            <p:cNvSpPr/>
            <p:nvPr/>
          </p:nvSpPr>
          <p:spPr>
            <a:xfrm>
              <a:off x="8856218" y="1992002"/>
              <a:ext cx="748923" cy="430887"/>
            </a:xfrm>
            <a:prstGeom prst="rect">
              <a:avLst/>
            </a:prstGeom>
          </p:spPr>
          <p:txBody>
            <a:bodyPr wrap="square">
              <a:spAutoFit/>
            </a:bodyPr>
            <a:lstStyle/>
            <a:p>
              <a:pPr algn="ctr"/>
              <a:r>
                <a:rPr lang="ja-JP" altLang="en-US" sz="1100" b="1">
                  <a:solidFill>
                    <a:schemeClr val="bg1"/>
                  </a:solidFill>
                  <a:latin typeface="Yu Gothic" panose="020B0400000000000000" pitchFamily="34" charset="-128"/>
                  <a:ea typeface="Yu Gothic" panose="020B0400000000000000" pitchFamily="34" charset="-128"/>
                  <a:cs typeface="Yu Gothic" charset="-128"/>
                </a:rPr>
                <a:t>お客様</a:t>
              </a:r>
              <a:br>
                <a:rPr lang="en-US" altLang="ja-JP" sz="1100" b="1" dirty="0">
                  <a:solidFill>
                    <a:schemeClr val="bg1"/>
                  </a:solidFill>
                  <a:latin typeface="Yu Gothic" panose="020B0400000000000000" pitchFamily="34" charset="-128"/>
                  <a:ea typeface="Yu Gothic" panose="020B0400000000000000" pitchFamily="34" charset="-128"/>
                  <a:cs typeface="Yu Gothic" charset="-128"/>
                </a:rPr>
              </a:br>
              <a:r>
                <a:rPr lang="ja-JP" altLang="en-US" sz="1100" b="1">
                  <a:solidFill>
                    <a:schemeClr val="bg1"/>
                  </a:solidFill>
                  <a:latin typeface="Yu Gothic" panose="020B0400000000000000" pitchFamily="34" charset="-128"/>
                  <a:ea typeface="Yu Gothic" panose="020B0400000000000000" pitchFamily="34" charset="-128"/>
                  <a:cs typeface="Yu Gothic" charset="-128"/>
                </a:rPr>
                <a:t>システム</a:t>
              </a:r>
              <a:endParaRPr lang="ja-JP" altLang="en-US" sz="1100" b="1" dirty="0">
                <a:solidFill>
                  <a:schemeClr val="bg1"/>
                </a:solidFill>
                <a:latin typeface="Yu Gothic" panose="020B0400000000000000" pitchFamily="34" charset="-128"/>
                <a:ea typeface="Yu Gothic" panose="020B0400000000000000" pitchFamily="34" charset="-128"/>
                <a:cs typeface="Yu Gothic" charset="-128"/>
              </a:endParaRPr>
            </a:p>
          </p:txBody>
        </p:sp>
      </p:grpSp>
      <p:grpSp>
        <p:nvGrpSpPr>
          <p:cNvPr id="24" name="グループ化 23">
            <a:extLst>
              <a:ext uri="{FF2B5EF4-FFF2-40B4-BE49-F238E27FC236}">
                <a16:creationId xmlns:a16="http://schemas.microsoft.com/office/drawing/2014/main" id="{20008022-FC18-0D20-DF58-997696ECB41B}"/>
              </a:ext>
            </a:extLst>
          </p:cNvPr>
          <p:cNvGrpSpPr/>
          <p:nvPr/>
        </p:nvGrpSpPr>
        <p:grpSpPr>
          <a:xfrm>
            <a:off x="773564" y="1799411"/>
            <a:ext cx="792000" cy="823160"/>
            <a:chOff x="3390724" y="3594664"/>
            <a:chExt cx="1194262" cy="1241248"/>
          </a:xfrm>
        </p:grpSpPr>
        <p:sp>
          <p:nvSpPr>
            <p:cNvPr id="25" name="円/楕円 24">
              <a:extLst>
                <a:ext uri="{FF2B5EF4-FFF2-40B4-BE49-F238E27FC236}">
                  <a16:creationId xmlns:a16="http://schemas.microsoft.com/office/drawing/2014/main" id="{07FF0560-67C0-7537-4C3C-F9F850EDBFE6}"/>
                </a:ext>
              </a:extLst>
            </p:cNvPr>
            <p:cNvSpPr>
              <a:spLocks noChangeAspect="1"/>
            </p:cNvSpPr>
            <p:nvPr/>
          </p:nvSpPr>
          <p:spPr>
            <a:xfrm>
              <a:off x="3390724" y="3641649"/>
              <a:ext cx="1194262" cy="1194263"/>
            </a:xfrm>
            <a:prstGeom prst="ellipse">
              <a:avLst/>
            </a:prstGeom>
            <a:solidFill>
              <a:schemeClr val="bg1"/>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Yu Gothic" panose="020B0400000000000000" pitchFamily="34" charset="-128"/>
                <a:ea typeface="Yu Gothic" panose="020B0400000000000000" pitchFamily="34" charset="-128"/>
                <a:cs typeface="Yu Gothic" charset="-128"/>
              </a:endParaRPr>
            </a:p>
          </p:txBody>
        </p:sp>
        <p:sp>
          <p:nvSpPr>
            <p:cNvPr id="26" name="角丸四角形 25">
              <a:extLst>
                <a:ext uri="{FF2B5EF4-FFF2-40B4-BE49-F238E27FC236}">
                  <a16:creationId xmlns:a16="http://schemas.microsoft.com/office/drawing/2014/main" id="{9E95086D-9567-A62D-9BF3-CFAF9FB09425}"/>
                </a:ext>
              </a:extLst>
            </p:cNvPr>
            <p:cNvSpPr/>
            <p:nvPr/>
          </p:nvSpPr>
          <p:spPr>
            <a:xfrm>
              <a:off x="3578579" y="4335832"/>
              <a:ext cx="848431" cy="46409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en" altLang="ja-JP" sz="1000" b="1" dirty="0" err="1">
                  <a:solidFill>
                    <a:schemeClr val="accent1"/>
                  </a:solidFill>
                  <a:latin typeface="Arial" panose="020B0604020202020204" pitchFamily="34" charset="0"/>
                  <a:ea typeface="Yu Gothic" panose="020B0400000000000000" pitchFamily="34" charset="-128"/>
                  <a:cs typeface="Arial" panose="020B0604020202020204" pitchFamily="34" charset="0"/>
                </a:rPr>
                <a:t>Sansan</a:t>
              </a:r>
              <a:r>
                <a:rPr kumimoji="1" lang="en" altLang="ja-JP" sz="1000" b="1" dirty="0">
                  <a:solidFill>
                    <a:schemeClr val="accent1"/>
                  </a:solidFill>
                  <a:latin typeface="Arial" panose="020B0604020202020204" pitchFamily="34" charset="0"/>
                  <a:ea typeface="Yu Gothic" panose="020B0400000000000000" pitchFamily="34" charset="-128"/>
                  <a:cs typeface="Arial" panose="020B0604020202020204" pitchFamily="34" charset="0"/>
                </a:rPr>
                <a:t> </a:t>
              </a:r>
              <a:br>
                <a:rPr kumimoji="1" lang="en" altLang="ja-JP" sz="1000" b="1" dirty="0">
                  <a:solidFill>
                    <a:schemeClr val="accent1"/>
                  </a:solidFill>
                  <a:latin typeface="Arial" panose="020B0604020202020204" pitchFamily="34" charset="0"/>
                  <a:ea typeface="Yu Gothic" panose="020B0400000000000000" pitchFamily="34" charset="-128"/>
                  <a:cs typeface="Arial" panose="020B0604020202020204" pitchFamily="34" charset="0"/>
                </a:rPr>
              </a:br>
              <a:r>
                <a:rPr kumimoji="1" lang="en" altLang="ja-JP" sz="1000" b="1" dirty="0">
                  <a:solidFill>
                    <a:schemeClr val="accent1"/>
                  </a:solidFill>
                  <a:latin typeface="Arial" panose="020B0604020202020204" pitchFamily="34" charset="0"/>
                  <a:ea typeface="Yu Gothic" panose="020B0400000000000000" pitchFamily="34" charset="-128"/>
                  <a:cs typeface="Arial" panose="020B0604020202020204" pitchFamily="34" charset="0"/>
                </a:rPr>
                <a:t>Data Hub</a:t>
              </a:r>
            </a:p>
          </p:txBody>
        </p:sp>
        <p:pic>
          <p:nvPicPr>
            <p:cNvPr id="27" name="グラフィックス 26">
              <a:extLst>
                <a:ext uri="{FF2B5EF4-FFF2-40B4-BE49-F238E27FC236}">
                  <a16:creationId xmlns:a16="http://schemas.microsoft.com/office/drawing/2014/main" id="{C18C6705-2A08-D5EF-BC25-0FA8CCACACE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3550811" y="3594664"/>
              <a:ext cx="903961" cy="903961"/>
            </a:xfrm>
            <a:prstGeom prst="rect">
              <a:avLst/>
            </a:prstGeom>
          </p:spPr>
        </p:pic>
      </p:grpSp>
      <p:sp>
        <p:nvSpPr>
          <p:cNvPr id="2" name="タイトル 1">
            <a:extLst>
              <a:ext uri="{FF2B5EF4-FFF2-40B4-BE49-F238E27FC236}">
                <a16:creationId xmlns:a16="http://schemas.microsoft.com/office/drawing/2014/main" id="{B3592FC4-55BA-7191-E748-F4D5ADBD1BBF}"/>
              </a:ext>
            </a:extLst>
          </p:cNvPr>
          <p:cNvSpPr>
            <a:spLocks noGrp="1"/>
          </p:cNvSpPr>
          <p:nvPr>
            <p:ph type="title"/>
          </p:nvPr>
        </p:nvSpPr>
        <p:spPr/>
        <p:txBody>
          <a:bodyPr/>
          <a:lstStyle/>
          <a:p>
            <a:r>
              <a:rPr kumimoji="1" lang="ja-JP" altLang="en-US"/>
              <a:t>補足：</a:t>
            </a:r>
            <a:r>
              <a:rPr kumimoji="1" lang="en" altLang="ja-JP" dirty="0"/>
              <a:t>ID</a:t>
            </a:r>
            <a:r>
              <a:rPr kumimoji="1" lang="ja-JP" altLang="en"/>
              <a:t>（</a:t>
            </a:r>
            <a:r>
              <a:rPr kumimoji="1" lang="ja-JP" altLang="en-US"/>
              <a:t>システム）</a:t>
            </a:r>
          </a:p>
        </p:txBody>
      </p:sp>
      <p:sp>
        <p:nvSpPr>
          <p:cNvPr id="3" name="テキスト プレースホルダー 2">
            <a:extLst>
              <a:ext uri="{FF2B5EF4-FFF2-40B4-BE49-F238E27FC236}">
                <a16:creationId xmlns:a16="http://schemas.microsoft.com/office/drawing/2014/main" id="{90D02E7F-9FF7-8258-EA13-C906C9A28BF1}"/>
              </a:ext>
            </a:extLst>
          </p:cNvPr>
          <p:cNvSpPr>
            <a:spLocks noGrp="1"/>
          </p:cNvSpPr>
          <p:nvPr>
            <p:ph type="body" sz="quarter" idx="11"/>
          </p:nvPr>
        </p:nvSpPr>
        <p:spPr>
          <a:xfrm>
            <a:off x="662268" y="1056569"/>
            <a:ext cx="10875600" cy="1247244"/>
          </a:xfrm>
        </p:spPr>
        <p:txBody>
          <a:bodyPr/>
          <a:lstStyle/>
          <a:p>
            <a:pPr marL="249750" indent="-213750">
              <a:lnSpc>
                <a:spcPct val="100000"/>
              </a:lnSpc>
              <a:spcBef>
                <a:spcPts val="800"/>
              </a:spcBef>
              <a:buSzPct val="160000"/>
              <a:buFont typeface="システムフォント（レギュラー）"/>
              <a:buChar char="-"/>
            </a:pPr>
            <a:r>
              <a:rPr lang="ja-JP" altLang="en-US" sz="1350">
                <a:latin typeface="+mn-lt"/>
                <a:ea typeface="游ゴシック" panose="020B0400000000000000" pitchFamily="50" charset="-128"/>
                <a:cs typeface="+mn-cs"/>
              </a:rPr>
              <a:t>会社・拠点・人物・名刺・取込</a:t>
            </a:r>
            <a:r>
              <a:rPr lang="en" altLang="ja-JP" sz="1350" dirty="0">
                <a:latin typeface="+mn-lt"/>
                <a:ea typeface="游ゴシック" panose="020B0400000000000000" pitchFamily="50" charset="-128"/>
                <a:cs typeface="+mn-cs"/>
              </a:rPr>
              <a:t>CSV</a:t>
            </a:r>
            <a:r>
              <a:rPr lang="ja-JP" altLang="en-US" sz="1350">
                <a:latin typeface="+mn-lt"/>
                <a:ea typeface="游ゴシック" panose="020B0400000000000000" pitchFamily="50" charset="-128"/>
                <a:cs typeface="+mn-cs"/>
              </a:rPr>
              <a:t>のエクスポート時、</a:t>
            </a:r>
            <a:r>
              <a:rPr lang="en" altLang="ja-JP" sz="1350" dirty="0">
                <a:latin typeface="+mn-lt"/>
                <a:ea typeface="游ゴシック" panose="020B0400000000000000" pitchFamily="50" charset="-128"/>
                <a:cs typeface="+mn-cs"/>
              </a:rPr>
              <a:t>CFAPI</a:t>
            </a:r>
            <a:r>
              <a:rPr lang="ja-JP" altLang="en-US" sz="1350">
                <a:latin typeface="+mn-lt"/>
                <a:ea typeface="游ゴシック" panose="020B0400000000000000" pitchFamily="50" charset="-128"/>
                <a:cs typeface="+mn-cs"/>
              </a:rPr>
              <a:t>では「</a:t>
            </a:r>
            <a:r>
              <a:rPr lang="en" altLang="ja-JP" sz="1350" dirty="0">
                <a:latin typeface="+mn-lt"/>
                <a:ea typeface="游ゴシック" panose="020B0400000000000000" pitchFamily="50" charset="-128"/>
                <a:cs typeface="+mn-cs"/>
              </a:rPr>
              <a:t>ID</a:t>
            </a:r>
            <a:r>
              <a:rPr lang="ja-JP" altLang="en" sz="1350">
                <a:latin typeface="+mn-lt"/>
                <a:ea typeface="游ゴシック" panose="020B0400000000000000" pitchFamily="50" charset="-128"/>
                <a:cs typeface="+mn-cs"/>
              </a:rPr>
              <a:t>（</a:t>
            </a:r>
            <a:r>
              <a:rPr lang="ja-JP" altLang="en-US" sz="1350">
                <a:latin typeface="+mn-lt"/>
                <a:ea typeface="游ゴシック" panose="020B0400000000000000" pitchFamily="50" charset="-128"/>
                <a:cs typeface="+mn-cs"/>
              </a:rPr>
              <a:t>システム）」を付与します</a:t>
            </a:r>
            <a:endParaRPr lang="en-US" altLang="ja-JP" sz="1350" dirty="0">
              <a:latin typeface="+mn-lt"/>
              <a:ea typeface="游ゴシック" panose="020B0400000000000000" pitchFamily="50" charset="-128"/>
              <a:cs typeface="+mn-cs"/>
            </a:endParaRPr>
          </a:p>
          <a:p>
            <a:pPr marL="249750" indent="-213750">
              <a:lnSpc>
                <a:spcPct val="100000"/>
              </a:lnSpc>
              <a:spcBef>
                <a:spcPts val="800"/>
              </a:spcBef>
              <a:buSzPct val="160000"/>
              <a:buFont typeface="システムフォント（レギュラー）"/>
              <a:buChar char="-"/>
            </a:pPr>
            <a:r>
              <a:rPr lang="ja-JP" altLang="en-US" sz="1350">
                <a:latin typeface="+mn-lt"/>
                <a:ea typeface="游ゴシック" panose="020B0400000000000000" pitchFamily="50" charset="-128"/>
                <a:cs typeface="+mn-cs"/>
              </a:rPr>
              <a:t>「</a:t>
            </a:r>
            <a:r>
              <a:rPr lang="en" altLang="ja-JP" sz="1350" dirty="0">
                <a:latin typeface="+mn-lt"/>
                <a:ea typeface="游ゴシック" panose="020B0400000000000000" pitchFamily="50" charset="-128"/>
                <a:cs typeface="+mn-cs"/>
              </a:rPr>
              <a:t>ID</a:t>
            </a:r>
            <a:r>
              <a:rPr lang="ja-JP" altLang="en" sz="1350">
                <a:latin typeface="+mn-lt"/>
                <a:ea typeface="游ゴシック" panose="020B0400000000000000" pitchFamily="50" charset="-128"/>
                <a:cs typeface="+mn-cs"/>
              </a:rPr>
              <a:t>（</a:t>
            </a:r>
            <a:r>
              <a:rPr lang="ja-JP" altLang="en-US" sz="1350">
                <a:latin typeface="+mn-lt"/>
                <a:ea typeface="游ゴシック" panose="020B0400000000000000" pitchFamily="50" charset="-128"/>
                <a:cs typeface="+mn-cs"/>
              </a:rPr>
              <a:t>システム）」は「同一レコードを更新し続けるためのキー」になります</a:t>
            </a:r>
          </a:p>
        </p:txBody>
      </p:sp>
      <p:sp>
        <p:nvSpPr>
          <p:cNvPr id="10" name="テキスト ボックス 9">
            <a:extLst>
              <a:ext uri="{FF2B5EF4-FFF2-40B4-BE49-F238E27FC236}">
                <a16:creationId xmlns:a16="http://schemas.microsoft.com/office/drawing/2014/main" id="{55ED0CDE-14BE-B3ED-5937-53F852D799D1}"/>
              </a:ext>
            </a:extLst>
          </p:cNvPr>
          <p:cNvSpPr txBox="1"/>
          <p:nvPr/>
        </p:nvSpPr>
        <p:spPr>
          <a:xfrm>
            <a:off x="1067532" y="2823630"/>
            <a:ext cx="2077520" cy="276999"/>
          </a:xfrm>
          <a:prstGeom prst="rect">
            <a:avLst/>
          </a:prstGeom>
          <a:noFill/>
        </p:spPr>
        <p:txBody>
          <a:bodyPr wrap="square" rtlCol="0">
            <a:spAutoFit/>
          </a:bodyPr>
          <a:lstStyle/>
          <a:p>
            <a:pPr algn="ctr"/>
            <a:r>
              <a:rPr kumimoji="1" lang="en-US" altLang="ja-JP" sz="1200" b="1" dirty="0"/>
              <a:t>1</a:t>
            </a:r>
            <a:r>
              <a:rPr kumimoji="1" lang="ja-JP" altLang="en-US" sz="1200" b="1"/>
              <a:t>回目エクスポート</a:t>
            </a:r>
            <a:endParaRPr kumimoji="1" lang="en-US" altLang="ja-JP" sz="1200" b="1" dirty="0"/>
          </a:p>
        </p:txBody>
      </p:sp>
      <p:sp>
        <p:nvSpPr>
          <p:cNvPr id="11" name="テキスト ボックス 10">
            <a:extLst>
              <a:ext uri="{FF2B5EF4-FFF2-40B4-BE49-F238E27FC236}">
                <a16:creationId xmlns:a16="http://schemas.microsoft.com/office/drawing/2014/main" id="{F5C33EDB-4AE8-09C0-5A2E-6EF7797F7C1D}"/>
              </a:ext>
            </a:extLst>
          </p:cNvPr>
          <p:cNvSpPr txBox="1"/>
          <p:nvPr/>
        </p:nvSpPr>
        <p:spPr>
          <a:xfrm>
            <a:off x="3749188" y="2817179"/>
            <a:ext cx="2346812" cy="276999"/>
          </a:xfrm>
          <a:prstGeom prst="rect">
            <a:avLst/>
          </a:prstGeom>
          <a:noFill/>
        </p:spPr>
        <p:txBody>
          <a:bodyPr wrap="square" rtlCol="0">
            <a:spAutoFit/>
          </a:bodyPr>
          <a:lstStyle/>
          <a:p>
            <a:pPr algn="ctr"/>
            <a:r>
              <a:rPr kumimoji="1" lang="en-US" altLang="ja-JP" sz="1200" b="1" dirty="0"/>
              <a:t>2</a:t>
            </a:r>
            <a:r>
              <a:rPr kumimoji="1" lang="ja-JP" altLang="en-US" sz="1200" b="1"/>
              <a:t>回目エクスポート </a:t>
            </a:r>
            <a:endParaRPr kumimoji="1" lang="en-US" altLang="ja-JP" sz="1200" b="1" dirty="0"/>
          </a:p>
        </p:txBody>
      </p:sp>
      <p:sp>
        <p:nvSpPr>
          <p:cNvPr id="12" name="テキスト ボックス 11">
            <a:extLst>
              <a:ext uri="{FF2B5EF4-FFF2-40B4-BE49-F238E27FC236}">
                <a16:creationId xmlns:a16="http://schemas.microsoft.com/office/drawing/2014/main" id="{40B13119-B6C1-BDFE-E0F4-04C44EC4D7AD}"/>
              </a:ext>
            </a:extLst>
          </p:cNvPr>
          <p:cNvSpPr txBox="1"/>
          <p:nvPr/>
        </p:nvSpPr>
        <p:spPr>
          <a:xfrm>
            <a:off x="1779794" y="2412161"/>
            <a:ext cx="3405986" cy="338554"/>
          </a:xfrm>
          <a:prstGeom prst="rect">
            <a:avLst/>
          </a:prstGeom>
          <a:noFill/>
        </p:spPr>
        <p:txBody>
          <a:bodyPr wrap="square" rtlCol="0">
            <a:spAutoFit/>
          </a:bodyPr>
          <a:lstStyle/>
          <a:p>
            <a:pPr algn="ctr"/>
            <a:r>
              <a:rPr lang="ja-JP" altLang="en-US" sz="1600" b="1">
                <a:solidFill>
                  <a:schemeClr val="accent1"/>
                </a:solidFill>
              </a:rPr>
              <a:t>会社単位の出力</a:t>
            </a:r>
            <a:endParaRPr kumimoji="1" lang="en-US" altLang="ja-JP" sz="1600" b="1" dirty="0">
              <a:solidFill>
                <a:schemeClr val="accent1"/>
              </a:solidFill>
            </a:endParaRPr>
          </a:p>
        </p:txBody>
      </p:sp>
      <p:graphicFrame>
        <p:nvGraphicFramePr>
          <p:cNvPr id="13" name="表 12">
            <a:extLst>
              <a:ext uri="{FF2B5EF4-FFF2-40B4-BE49-F238E27FC236}">
                <a16:creationId xmlns:a16="http://schemas.microsoft.com/office/drawing/2014/main" id="{51454CCA-2F7A-DEF9-9963-521EA46D0880}"/>
              </a:ext>
            </a:extLst>
          </p:cNvPr>
          <p:cNvGraphicFramePr>
            <a:graphicFrameLocks noGrp="1"/>
          </p:cNvGraphicFramePr>
          <p:nvPr>
            <p:extLst>
              <p:ext uri="{D42A27DB-BD31-4B8C-83A1-F6EECF244321}">
                <p14:modId xmlns:p14="http://schemas.microsoft.com/office/powerpoint/2010/main" val="423409338"/>
              </p:ext>
            </p:extLst>
          </p:nvPr>
        </p:nvGraphicFramePr>
        <p:xfrm>
          <a:off x="825734" y="3106955"/>
          <a:ext cx="2531780" cy="1987200"/>
        </p:xfrm>
        <a:graphic>
          <a:graphicData uri="http://schemas.openxmlformats.org/drawingml/2006/table">
            <a:tbl>
              <a:tblPr firstRow="1" bandRow="1">
                <a:tableStyleId>{5940675A-B579-460E-94D1-54222C63F5DA}</a:tableStyleId>
              </a:tblPr>
              <a:tblGrid>
                <a:gridCol w="1084816">
                  <a:extLst>
                    <a:ext uri="{9D8B030D-6E8A-4147-A177-3AD203B41FA5}">
                      <a16:colId xmlns:a16="http://schemas.microsoft.com/office/drawing/2014/main" val="3252029919"/>
                    </a:ext>
                  </a:extLst>
                </a:gridCol>
                <a:gridCol w="1446964">
                  <a:extLst>
                    <a:ext uri="{9D8B030D-6E8A-4147-A177-3AD203B41FA5}">
                      <a16:colId xmlns:a16="http://schemas.microsoft.com/office/drawing/2014/main" val="2817123891"/>
                    </a:ext>
                  </a:extLst>
                </a:gridCol>
              </a:tblGrid>
              <a:tr h="259200">
                <a:tc>
                  <a:txBody>
                    <a:bodyPr/>
                    <a:lstStyle/>
                    <a:p>
                      <a:pPr algn="ctr"/>
                      <a:r>
                        <a:rPr kumimoji="1" lang="ja-JP" altLang="en-US" sz="1100" b="1">
                          <a:solidFill>
                            <a:schemeClr val="bg1"/>
                          </a:solidFill>
                        </a:rPr>
                        <a:t>項目</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tc>
                  <a:txBody>
                    <a:bodyPr/>
                    <a:lstStyle/>
                    <a:p>
                      <a:pPr algn="ctr"/>
                      <a:r>
                        <a:rPr kumimoji="1" lang="ja-JP" altLang="en-US" sz="1100" b="1">
                          <a:solidFill>
                            <a:schemeClr val="bg1"/>
                          </a:solidFill>
                        </a:rPr>
                        <a:t>内容</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31630385"/>
                  </a:ext>
                </a:extLst>
              </a:tr>
              <a:tr h="288000">
                <a:tc>
                  <a:txBody>
                    <a:bodyPr/>
                    <a:lstStyle/>
                    <a:p>
                      <a:r>
                        <a:rPr kumimoji="1" lang="en-US" altLang="ja-JP" sz="1200" dirty="0"/>
                        <a:t>_id</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a:solidFill>
                            <a:schemeClr val="accent6"/>
                          </a:solidFill>
                        </a:rPr>
                        <a:t>A</a:t>
                      </a:r>
                      <a:endParaRPr kumimoji="1" lang="ja-JP" altLang="en-US" sz="1200" b="1">
                        <a:solidFill>
                          <a:schemeClr val="accent6"/>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7594239"/>
                  </a:ext>
                </a:extLst>
              </a:tr>
              <a:tr h="288000">
                <a:tc>
                  <a:txBody>
                    <a:bodyPr/>
                    <a:lstStyle/>
                    <a:p>
                      <a:r>
                        <a:rPr kumimoji="1" lang="ja-JP" altLang="en-US" sz="1200"/>
                        <a:t>会社名</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dirty="0" err="1"/>
                        <a:t>Sansan</a:t>
                      </a:r>
                      <a:r>
                        <a:rPr kumimoji="1" lang="ja-JP" altLang="en-US" sz="1200"/>
                        <a:t>株式会社</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9621202"/>
                  </a:ext>
                </a:extLst>
              </a:tr>
              <a:tr h="288000">
                <a:tc>
                  <a:txBody>
                    <a:bodyPr/>
                    <a:lstStyle/>
                    <a:p>
                      <a:r>
                        <a:rPr kumimoji="1" lang="en-US" altLang="ja-JP" sz="1200" dirty="0"/>
                        <a:t>Tel</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a:solidFill>
                            <a:schemeClr val="accent6"/>
                          </a:solidFill>
                        </a:rPr>
                        <a:t>1234 </a:t>
                      </a:r>
                      <a:r>
                        <a:rPr kumimoji="1" lang="ja-JP" altLang="en-US" sz="1200" b="1">
                          <a:solidFill>
                            <a:schemeClr val="accent1"/>
                          </a:solidFill>
                        </a:rPr>
                        <a:t>→</a:t>
                      </a:r>
                      <a:r>
                        <a:rPr kumimoji="1" lang="en-US" altLang="ja-JP" sz="1200" b="1" dirty="0">
                          <a:solidFill>
                            <a:schemeClr val="accent1"/>
                          </a:solidFill>
                        </a:rPr>
                        <a:t> 5678</a:t>
                      </a:r>
                      <a:endParaRPr kumimoji="1" lang="ja-JP" altLang="en-US" sz="1200" b="1">
                        <a:solidFill>
                          <a:schemeClr val="accent1"/>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8315177"/>
                  </a:ext>
                </a:extLst>
              </a:tr>
              <a:tr h="288000">
                <a:tc>
                  <a:txBody>
                    <a:bodyPr/>
                    <a:lstStyle/>
                    <a:p>
                      <a:r>
                        <a:rPr kumimoji="1" lang="en-US" altLang="ja-JP" sz="1200" dirty="0"/>
                        <a:t>SOC</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dirty="0"/>
                        <a:t>1111</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9913920"/>
                  </a:ext>
                </a:extLst>
              </a:tr>
              <a:tr h="288000">
                <a:tc>
                  <a:txBody>
                    <a:bodyPr/>
                    <a:lstStyle/>
                    <a:p>
                      <a:r>
                        <a:rPr kumimoji="1" lang="ja-JP" altLang="en-US" sz="1200"/>
                        <a:t>法人番号</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dirty="0"/>
                        <a:t>3333</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69425055"/>
                  </a:ext>
                </a:extLst>
              </a:tr>
              <a:tr h="288000">
                <a:tc>
                  <a:txBody>
                    <a:bodyPr/>
                    <a:lstStyle/>
                    <a:p>
                      <a:r>
                        <a:rPr kumimoji="1" lang="ja-JP" altLang="en-US" sz="1200"/>
                        <a:t>国税庁商号</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dirty="0" err="1"/>
                        <a:t>Sansan</a:t>
                      </a:r>
                      <a:r>
                        <a:rPr kumimoji="1" lang="ja-JP" altLang="en-US" sz="1200"/>
                        <a:t>株式会社</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65205863"/>
                  </a:ext>
                </a:extLst>
              </a:tr>
            </a:tbl>
          </a:graphicData>
        </a:graphic>
      </p:graphicFrame>
      <p:graphicFrame>
        <p:nvGraphicFramePr>
          <p:cNvPr id="14" name="表 13">
            <a:extLst>
              <a:ext uri="{FF2B5EF4-FFF2-40B4-BE49-F238E27FC236}">
                <a16:creationId xmlns:a16="http://schemas.microsoft.com/office/drawing/2014/main" id="{94E46172-A0F8-2016-05FE-E5DC6E08AFA2}"/>
              </a:ext>
            </a:extLst>
          </p:cNvPr>
          <p:cNvGraphicFramePr>
            <a:graphicFrameLocks noGrp="1"/>
          </p:cNvGraphicFramePr>
          <p:nvPr>
            <p:extLst>
              <p:ext uri="{D42A27DB-BD31-4B8C-83A1-F6EECF244321}">
                <p14:modId xmlns:p14="http://schemas.microsoft.com/office/powerpoint/2010/main" val="3230643846"/>
              </p:ext>
            </p:extLst>
          </p:nvPr>
        </p:nvGraphicFramePr>
        <p:xfrm>
          <a:off x="3503449" y="3106955"/>
          <a:ext cx="2592551" cy="2156400"/>
        </p:xfrm>
        <a:graphic>
          <a:graphicData uri="http://schemas.openxmlformats.org/drawingml/2006/table">
            <a:tbl>
              <a:tblPr firstRow="1" bandRow="1">
                <a:tableStyleId>{5940675A-B579-460E-94D1-54222C63F5DA}</a:tableStyleId>
              </a:tblPr>
              <a:tblGrid>
                <a:gridCol w="1095347">
                  <a:extLst>
                    <a:ext uri="{9D8B030D-6E8A-4147-A177-3AD203B41FA5}">
                      <a16:colId xmlns:a16="http://schemas.microsoft.com/office/drawing/2014/main" val="3252029919"/>
                    </a:ext>
                  </a:extLst>
                </a:gridCol>
                <a:gridCol w="1497204">
                  <a:extLst>
                    <a:ext uri="{9D8B030D-6E8A-4147-A177-3AD203B41FA5}">
                      <a16:colId xmlns:a16="http://schemas.microsoft.com/office/drawing/2014/main" val="2817123891"/>
                    </a:ext>
                  </a:extLst>
                </a:gridCol>
              </a:tblGrid>
              <a:tr h="259200">
                <a:tc>
                  <a:txBody>
                    <a:bodyPr/>
                    <a:lstStyle/>
                    <a:p>
                      <a:pPr algn="ctr"/>
                      <a:r>
                        <a:rPr kumimoji="1" lang="ja-JP" altLang="en-US" sz="1100" b="1">
                          <a:solidFill>
                            <a:schemeClr val="bg1"/>
                          </a:solidFill>
                        </a:rPr>
                        <a:t>項目</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tc>
                  <a:txBody>
                    <a:bodyPr/>
                    <a:lstStyle/>
                    <a:p>
                      <a:pPr algn="ctr"/>
                      <a:r>
                        <a:rPr kumimoji="1" lang="ja-JP" altLang="en-US" sz="1100" b="1">
                          <a:solidFill>
                            <a:schemeClr val="bg1"/>
                          </a:solidFill>
                        </a:rPr>
                        <a:t>内容</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31630385"/>
                  </a:ext>
                </a:extLst>
              </a:tr>
              <a:tr h="288000">
                <a:tc>
                  <a:txBody>
                    <a:bodyPr/>
                    <a:lstStyle/>
                    <a:p>
                      <a:r>
                        <a:rPr kumimoji="1" lang="en-US" altLang="ja-JP" sz="1200" dirty="0"/>
                        <a:t>_id</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a:solidFill>
                            <a:schemeClr val="accent6"/>
                          </a:solidFill>
                        </a:rPr>
                        <a:t>A</a:t>
                      </a:r>
                      <a:endParaRPr kumimoji="1" lang="ja-JP" altLang="en-US" sz="1200" b="1">
                        <a:solidFill>
                          <a:schemeClr val="accent6"/>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7594239"/>
                  </a:ext>
                </a:extLst>
              </a:tr>
              <a:tr h="288000">
                <a:tc>
                  <a:txBody>
                    <a:bodyPr/>
                    <a:lstStyle/>
                    <a:p>
                      <a:r>
                        <a:rPr kumimoji="1" lang="ja-JP" altLang="en-US" sz="1200"/>
                        <a:t>会社名</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dirty="0" err="1"/>
                        <a:t>Sansan</a:t>
                      </a:r>
                      <a:r>
                        <a:rPr kumimoji="1" lang="ja-JP" altLang="en-US" sz="1200"/>
                        <a:t>株式会社</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9621202"/>
                  </a:ext>
                </a:extLst>
              </a:tr>
              <a:tr h="288000">
                <a:tc>
                  <a:txBody>
                    <a:bodyPr/>
                    <a:lstStyle/>
                    <a:p>
                      <a:r>
                        <a:rPr kumimoji="1" lang="en-US" altLang="ja-JP" sz="1200" dirty="0"/>
                        <a:t>Tel</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dirty="0"/>
                        <a:t>5678</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8315177"/>
                  </a:ext>
                </a:extLst>
              </a:tr>
              <a:tr h="288000">
                <a:tc>
                  <a:txBody>
                    <a:bodyPr/>
                    <a:lstStyle/>
                    <a:p>
                      <a:r>
                        <a:rPr kumimoji="1" lang="en-US" altLang="ja-JP" sz="1200" dirty="0"/>
                        <a:t>SOC</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a:solidFill>
                            <a:schemeClr val="accent6"/>
                          </a:solidFill>
                        </a:rPr>
                        <a:t>1111 </a:t>
                      </a:r>
                      <a:r>
                        <a:rPr kumimoji="1" lang="ja-JP" altLang="en-US" sz="1200" b="1">
                          <a:solidFill>
                            <a:schemeClr val="accent6"/>
                          </a:solidFill>
                        </a:rPr>
                        <a:t>→</a:t>
                      </a:r>
                      <a:r>
                        <a:rPr kumimoji="1" lang="en-US" altLang="ja-JP" sz="1200" b="1" dirty="0">
                          <a:solidFill>
                            <a:schemeClr val="accent6"/>
                          </a:solidFill>
                        </a:rPr>
                        <a:t> 2222</a:t>
                      </a:r>
                      <a:endParaRPr kumimoji="1" lang="ja-JP" altLang="en-US" sz="1200" b="1">
                        <a:solidFill>
                          <a:schemeClr val="accent6"/>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9913920"/>
                  </a:ext>
                </a:extLst>
              </a:tr>
              <a:tr h="288000">
                <a:tc>
                  <a:txBody>
                    <a:bodyPr/>
                    <a:lstStyle/>
                    <a:p>
                      <a:r>
                        <a:rPr kumimoji="1" lang="ja-JP" altLang="en-US" sz="1200"/>
                        <a:t>法人番号</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a:solidFill>
                            <a:schemeClr val="accent6"/>
                          </a:solidFill>
                        </a:rPr>
                        <a:t>3333 </a:t>
                      </a:r>
                      <a:r>
                        <a:rPr kumimoji="1" lang="ja-JP" altLang="en-US" sz="1200" b="1">
                          <a:solidFill>
                            <a:schemeClr val="accent6"/>
                          </a:solidFill>
                        </a:rPr>
                        <a:t>→</a:t>
                      </a:r>
                      <a:r>
                        <a:rPr kumimoji="1" lang="en-US" altLang="ja-JP" sz="1200" b="1" dirty="0">
                          <a:solidFill>
                            <a:schemeClr val="accent6"/>
                          </a:solidFill>
                        </a:rPr>
                        <a:t> 4444</a:t>
                      </a:r>
                      <a:endParaRPr kumimoji="1" lang="ja-JP" altLang="en-US" sz="1200" b="1">
                        <a:solidFill>
                          <a:schemeClr val="accent6"/>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69425055"/>
                  </a:ext>
                </a:extLst>
              </a:tr>
              <a:tr h="288000">
                <a:tc>
                  <a:txBody>
                    <a:bodyPr/>
                    <a:lstStyle/>
                    <a:p>
                      <a:r>
                        <a:rPr kumimoji="1" lang="ja-JP" altLang="en-US" sz="1200"/>
                        <a:t>国税庁商号</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err="1">
                          <a:solidFill>
                            <a:schemeClr val="accent6"/>
                          </a:solidFill>
                        </a:rPr>
                        <a:t>Sansan</a:t>
                      </a:r>
                      <a:r>
                        <a:rPr kumimoji="1" lang="ja-JP" altLang="en-US" sz="1200" b="1">
                          <a:solidFill>
                            <a:schemeClr val="accent6"/>
                          </a:solidFill>
                        </a:rPr>
                        <a:t>株式会社</a:t>
                      </a:r>
                      <a:endParaRPr kumimoji="1" lang="en-US" altLang="ja-JP" sz="1200" b="1" dirty="0">
                        <a:solidFill>
                          <a:schemeClr val="accent6"/>
                        </a:solidFill>
                      </a:endParaRPr>
                    </a:p>
                    <a:p>
                      <a:r>
                        <a:rPr kumimoji="1" lang="ja-JP" altLang="en-US" sz="1200" b="1">
                          <a:solidFill>
                            <a:schemeClr val="accent6"/>
                          </a:solidFill>
                        </a:rPr>
                        <a:t>→</a:t>
                      </a:r>
                      <a:r>
                        <a:rPr kumimoji="1" lang="en-US" altLang="ja-JP" sz="1200" b="1" dirty="0" err="1">
                          <a:solidFill>
                            <a:schemeClr val="accent6"/>
                          </a:solidFill>
                        </a:rPr>
                        <a:t>yonyon</a:t>
                      </a:r>
                      <a:r>
                        <a:rPr kumimoji="1" lang="ja-JP" altLang="en-US" sz="1200" b="1">
                          <a:solidFill>
                            <a:schemeClr val="accent6"/>
                          </a:solidFill>
                        </a:rPr>
                        <a:t>株式会社</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65205863"/>
                  </a:ext>
                </a:extLst>
              </a:tr>
            </a:tbl>
          </a:graphicData>
        </a:graphic>
      </p:graphicFrame>
      <p:graphicFrame>
        <p:nvGraphicFramePr>
          <p:cNvPr id="15" name="表 14">
            <a:extLst>
              <a:ext uri="{FF2B5EF4-FFF2-40B4-BE49-F238E27FC236}">
                <a16:creationId xmlns:a16="http://schemas.microsoft.com/office/drawing/2014/main" id="{97302FD4-E24D-8DD2-3F41-1F7844D2F237}"/>
              </a:ext>
            </a:extLst>
          </p:cNvPr>
          <p:cNvGraphicFramePr>
            <a:graphicFrameLocks noGrp="1"/>
          </p:cNvGraphicFramePr>
          <p:nvPr>
            <p:extLst>
              <p:ext uri="{D42A27DB-BD31-4B8C-83A1-F6EECF244321}">
                <p14:modId xmlns:p14="http://schemas.microsoft.com/office/powerpoint/2010/main" val="3657668204"/>
              </p:ext>
            </p:extLst>
          </p:nvPr>
        </p:nvGraphicFramePr>
        <p:xfrm>
          <a:off x="7357659" y="3106955"/>
          <a:ext cx="3794251" cy="2156400"/>
        </p:xfrm>
        <a:graphic>
          <a:graphicData uri="http://schemas.openxmlformats.org/drawingml/2006/table">
            <a:tbl>
              <a:tblPr firstRow="1" bandRow="1">
                <a:tableStyleId>{5940675A-B579-460E-94D1-54222C63F5DA}</a:tableStyleId>
              </a:tblPr>
              <a:tblGrid>
                <a:gridCol w="1152000">
                  <a:extLst>
                    <a:ext uri="{9D8B030D-6E8A-4147-A177-3AD203B41FA5}">
                      <a16:colId xmlns:a16="http://schemas.microsoft.com/office/drawing/2014/main" val="3252029919"/>
                    </a:ext>
                  </a:extLst>
                </a:gridCol>
                <a:gridCol w="2642251">
                  <a:extLst>
                    <a:ext uri="{9D8B030D-6E8A-4147-A177-3AD203B41FA5}">
                      <a16:colId xmlns:a16="http://schemas.microsoft.com/office/drawing/2014/main" val="2817123891"/>
                    </a:ext>
                  </a:extLst>
                </a:gridCol>
              </a:tblGrid>
              <a:tr h="259200">
                <a:tc>
                  <a:txBody>
                    <a:bodyPr/>
                    <a:lstStyle/>
                    <a:p>
                      <a:pPr algn="ctr"/>
                      <a:r>
                        <a:rPr kumimoji="1" lang="ja-JP" altLang="en-US" sz="1100" b="1">
                          <a:solidFill>
                            <a:schemeClr val="bg1"/>
                          </a:solidFill>
                        </a:rPr>
                        <a:t>項目</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tc>
                  <a:txBody>
                    <a:bodyPr/>
                    <a:lstStyle/>
                    <a:p>
                      <a:pPr algn="ctr"/>
                      <a:r>
                        <a:rPr kumimoji="1" lang="ja-JP" altLang="en-US" sz="1100" b="1">
                          <a:solidFill>
                            <a:schemeClr val="bg1"/>
                          </a:solidFill>
                        </a:rPr>
                        <a:t>内容</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31630385"/>
                  </a:ext>
                </a:extLst>
              </a:tr>
              <a:tr h="288000">
                <a:tc>
                  <a:txBody>
                    <a:bodyPr/>
                    <a:lstStyle/>
                    <a:p>
                      <a:r>
                        <a:rPr kumimoji="1" lang="en-US" altLang="ja-JP" sz="1200" dirty="0"/>
                        <a:t>_id</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a:solidFill>
                            <a:schemeClr val="accent6"/>
                          </a:solidFill>
                        </a:rPr>
                        <a:t>A</a:t>
                      </a:r>
                      <a:endParaRPr kumimoji="1" lang="ja-JP" altLang="en-US" sz="1200" b="1">
                        <a:solidFill>
                          <a:schemeClr val="accent6"/>
                        </a:solidFill>
                      </a:endParaRP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87594239"/>
                  </a:ext>
                </a:extLst>
              </a:tr>
              <a:tr h="288000">
                <a:tc>
                  <a:txBody>
                    <a:bodyPr/>
                    <a:lstStyle/>
                    <a:p>
                      <a:r>
                        <a:rPr kumimoji="1" lang="ja-JP" altLang="en-US" sz="1200"/>
                        <a:t>会社名</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dirty="0" err="1"/>
                        <a:t>Sansan</a:t>
                      </a:r>
                      <a:r>
                        <a:rPr kumimoji="1" lang="ja-JP" altLang="en-US" sz="1200"/>
                        <a:t>株式会社</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79621202"/>
                  </a:ext>
                </a:extLst>
              </a:tr>
              <a:tr h="288000">
                <a:tc>
                  <a:txBody>
                    <a:bodyPr/>
                    <a:lstStyle/>
                    <a:p>
                      <a:r>
                        <a:rPr kumimoji="1" lang="en-US" altLang="ja-JP" sz="1200" dirty="0"/>
                        <a:t>Tel</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a:solidFill>
                            <a:schemeClr val="accent6"/>
                          </a:solidFill>
                        </a:rPr>
                        <a:t>1234 </a:t>
                      </a:r>
                      <a:r>
                        <a:rPr kumimoji="1" lang="ja-JP" altLang="en-US" sz="1200" b="1">
                          <a:solidFill>
                            <a:schemeClr val="accent1"/>
                          </a:solidFill>
                        </a:rPr>
                        <a:t>→</a:t>
                      </a:r>
                      <a:r>
                        <a:rPr kumimoji="1" lang="en-US" altLang="ja-JP" sz="1200" b="1" dirty="0">
                          <a:solidFill>
                            <a:schemeClr val="accent1"/>
                          </a:solidFill>
                        </a:rPr>
                        <a:t> 5678</a:t>
                      </a:r>
                      <a:r>
                        <a:rPr kumimoji="1" lang="ja-JP" altLang="en-US" sz="1200" b="1">
                          <a:solidFill>
                            <a:schemeClr val="accent1"/>
                          </a:solidFill>
                        </a:rPr>
                        <a:t>（</a:t>
                      </a:r>
                      <a:r>
                        <a:rPr kumimoji="1" lang="en-US" altLang="ja-JP" sz="1200" b="1" dirty="0">
                          <a:solidFill>
                            <a:schemeClr val="accent1"/>
                          </a:solidFill>
                        </a:rPr>
                        <a:t>1</a:t>
                      </a:r>
                      <a:r>
                        <a:rPr kumimoji="1" lang="ja-JP" altLang="en-US" sz="1200" b="1">
                          <a:solidFill>
                            <a:schemeClr val="accent1"/>
                          </a:solidFill>
                        </a:rPr>
                        <a:t>回目の更新）</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98315177"/>
                  </a:ext>
                </a:extLst>
              </a:tr>
              <a:tr h="288000">
                <a:tc>
                  <a:txBody>
                    <a:bodyPr/>
                    <a:lstStyle/>
                    <a:p>
                      <a:r>
                        <a:rPr kumimoji="1" lang="en-US" altLang="ja-JP" sz="1200" dirty="0"/>
                        <a:t>SOC</a:t>
                      </a:r>
                      <a:endParaRPr kumimoji="1" lang="ja-JP" altLang="en-US" sz="1200"/>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a:solidFill>
                            <a:schemeClr val="accent6"/>
                          </a:solidFill>
                        </a:rPr>
                        <a:t>1111 </a:t>
                      </a:r>
                      <a:r>
                        <a:rPr kumimoji="1" lang="ja-JP" altLang="en-US" sz="1200" b="1">
                          <a:solidFill>
                            <a:schemeClr val="accent1"/>
                          </a:solidFill>
                        </a:rPr>
                        <a:t>→</a:t>
                      </a:r>
                      <a:r>
                        <a:rPr kumimoji="1" lang="en-US" altLang="ja-JP" sz="1200" b="1" dirty="0">
                          <a:solidFill>
                            <a:schemeClr val="accent1"/>
                          </a:solidFill>
                        </a:rPr>
                        <a:t> 2222</a:t>
                      </a:r>
                      <a:r>
                        <a:rPr kumimoji="1" lang="ja-JP" altLang="en-US" sz="1200" b="1">
                          <a:solidFill>
                            <a:schemeClr val="accent1"/>
                          </a:solidFill>
                        </a:rPr>
                        <a:t>（</a:t>
                      </a:r>
                      <a:r>
                        <a:rPr kumimoji="1" lang="en-US" altLang="ja-JP" sz="1200" b="1" dirty="0">
                          <a:solidFill>
                            <a:schemeClr val="accent1"/>
                          </a:solidFill>
                        </a:rPr>
                        <a:t>2</a:t>
                      </a:r>
                      <a:r>
                        <a:rPr kumimoji="1" lang="ja-JP" altLang="en-US" sz="1200" b="1">
                          <a:solidFill>
                            <a:schemeClr val="accent1"/>
                          </a:solidFill>
                        </a:rPr>
                        <a:t>回目の更新）</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69913920"/>
                  </a:ext>
                </a:extLst>
              </a:tr>
              <a:tr h="288000">
                <a:tc>
                  <a:txBody>
                    <a:bodyPr/>
                    <a:lstStyle/>
                    <a:p>
                      <a:r>
                        <a:rPr kumimoji="1" lang="ja-JP" altLang="en-US" sz="1200"/>
                        <a:t>法人番号</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a:solidFill>
                            <a:schemeClr val="accent6"/>
                          </a:solidFill>
                        </a:rPr>
                        <a:t>3333 </a:t>
                      </a:r>
                      <a:r>
                        <a:rPr kumimoji="1" lang="ja-JP" altLang="en-US" sz="1200" b="1">
                          <a:solidFill>
                            <a:schemeClr val="accent1"/>
                          </a:solidFill>
                        </a:rPr>
                        <a:t>→</a:t>
                      </a:r>
                      <a:r>
                        <a:rPr kumimoji="1" lang="en-US" altLang="ja-JP" sz="1200" b="1" dirty="0">
                          <a:solidFill>
                            <a:schemeClr val="accent1"/>
                          </a:solidFill>
                        </a:rPr>
                        <a:t> 4444</a:t>
                      </a:r>
                      <a:r>
                        <a:rPr kumimoji="1" lang="ja-JP" altLang="en-US" sz="1200" b="1">
                          <a:solidFill>
                            <a:schemeClr val="accent1"/>
                          </a:solidFill>
                        </a:rPr>
                        <a:t>（</a:t>
                      </a:r>
                      <a:r>
                        <a:rPr kumimoji="1" lang="en-US" altLang="ja-JP" sz="1200" b="1" dirty="0">
                          <a:solidFill>
                            <a:schemeClr val="accent1"/>
                          </a:solidFill>
                        </a:rPr>
                        <a:t>2</a:t>
                      </a:r>
                      <a:r>
                        <a:rPr kumimoji="1" lang="ja-JP" altLang="en-US" sz="1200" b="1">
                          <a:solidFill>
                            <a:schemeClr val="accent1"/>
                          </a:solidFill>
                        </a:rPr>
                        <a:t>回目の更新）</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69425055"/>
                  </a:ext>
                </a:extLst>
              </a:tr>
              <a:tr h="288000">
                <a:tc>
                  <a:txBody>
                    <a:bodyPr/>
                    <a:lstStyle/>
                    <a:p>
                      <a:r>
                        <a:rPr kumimoji="1" lang="ja-JP" altLang="en-US" sz="1200"/>
                        <a:t>国税庁商号</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tc>
                  <a:txBody>
                    <a:bodyPr/>
                    <a:lstStyle/>
                    <a:p>
                      <a:r>
                        <a:rPr kumimoji="1" lang="en-US" altLang="ja-JP" sz="1200" b="1" dirty="0" err="1">
                          <a:solidFill>
                            <a:schemeClr val="accent6"/>
                          </a:solidFill>
                        </a:rPr>
                        <a:t>Sansan</a:t>
                      </a:r>
                      <a:r>
                        <a:rPr kumimoji="1" lang="ja-JP" altLang="en-US" sz="1200" b="1">
                          <a:solidFill>
                            <a:schemeClr val="accent6"/>
                          </a:solidFill>
                        </a:rPr>
                        <a:t>株式会社</a:t>
                      </a:r>
                      <a:endParaRPr kumimoji="1" lang="en-US" altLang="ja-JP" sz="1200" b="1" dirty="0">
                        <a:solidFill>
                          <a:schemeClr val="accent6"/>
                        </a:solidFill>
                      </a:endParaRPr>
                    </a:p>
                    <a:p>
                      <a:r>
                        <a:rPr kumimoji="1" lang="ja-JP" altLang="en-US" sz="1200" b="1">
                          <a:solidFill>
                            <a:schemeClr val="accent1"/>
                          </a:solidFill>
                        </a:rPr>
                        <a:t>→</a:t>
                      </a:r>
                      <a:r>
                        <a:rPr kumimoji="1" lang="en-US" altLang="ja-JP" sz="1200" b="1" dirty="0" err="1">
                          <a:solidFill>
                            <a:schemeClr val="accent1"/>
                          </a:solidFill>
                        </a:rPr>
                        <a:t>yonyon</a:t>
                      </a:r>
                      <a:r>
                        <a:rPr kumimoji="1" lang="ja-JP" altLang="en-US" sz="1200" b="1">
                          <a:solidFill>
                            <a:schemeClr val="accent1"/>
                          </a:solidFill>
                        </a:rPr>
                        <a:t>株式会社（</a:t>
                      </a:r>
                      <a:r>
                        <a:rPr kumimoji="1" lang="en-US" altLang="ja-JP" sz="1200" b="1" dirty="0">
                          <a:solidFill>
                            <a:schemeClr val="accent1"/>
                          </a:solidFill>
                        </a:rPr>
                        <a:t>2</a:t>
                      </a:r>
                      <a:r>
                        <a:rPr kumimoji="1" lang="ja-JP" altLang="en-US" sz="1200" b="1">
                          <a:solidFill>
                            <a:schemeClr val="accent1"/>
                          </a:solidFill>
                        </a:rPr>
                        <a:t>回目の更新）</a:t>
                      </a:r>
                    </a:p>
                  </a:txBody>
                  <a:tcPr anchor="ctr">
                    <a:lnL w="9525" cap="flat" cmpd="sng" algn="ctr">
                      <a:solidFill>
                        <a:schemeClr val="tx2">
                          <a:lumMod val="20000"/>
                          <a:lumOff val="80000"/>
                        </a:schemeClr>
                      </a:solidFill>
                      <a:prstDash val="solid"/>
                      <a:round/>
                      <a:headEnd type="none" w="med" len="med"/>
                      <a:tailEnd type="none" w="med" len="med"/>
                    </a:lnL>
                    <a:lnR w="9525" cap="flat" cmpd="sng" algn="ctr">
                      <a:solidFill>
                        <a:schemeClr val="tx2">
                          <a:lumMod val="20000"/>
                          <a:lumOff val="80000"/>
                        </a:schemeClr>
                      </a:solidFill>
                      <a:prstDash val="solid"/>
                      <a:round/>
                      <a:headEnd type="none" w="med" len="med"/>
                      <a:tailEnd type="none" w="med" len="med"/>
                    </a:lnR>
                    <a:lnT w="9525" cap="flat" cmpd="sng" algn="ctr">
                      <a:solidFill>
                        <a:schemeClr val="tx2">
                          <a:lumMod val="20000"/>
                          <a:lumOff val="80000"/>
                        </a:schemeClr>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65205863"/>
                  </a:ext>
                </a:extLst>
              </a:tr>
            </a:tbl>
          </a:graphicData>
        </a:graphic>
      </p:graphicFrame>
      <p:sp>
        <p:nvSpPr>
          <p:cNvPr id="17" name="テキスト ボックス 16">
            <a:extLst>
              <a:ext uri="{FF2B5EF4-FFF2-40B4-BE49-F238E27FC236}">
                <a16:creationId xmlns:a16="http://schemas.microsoft.com/office/drawing/2014/main" id="{BAC5808D-AA19-F78B-74A9-3D898FA210FA}"/>
              </a:ext>
            </a:extLst>
          </p:cNvPr>
          <p:cNvSpPr txBox="1"/>
          <p:nvPr/>
        </p:nvSpPr>
        <p:spPr>
          <a:xfrm>
            <a:off x="7795050" y="2654353"/>
            <a:ext cx="2921110" cy="338554"/>
          </a:xfrm>
          <a:prstGeom prst="rect">
            <a:avLst/>
          </a:prstGeom>
          <a:noFill/>
        </p:spPr>
        <p:txBody>
          <a:bodyPr wrap="square" rtlCol="0">
            <a:spAutoFit/>
          </a:bodyPr>
          <a:lstStyle/>
          <a:p>
            <a:pPr algn="ctr"/>
            <a:r>
              <a:rPr kumimoji="1" lang="ja-JP" altLang="en-US" sz="1600" b="1">
                <a:solidFill>
                  <a:schemeClr val="accent1"/>
                </a:solidFill>
              </a:rPr>
              <a:t>２回の更新情報の反映結果</a:t>
            </a:r>
            <a:endParaRPr kumimoji="1" lang="en-US" altLang="ja-JP" sz="1600" b="1" dirty="0">
              <a:solidFill>
                <a:schemeClr val="accent1"/>
              </a:solidFill>
            </a:endParaRPr>
          </a:p>
        </p:txBody>
      </p:sp>
      <p:sp>
        <p:nvSpPr>
          <p:cNvPr id="20" name="テキスト ボックス 19">
            <a:extLst>
              <a:ext uri="{FF2B5EF4-FFF2-40B4-BE49-F238E27FC236}">
                <a16:creationId xmlns:a16="http://schemas.microsoft.com/office/drawing/2014/main" id="{7FE4F2A9-DD16-B0AC-E65D-3480E27335C7}"/>
              </a:ext>
            </a:extLst>
          </p:cNvPr>
          <p:cNvSpPr txBox="1"/>
          <p:nvPr/>
        </p:nvSpPr>
        <p:spPr>
          <a:xfrm>
            <a:off x="883734" y="5716207"/>
            <a:ext cx="10642638" cy="523220"/>
          </a:xfrm>
          <a:prstGeom prst="rect">
            <a:avLst/>
          </a:prstGeom>
          <a:noFill/>
        </p:spPr>
        <p:txBody>
          <a:bodyPr wrap="square">
            <a:spAutoFit/>
          </a:bodyPr>
          <a:lstStyle/>
          <a:p>
            <a:pPr algn="ctr"/>
            <a:r>
              <a:rPr lang="en-US" altLang="ja-JP" sz="1400" b="1" dirty="0">
                <a:solidFill>
                  <a:schemeClr val="accent1"/>
                </a:solidFill>
                <a:latin typeface="Arial" panose="020B0604020202020204" pitchFamily="34" charset="0"/>
                <a:cs typeface="Arial" panose="020B0604020202020204" pitchFamily="34" charset="0"/>
              </a:rPr>
              <a:t>1</a:t>
            </a:r>
            <a:r>
              <a:rPr kumimoji="1" lang="ja-JP" altLang="en-US" sz="1400" b="1">
                <a:solidFill>
                  <a:schemeClr val="accent1"/>
                </a:solidFill>
                <a:latin typeface="Arial" panose="020B0604020202020204" pitchFamily="34" charset="0"/>
                <a:cs typeface="Arial" panose="020B0604020202020204" pitchFamily="34" charset="0"/>
              </a:rPr>
              <a:t>回目は電話番号が更新され、</a:t>
            </a:r>
            <a:r>
              <a:rPr kumimoji="1" lang="en-US" altLang="ja-JP" sz="1400" b="1" dirty="0">
                <a:solidFill>
                  <a:schemeClr val="accent1"/>
                </a:solidFill>
                <a:latin typeface="Arial" panose="020B0604020202020204" pitchFamily="34" charset="0"/>
                <a:cs typeface="Arial" panose="020B0604020202020204" pitchFamily="34" charset="0"/>
              </a:rPr>
              <a:t>2</a:t>
            </a:r>
            <a:r>
              <a:rPr kumimoji="1" lang="ja-JP" altLang="en-US" sz="1400" b="1">
                <a:solidFill>
                  <a:schemeClr val="accent1"/>
                </a:solidFill>
                <a:latin typeface="Arial" panose="020B0604020202020204" pitchFamily="34" charset="0"/>
                <a:cs typeface="Arial" panose="020B0604020202020204" pitchFamily="34" charset="0"/>
              </a:rPr>
              <a:t>回目は会社の吸収合併に伴い</a:t>
            </a:r>
            <a:r>
              <a:rPr kumimoji="1" lang="en-US" altLang="ja-JP" sz="1400" b="1" dirty="0">
                <a:solidFill>
                  <a:schemeClr val="accent1"/>
                </a:solidFill>
                <a:latin typeface="Arial" panose="020B0604020202020204" pitchFamily="34" charset="0"/>
                <a:cs typeface="Arial" panose="020B0604020202020204" pitchFamily="34" charset="0"/>
              </a:rPr>
              <a:t>SOC</a:t>
            </a:r>
            <a:r>
              <a:rPr lang="ja-JP" altLang="en-US" sz="1400" b="1">
                <a:solidFill>
                  <a:schemeClr val="accent1"/>
                </a:solidFill>
                <a:latin typeface="Arial" panose="020B0604020202020204" pitchFamily="34" charset="0"/>
                <a:cs typeface="Arial" panose="020B0604020202020204" pitchFamily="34" charset="0"/>
              </a:rPr>
              <a:t>と国税庁情報が更新されます</a:t>
            </a:r>
            <a:endParaRPr lang="en-US" altLang="ja-JP" sz="1400" b="1" dirty="0">
              <a:solidFill>
                <a:schemeClr val="accent1"/>
              </a:solidFill>
              <a:latin typeface="Arial" panose="020B0604020202020204" pitchFamily="34" charset="0"/>
              <a:cs typeface="Arial" panose="020B0604020202020204" pitchFamily="34" charset="0"/>
            </a:endParaRPr>
          </a:p>
          <a:p>
            <a:pPr algn="ctr"/>
            <a:r>
              <a:rPr lang="en-US" altLang="ja-JP" sz="1400" b="1" dirty="0" err="1">
                <a:solidFill>
                  <a:schemeClr val="accent1"/>
                </a:solidFill>
                <a:latin typeface="Arial" panose="020B0604020202020204" pitchFamily="34" charset="0"/>
                <a:cs typeface="Arial" panose="020B0604020202020204" pitchFamily="34" charset="0"/>
              </a:rPr>
              <a:t>Sansan</a:t>
            </a:r>
            <a:r>
              <a:rPr lang="en-US" altLang="ja-JP" sz="1400" b="1" dirty="0">
                <a:solidFill>
                  <a:schemeClr val="accent1"/>
                </a:solidFill>
                <a:latin typeface="Arial" panose="020B0604020202020204" pitchFamily="34" charset="0"/>
                <a:cs typeface="Arial" panose="020B0604020202020204" pitchFamily="34" charset="0"/>
              </a:rPr>
              <a:t> Data Hub</a:t>
            </a:r>
            <a:r>
              <a:rPr lang="ja-JP" altLang="en-US" sz="1400" b="1">
                <a:solidFill>
                  <a:schemeClr val="accent1"/>
                </a:solidFill>
                <a:latin typeface="Arial" panose="020B0604020202020204" pitchFamily="34" charset="0"/>
                <a:cs typeface="Arial" panose="020B0604020202020204" pitchFamily="34" charset="0"/>
              </a:rPr>
              <a:t>からの更新情報には</a:t>
            </a:r>
            <a:r>
              <a:rPr lang="en-US" altLang="ja-JP" sz="1400" b="1" dirty="0">
                <a:solidFill>
                  <a:schemeClr val="accent1"/>
                </a:solidFill>
                <a:latin typeface="Arial" panose="020B0604020202020204" pitchFamily="34" charset="0"/>
                <a:cs typeface="Arial" panose="020B0604020202020204" pitchFamily="34" charset="0"/>
              </a:rPr>
              <a:t>_id</a:t>
            </a:r>
            <a:r>
              <a:rPr lang="ja-JP" altLang="en-US" sz="1400" b="1">
                <a:solidFill>
                  <a:schemeClr val="accent1"/>
                </a:solidFill>
                <a:latin typeface="Arial" panose="020B0604020202020204" pitchFamily="34" charset="0"/>
                <a:cs typeface="Arial" panose="020B0604020202020204" pitchFamily="34" charset="0"/>
              </a:rPr>
              <a:t>（システム）は一貫して</a:t>
            </a:r>
            <a:r>
              <a:rPr lang="en-US" altLang="ja-JP" sz="1400" b="1" dirty="0">
                <a:solidFill>
                  <a:schemeClr val="accent1"/>
                </a:solidFill>
                <a:latin typeface="Arial" panose="020B0604020202020204" pitchFamily="34" charset="0"/>
                <a:cs typeface="Arial" panose="020B0604020202020204" pitchFamily="34" charset="0"/>
              </a:rPr>
              <a:t>A</a:t>
            </a:r>
            <a:r>
              <a:rPr lang="ja-JP" altLang="en-US" sz="1400" b="1">
                <a:solidFill>
                  <a:schemeClr val="accent1"/>
                </a:solidFill>
                <a:latin typeface="Arial" panose="020B0604020202020204" pitchFamily="34" charset="0"/>
                <a:cs typeface="Arial" panose="020B0604020202020204" pitchFamily="34" charset="0"/>
              </a:rPr>
              <a:t>が付与されるので、同一レコードに反映することができます</a:t>
            </a:r>
            <a:endParaRPr kumimoji="1" lang="ja-JP" altLang="en-US" sz="1400" b="1">
              <a:solidFill>
                <a:schemeClr val="accent1"/>
              </a:solidFill>
              <a:latin typeface="Arial" panose="020B0604020202020204" pitchFamily="34" charset="0"/>
              <a:cs typeface="Arial" panose="020B0604020202020204" pitchFamily="34" charset="0"/>
            </a:endParaRPr>
          </a:p>
        </p:txBody>
      </p:sp>
      <p:cxnSp>
        <p:nvCxnSpPr>
          <p:cNvPr id="32" name="直線矢印コネクタ 31">
            <a:extLst>
              <a:ext uri="{FF2B5EF4-FFF2-40B4-BE49-F238E27FC236}">
                <a16:creationId xmlns:a16="http://schemas.microsoft.com/office/drawing/2014/main" id="{D9468881-E50A-EAA0-9F1D-355ADC7FA19D}"/>
              </a:ext>
            </a:extLst>
          </p:cNvPr>
          <p:cNvCxnSpPr>
            <a:cxnSpLocks/>
          </p:cNvCxnSpPr>
          <p:nvPr/>
        </p:nvCxnSpPr>
        <p:spPr>
          <a:xfrm>
            <a:off x="6408260" y="3842121"/>
            <a:ext cx="426649" cy="0"/>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962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B112282-2CE6-14A9-13ED-512D98717C5C}"/>
              </a:ext>
            </a:extLst>
          </p:cNvPr>
          <p:cNvSpPr>
            <a:spLocks noGrp="1"/>
          </p:cNvSpPr>
          <p:nvPr>
            <p:ph type="ctrTitle"/>
          </p:nvPr>
        </p:nvSpPr>
        <p:spPr/>
        <p:txBody>
          <a:bodyPr/>
          <a:lstStyle/>
          <a:p>
            <a:r>
              <a:rPr lang="ja-JP" altLang="en-US"/>
              <a:t>データ取得設計</a:t>
            </a:r>
            <a:r>
              <a:rPr lang="ja-JP" altLang="en-US" sz="4000"/>
              <a:t>（</a:t>
            </a:r>
            <a:r>
              <a:rPr lang="en" altLang="ja-JP" sz="4000" dirty="0"/>
              <a:t>Change Feed API</a:t>
            </a:r>
            <a:r>
              <a:rPr lang="ja-JP" altLang="en" sz="4000"/>
              <a:t>）</a:t>
            </a:r>
            <a:endParaRPr lang="ja-JP" altLang="en-US"/>
          </a:p>
        </p:txBody>
      </p:sp>
    </p:spTree>
    <p:extLst>
      <p:ext uri="{BB962C8B-B14F-4D97-AF65-F5344CB8AC3E}">
        <p14:creationId xmlns:p14="http://schemas.microsoft.com/office/powerpoint/2010/main" val="2968364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7E8A-41E3-1236-A501-B6ADAAD7D052}"/>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868C7BD0-5BCD-B3A0-CEAF-A01716900317}"/>
              </a:ext>
            </a:extLst>
          </p:cNvPr>
          <p:cNvSpPr>
            <a:spLocks noGrp="1"/>
          </p:cNvSpPr>
          <p:nvPr>
            <p:ph type="title"/>
          </p:nvPr>
        </p:nvSpPr>
        <p:spPr/>
        <p:txBody>
          <a:bodyPr/>
          <a:lstStyle/>
          <a:p>
            <a:r>
              <a:rPr kumimoji="1" lang="ja-JP" altLang="en-US"/>
              <a:t>データ取得設計（</a:t>
            </a:r>
            <a:r>
              <a:rPr kumimoji="1" lang="en" altLang="ja-JP" dirty="0"/>
              <a:t>Change Feed API</a:t>
            </a:r>
            <a:r>
              <a:rPr kumimoji="1" lang="ja-JP" altLang="en-US"/>
              <a:t>の基本）</a:t>
            </a:r>
          </a:p>
        </p:txBody>
      </p:sp>
      <p:sp>
        <p:nvSpPr>
          <p:cNvPr id="2" name="テキスト プレースホルダー 1">
            <a:extLst>
              <a:ext uri="{FF2B5EF4-FFF2-40B4-BE49-F238E27FC236}">
                <a16:creationId xmlns:a16="http://schemas.microsoft.com/office/drawing/2014/main" id="{6F2B133A-2AE9-40AC-70E9-6D34B44649E4}"/>
              </a:ext>
            </a:extLst>
          </p:cNvPr>
          <p:cNvSpPr>
            <a:spLocks noGrp="1"/>
          </p:cNvSpPr>
          <p:nvPr>
            <p:ph type="body" sz="quarter" idx="11"/>
          </p:nvPr>
        </p:nvSpPr>
        <p:spPr>
          <a:xfrm>
            <a:off x="662268" y="1478153"/>
            <a:ext cx="10875600" cy="1496626"/>
          </a:xfrm>
        </p:spPr>
        <p:txBody>
          <a:bodyPr/>
          <a:lstStyle/>
          <a:p>
            <a:pPr marL="396900" indent="-342900">
              <a:buSzPct val="160000"/>
              <a:buFont typeface="システムフォント（レギュラー）"/>
              <a:buChar char="-"/>
            </a:pPr>
            <a:r>
              <a:rPr kumimoji="1" lang="en" altLang="ja-JP" sz="2000" dirty="0">
                <a:solidFill>
                  <a:schemeClr val="accent1"/>
                </a:solidFill>
                <a:latin typeface="Arial" panose="020B0604020202020204" pitchFamily="34" charset="0"/>
                <a:cs typeface="Arial" panose="020B0604020202020204" pitchFamily="34" charset="0"/>
              </a:rPr>
              <a:t>Change Feed API</a:t>
            </a:r>
            <a:r>
              <a:rPr kumimoji="1" lang="ja-JP" altLang="en-US" sz="2000">
                <a:solidFill>
                  <a:schemeClr val="accent1"/>
                </a:solidFill>
                <a:latin typeface="Arial" panose="020B0604020202020204" pitchFamily="34" charset="0"/>
                <a:cs typeface="Arial" panose="020B0604020202020204" pitchFamily="34" charset="0"/>
              </a:rPr>
              <a:t>は、差分データ取得を前提とした</a:t>
            </a:r>
            <a:r>
              <a:rPr kumimoji="1" lang="en" altLang="ja-JP" sz="2000" dirty="0">
                <a:solidFill>
                  <a:schemeClr val="accent1"/>
                </a:solidFill>
                <a:latin typeface="Arial" panose="020B0604020202020204" pitchFamily="34" charset="0"/>
                <a:cs typeface="Arial" panose="020B0604020202020204" pitchFamily="34" charset="0"/>
              </a:rPr>
              <a:t>API</a:t>
            </a:r>
            <a:r>
              <a:rPr kumimoji="1" lang="ja-JP" altLang="en-US" sz="2000">
                <a:solidFill>
                  <a:schemeClr val="accent1"/>
                </a:solidFill>
                <a:latin typeface="Arial" panose="020B0604020202020204" pitchFamily="34" charset="0"/>
                <a:cs typeface="Arial" panose="020B0604020202020204" pitchFamily="34" charset="0"/>
              </a:rPr>
              <a:t>です</a:t>
            </a:r>
          </a:p>
          <a:p>
            <a:pPr marL="396900" indent="-342900">
              <a:buSzPct val="160000"/>
              <a:buFont typeface="システムフォント（レギュラー）"/>
              <a:buChar char="-"/>
            </a:pPr>
            <a:r>
              <a:rPr kumimoji="1" lang="ja-JP" altLang="en-US" sz="2000">
                <a:solidFill>
                  <a:schemeClr val="accent1"/>
                </a:solidFill>
                <a:latin typeface="Arial" panose="020B0604020202020204" pitchFamily="34" charset="0"/>
                <a:cs typeface="Arial" panose="020B0604020202020204" pitchFamily="34" charset="0"/>
              </a:rPr>
              <a:t>前回取得以降の更新データのみを取得します</a:t>
            </a:r>
          </a:p>
          <a:p>
            <a:pPr marL="396900" indent="-342900">
              <a:buSzPct val="160000"/>
              <a:buFont typeface="システムフォント（レギュラー）"/>
              <a:buChar char="-"/>
            </a:pPr>
            <a:r>
              <a:rPr kumimoji="1" lang="ja-JP" altLang="en-US" sz="2000">
                <a:solidFill>
                  <a:schemeClr val="accent1"/>
                </a:solidFill>
                <a:latin typeface="Arial" panose="020B0604020202020204" pitchFamily="34" charset="0"/>
                <a:cs typeface="Arial" panose="020B0604020202020204" pitchFamily="34" charset="0"/>
              </a:rPr>
              <a:t>外部システムとの継続的なデータ同期を目的としています</a:t>
            </a:r>
          </a:p>
          <a:p>
            <a:pPr marL="396900" indent="-342900">
              <a:buSzPct val="160000"/>
              <a:buFont typeface="システムフォント（レギュラー）"/>
              <a:buChar char="-"/>
            </a:pPr>
            <a:r>
              <a:rPr kumimoji="1" lang="ja-JP" altLang="en-US" sz="2000">
                <a:solidFill>
                  <a:schemeClr val="accent1"/>
                </a:solidFill>
                <a:latin typeface="Arial" panose="020B0604020202020204" pitchFamily="34" charset="0"/>
                <a:cs typeface="Arial" panose="020B0604020202020204" pitchFamily="34" charset="0"/>
              </a:rPr>
              <a:t>条件を指定してデータを取得することはできません</a:t>
            </a:r>
          </a:p>
          <a:p>
            <a:pPr marL="396900" indent="-342900">
              <a:buSzPct val="160000"/>
              <a:buFont typeface="システムフォント（レギュラー）"/>
              <a:buChar char="-"/>
            </a:pPr>
            <a:endParaRPr kumimoji="1" lang="ja-JP" altLang="en-US" sz="2000">
              <a:solidFill>
                <a:schemeClr val="accent1"/>
              </a:solidFill>
              <a:latin typeface="Arial" panose="020B0604020202020204" pitchFamily="34" charset="0"/>
              <a:cs typeface="Arial" panose="020B0604020202020204" pitchFamily="34" charset="0"/>
            </a:endParaRPr>
          </a:p>
        </p:txBody>
      </p:sp>
      <p:pic>
        <p:nvPicPr>
          <p:cNvPr id="35" name="図 34" descr="図形, 矢印&#10;&#10;自動的に生成された説明">
            <a:extLst>
              <a:ext uri="{FF2B5EF4-FFF2-40B4-BE49-F238E27FC236}">
                <a16:creationId xmlns:a16="http://schemas.microsoft.com/office/drawing/2014/main" id="{18BCA58A-CA10-AD55-E07B-C5A701C46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6442" y="3429000"/>
            <a:ext cx="3583358" cy="2621970"/>
          </a:xfrm>
          <a:prstGeom prst="rect">
            <a:avLst/>
          </a:prstGeom>
        </p:spPr>
      </p:pic>
    </p:spTree>
    <p:extLst>
      <p:ext uri="{BB962C8B-B14F-4D97-AF65-F5344CB8AC3E}">
        <p14:creationId xmlns:p14="http://schemas.microsoft.com/office/powerpoint/2010/main" val="2991421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95AF074-DB62-8728-35E6-E8EFF3367637}"/>
              </a:ext>
            </a:extLst>
          </p:cNvPr>
          <p:cNvSpPr>
            <a:spLocks noGrp="1"/>
          </p:cNvSpPr>
          <p:nvPr>
            <p:ph type="title"/>
          </p:nvPr>
        </p:nvSpPr>
        <p:spPr/>
        <p:txBody>
          <a:bodyPr/>
          <a:lstStyle/>
          <a:p>
            <a:r>
              <a:rPr kumimoji="1" lang="ja-JP" altLang="en-US">
                <a:latin typeface="Arial" panose="020B0604020202020204" pitchFamily="34" charset="0"/>
                <a:cs typeface="Arial" panose="020B0604020202020204" pitchFamily="34" charset="0"/>
              </a:rPr>
              <a:t>データ取得の仕組み（差分取得フロー）</a:t>
            </a:r>
          </a:p>
        </p:txBody>
      </p:sp>
      <p:sp>
        <p:nvSpPr>
          <p:cNvPr id="4" name="右矢印 3">
            <a:extLst>
              <a:ext uri="{FF2B5EF4-FFF2-40B4-BE49-F238E27FC236}">
                <a16:creationId xmlns:a16="http://schemas.microsoft.com/office/drawing/2014/main" id="{372D0EB2-062B-1675-1081-0207571204E3}"/>
              </a:ext>
            </a:extLst>
          </p:cNvPr>
          <p:cNvSpPr/>
          <p:nvPr/>
        </p:nvSpPr>
        <p:spPr>
          <a:xfrm>
            <a:off x="839415" y="5606449"/>
            <a:ext cx="10317658" cy="356305"/>
          </a:xfrm>
          <a:prstGeom prst="rightArrow">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25" tIns="45713" rIns="91425" bIns="45713" numCol="1" spcCol="0" rtlCol="0" fromWordArt="0" anchor="ctr" anchorCtr="0" forceAA="0" compatLnSpc="1">
            <a:prstTxWarp prst="textNoShape">
              <a:avLst/>
            </a:prstTxWarp>
            <a:noAutofit/>
          </a:bodyPr>
          <a:lstStyle/>
          <a:p>
            <a:pPr algn="ctr"/>
            <a:endParaRPr lang="ja-JP" altLang="en-US" sz="2400" b="1" dirty="0">
              <a:latin typeface="Arial" panose="020B0604020202020204" pitchFamily="34" charset="0"/>
              <a:ea typeface="Yu Gothic" charset="-128"/>
              <a:cs typeface="Arial" panose="020B0604020202020204" pitchFamily="34" charset="0"/>
            </a:endParaRPr>
          </a:p>
        </p:txBody>
      </p:sp>
      <p:sp>
        <p:nvSpPr>
          <p:cNvPr id="5" name="右矢印 4">
            <a:extLst>
              <a:ext uri="{FF2B5EF4-FFF2-40B4-BE49-F238E27FC236}">
                <a16:creationId xmlns:a16="http://schemas.microsoft.com/office/drawing/2014/main" id="{8E50774D-5D36-8348-59B7-D74DEB34AA9D}"/>
              </a:ext>
            </a:extLst>
          </p:cNvPr>
          <p:cNvSpPr/>
          <p:nvPr/>
        </p:nvSpPr>
        <p:spPr>
          <a:xfrm>
            <a:off x="839415" y="3043242"/>
            <a:ext cx="10317658" cy="356305"/>
          </a:xfrm>
          <a:prstGeom prst="rightArrow">
            <a:avLst/>
          </a:prstGeom>
          <a:solidFill>
            <a:schemeClr val="bg1">
              <a:lumMod val="85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25" tIns="45713" rIns="91425" bIns="45713" numCol="1" spcCol="0" rtlCol="0" fromWordArt="0" anchor="ctr" anchorCtr="0" forceAA="0" compatLnSpc="1">
            <a:prstTxWarp prst="textNoShape">
              <a:avLst/>
            </a:prstTxWarp>
            <a:noAutofit/>
          </a:bodyPr>
          <a:lstStyle/>
          <a:p>
            <a:pPr algn="ctr"/>
            <a:endParaRPr lang="ja-JP" altLang="en-US" sz="2400" b="1" dirty="0">
              <a:latin typeface="Arial" panose="020B0604020202020204" pitchFamily="34" charset="0"/>
              <a:ea typeface="Yu Gothic" charset="-128"/>
              <a:cs typeface="Arial" panose="020B0604020202020204" pitchFamily="34" charset="0"/>
            </a:endParaRPr>
          </a:p>
        </p:txBody>
      </p:sp>
      <p:grpSp>
        <p:nvGrpSpPr>
          <p:cNvPr id="66" name="グループ化 65">
            <a:extLst>
              <a:ext uri="{FF2B5EF4-FFF2-40B4-BE49-F238E27FC236}">
                <a16:creationId xmlns:a16="http://schemas.microsoft.com/office/drawing/2014/main" id="{07919F60-133F-A06B-C39A-28A7271EB150}"/>
              </a:ext>
            </a:extLst>
          </p:cNvPr>
          <p:cNvGrpSpPr/>
          <p:nvPr/>
        </p:nvGrpSpPr>
        <p:grpSpPr>
          <a:xfrm>
            <a:off x="1981988" y="3873514"/>
            <a:ext cx="266303" cy="1549850"/>
            <a:chOff x="2074225" y="3918832"/>
            <a:chExt cx="266303" cy="1271143"/>
          </a:xfrm>
        </p:grpSpPr>
        <p:cxnSp>
          <p:nvCxnSpPr>
            <p:cNvPr id="10" name="直線矢印コネクタ 9">
              <a:extLst>
                <a:ext uri="{FF2B5EF4-FFF2-40B4-BE49-F238E27FC236}">
                  <a16:creationId xmlns:a16="http://schemas.microsoft.com/office/drawing/2014/main" id="{4E2BB37D-1F45-A90D-D036-BD88616BA5C6}"/>
                </a:ext>
              </a:extLst>
            </p:cNvPr>
            <p:cNvCxnSpPr>
              <a:cxnSpLocks/>
            </p:cNvCxnSpPr>
            <p:nvPr/>
          </p:nvCxnSpPr>
          <p:spPr>
            <a:xfrm>
              <a:off x="2340528" y="3918832"/>
              <a:ext cx="0" cy="1271143"/>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55DB205B-DD07-B455-DCC5-3AD5ACC30C29}"/>
                </a:ext>
              </a:extLst>
            </p:cNvPr>
            <p:cNvCxnSpPr>
              <a:cxnSpLocks/>
            </p:cNvCxnSpPr>
            <p:nvPr/>
          </p:nvCxnSpPr>
          <p:spPr>
            <a:xfrm flipV="1">
              <a:off x="2074225" y="3918832"/>
              <a:ext cx="0" cy="1197015"/>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12" name="テキスト ボックス 11">
            <a:extLst>
              <a:ext uri="{FF2B5EF4-FFF2-40B4-BE49-F238E27FC236}">
                <a16:creationId xmlns:a16="http://schemas.microsoft.com/office/drawing/2014/main" id="{7EE7C0D1-E444-45B9-A318-EB4A3173F08B}"/>
              </a:ext>
            </a:extLst>
          </p:cNvPr>
          <p:cNvSpPr txBox="1"/>
          <p:nvPr/>
        </p:nvSpPr>
        <p:spPr>
          <a:xfrm>
            <a:off x="756676" y="4584194"/>
            <a:ext cx="1225312" cy="610409"/>
          </a:xfrm>
          <a:prstGeom prst="rect">
            <a:avLst/>
          </a:prstGeom>
        </p:spPr>
        <p:txBody>
          <a:bodyPr vert="horz" wrap="square" lIns="91425" tIns="45713" rIns="91425" bIns="45713" rtlCol="0">
            <a:spAutoFit/>
          </a:bodyPr>
          <a:lstStyle/>
          <a:p>
            <a:pPr>
              <a:spcBef>
                <a:spcPts val="800"/>
              </a:spcBef>
            </a:pPr>
            <a:r>
              <a:rPr lang="ja-JP" altLang="en-US" sz="900" b="1">
                <a:latin typeface="Arial" panose="020B0604020202020204" pitchFamily="34" charset="0"/>
                <a:ea typeface="Yu Gothic" panose="020B0400000000000000" pitchFamily="34" charset="-128"/>
                <a:cs typeface="Arial" panose="020B0604020202020204" pitchFamily="34" charset="0"/>
              </a:rPr>
              <a:t>リクエスト</a:t>
            </a:r>
            <a:endParaRPr lang="en-US" altLang="ja-JP" sz="900" b="1" dirty="0">
              <a:latin typeface="Arial" panose="020B0604020202020204" pitchFamily="34" charset="0"/>
              <a:ea typeface="Yu Gothic" panose="020B0400000000000000" pitchFamily="34" charset="-128"/>
              <a:cs typeface="Arial" panose="020B0604020202020204" pitchFamily="34" charset="0"/>
            </a:endParaRPr>
          </a:p>
          <a:p>
            <a:pPr>
              <a:spcBef>
                <a:spcPts val="800"/>
              </a:spcBef>
            </a:pPr>
            <a:r>
              <a:rPr lang="en-US" altLang="ja-JP" sz="900" dirty="0">
                <a:latin typeface="Arial" panose="020B0604020202020204" pitchFamily="34" charset="0"/>
                <a:ea typeface="Yu Gothic" panose="020B0400000000000000" pitchFamily="34" charset="-128"/>
                <a:cs typeface="Arial" panose="020B0604020202020204" pitchFamily="34" charset="0"/>
              </a:rPr>
              <a:t>Start = </a:t>
            </a:r>
            <a:br>
              <a:rPr lang="en-US" altLang="ja-JP" sz="900" dirty="0">
                <a:latin typeface="Arial" panose="020B0604020202020204" pitchFamily="34" charset="0"/>
                <a:ea typeface="Yu Gothic" panose="020B0400000000000000" pitchFamily="34" charset="-128"/>
                <a:cs typeface="Arial" panose="020B0604020202020204" pitchFamily="34" charset="0"/>
              </a:rPr>
            </a:br>
            <a:r>
              <a:rPr lang="en-US" altLang="ja-JP" sz="900" dirty="0">
                <a:latin typeface="Arial" panose="020B0604020202020204" pitchFamily="34" charset="0"/>
                <a:ea typeface="Yu Gothic" panose="020B0400000000000000" pitchFamily="34" charset="-128"/>
                <a:cs typeface="Arial" panose="020B0604020202020204" pitchFamily="34" charset="0"/>
              </a:rPr>
              <a:t>2023/10/1 10:00:00</a:t>
            </a:r>
            <a:endParaRPr lang="ja-JP" altLang="en-US" sz="900">
              <a:latin typeface="Arial" panose="020B0604020202020204" pitchFamily="34" charset="0"/>
              <a:ea typeface="Yu Gothic" panose="020B0400000000000000" pitchFamily="34"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0750E1A6-FBFA-21DE-8D6D-B19587DF92ED}"/>
              </a:ext>
            </a:extLst>
          </p:cNvPr>
          <p:cNvSpPr txBox="1"/>
          <p:nvPr/>
        </p:nvSpPr>
        <p:spPr>
          <a:xfrm>
            <a:off x="2349827" y="4584194"/>
            <a:ext cx="1224000" cy="748909"/>
          </a:xfrm>
          <a:prstGeom prst="rect">
            <a:avLst/>
          </a:prstGeom>
        </p:spPr>
        <p:txBody>
          <a:bodyPr vert="horz" wrap="square" lIns="91425" tIns="45713" rIns="91425" bIns="45713" rtlCol="0">
            <a:spAutoFit/>
          </a:bodyPr>
          <a:lstStyle/>
          <a:p>
            <a:pPr>
              <a:spcBef>
                <a:spcPts val="800"/>
              </a:spcBef>
            </a:pPr>
            <a:r>
              <a:rPr lang="ja-JP" altLang="en-US" sz="900" b="1">
                <a:latin typeface="Arial" panose="020B0604020202020204" pitchFamily="34" charset="0"/>
                <a:ea typeface="Yu Gothic" panose="020B0400000000000000" pitchFamily="34" charset="-128"/>
                <a:cs typeface="Arial" panose="020B0604020202020204" pitchFamily="34" charset="0"/>
              </a:rPr>
              <a:t>レスポンス</a:t>
            </a:r>
            <a:endParaRPr lang="en-US" altLang="ja-JP" sz="900" b="1" dirty="0">
              <a:latin typeface="Arial" panose="020B0604020202020204" pitchFamily="34" charset="0"/>
              <a:ea typeface="Yu Gothic" panose="020B0400000000000000" pitchFamily="34" charset="-128"/>
              <a:cs typeface="Arial" panose="020B0604020202020204" pitchFamily="34" charset="0"/>
            </a:endParaRPr>
          </a:p>
          <a:p>
            <a:pPr>
              <a:spcBef>
                <a:spcPts val="800"/>
              </a:spcBef>
            </a:pPr>
            <a:r>
              <a:rPr lang="en-US" altLang="ja-JP" sz="900" dirty="0" err="1">
                <a:latin typeface="Arial" panose="020B0604020202020204" pitchFamily="34" charset="0"/>
                <a:ea typeface="Yu Gothic" panose="020B0400000000000000" pitchFamily="34" charset="-128"/>
                <a:cs typeface="Arial" panose="020B0604020202020204" pitchFamily="34" charset="0"/>
              </a:rPr>
              <a:t>currentOffset</a:t>
            </a:r>
            <a:r>
              <a:rPr lang="en-US" altLang="ja-JP" sz="900" dirty="0">
                <a:latin typeface="Arial" panose="020B0604020202020204" pitchFamily="34" charset="0"/>
                <a:ea typeface="Yu Gothic" panose="020B0400000000000000" pitchFamily="34" charset="-128"/>
                <a:cs typeface="Arial" panose="020B0604020202020204" pitchFamily="34" charset="0"/>
              </a:rPr>
              <a:t> = 0100697736C71853DC080000</a:t>
            </a:r>
          </a:p>
        </p:txBody>
      </p:sp>
      <p:sp>
        <p:nvSpPr>
          <p:cNvPr id="16" name="テキスト ボックス 15">
            <a:extLst>
              <a:ext uri="{FF2B5EF4-FFF2-40B4-BE49-F238E27FC236}">
                <a16:creationId xmlns:a16="http://schemas.microsoft.com/office/drawing/2014/main" id="{692C84F9-BBF7-4ED5-704C-07FA9D263C84}"/>
              </a:ext>
            </a:extLst>
          </p:cNvPr>
          <p:cNvSpPr txBox="1"/>
          <p:nvPr/>
        </p:nvSpPr>
        <p:spPr>
          <a:xfrm>
            <a:off x="4409656" y="4584194"/>
            <a:ext cx="1224000" cy="748909"/>
          </a:xfrm>
          <a:prstGeom prst="rect">
            <a:avLst/>
          </a:prstGeom>
        </p:spPr>
        <p:txBody>
          <a:bodyPr vert="horz" wrap="square" lIns="91425" tIns="45713" rIns="91425" bIns="45713" rtlCol="0">
            <a:spAutoFit/>
          </a:bodyPr>
          <a:lstStyle/>
          <a:p>
            <a:pPr>
              <a:spcBef>
                <a:spcPts val="800"/>
              </a:spcBef>
            </a:pPr>
            <a:r>
              <a:rPr lang="ja-JP" altLang="en-US" sz="900" b="1">
                <a:latin typeface="Arial" panose="020B0604020202020204" pitchFamily="34" charset="0"/>
                <a:ea typeface="Yu Gothic" panose="020B0400000000000000" pitchFamily="34" charset="-128"/>
                <a:cs typeface="Arial" panose="020B0604020202020204" pitchFamily="34" charset="0"/>
              </a:rPr>
              <a:t>リクエスト</a:t>
            </a:r>
            <a:endParaRPr lang="en-US" altLang="ja-JP" sz="900" b="1" dirty="0">
              <a:latin typeface="Arial" panose="020B0604020202020204" pitchFamily="34" charset="0"/>
              <a:ea typeface="Yu Gothic" panose="020B0400000000000000" pitchFamily="34" charset="-128"/>
              <a:cs typeface="Arial" panose="020B0604020202020204" pitchFamily="34" charset="0"/>
            </a:endParaRPr>
          </a:p>
          <a:p>
            <a:pPr>
              <a:spcBef>
                <a:spcPts val="800"/>
              </a:spcBef>
            </a:pPr>
            <a:r>
              <a:rPr lang="en-US" altLang="ja-JP" sz="900" dirty="0" err="1">
                <a:latin typeface="Arial" panose="020B0604020202020204" pitchFamily="34" charset="0"/>
                <a:ea typeface="Yu Gothic" panose="020B0400000000000000" pitchFamily="34" charset="-128"/>
                <a:cs typeface="Arial" panose="020B0604020202020204" pitchFamily="34" charset="0"/>
              </a:rPr>
              <a:t>currentOffset</a:t>
            </a:r>
            <a:r>
              <a:rPr lang="en-US" altLang="ja-JP" sz="900" dirty="0">
                <a:latin typeface="Arial" panose="020B0604020202020204" pitchFamily="34" charset="0"/>
                <a:ea typeface="Yu Gothic" panose="020B0400000000000000" pitchFamily="34" charset="-128"/>
                <a:cs typeface="Arial" panose="020B0604020202020204" pitchFamily="34" charset="0"/>
              </a:rPr>
              <a:t> = 0100697736C71853DC080000</a:t>
            </a:r>
          </a:p>
        </p:txBody>
      </p:sp>
      <p:sp>
        <p:nvSpPr>
          <p:cNvPr id="17" name="テキスト ボックス 16">
            <a:extLst>
              <a:ext uri="{FF2B5EF4-FFF2-40B4-BE49-F238E27FC236}">
                <a16:creationId xmlns:a16="http://schemas.microsoft.com/office/drawing/2014/main" id="{5CDEE109-D329-04B6-A696-8EFF678A9753}"/>
              </a:ext>
            </a:extLst>
          </p:cNvPr>
          <p:cNvSpPr txBox="1"/>
          <p:nvPr/>
        </p:nvSpPr>
        <p:spPr>
          <a:xfrm>
            <a:off x="6025790" y="4584194"/>
            <a:ext cx="1224000" cy="748909"/>
          </a:xfrm>
          <a:prstGeom prst="rect">
            <a:avLst/>
          </a:prstGeom>
        </p:spPr>
        <p:txBody>
          <a:bodyPr vert="horz" wrap="square" lIns="91425" tIns="45713" rIns="91425" bIns="45713" rtlCol="0">
            <a:spAutoFit/>
          </a:bodyPr>
          <a:lstStyle/>
          <a:p>
            <a:pPr>
              <a:spcBef>
                <a:spcPts val="800"/>
              </a:spcBef>
            </a:pPr>
            <a:r>
              <a:rPr lang="ja-JP" altLang="en-US" sz="900" b="1">
                <a:latin typeface="Arial" panose="020B0604020202020204" pitchFamily="34" charset="0"/>
                <a:ea typeface="Yu Gothic" panose="020B0400000000000000" pitchFamily="34" charset="-128"/>
                <a:cs typeface="Arial" panose="020B0604020202020204" pitchFamily="34" charset="0"/>
              </a:rPr>
              <a:t>レスポンス</a:t>
            </a:r>
            <a:endParaRPr lang="en-US" altLang="ja-JP" sz="900" b="1" dirty="0">
              <a:latin typeface="Arial" panose="020B0604020202020204" pitchFamily="34" charset="0"/>
              <a:ea typeface="Yu Gothic" panose="020B0400000000000000" pitchFamily="34" charset="-128"/>
              <a:cs typeface="Arial" panose="020B0604020202020204" pitchFamily="34" charset="0"/>
            </a:endParaRPr>
          </a:p>
          <a:p>
            <a:pPr>
              <a:spcBef>
                <a:spcPts val="800"/>
              </a:spcBef>
            </a:pPr>
            <a:r>
              <a:rPr lang="en-US" altLang="ja-JP" sz="900" dirty="0" err="1">
                <a:latin typeface="Arial" panose="020B0604020202020204" pitchFamily="34" charset="0"/>
                <a:ea typeface="Yu Gothic" panose="020B0400000000000000" pitchFamily="34" charset="-128"/>
                <a:cs typeface="Arial" panose="020B0604020202020204" pitchFamily="34" charset="0"/>
              </a:rPr>
              <a:t>currentOffset</a:t>
            </a:r>
            <a:r>
              <a:rPr lang="en-US" altLang="ja-JP" sz="900" dirty="0">
                <a:latin typeface="Arial" panose="020B0604020202020204" pitchFamily="34" charset="0"/>
                <a:ea typeface="Yu Gothic" panose="020B0400000000000000" pitchFamily="34" charset="-128"/>
                <a:cs typeface="Arial" panose="020B0604020202020204" pitchFamily="34" charset="0"/>
              </a:rPr>
              <a:t> = 010038A67375CD4FDC080000</a:t>
            </a:r>
            <a:endParaRPr lang="ja-JP" altLang="en-US" sz="900">
              <a:latin typeface="Arial" panose="020B0604020202020204" pitchFamily="34" charset="0"/>
              <a:ea typeface="Yu Gothic" panose="020B0400000000000000" pitchFamily="34" charset="-128"/>
              <a:cs typeface="Arial" panose="020B0604020202020204" pitchFamily="34" charset="0"/>
            </a:endParaRPr>
          </a:p>
        </p:txBody>
      </p:sp>
      <p:sp>
        <p:nvSpPr>
          <p:cNvPr id="20" name="テキスト ボックス 19">
            <a:extLst>
              <a:ext uri="{FF2B5EF4-FFF2-40B4-BE49-F238E27FC236}">
                <a16:creationId xmlns:a16="http://schemas.microsoft.com/office/drawing/2014/main" id="{9D906DAF-A458-616F-0F18-FE19CB582A95}"/>
              </a:ext>
            </a:extLst>
          </p:cNvPr>
          <p:cNvSpPr txBox="1"/>
          <p:nvPr/>
        </p:nvSpPr>
        <p:spPr>
          <a:xfrm>
            <a:off x="7981449" y="4584194"/>
            <a:ext cx="1224000" cy="748909"/>
          </a:xfrm>
          <a:prstGeom prst="rect">
            <a:avLst/>
          </a:prstGeom>
        </p:spPr>
        <p:txBody>
          <a:bodyPr vert="horz" wrap="square" lIns="91425" tIns="45713" rIns="91425" bIns="45713" rtlCol="0">
            <a:spAutoFit/>
          </a:bodyPr>
          <a:lstStyle/>
          <a:p>
            <a:pPr>
              <a:spcBef>
                <a:spcPts val="800"/>
              </a:spcBef>
            </a:pPr>
            <a:r>
              <a:rPr lang="ja-JP" altLang="en-US" sz="900" b="1">
                <a:latin typeface="Arial" panose="020B0604020202020204" pitchFamily="34" charset="0"/>
                <a:ea typeface="Yu Gothic" panose="020B0400000000000000" pitchFamily="34" charset="-128"/>
                <a:cs typeface="Arial" panose="020B0604020202020204" pitchFamily="34" charset="0"/>
              </a:rPr>
              <a:t>リクエスト</a:t>
            </a:r>
            <a:endParaRPr lang="en-US" altLang="ja-JP" sz="900" b="1" dirty="0">
              <a:latin typeface="Arial" panose="020B0604020202020204" pitchFamily="34" charset="0"/>
              <a:ea typeface="Yu Gothic" panose="020B0400000000000000" pitchFamily="34" charset="-128"/>
              <a:cs typeface="Arial" panose="020B0604020202020204" pitchFamily="34" charset="0"/>
            </a:endParaRPr>
          </a:p>
          <a:p>
            <a:pPr>
              <a:spcBef>
                <a:spcPts val="800"/>
              </a:spcBef>
            </a:pPr>
            <a:r>
              <a:rPr lang="en-US" altLang="ja-JP" sz="900" dirty="0" err="1">
                <a:latin typeface="Arial" panose="020B0604020202020204" pitchFamily="34" charset="0"/>
                <a:ea typeface="Yu Gothic" panose="020B0400000000000000" pitchFamily="34" charset="-128"/>
                <a:cs typeface="Arial" panose="020B0604020202020204" pitchFamily="34" charset="0"/>
              </a:rPr>
              <a:t>currentOffset</a:t>
            </a:r>
            <a:r>
              <a:rPr lang="en-US" altLang="ja-JP" sz="900" dirty="0">
                <a:latin typeface="Arial" panose="020B0604020202020204" pitchFamily="34" charset="0"/>
                <a:ea typeface="Yu Gothic" panose="020B0400000000000000" pitchFamily="34" charset="-128"/>
                <a:cs typeface="Arial" panose="020B0604020202020204" pitchFamily="34" charset="0"/>
              </a:rPr>
              <a:t> = 010038A67375CD4FDC080000</a:t>
            </a:r>
          </a:p>
        </p:txBody>
      </p:sp>
      <p:sp>
        <p:nvSpPr>
          <p:cNvPr id="21" name="テキスト ボックス 20">
            <a:extLst>
              <a:ext uri="{FF2B5EF4-FFF2-40B4-BE49-F238E27FC236}">
                <a16:creationId xmlns:a16="http://schemas.microsoft.com/office/drawing/2014/main" id="{5CCC11EB-3712-6C5C-6DD8-065A0E447B66}"/>
              </a:ext>
            </a:extLst>
          </p:cNvPr>
          <p:cNvSpPr txBox="1"/>
          <p:nvPr/>
        </p:nvSpPr>
        <p:spPr>
          <a:xfrm>
            <a:off x="9538114" y="4584194"/>
            <a:ext cx="1224000" cy="748909"/>
          </a:xfrm>
          <a:prstGeom prst="rect">
            <a:avLst/>
          </a:prstGeom>
        </p:spPr>
        <p:txBody>
          <a:bodyPr vert="horz" wrap="square" lIns="91425" tIns="45713" rIns="91425" bIns="45713" rtlCol="0">
            <a:spAutoFit/>
          </a:bodyPr>
          <a:lstStyle/>
          <a:p>
            <a:pPr>
              <a:spcBef>
                <a:spcPts val="800"/>
              </a:spcBef>
            </a:pPr>
            <a:r>
              <a:rPr lang="ja-JP" altLang="en-US" sz="900" b="1">
                <a:latin typeface="Arial" panose="020B0604020202020204" pitchFamily="34" charset="0"/>
                <a:ea typeface="Yu Gothic" panose="020B0400000000000000" pitchFamily="34" charset="-128"/>
                <a:cs typeface="Arial" panose="020B0604020202020204" pitchFamily="34" charset="0"/>
              </a:rPr>
              <a:t>レスポンス</a:t>
            </a:r>
            <a:endParaRPr lang="en-US" altLang="ja-JP" sz="900" b="1" dirty="0">
              <a:latin typeface="Arial" panose="020B0604020202020204" pitchFamily="34" charset="0"/>
              <a:ea typeface="Yu Gothic" panose="020B0400000000000000" pitchFamily="34" charset="-128"/>
              <a:cs typeface="Arial" panose="020B0604020202020204" pitchFamily="34" charset="0"/>
            </a:endParaRPr>
          </a:p>
          <a:p>
            <a:pPr>
              <a:spcBef>
                <a:spcPts val="800"/>
              </a:spcBef>
            </a:pPr>
            <a:r>
              <a:rPr lang="en-US" altLang="ja-JP" sz="900" dirty="0" err="1">
                <a:latin typeface="Arial" panose="020B0604020202020204" pitchFamily="34" charset="0"/>
                <a:ea typeface="Yu Gothic" panose="020B0400000000000000" pitchFamily="34" charset="-128"/>
                <a:cs typeface="Arial" panose="020B0604020202020204" pitchFamily="34" charset="0"/>
              </a:rPr>
              <a:t>currentOffset</a:t>
            </a:r>
            <a:r>
              <a:rPr lang="en-US" altLang="ja-JP" sz="900" dirty="0">
                <a:latin typeface="Arial" panose="020B0604020202020204" pitchFamily="34" charset="0"/>
                <a:ea typeface="Yu Gothic" panose="020B0400000000000000" pitchFamily="34" charset="-128"/>
                <a:cs typeface="Arial" panose="020B0604020202020204" pitchFamily="34" charset="0"/>
              </a:rPr>
              <a:t> = 0100805AACCC1B50DC080100</a:t>
            </a:r>
            <a:endParaRPr lang="ja-JP" altLang="en-US" sz="900">
              <a:latin typeface="Arial" panose="020B0604020202020204" pitchFamily="34" charset="0"/>
              <a:ea typeface="Yu Gothic" panose="020B0400000000000000" pitchFamily="34" charset="-128"/>
              <a:cs typeface="Arial" panose="020B0604020202020204" pitchFamily="34" charset="0"/>
            </a:endParaRPr>
          </a:p>
        </p:txBody>
      </p:sp>
      <p:cxnSp>
        <p:nvCxnSpPr>
          <p:cNvPr id="22" name="直線矢印コネクタ 21">
            <a:extLst>
              <a:ext uri="{FF2B5EF4-FFF2-40B4-BE49-F238E27FC236}">
                <a16:creationId xmlns:a16="http://schemas.microsoft.com/office/drawing/2014/main" id="{22D3DBAF-F142-BE24-460C-4DC89A665704}"/>
              </a:ext>
            </a:extLst>
          </p:cNvPr>
          <p:cNvCxnSpPr/>
          <p:nvPr/>
        </p:nvCxnSpPr>
        <p:spPr>
          <a:xfrm>
            <a:off x="7371726" y="5218898"/>
            <a:ext cx="402150" cy="0"/>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23" name="テキスト ボックス 22">
            <a:extLst>
              <a:ext uri="{FF2B5EF4-FFF2-40B4-BE49-F238E27FC236}">
                <a16:creationId xmlns:a16="http://schemas.microsoft.com/office/drawing/2014/main" id="{A1A3BB0F-04A8-660A-4968-4852E34D6235}"/>
              </a:ext>
            </a:extLst>
          </p:cNvPr>
          <p:cNvSpPr txBox="1"/>
          <p:nvPr/>
        </p:nvSpPr>
        <p:spPr>
          <a:xfrm>
            <a:off x="7100936" y="5265829"/>
            <a:ext cx="943728" cy="258198"/>
          </a:xfrm>
          <a:prstGeom prst="rect">
            <a:avLst/>
          </a:prstGeom>
        </p:spPr>
        <p:txBody>
          <a:bodyPr vert="horz" wrap="square" lIns="91425" tIns="45713" rIns="91425" bIns="45713" rtlCol="0">
            <a:spAutoFit/>
          </a:bodyPr>
          <a:lstStyle/>
          <a:p>
            <a:pPr algn="ctr">
              <a:lnSpc>
                <a:spcPct val="130000"/>
              </a:lnSpc>
              <a:spcBef>
                <a:spcPts val="800"/>
              </a:spcBef>
            </a:pPr>
            <a:r>
              <a:rPr lang="ja-JP" altLang="en-US" sz="900" b="1">
                <a:solidFill>
                  <a:schemeClr val="accent6"/>
                </a:solidFill>
                <a:latin typeface="Arial" panose="020B0604020202020204" pitchFamily="34" charset="0"/>
                <a:ea typeface="Yu Gothic" charset="-128"/>
                <a:cs typeface="Arial" panose="020B0604020202020204" pitchFamily="34" charset="0"/>
              </a:rPr>
              <a:t>値を利用</a:t>
            </a:r>
          </a:p>
        </p:txBody>
      </p:sp>
      <p:sp>
        <p:nvSpPr>
          <p:cNvPr id="24" name="テキスト ボックス 23">
            <a:extLst>
              <a:ext uri="{FF2B5EF4-FFF2-40B4-BE49-F238E27FC236}">
                <a16:creationId xmlns:a16="http://schemas.microsoft.com/office/drawing/2014/main" id="{D8F4CC28-0CD1-CD20-6E3D-FD514295B77C}"/>
              </a:ext>
            </a:extLst>
          </p:cNvPr>
          <p:cNvSpPr txBox="1"/>
          <p:nvPr/>
        </p:nvSpPr>
        <p:spPr>
          <a:xfrm>
            <a:off x="756676" y="3876105"/>
            <a:ext cx="1224000" cy="502688"/>
          </a:xfrm>
          <a:prstGeom prst="rect">
            <a:avLst/>
          </a:prstGeom>
        </p:spPr>
        <p:txBody>
          <a:bodyPr vert="horz" wrap="square" lIns="91425" tIns="45713" rIns="91425" bIns="45713" rtlCol="0">
            <a:spAutoFit/>
          </a:bodyPr>
          <a:lstStyle/>
          <a:p>
            <a:pPr>
              <a:spcBef>
                <a:spcPts val="800"/>
              </a:spcBef>
            </a:pPr>
            <a:r>
              <a:rPr lang="en-US" altLang="ja-JP" sz="1000" b="1" dirty="0">
                <a:solidFill>
                  <a:schemeClr val="accent1"/>
                </a:solidFill>
                <a:latin typeface="Arial" panose="020B0604020202020204" pitchFamily="34" charset="0"/>
                <a:ea typeface="Yu Gothic" charset="-128"/>
                <a:cs typeface="Arial" panose="020B0604020202020204" pitchFamily="34" charset="0"/>
              </a:rPr>
              <a:t>Start</a:t>
            </a:r>
            <a:r>
              <a:rPr lang="ja-JP" altLang="en-US" sz="1000" b="1">
                <a:solidFill>
                  <a:schemeClr val="accent1"/>
                </a:solidFill>
                <a:latin typeface="Arial" panose="020B0604020202020204" pitchFamily="34" charset="0"/>
                <a:ea typeface="Yu Gothic" charset="-128"/>
                <a:cs typeface="Arial" panose="020B0604020202020204" pitchFamily="34" charset="0"/>
              </a:rPr>
              <a:t>以降の更新</a:t>
            </a:r>
            <a:endParaRPr lang="en-US" altLang="ja-JP" sz="1000" b="1" dirty="0">
              <a:solidFill>
                <a:schemeClr val="accent1"/>
              </a:solidFill>
              <a:latin typeface="Arial" panose="020B0604020202020204" pitchFamily="34" charset="0"/>
              <a:ea typeface="Yu Gothic" charset="-128"/>
              <a:cs typeface="Arial" panose="020B0604020202020204" pitchFamily="34" charset="0"/>
            </a:endParaRPr>
          </a:p>
          <a:p>
            <a:pPr>
              <a:spcBef>
                <a:spcPts val="800"/>
              </a:spcBef>
            </a:pPr>
            <a:r>
              <a:rPr lang="ja-JP" altLang="en-US" sz="1000" b="1">
                <a:solidFill>
                  <a:schemeClr val="accent1"/>
                </a:solidFill>
                <a:latin typeface="Arial" panose="020B0604020202020204" pitchFamily="34" charset="0"/>
                <a:ea typeface="Yu Gothic" charset="-128"/>
                <a:cs typeface="Arial" panose="020B0604020202020204" pitchFamily="34" charset="0"/>
              </a:rPr>
              <a:t>レコードを要求</a:t>
            </a:r>
          </a:p>
        </p:txBody>
      </p:sp>
      <p:sp>
        <p:nvSpPr>
          <p:cNvPr id="25" name="テキスト ボックス 24">
            <a:extLst>
              <a:ext uri="{FF2B5EF4-FFF2-40B4-BE49-F238E27FC236}">
                <a16:creationId xmlns:a16="http://schemas.microsoft.com/office/drawing/2014/main" id="{A063F344-C240-6EA0-4702-08BF7DD707D0}"/>
              </a:ext>
            </a:extLst>
          </p:cNvPr>
          <p:cNvSpPr txBox="1"/>
          <p:nvPr/>
        </p:nvSpPr>
        <p:spPr>
          <a:xfrm>
            <a:off x="4409656" y="3876105"/>
            <a:ext cx="1224000" cy="502688"/>
          </a:xfrm>
          <a:prstGeom prst="rect">
            <a:avLst/>
          </a:prstGeom>
        </p:spPr>
        <p:txBody>
          <a:bodyPr vert="horz" wrap="square" lIns="91425" tIns="45713" rIns="91425" bIns="45713" rtlCol="0">
            <a:spAutoFit/>
          </a:bodyPr>
          <a:lstStyle/>
          <a:p>
            <a:pPr>
              <a:spcBef>
                <a:spcPts val="800"/>
              </a:spcBef>
            </a:pPr>
            <a:r>
              <a:rPr lang="ja-JP" altLang="en-US" sz="1000" b="1">
                <a:solidFill>
                  <a:schemeClr val="accent1"/>
                </a:solidFill>
                <a:latin typeface="Arial" panose="020B0604020202020204" pitchFamily="34" charset="0"/>
                <a:ea typeface="Yu Gothic" charset="-128"/>
                <a:cs typeface="Arial" panose="020B0604020202020204" pitchFamily="34" charset="0"/>
              </a:rPr>
              <a:t>前回以降の更新</a:t>
            </a:r>
            <a:endParaRPr lang="en-US" altLang="ja-JP" sz="1000" b="1" dirty="0">
              <a:solidFill>
                <a:schemeClr val="accent1"/>
              </a:solidFill>
              <a:latin typeface="Arial" panose="020B0604020202020204" pitchFamily="34" charset="0"/>
              <a:ea typeface="Yu Gothic" charset="-128"/>
              <a:cs typeface="Arial" panose="020B0604020202020204" pitchFamily="34" charset="0"/>
            </a:endParaRPr>
          </a:p>
          <a:p>
            <a:pPr>
              <a:spcBef>
                <a:spcPts val="800"/>
              </a:spcBef>
            </a:pPr>
            <a:r>
              <a:rPr lang="ja-JP" altLang="en-US" sz="1000" b="1">
                <a:solidFill>
                  <a:schemeClr val="accent1"/>
                </a:solidFill>
                <a:latin typeface="Arial" panose="020B0604020202020204" pitchFamily="34" charset="0"/>
                <a:ea typeface="Yu Gothic" charset="-128"/>
                <a:cs typeface="Arial" panose="020B0604020202020204" pitchFamily="34" charset="0"/>
              </a:rPr>
              <a:t>レコードを要求</a:t>
            </a:r>
          </a:p>
        </p:txBody>
      </p:sp>
      <p:sp>
        <p:nvSpPr>
          <p:cNvPr id="26" name="テキスト ボックス 25">
            <a:extLst>
              <a:ext uri="{FF2B5EF4-FFF2-40B4-BE49-F238E27FC236}">
                <a16:creationId xmlns:a16="http://schemas.microsoft.com/office/drawing/2014/main" id="{EFD9E49A-AE7E-90F9-807D-8A4971ED67F5}"/>
              </a:ext>
            </a:extLst>
          </p:cNvPr>
          <p:cNvSpPr txBox="1"/>
          <p:nvPr/>
        </p:nvSpPr>
        <p:spPr>
          <a:xfrm>
            <a:off x="7981449" y="3876105"/>
            <a:ext cx="1224000" cy="502688"/>
          </a:xfrm>
          <a:prstGeom prst="rect">
            <a:avLst/>
          </a:prstGeom>
        </p:spPr>
        <p:txBody>
          <a:bodyPr vert="horz" wrap="square" lIns="91425" tIns="45713" rIns="91425" bIns="45713" rtlCol="0">
            <a:spAutoFit/>
          </a:bodyPr>
          <a:lstStyle/>
          <a:p>
            <a:pPr>
              <a:spcBef>
                <a:spcPts val="800"/>
              </a:spcBef>
            </a:pPr>
            <a:r>
              <a:rPr lang="ja-JP" altLang="en-US" sz="1000" b="1">
                <a:solidFill>
                  <a:schemeClr val="accent1"/>
                </a:solidFill>
                <a:latin typeface="Arial" panose="020B0604020202020204" pitchFamily="34" charset="0"/>
                <a:ea typeface="Yu Gothic" charset="-128"/>
                <a:cs typeface="Arial" panose="020B0604020202020204" pitchFamily="34" charset="0"/>
              </a:rPr>
              <a:t>前回以降の更新</a:t>
            </a:r>
            <a:endParaRPr lang="en-US" altLang="ja-JP" sz="1000" b="1" dirty="0">
              <a:solidFill>
                <a:schemeClr val="accent1"/>
              </a:solidFill>
              <a:latin typeface="Arial" panose="020B0604020202020204" pitchFamily="34" charset="0"/>
              <a:ea typeface="Yu Gothic" charset="-128"/>
              <a:cs typeface="Arial" panose="020B0604020202020204" pitchFamily="34" charset="0"/>
            </a:endParaRPr>
          </a:p>
          <a:p>
            <a:pPr>
              <a:spcBef>
                <a:spcPts val="800"/>
              </a:spcBef>
            </a:pPr>
            <a:r>
              <a:rPr lang="ja-JP" altLang="en-US" sz="1000" b="1">
                <a:solidFill>
                  <a:schemeClr val="accent1"/>
                </a:solidFill>
                <a:latin typeface="Arial" panose="020B0604020202020204" pitchFamily="34" charset="0"/>
                <a:ea typeface="Yu Gothic" charset="-128"/>
                <a:cs typeface="Arial" panose="020B0604020202020204" pitchFamily="34" charset="0"/>
              </a:rPr>
              <a:t>レコードを要求</a:t>
            </a:r>
          </a:p>
        </p:txBody>
      </p:sp>
      <p:sp>
        <p:nvSpPr>
          <p:cNvPr id="27" name="テキスト ボックス 26">
            <a:extLst>
              <a:ext uri="{FF2B5EF4-FFF2-40B4-BE49-F238E27FC236}">
                <a16:creationId xmlns:a16="http://schemas.microsoft.com/office/drawing/2014/main" id="{5BF12C1B-4069-BC91-AD0A-814F028FB35C}"/>
              </a:ext>
            </a:extLst>
          </p:cNvPr>
          <p:cNvSpPr txBox="1"/>
          <p:nvPr/>
        </p:nvSpPr>
        <p:spPr>
          <a:xfrm>
            <a:off x="2349827" y="3876105"/>
            <a:ext cx="1224000" cy="553984"/>
          </a:xfrm>
          <a:prstGeom prst="rect">
            <a:avLst/>
          </a:prstGeom>
        </p:spPr>
        <p:txBody>
          <a:bodyPr vert="horz" wrap="square" lIns="91425" tIns="45713" rIns="91425" bIns="45713" rtlCol="0">
            <a:spAutoFit/>
          </a:bodyPr>
          <a:lstStyle/>
          <a:p>
            <a:pPr>
              <a:spcBef>
                <a:spcPts val="800"/>
              </a:spcBef>
            </a:pPr>
            <a:r>
              <a:rPr lang="ja-JP" altLang="en-US" sz="1000" b="1">
                <a:solidFill>
                  <a:schemeClr val="accent1"/>
                </a:solidFill>
                <a:latin typeface="Arial" panose="020B0604020202020204" pitchFamily="34" charset="0"/>
                <a:ea typeface="Yu Gothic" charset="-128"/>
                <a:cs typeface="Arial" panose="020B0604020202020204" pitchFamily="34" charset="0"/>
              </a:rPr>
              <a:t>いつまでの更新レコードが含まれるかを示す値を返却</a:t>
            </a:r>
          </a:p>
        </p:txBody>
      </p:sp>
      <p:sp>
        <p:nvSpPr>
          <p:cNvPr id="28" name="テキスト ボックス 27">
            <a:extLst>
              <a:ext uri="{FF2B5EF4-FFF2-40B4-BE49-F238E27FC236}">
                <a16:creationId xmlns:a16="http://schemas.microsoft.com/office/drawing/2014/main" id="{0D105EED-85FF-5FBF-62FD-00A1295FCDC2}"/>
              </a:ext>
            </a:extLst>
          </p:cNvPr>
          <p:cNvSpPr txBox="1"/>
          <p:nvPr/>
        </p:nvSpPr>
        <p:spPr>
          <a:xfrm>
            <a:off x="5960686" y="3876105"/>
            <a:ext cx="1224000" cy="553984"/>
          </a:xfrm>
          <a:prstGeom prst="rect">
            <a:avLst/>
          </a:prstGeom>
        </p:spPr>
        <p:txBody>
          <a:bodyPr vert="horz" wrap="square" lIns="91425" tIns="45713" rIns="91425" bIns="45713" rtlCol="0">
            <a:spAutoFit/>
          </a:bodyPr>
          <a:lstStyle/>
          <a:p>
            <a:pPr>
              <a:spcBef>
                <a:spcPts val="800"/>
              </a:spcBef>
            </a:pPr>
            <a:r>
              <a:rPr lang="ja-JP" altLang="en-US" sz="1000" b="1">
                <a:solidFill>
                  <a:schemeClr val="accent1"/>
                </a:solidFill>
                <a:latin typeface="Arial" panose="020B0604020202020204" pitchFamily="34" charset="0"/>
                <a:ea typeface="Yu Gothic" charset="-128"/>
                <a:cs typeface="Arial" panose="020B0604020202020204" pitchFamily="34" charset="0"/>
              </a:rPr>
              <a:t>いつまでの更新レコードが含まれるかを示す値を返却</a:t>
            </a:r>
          </a:p>
        </p:txBody>
      </p:sp>
      <p:sp>
        <p:nvSpPr>
          <p:cNvPr id="29" name="テキスト ボックス 28">
            <a:extLst>
              <a:ext uri="{FF2B5EF4-FFF2-40B4-BE49-F238E27FC236}">
                <a16:creationId xmlns:a16="http://schemas.microsoft.com/office/drawing/2014/main" id="{A07A5C93-325E-7746-4D9C-531859B1BD09}"/>
              </a:ext>
            </a:extLst>
          </p:cNvPr>
          <p:cNvSpPr txBox="1"/>
          <p:nvPr/>
        </p:nvSpPr>
        <p:spPr>
          <a:xfrm>
            <a:off x="9538114" y="3876105"/>
            <a:ext cx="1224000" cy="553984"/>
          </a:xfrm>
          <a:prstGeom prst="rect">
            <a:avLst/>
          </a:prstGeom>
        </p:spPr>
        <p:txBody>
          <a:bodyPr vert="horz" wrap="square" lIns="91425" tIns="45713" rIns="91425" bIns="45713" rtlCol="0">
            <a:spAutoFit/>
          </a:bodyPr>
          <a:lstStyle/>
          <a:p>
            <a:pPr>
              <a:spcBef>
                <a:spcPts val="800"/>
              </a:spcBef>
            </a:pPr>
            <a:r>
              <a:rPr lang="ja-JP" altLang="en-US" sz="1000" b="1">
                <a:solidFill>
                  <a:schemeClr val="accent1"/>
                </a:solidFill>
                <a:latin typeface="Arial" panose="020B0604020202020204" pitchFamily="34" charset="0"/>
                <a:ea typeface="Yu Gothic" charset="-128"/>
                <a:cs typeface="Arial" panose="020B0604020202020204" pitchFamily="34" charset="0"/>
              </a:rPr>
              <a:t>いつまでの更新レコードが含まれるかを示す値を返却</a:t>
            </a:r>
          </a:p>
        </p:txBody>
      </p:sp>
      <p:cxnSp>
        <p:nvCxnSpPr>
          <p:cNvPr id="30" name="直線矢印コネクタ 29">
            <a:extLst>
              <a:ext uri="{FF2B5EF4-FFF2-40B4-BE49-F238E27FC236}">
                <a16:creationId xmlns:a16="http://schemas.microsoft.com/office/drawing/2014/main" id="{DE2B29C7-5D60-5E73-0F17-314B2C6D5CDC}"/>
              </a:ext>
            </a:extLst>
          </p:cNvPr>
          <p:cNvCxnSpPr/>
          <p:nvPr/>
        </p:nvCxnSpPr>
        <p:spPr>
          <a:xfrm>
            <a:off x="3722524" y="5208755"/>
            <a:ext cx="402150" cy="0"/>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sp>
        <p:nvSpPr>
          <p:cNvPr id="31" name="テキスト ボックス 30">
            <a:extLst>
              <a:ext uri="{FF2B5EF4-FFF2-40B4-BE49-F238E27FC236}">
                <a16:creationId xmlns:a16="http://schemas.microsoft.com/office/drawing/2014/main" id="{18271946-FA66-6453-B92D-8400D73CFF36}"/>
              </a:ext>
            </a:extLst>
          </p:cNvPr>
          <p:cNvSpPr txBox="1"/>
          <p:nvPr/>
        </p:nvSpPr>
        <p:spPr>
          <a:xfrm>
            <a:off x="3451736" y="5255688"/>
            <a:ext cx="943728" cy="258198"/>
          </a:xfrm>
          <a:prstGeom prst="rect">
            <a:avLst/>
          </a:prstGeom>
        </p:spPr>
        <p:txBody>
          <a:bodyPr vert="horz" wrap="square" lIns="91425" tIns="45713" rIns="91425" bIns="45713" rtlCol="0">
            <a:spAutoFit/>
          </a:bodyPr>
          <a:lstStyle/>
          <a:p>
            <a:pPr algn="ctr">
              <a:lnSpc>
                <a:spcPct val="130000"/>
              </a:lnSpc>
              <a:spcBef>
                <a:spcPts val="800"/>
              </a:spcBef>
            </a:pPr>
            <a:r>
              <a:rPr lang="ja-JP" altLang="en-US" sz="900" b="1">
                <a:solidFill>
                  <a:schemeClr val="accent6"/>
                </a:solidFill>
                <a:latin typeface="Arial" panose="020B0604020202020204" pitchFamily="34" charset="0"/>
                <a:ea typeface="Yu Gothic" charset="-128"/>
                <a:cs typeface="Arial" panose="020B0604020202020204" pitchFamily="34" charset="0"/>
              </a:rPr>
              <a:t>値を利用</a:t>
            </a:r>
          </a:p>
        </p:txBody>
      </p:sp>
      <p:graphicFrame>
        <p:nvGraphicFramePr>
          <p:cNvPr id="35" name="表 34">
            <a:extLst>
              <a:ext uri="{FF2B5EF4-FFF2-40B4-BE49-F238E27FC236}">
                <a16:creationId xmlns:a16="http://schemas.microsoft.com/office/drawing/2014/main" id="{F4DFE058-8867-E661-1E80-E0D4FB6A081B}"/>
              </a:ext>
            </a:extLst>
          </p:cNvPr>
          <p:cNvGraphicFramePr>
            <a:graphicFrameLocks noGrp="1"/>
          </p:cNvGraphicFramePr>
          <p:nvPr>
            <p:extLst>
              <p:ext uri="{D42A27DB-BD31-4B8C-83A1-F6EECF244321}">
                <p14:modId xmlns:p14="http://schemas.microsoft.com/office/powerpoint/2010/main" val="2379765608"/>
              </p:ext>
            </p:extLst>
          </p:nvPr>
        </p:nvGraphicFramePr>
        <p:xfrm>
          <a:off x="1980675" y="1175929"/>
          <a:ext cx="9400405" cy="1341120"/>
        </p:xfrm>
        <a:graphic>
          <a:graphicData uri="http://schemas.openxmlformats.org/drawingml/2006/table">
            <a:tbl>
              <a:tblPr firstRow="1" bandRow="1">
                <a:tableStyleId>{5C22544A-7EE6-4342-B048-85BDC9FD1C3A}</a:tableStyleId>
              </a:tblPr>
              <a:tblGrid>
                <a:gridCol w="9400405">
                  <a:extLst>
                    <a:ext uri="{9D8B030D-6E8A-4147-A177-3AD203B41FA5}">
                      <a16:colId xmlns:a16="http://schemas.microsoft.com/office/drawing/2014/main" val="1347766192"/>
                    </a:ext>
                  </a:extLst>
                </a:gridCol>
              </a:tblGrid>
              <a:tr h="288000">
                <a:tc>
                  <a:txBody>
                    <a:bodyPr/>
                    <a:lstStyle/>
                    <a:p>
                      <a:r>
                        <a:rPr kumimoji="1" lang="en" altLang="ja-JP" sz="1400" b="1" kern="1200" dirty="0">
                          <a:solidFill>
                            <a:schemeClr val="tx2"/>
                          </a:solidFill>
                          <a:latin typeface="+mn-lt"/>
                          <a:ea typeface="游ゴシック" panose="020B0400000000000000" pitchFamily="50" charset="-128"/>
                          <a:cs typeface="+mn-cs"/>
                        </a:rPr>
                        <a:t>start</a:t>
                      </a:r>
                      <a:r>
                        <a:rPr kumimoji="1" lang="ja-JP" altLang="en-US" sz="1400" b="1" kern="1200">
                          <a:solidFill>
                            <a:schemeClr val="tx2"/>
                          </a:solidFill>
                          <a:latin typeface="+mn-lt"/>
                          <a:ea typeface="游ゴシック" panose="020B0400000000000000" pitchFamily="50" charset="-128"/>
                          <a:cs typeface="+mn-cs"/>
                        </a:rPr>
                        <a:t>を指定して取得</a:t>
                      </a:r>
                    </a:p>
                  </a:txBody>
                  <a:tcPr>
                    <a:noFill/>
                  </a:tcPr>
                </a:tc>
                <a:extLst>
                  <a:ext uri="{0D108BD9-81ED-4DB2-BD59-A6C34878D82A}">
                    <a16:rowId xmlns:a16="http://schemas.microsoft.com/office/drawing/2014/main" val="993042204"/>
                  </a:ext>
                </a:extLst>
              </a:tr>
              <a:tr h="288000">
                <a:tc>
                  <a:txBody>
                    <a:bodyPr/>
                    <a:lstStyle/>
                    <a:p>
                      <a:r>
                        <a:rPr kumimoji="1" lang="en" altLang="ja-JP" sz="1400" b="1" kern="1200" dirty="0" err="1">
                          <a:solidFill>
                            <a:schemeClr val="tx2"/>
                          </a:solidFill>
                          <a:latin typeface="+mn-lt"/>
                          <a:ea typeface="游ゴシック" panose="020B0400000000000000" pitchFamily="50" charset="-128"/>
                          <a:cs typeface="+mn-cs"/>
                        </a:rPr>
                        <a:t>currentOffset</a:t>
                      </a:r>
                      <a:r>
                        <a:rPr kumimoji="1" lang="ja-JP" altLang="en-US" sz="1400" b="1" kern="1200">
                          <a:solidFill>
                            <a:schemeClr val="tx2"/>
                          </a:solidFill>
                          <a:latin typeface="+mn-lt"/>
                          <a:ea typeface="游ゴシック" panose="020B0400000000000000" pitchFamily="50" charset="-128"/>
                          <a:cs typeface="+mn-cs"/>
                        </a:rPr>
                        <a:t>を指定して差分取得</a:t>
                      </a:r>
                    </a:p>
                  </a:txBody>
                  <a:tcPr>
                    <a:noFill/>
                  </a:tcPr>
                </a:tc>
                <a:extLst>
                  <a:ext uri="{0D108BD9-81ED-4DB2-BD59-A6C34878D82A}">
                    <a16:rowId xmlns:a16="http://schemas.microsoft.com/office/drawing/2014/main" val="479411857"/>
                  </a:ext>
                </a:extLst>
              </a:tr>
              <a:tr h="255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ja-JP" sz="1400" b="1" kern="1200" dirty="0">
                          <a:solidFill>
                            <a:schemeClr val="tx2"/>
                          </a:solidFill>
                          <a:latin typeface="+mn-lt"/>
                          <a:ea typeface="游ゴシック" panose="020B0400000000000000" pitchFamily="50" charset="-128"/>
                          <a:cs typeface="+mn-cs"/>
                        </a:rPr>
                        <a:t>HTTP 5xx</a:t>
                      </a:r>
                      <a:r>
                        <a:rPr kumimoji="1" lang="ja-JP" altLang="en-US" sz="1400" b="1" kern="1200">
                          <a:solidFill>
                            <a:schemeClr val="tx2"/>
                          </a:solidFill>
                          <a:latin typeface="+mn-lt"/>
                          <a:ea typeface="游ゴシック" panose="020B0400000000000000" pitchFamily="50" charset="-128"/>
                          <a:cs typeface="+mn-cs"/>
                        </a:rPr>
                        <a:t>エラーが一時的に発生するケースに備え、一定時間（目安：</a:t>
                      </a:r>
                      <a:r>
                        <a:rPr kumimoji="1" lang="en-US" altLang="ja-JP" sz="1400" b="1" kern="1200" dirty="0">
                          <a:solidFill>
                            <a:schemeClr val="tx2"/>
                          </a:solidFill>
                          <a:latin typeface="+mn-lt"/>
                          <a:ea typeface="游ゴシック" panose="020B0400000000000000" pitchFamily="50" charset="-128"/>
                          <a:cs typeface="+mn-cs"/>
                        </a:rPr>
                        <a:t>5</a:t>
                      </a:r>
                      <a:r>
                        <a:rPr kumimoji="1" lang="ja-JP" altLang="en-US" sz="1400" b="1" kern="1200">
                          <a:solidFill>
                            <a:schemeClr val="tx2"/>
                          </a:solidFill>
                          <a:latin typeface="+mn-lt"/>
                          <a:ea typeface="游ゴシック" panose="020B0400000000000000" pitchFamily="50" charset="-128"/>
                          <a:cs typeface="+mn-cs"/>
                        </a:rPr>
                        <a:t>分間程度）リトライを継続することを推奨します。その際、連続リクエストによる負荷を避けるため、リトライ間隔は指数関数的バックオフで段階的に延ばすことを推奨します</a:t>
                      </a:r>
                    </a:p>
                  </a:txBody>
                  <a:tcPr>
                    <a:noFill/>
                  </a:tcPr>
                </a:tc>
                <a:extLst>
                  <a:ext uri="{0D108BD9-81ED-4DB2-BD59-A6C34878D82A}">
                    <a16:rowId xmlns:a16="http://schemas.microsoft.com/office/drawing/2014/main" val="1967820793"/>
                  </a:ext>
                </a:extLst>
              </a:tr>
            </a:tbl>
          </a:graphicData>
        </a:graphic>
      </p:graphicFrame>
      <p:grpSp>
        <p:nvGrpSpPr>
          <p:cNvPr id="78" name="グループ化 77">
            <a:extLst>
              <a:ext uri="{FF2B5EF4-FFF2-40B4-BE49-F238E27FC236}">
                <a16:creationId xmlns:a16="http://schemas.microsoft.com/office/drawing/2014/main" id="{7952679E-3D88-C727-F681-46124C9BDD86}"/>
              </a:ext>
            </a:extLst>
          </p:cNvPr>
          <p:cNvGrpSpPr/>
          <p:nvPr/>
        </p:nvGrpSpPr>
        <p:grpSpPr>
          <a:xfrm>
            <a:off x="1177064" y="2605259"/>
            <a:ext cx="1876151" cy="1170445"/>
            <a:chOff x="1177064" y="2605259"/>
            <a:chExt cx="1876151" cy="1170445"/>
          </a:xfrm>
        </p:grpSpPr>
        <p:sp>
          <p:nvSpPr>
            <p:cNvPr id="36" name="円/楕円 35">
              <a:extLst>
                <a:ext uri="{FF2B5EF4-FFF2-40B4-BE49-F238E27FC236}">
                  <a16:creationId xmlns:a16="http://schemas.microsoft.com/office/drawing/2014/main" id="{78E27207-AC57-9025-A20E-015F87100C8A}"/>
                </a:ext>
              </a:extLst>
            </p:cNvPr>
            <p:cNvSpPr>
              <a:spLocks noChangeAspect="1"/>
            </p:cNvSpPr>
            <p:nvPr/>
          </p:nvSpPr>
          <p:spPr>
            <a:xfrm>
              <a:off x="1529918" y="2605259"/>
              <a:ext cx="1170443" cy="1170445"/>
            </a:xfrm>
            <a:prstGeom prst="ellipse">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Arial" panose="020B0604020202020204" pitchFamily="34" charset="0"/>
                <a:ea typeface="Yu Gothic" panose="020B0400000000000000" pitchFamily="34" charset="-128"/>
                <a:cs typeface="Arial" panose="020B0604020202020204" pitchFamily="34" charset="0"/>
              </a:endParaRPr>
            </a:p>
          </p:txBody>
        </p:sp>
        <p:sp>
          <p:nvSpPr>
            <p:cNvPr id="37" name="角丸四角形 36">
              <a:extLst>
                <a:ext uri="{FF2B5EF4-FFF2-40B4-BE49-F238E27FC236}">
                  <a16:creationId xmlns:a16="http://schemas.microsoft.com/office/drawing/2014/main" id="{5273C91D-7B8C-ED39-9F67-1F2255AB963C}"/>
                </a:ext>
              </a:extLst>
            </p:cNvPr>
            <p:cNvSpPr/>
            <p:nvPr/>
          </p:nvSpPr>
          <p:spPr>
            <a:xfrm>
              <a:off x="1177064" y="3351875"/>
              <a:ext cx="1876151" cy="3385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en" altLang="ja-JP" sz="1100" b="1" dirty="0" err="1">
                  <a:solidFill>
                    <a:schemeClr val="accent1"/>
                  </a:solidFill>
                  <a:latin typeface="Arial" panose="020B0604020202020204" pitchFamily="34" charset="0"/>
                  <a:ea typeface="Yu Gothic" panose="020B0400000000000000" pitchFamily="34" charset="-128"/>
                  <a:cs typeface="Arial" panose="020B0604020202020204" pitchFamily="34" charset="0"/>
                </a:rPr>
                <a:t>Sansan</a:t>
              </a:r>
              <a:r>
                <a:rPr kumimoji="1" lang="en"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rPr>
                <a:t> </a:t>
              </a:r>
              <a:br>
                <a:rPr kumimoji="1" lang="en"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rPr>
              </a:br>
              <a:r>
                <a:rPr kumimoji="1" lang="en"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rPr>
                <a:t>Data Hub</a:t>
              </a:r>
            </a:p>
          </p:txBody>
        </p:sp>
        <p:pic>
          <p:nvPicPr>
            <p:cNvPr id="38" name="グラフィックス 37">
              <a:extLst>
                <a:ext uri="{FF2B5EF4-FFF2-40B4-BE49-F238E27FC236}">
                  <a16:creationId xmlns:a16="http://schemas.microsoft.com/office/drawing/2014/main" id="{F5FB3945-48FF-3BD1-3801-36FC1D7E159C}"/>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1703171" y="2642545"/>
              <a:ext cx="823936" cy="823937"/>
            </a:xfrm>
            <a:prstGeom prst="rect">
              <a:avLst/>
            </a:prstGeom>
          </p:spPr>
        </p:pic>
      </p:grpSp>
      <p:pic>
        <p:nvPicPr>
          <p:cNvPr id="60" name="グラフィックス 59">
            <a:extLst>
              <a:ext uri="{FF2B5EF4-FFF2-40B4-BE49-F238E27FC236}">
                <a16:creationId xmlns:a16="http://schemas.microsoft.com/office/drawing/2014/main" id="{4C3C3D3B-CA78-E0A7-FF61-9AD61C24916F}"/>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516632" y="5205108"/>
            <a:ext cx="1197014" cy="1197014"/>
          </a:xfrm>
          <a:prstGeom prst="rect">
            <a:avLst/>
          </a:prstGeom>
        </p:spPr>
      </p:pic>
      <p:sp>
        <p:nvSpPr>
          <p:cNvPr id="61" name="テキスト ボックス 60">
            <a:extLst>
              <a:ext uri="{FF2B5EF4-FFF2-40B4-BE49-F238E27FC236}">
                <a16:creationId xmlns:a16="http://schemas.microsoft.com/office/drawing/2014/main" id="{883914B8-BEAB-EEE2-6D0C-7B4377EA7BF1}"/>
              </a:ext>
            </a:extLst>
          </p:cNvPr>
          <p:cNvSpPr txBox="1"/>
          <p:nvPr/>
        </p:nvSpPr>
        <p:spPr>
          <a:xfrm>
            <a:off x="1495418" y="6145839"/>
            <a:ext cx="1239442" cy="313356"/>
          </a:xfrm>
          <a:prstGeom prst="rect">
            <a:avLst/>
          </a:prstGeom>
        </p:spPr>
        <p:txBody>
          <a:bodyPr vert="horz" wrap="none" lIns="91440" tIns="45720" rIns="91440" bIns="45720" rtlCol="0">
            <a:spAutoFit/>
          </a:bodyPr>
          <a:lstStyle/>
          <a:p>
            <a:pPr>
              <a:lnSpc>
                <a:spcPct val="130000"/>
              </a:lnSpc>
              <a:spcBef>
                <a:spcPts val="800"/>
              </a:spcBef>
            </a:pPr>
            <a:r>
              <a:rPr kumimoji="1" lang="ja-JP" altLang="en-US" sz="1200" b="1">
                <a:solidFill>
                  <a:schemeClr val="accent1"/>
                </a:solidFill>
                <a:latin typeface="Arial" panose="020B0604020202020204" pitchFamily="34" charset="0"/>
                <a:cs typeface="Arial" panose="020B0604020202020204" pitchFamily="34" charset="0"/>
              </a:rPr>
              <a:t>連携先システム</a:t>
            </a:r>
          </a:p>
        </p:txBody>
      </p:sp>
      <p:pic>
        <p:nvPicPr>
          <p:cNvPr id="62" name="グラフィックス 61">
            <a:extLst>
              <a:ext uri="{FF2B5EF4-FFF2-40B4-BE49-F238E27FC236}">
                <a16:creationId xmlns:a16="http://schemas.microsoft.com/office/drawing/2014/main" id="{B690A49F-E4CB-8C5C-41EE-A70514BE2AB3}"/>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147744" y="5205108"/>
            <a:ext cx="1197014" cy="1197014"/>
          </a:xfrm>
          <a:prstGeom prst="rect">
            <a:avLst/>
          </a:prstGeom>
        </p:spPr>
      </p:pic>
      <p:sp>
        <p:nvSpPr>
          <p:cNvPr id="63" name="テキスト ボックス 62">
            <a:extLst>
              <a:ext uri="{FF2B5EF4-FFF2-40B4-BE49-F238E27FC236}">
                <a16:creationId xmlns:a16="http://schemas.microsoft.com/office/drawing/2014/main" id="{C3D06ADE-718B-6332-F67D-8F0E05949C8F}"/>
              </a:ext>
            </a:extLst>
          </p:cNvPr>
          <p:cNvSpPr txBox="1"/>
          <p:nvPr/>
        </p:nvSpPr>
        <p:spPr>
          <a:xfrm>
            <a:off x="5151068" y="6145839"/>
            <a:ext cx="1239442" cy="313356"/>
          </a:xfrm>
          <a:prstGeom prst="rect">
            <a:avLst/>
          </a:prstGeom>
        </p:spPr>
        <p:txBody>
          <a:bodyPr vert="horz" wrap="none" lIns="91440" tIns="45720" rIns="91440" bIns="45720" rtlCol="0">
            <a:spAutoFit/>
          </a:bodyPr>
          <a:lstStyle/>
          <a:p>
            <a:pPr>
              <a:lnSpc>
                <a:spcPct val="130000"/>
              </a:lnSpc>
              <a:spcBef>
                <a:spcPts val="800"/>
              </a:spcBef>
            </a:pPr>
            <a:r>
              <a:rPr kumimoji="1" lang="ja-JP" altLang="en-US" sz="1200" b="1">
                <a:solidFill>
                  <a:schemeClr val="accent1"/>
                </a:solidFill>
                <a:latin typeface="Arial" panose="020B0604020202020204" pitchFamily="34" charset="0"/>
                <a:cs typeface="Arial" panose="020B0604020202020204" pitchFamily="34" charset="0"/>
              </a:rPr>
              <a:t>連携先システム</a:t>
            </a:r>
          </a:p>
        </p:txBody>
      </p:sp>
      <p:pic>
        <p:nvPicPr>
          <p:cNvPr id="64" name="グラフィックス 63">
            <a:extLst>
              <a:ext uri="{FF2B5EF4-FFF2-40B4-BE49-F238E27FC236}">
                <a16:creationId xmlns:a16="http://schemas.microsoft.com/office/drawing/2014/main" id="{1E480997-6828-F5AF-1DED-4970B3340DEA}"/>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20996" y="5205108"/>
            <a:ext cx="1197014" cy="1197014"/>
          </a:xfrm>
          <a:prstGeom prst="rect">
            <a:avLst/>
          </a:prstGeom>
        </p:spPr>
      </p:pic>
      <p:sp>
        <p:nvSpPr>
          <p:cNvPr id="65" name="テキスト ボックス 64">
            <a:extLst>
              <a:ext uri="{FF2B5EF4-FFF2-40B4-BE49-F238E27FC236}">
                <a16:creationId xmlns:a16="http://schemas.microsoft.com/office/drawing/2014/main" id="{B3252806-CA7A-CFC8-5579-6D11708BEE16}"/>
              </a:ext>
            </a:extLst>
          </p:cNvPr>
          <p:cNvSpPr txBox="1"/>
          <p:nvPr/>
        </p:nvSpPr>
        <p:spPr>
          <a:xfrm>
            <a:off x="8816683" y="6145839"/>
            <a:ext cx="1239442" cy="313356"/>
          </a:xfrm>
          <a:prstGeom prst="rect">
            <a:avLst/>
          </a:prstGeom>
        </p:spPr>
        <p:txBody>
          <a:bodyPr vert="horz" wrap="none" lIns="91440" tIns="45720" rIns="91440" bIns="45720" rtlCol="0">
            <a:spAutoFit/>
          </a:bodyPr>
          <a:lstStyle/>
          <a:p>
            <a:pPr>
              <a:lnSpc>
                <a:spcPct val="130000"/>
              </a:lnSpc>
              <a:spcBef>
                <a:spcPts val="800"/>
              </a:spcBef>
            </a:pPr>
            <a:r>
              <a:rPr kumimoji="1" lang="ja-JP" altLang="en-US" sz="1200" b="1">
                <a:solidFill>
                  <a:schemeClr val="accent1"/>
                </a:solidFill>
                <a:latin typeface="Arial" panose="020B0604020202020204" pitchFamily="34" charset="0"/>
                <a:cs typeface="Arial" panose="020B0604020202020204" pitchFamily="34" charset="0"/>
              </a:rPr>
              <a:t>連携先システム</a:t>
            </a:r>
          </a:p>
        </p:txBody>
      </p:sp>
      <p:grpSp>
        <p:nvGrpSpPr>
          <p:cNvPr id="67" name="グループ化 66">
            <a:extLst>
              <a:ext uri="{FF2B5EF4-FFF2-40B4-BE49-F238E27FC236}">
                <a16:creationId xmlns:a16="http://schemas.microsoft.com/office/drawing/2014/main" id="{12ACE241-691E-75A2-99CC-5245CAFAB228}"/>
              </a:ext>
            </a:extLst>
          </p:cNvPr>
          <p:cNvGrpSpPr/>
          <p:nvPr/>
        </p:nvGrpSpPr>
        <p:grpSpPr>
          <a:xfrm>
            <a:off x="5613100" y="3873514"/>
            <a:ext cx="266303" cy="1549850"/>
            <a:chOff x="2074225" y="3918832"/>
            <a:chExt cx="266303" cy="1271143"/>
          </a:xfrm>
        </p:grpSpPr>
        <p:cxnSp>
          <p:nvCxnSpPr>
            <p:cNvPr id="68" name="直線矢印コネクタ 67">
              <a:extLst>
                <a:ext uri="{FF2B5EF4-FFF2-40B4-BE49-F238E27FC236}">
                  <a16:creationId xmlns:a16="http://schemas.microsoft.com/office/drawing/2014/main" id="{A4EAF445-DA75-C694-EA48-76843F42957A}"/>
                </a:ext>
              </a:extLst>
            </p:cNvPr>
            <p:cNvCxnSpPr>
              <a:cxnSpLocks/>
            </p:cNvCxnSpPr>
            <p:nvPr/>
          </p:nvCxnSpPr>
          <p:spPr>
            <a:xfrm>
              <a:off x="2340528" y="3918832"/>
              <a:ext cx="0" cy="1271143"/>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352CBAD6-8E73-5DF3-1878-D5719E867D2E}"/>
                </a:ext>
              </a:extLst>
            </p:cNvPr>
            <p:cNvCxnSpPr>
              <a:cxnSpLocks/>
            </p:cNvCxnSpPr>
            <p:nvPr/>
          </p:nvCxnSpPr>
          <p:spPr>
            <a:xfrm flipV="1">
              <a:off x="2074225" y="3918832"/>
              <a:ext cx="0" cy="1197015"/>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70" name="グループ化 69">
            <a:extLst>
              <a:ext uri="{FF2B5EF4-FFF2-40B4-BE49-F238E27FC236}">
                <a16:creationId xmlns:a16="http://schemas.microsoft.com/office/drawing/2014/main" id="{CA7C966F-75E2-541D-D0CB-A08E1A129F12}"/>
              </a:ext>
            </a:extLst>
          </p:cNvPr>
          <p:cNvGrpSpPr/>
          <p:nvPr/>
        </p:nvGrpSpPr>
        <p:grpSpPr>
          <a:xfrm>
            <a:off x="9186352" y="3873514"/>
            <a:ext cx="266303" cy="1549850"/>
            <a:chOff x="2074225" y="3918832"/>
            <a:chExt cx="266303" cy="1271143"/>
          </a:xfrm>
        </p:grpSpPr>
        <p:cxnSp>
          <p:nvCxnSpPr>
            <p:cNvPr id="71" name="直線矢印コネクタ 70">
              <a:extLst>
                <a:ext uri="{FF2B5EF4-FFF2-40B4-BE49-F238E27FC236}">
                  <a16:creationId xmlns:a16="http://schemas.microsoft.com/office/drawing/2014/main" id="{5C15FE87-8BF5-2881-1E20-BAA2DAFE166C}"/>
                </a:ext>
              </a:extLst>
            </p:cNvPr>
            <p:cNvCxnSpPr>
              <a:cxnSpLocks/>
            </p:cNvCxnSpPr>
            <p:nvPr/>
          </p:nvCxnSpPr>
          <p:spPr>
            <a:xfrm>
              <a:off x="2340528" y="3918832"/>
              <a:ext cx="0" cy="1271143"/>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BCDD4B1F-33F2-EFF3-48B5-B2ECACDE38D5}"/>
                </a:ext>
              </a:extLst>
            </p:cNvPr>
            <p:cNvCxnSpPr>
              <a:cxnSpLocks/>
            </p:cNvCxnSpPr>
            <p:nvPr/>
          </p:nvCxnSpPr>
          <p:spPr>
            <a:xfrm flipV="1">
              <a:off x="2074225" y="3918832"/>
              <a:ext cx="0" cy="1197015"/>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74" name="テキスト ボックス 73">
            <a:extLst>
              <a:ext uri="{FF2B5EF4-FFF2-40B4-BE49-F238E27FC236}">
                <a16:creationId xmlns:a16="http://schemas.microsoft.com/office/drawing/2014/main" id="{60708314-8B4B-5F74-CDA1-C53352C57F94}"/>
              </a:ext>
            </a:extLst>
          </p:cNvPr>
          <p:cNvSpPr txBox="1"/>
          <p:nvPr/>
        </p:nvSpPr>
        <p:spPr>
          <a:xfrm>
            <a:off x="839415" y="1175929"/>
            <a:ext cx="1064786" cy="261610"/>
          </a:xfrm>
          <a:prstGeom prst="rect">
            <a:avLst/>
          </a:prstGeom>
          <a:solidFill>
            <a:schemeClr val="accent5"/>
          </a:solidFill>
        </p:spPr>
        <p:txBody>
          <a:bodyPr wrap="square">
            <a:spAutoFit/>
          </a:bodyPr>
          <a:lstStyle/>
          <a:p>
            <a:pPr marL="36000" indent="0" algn="ctr">
              <a:lnSpc>
                <a:spcPct val="100000"/>
              </a:lnSpc>
              <a:spcBef>
                <a:spcPts val="800"/>
              </a:spcBef>
              <a:buSzPct val="160000"/>
              <a:buFont typeface="システムフォント（レギュラー）"/>
              <a:buNone/>
            </a:pPr>
            <a:r>
              <a:rPr lang="ja-JP" altLang="en-US" sz="1100" b="1">
                <a:solidFill>
                  <a:schemeClr val="bg1"/>
                </a:solidFill>
                <a:latin typeface="Arial" panose="020B0604020202020204" pitchFamily="34" charset="0"/>
                <a:cs typeface="Arial" panose="020B0604020202020204" pitchFamily="34" charset="0"/>
              </a:rPr>
              <a:t>初回取得</a:t>
            </a:r>
          </a:p>
        </p:txBody>
      </p:sp>
      <p:sp>
        <p:nvSpPr>
          <p:cNvPr id="75" name="テキスト ボックス 74">
            <a:extLst>
              <a:ext uri="{FF2B5EF4-FFF2-40B4-BE49-F238E27FC236}">
                <a16:creationId xmlns:a16="http://schemas.microsoft.com/office/drawing/2014/main" id="{851B14EC-B072-D542-DE0A-BEBFB844A44E}"/>
              </a:ext>
            </a:extLst>
          </p:cNvPr>
          <p:cNvSpPr txBox="1"/>
          <p:nvPr/>
        </p:nvSpPr>
        <p:spPr>
          <a:xfrm>
            <a:off x="839415" y="1554620"/>
            <a:ext cx="1064786" cy="261610"/>
          </a:xfrm>
          <a:prstGeom prst="rect">
            <a:avLst/>
          </a:prstGeom>
          <a:solidFill>
            <a:schemeClr val="accent5"/>
          </a:solidFill>
        </p:spPr>
        <p:txBody>
          <a:bodyPr wrap="square">
            <a:spAutoFit/>
          </a:bodyPr>
          <a:lstStyle/>
          <a:p>
            <a:pPr marL="36000" indent="0" algn="ctr">
              <a:lnSpc>
                <a:spcPct val="100000"/>
              </a:lnSpc>
              <a:spcBef>
                <a:spcPts val="800"/>
              </a:spcBef>
              <a:buSzPct val="160000"/>
              <a:buFont typeface="システムフォント（レギュラー）"/>
              <a:buNone/>
            </a:pPr>
            <a:r>
              <a:rPr lang="en-US" altLang="ja-JP" sz="1100" b="1" dirty="0">
                <a:solidFill>
                  <a:schemeClr val="bg1"/>
                </a:solidFill>
                <a:latin typeface="Arial" panose="020B0604020202020204" pitchFamily="34" charset="0"/>
                <a:cs typeface="Arial" panose="020B0604020202020204" pitchFamily="34" charset="0"/>
              </a:rPr>
              <a:t>2</a:t>
            </a:r>
            <a:r>
              <a:rPr lang="ja-JP" altLang="en-US" sz="1100" b="1">
                <a:solidFill>
                  <a:schemeClr val="bg1"/>
                </a:solidFill>
                <a:latin typeface="Arial" panose="020B0604020202020204" pitchFamily="34" charset="0"/>
                <a:cs typeface="Arial" panose="020B0604020202020204" pitchFamily="34" charset="0"/>
              </a:rPr>
              <a:t>回目以降</a:t>
            </a:r>
          </a:p>
        </p:txBody>
      </p:sp>
      <p:sp>
        <p:nvSpPr>
          <p:cNvPr id="76" name="テキスト ボックス 75">
            <a:extLst>
              <a:ext uri="{FF2B5EF4-FFF2-40B4-BE49-F238E27FC236}">
                <a16:creationId xmlns:a16="http://schemas.microsoft.com/office/drawing/2014/main" id="{7CD88C72-D0C4-4E88-3B39-E78E2DC84009}"/>
              </a:ext>
            </a:extLst>
          </p:cNvPr>
          <p:cNvSpPr txBox="1"/>
          <p:nvPr/>
        </p:nvSpPr>
        <p:spPr>
          <a:xfrm>
            <a:off x="839415" y="1896366"/>
            <a:ext cx="1064787" cy="261610"/>
          </a:xfrm>
          <a:prstGeom prst="rect">
            <a:avLst/>
          </a:prstGeom>
          <a:solidFill>
            <a:schemeClr val="accent5"/>
          </a:solidFill>
        </p:spPr>
        <p:txBody>
          <a:bodyPr wrap="square">
            <a:spAutoFit/>
          </a:bodyPr>
          <a:lstStyle/>
          <a:p>
            <a:pPr marL="36000" indent="0" algn="ctr">
              <a:lnSpc>
                <a:spcPct val="100000"/>
              </a:lnSpc>
              <a:spcBef>
                <a:spcPts val="800"/>
              </a:spcBef>
              <a:buSzPct val="160000"/>
              <a:buFont typeface="システムフォント（レギュラー）"/>
              <a:buNone/>
            </a:pPr>
            <a:r>
              <a:rPr lang="ja-JP" altLang="en-US" sz="1100" b="1">
                <a:solidFill>
                  <a:schemeClr val="bg1"/>
                </a:solidFill>
                <a:latin typeface="Arial" panose="020B0604020202020204" pitchFamily="34" charset="0"/>
                <a:cs typeface="Arial" panose="020B0604020202020204" pitchFamily="34" charset="0"/>
              </a:rPr>
              <a:t>リトライ指針</a:t>
            </a:r>
          </a:p>
        </p:txBody>
      </p:sp>
      <p:grpSp>
        <p:nvGrpSpPr>
          <p:cNvPr id="79" name="グループ化 78">
            <a:extLst>
              <a:ext uri="{FF2B5EF4-FFF2-40B4-BE49-F238E27FC236}">
                <a16:creationId xmlns:a16="http://schemas.microsoft.com/office/drawing/2014/main" id="{58DCC67E-C61F-338B-0BBC-549F212B8E33}"/>
              </a:ext>
            </a:extLst>
          </p:cNvPr>
          <p:cNvGrpSpPr/>
          <p:nvPr/>
        </p:nvGrpSpPr>
        <p:grpSpPr>
          <a:xfrm>
            <a:off x="4816191" y="2605259"/>
            <a:ext cx="1876151" cy="1170445"/>
            <a:chOff x="1177064" y="2605259"/>
            <a:chExt cx="1876151" cy="1170445"/>
          </a:xfrm>
        </p:grpSpPr>
        <p:sp>
          <p:nvSpPr>
            <p:cNvPr id="80" name="円/楕円 79">
              <a:extLst>
                <a:ext uri="{FF2B5EF4-FFF2-40B4-BE49-F238E27FC236}">
                  <a16:creationId xmlns:a16="http://schemas.microsoft.com/office/drawing/2014/main" id="{D083EF7A-8AD1-4BD4-898B-00AEF7960927}"/>
                </a:ext>
              </a:extLst>
            </p:cNvPr>
            <p:cNvSpPr>
              <a:spLocks noChangeAspect="1"/>
            </p:cNvSpPr>
            <p:nvPr/>
          </p:nvSpPr>
          <p:spPr>
            <a:xfrm>
              <a:off x="1529918" y="2605259"/>
              <a:ext cx="1170443" cy="1170445"/>
            </a:xfrm>
            <a:prstGeom prst="ellipse">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Arial" panose="020B0604020202020204" pitchFamily="34" charset="0"/>
                <a:ea typeface="Yu Gothic" panose="020B0400000000000000" pitchFamily="34" charset="-128"/>
                <a:cs typeface="Arial" panose="020B0604020202020204" pitchFamily="34" charset="0"/>
              </a:endParaRPr>
            </a:p>
          </p:txBody>
        </p:sp>
        <p:sp>
          <p:nvSpPr>
            <p:cNvPr id="81" name="角丸四角形 80">
              <a:extLst>
                <a:ext uri="{FF2B5EF4-FFF2-40B4-BE49-F238E27FC236}">
                  <a16:creationId xmlns:a16="http://schemas.microsoft.com/office/drawing/2014/main" id="{12CC960A-C6BC-540E-7E80-D0C08F7149F1}"/>
                </a:ext>
              </a:extLst>
            </p:cNvPr>
            <p:cNvSpPr/>
            <p:nvPr/>
          </p:nvSpPr>
          <p:spPr>
            <a:xfrm>
              <a:off x="1177064" y="3351875"/>
              <a:ext cx="1876151" cy="3385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en" altLang="ja-JP" sz="1100" b="1" dirty="0" err="1">
                  <a:solidFill>
                    <a:schemeClr val="accent1"/>
                  </a:solidFill>
                  <a:latin typeface="Arial" panose="020B0604020202020204" pitchFamily="34" charset="0"/>
                  <a:ea typeface="Yu Gothic" panose="020B0400000000000000" pitchFamily="34" charset="-128"/>
                  <a:cs typeface="Arial" panose="020B0604020202020204" pitchFamily="34" charset="0"/>
                </a:rPr>
                <a:t>Sansan</a:t>
              </a:r>
              <a:r>
                <a:rPr kumimoji="1" lang="en"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rPr>
                <a:t> </a:t>
              </a:r>
              <a:br>
                <a:rPr kumimoji="1" lang="en"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rPr>
              </a:br>
              <a:r>
                <a:rPr kumimoji="1" lang="en"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rPr>
                <a:t>Data Hub</a:t>
              </a:r>
            </a:p>
          </p:txBody>
        </p:sp>
        <p:pic>
          <p:nvPicPr>
            <p:cNvPr id="82" name="グラフィックス 81">
              <a:extLst>
                <a:ext uri="{FF2B5EF4-FFF2-40B4-BE49-F238E27FC236}">
                  <a16:creationId xmlns:a16="http://schemas.microsoft.com/office/drawing/2014/main" id="{A31F47A2-B6D5-7589-9603-CDC934ADB63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1703171" y="2642545"/>
              <a:ext cx="823936" cy="823937"/>
            </a:xfrm>
            <a:prstGeom prst="rect">
              <a:avLst/>
            </a:prstGeom>
          </p:spPr>
        </p:pic>
      </p:grpSp>
      <p:grpSp>
        <p:nvGrpSpPr>
          <p:cNvPr id="83" name="グループ化 82">
            <a:extLst>
              <a:ext uri="{FF2B5EF4-FFF2-40B4-BE49-F238E27FC236}">
                <a16:creationId xmlns:a16="http://schemas.microsoft.com/office/drawing/2014/main" id="{1CB61595-E4F1-7F06-5BD9-005445CA82F1}"/>
              </a:ext>
            </a:extLst>
          </p:cNvPr>
          <p:cNvGrpSpPr/>
          <p:nvPr/>
        </p:nvGrpSpPr>
        <p:grpSpPr>
          <a:xfrm>
            <a:off x="8362955" y="2605259"/>
            <a:ext cx="1876151" cy="1170445"/>
            <a:chOff x="1177064" y="2605259"/>
            <a:chExt cx="1876151" cy="1170445"/>
          </a:xfrm>
        </p:grpSpPr>
        <p:sp>
          <p:nvSpPr>
            <p:cNvPr id="84" name="円/楕円 83">
              <a:extLst>
                <a:ext uri="{FF2B5EF4-FFF2-40B4-BE49-F238E27FC236}">
                  <a16:creationId xmlns:a16="http://schemas.microsoft.com/office/drawing/2014/main" id="{3CE606F0-59BA-FA2C-8141-29D586EF2808}"/>
                </a:ext>
              </a:extLst>
            </p:cNvPr>
            <p:cNvSpPr>
              <a:spLocks noChangeAspect="1"/>
            </p:cNvSpPr>
            <p:nvPr/>
          </p:nvSpPr>
          <p:spPr>
            <a:xfrm>
              <a:off x="1529918" y="2605259"/>
              <a:ext cx="1170443" cy="1170445"/>
            </a:xfrm>
            <a:prstGeom prst="ellipse">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Arial" panose="020B0604020202020204" pitchFamily="34" charset="0"/>
                <a:ea typeface="Yu Gothic" panose="020B0400000000000000" pitchFamily="34" charset="-128"/>
                <a:cs typeface="Arial" panose="020B0604020202020204" pitchFamily="34" charset="0"/>
              </a:endParaRPr>
            </a:p>
          </p:txBody>
        </p:sp>
        <p:sp>
          <p:nvSpPr>
            <p:cNvPr id="85" name="角丸四角形 84">
              <a:extLst>
                <a:ext uri="{FF2B5EF4-FFF2-40B4-BE49-F238E27FC236}">
                  <a16:creationId xmlns:a16="http://schemas.microsoft.com/office/drawing/2014/main" id="{4ADCBEFD-A2D5-E062-BB87-F6C143E9DACD}"/>
                </a:ext>
              </a:extLst>
            </p:cNvPr>
            <p:cNvSpPr/>
            <p:nvPr/>
          </p:nvSpPr>
          <p:spPr>
            <a:xfrm>
              <a:off x="1177064" y="3351875"/>
              <a:ext cx="1876151" cy="33855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en" altLang="ja-JP" sz="1100" b="1" dirty="0" err="1">
                  <a:solidFill>
                    <a:schemeClr val="accent1"/>
                  </a:solidFill>
                  <a:latin typeface="Arial" panose="020B0604020202020204" pitchFamily="34" charset="0"/>
                  <a:ea typeface="Yu Gothic" panose="020B0400000000000000" pitchFamily="34" charset="-128"/>
                  <a:cs typeface="Arial" panose="020B0604020202020204" pitchFamily="34" charset="0"/>
                </a:rPr>
                <a:t>Sansan</a:t>
              </a:r>
              <a:r>
                <a:rPr kumimoji="1" lang="en"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rPr>
                <a:t> </a:t>
              </a:r>
              <a:br>
                <a:rPr kumimoji="1" lang="en"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rPr>
              </a:br>
              <a:r>
                <a:rPr kumimoji="1" lang="en"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rPr>
                <a:t>Data Hub</a:t>
              </a:r>
            </a:p>
          </p:txBody>
        </p:sp>
        <p:pic>
          <p:nvPicPr>
            <p:cNvPr id="86" name="グラフィックス 85">
              <a:extLst>
                <a:ext uri="{FF2B5EF4-FFF2-40B4-BE49-F238E27FC236}">
                  <a16:creationId xmlns:a16="http://schemas.microsoft.com/office/drawing/2014/main" id="{1CCA6CC6-8D7E-F5FF-9E64-5CBD284AF37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p:blipFill>
          <p:spPr>
            <a:xfrm>
              <a:off x="1703171" y="2642545"/>
              <a:ext cx="823936" cy="823937"/>
            </a:xfrm>
            <a:prstGeom prst="rect">
              <a:avLst/>
            </a:prstGeom>
          </p:spPr>
        </p:pic>
      </p:grpSp>
    </p:spTree>
    <p:extLst>
      <p:ext uri="{BB962C8B-B14F-4D97-AF65-F5344CB8AC3E}">
        <p14:creationId xmlns:p14="http://schemas.microsoft.com/office/powerpoint/2010/main" val="2055884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FC9E8B-8777-6E02-EFEF-843B4E1AA66E}"/>
              </a:ext>
            </a:extLst>
          </p:cNvPr>
          <p:cNvSpPr>
            <a:spLocks noGrp="1"/>
          </p:cNvSpPr>
          <p:nvPr>
            <p:ph type="title"/>
          </p:nvPr>
        </p:nvSpPr>
        <p:spPr/>
        <p:txBody>
          <a:bodyPr/>
          <a:lstStyle/>
          <a:p>
            <a:r>
              <a:rPr kumimoji="1" lang="ja-JP" altLang="en-US">
                <a:latin typeface="Arial" panose="020B0604020202020204" pitchFamily="34" charset="0"/>
                <a:cs typeface="Arial" panose="020B0604020202020204" pitchFamily="34" charset="0"/>
              </a:rPr>
              <a:t>設計上の注意点（重複データ）</a:t>
            </a:r>
          </a:p>
        </p:txBody>
      </p:sp>
      <p:sp>
        <p:nvSpPr>
          <p:cNvPr id="3" name="テキスト プレースホルダー 2">
            <a:extLst>
              <a:ext uri="{FF2B5EF4-FFF2-40B4-BE49-F238E27FC236}">
                <a16:creationId xmlns:a16="http://schemas.microsoft.com/office/drawing/2014/main" id="{FD1031D2-ED8A-8820-50AE-6C8FDE1B7642}"/>
              </a:ext>
            </a:extLst>
          </p:cNvPr>
          <p:cNvSpPr>
            <a:spLocks noGrp="1"/>
          </p:cNvSpPr>
          <p:nvPr>
            <p:ph type="body" sz="quarter" idx="11"/>
          </p:nvPr>
        </p:nvSpPr>
        <p:spPr>
          <a:xfrm>
            <a:off x="662268" y="1167736"/>
            <a:ext cx="10875600" cy="476477"/>
          </a:xfrm>
        </p:spPr>
        <p:txBody>
          <a:bodyPr/>
          <a:lstStyle/>
          <a:p>
            <a:pPr marL="249750" indent="-213750">
              <a:lnSpc>
                <a:spcPct val="100000"/>
              </a:lnSpc>
              <a:spcBef>
                <a:spcPts val="800"/>
              </a:spcBef>
              <a:buSzPct val="160000"/>
              <a:buFont typeface="システムフォント（レギュラー）"/>
              <a:buChar char="-"/>
            </a:pPr>
            <a:r>
              <a:rPr lang="en" altLang="ja-JP" sz="1350" dirty="0">
                <a:solidFill>
                  <a:schemeClr val="tx1"/>
                </a:solidFill>
                <a:latin typeface="+mn-lt"/>
                <a:ea typeface="游ゴシック" panose="020B0400000000000000" pitchFamily="50" charset="-128"/>
                <a:cs typeface="+mn-cs"/>
              </a:rPr>
              <a:t>Change Feed API</a:t>
            </a:r>
            <a:r>
              <a:rPr lang="ja-JP" altLang="en-US" sz="1350">
                <a:solidFill>
                  <a:schemeClr val="tx1"/>
                </a:solidFill>
                <a:latin typeface="+mn-lt"/>
                <a:ea typeface="游ゴシック" panose="020B0400000000000000" pitchFamily="50" charset="-128"/>
                <a:cs typeface="+mn-cs"/>
              </a:rPr>
              <a:t>では、更新が発生した回数分データが出力されます</a:t>
            </a:r>
          </a:p>
          <a:p>
            <a:pPr marL="249750" indent="-213750">
              <a:lnSpc>
                <a:spcPct val="100000"/>
              </a:lnSpc>
              <a:spcBef>
                <a:spcPts val="800"/>
              </a:spcBef>
              <a:buSzPct val="160000"/>
              <a:buFont typeface="システムフォント（レギュラー）"/>
              <a:buChar char="-"/>
            </a:pPr>
            <a:r>
              <a:rPr lang="ja-JP" altLang="en-US" sz="1350">
                <a:solidFill>
                  <a:schemeClr val="tx1"/>
                </a:solidFill>
                <a:latin typeface="+mn-lt"/>
                <a:ea typeface="游ゴシック" panose="020B0400000000000000" pitchFamily="50" charset="-128"/>
                <a:cs typeface="+mn-cs"/>
              </a:rPr>
              <a:t>出力されるデータはいずれも「その時点での最新状態」です</a:t>
            </a:r>
          </a:p>
          <a:p>
            <a:pPr marL="249750" indent="-213750">
              <a:lnSpc>
                <a:spcPct val="100000"/>
              </a:lnSpc>
              <a:spcBef>
                <a:spcPts val="800"/>
              </a:spcBef>
              <a:buSzPct val="160000"/>
              <a:buFont typeface="システムフォント（レギュラー）"/>
              <a:buChar char="-"/>
            </a:pPr>
            <a:r>
              <a:rPr lang="ja-JP" altLang="en-US" sz="1350">
                <a:solidFill>
                  <a:schemeClr val="tx1"/>
                </a:solidFill>
                <a:latin typeface="+mn-lt"/>
                <a:ea typeface="游ゴシック" panose="020B0400000000000000" pitchFamily="50" charset="-128"/>
                <a:cs typeface="+mn-cs"/>
              </a:rPr>
              <a:t>そのため、同一レコードが複数回取得される場合があります</a:t>
            </a:r>
          </a:p>
        </p:txBody>
      </p:sp>
      <p:sp>
        <p:nvSpPr>
          <p:cNvPr id="4" name="正方形/長方形 3">
            <a:extLst>
              <a:ext uri="{FF2B5EF4-FFF2-40B4-BE49-F238E27FC236}">
                <a16:creationId xmlns:a16="http://schemas.microsoft.com/office/drawing/2014/main" id="{0D5FA231-4BC0-63FF-7DE4-BAC4734DECDF}"/>
              </a:ext>
            </a:extLst>
          </p:cNvPr>
          <p:cNvSpPr/>
          <p:nvPr/>
        </p:nvSpPr>
        <p:spPr>
          <a:xfrm>
            <a:off x="2189323" y="2458655"/>
            <a:ext cx="1418290" cy="371353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5" tIns="45713" rIns="91425" bIns="45713" numCol="1" spcCol="0" rtlCol="0" fromWordArt="0" anchor="ctr" anchorCtr="0" forceAA="0" compatLnSpc="1">
            <a:prstTxWarp prst="textNoShape">
              <a:avLst/>
            </a:prstTxWarp>
            <a:noAutofit/>
          </a:bodyPr>
          <a:lstStyle/>
          <a:p>
            <a:pPr algn="ctr"/>
            <a:endParaRPr lang="ja-JP" altLang="en-US" sz="2400" b="1" dirty="0">
              <a:latin typeface="Arial" panose="020B0604020202020204" pitchFamily="34" charset="0"/>
              <a:ea typeface="Yu Gothic"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1C46C988-3EF3-0EB5-E46F-2C9BFC18E65B}"/>
              </a:ext>
            </a:extLst>
          </p:cNvPr>
          <p:cNvSpPr txBox="1"/>
          <p:nvPr/>
        </p:nvSpPr>
        <p:spPr>
          <a:xfrm>
            <a:off x="2317242" y="5424603"/>
            <a:ext cx="1190721" cy="296636"/>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25" tIns="45713" rIns="91425" bIns="45713" rtlCol="0">
            <a:spAutoFit/>
          </a:bodyPr>
          <a:lstStyle/>
          <a:p>
            <a:pPr algn="ctr">
              <a:lnSpc>
                <a:spcPct val="130000"/>
              </a:lnSpc>
              <a:spcBef>
                <a:spcPts val="800"/>
              </a:spcBef>
            </a:pPr>
            <a:r>
              <a:rPr lang="ja-JP" altLang="en-US" sz="1100" b="1">
                <a:latin typeface="Arial" panose="020B0604020202020204" pitchFamily="34" charset="0"/>
                <a:ea typeface="Yu Gothic" panose="020B0400000000000000" pitchFamily="34" charset="-128"/>
                <a:cs typeface="Arial" panose="020B0604020202020204" pitchFamily="34" charset="0"/>
              </a:rPr>
              <a:t>レコード</a:t>
            </a:r>
            <a:r>
              <a:rPr lang="en-US" altLang="ja-JP" sz="1100" b="1" dirty="0">
                <a:latin typeface="Arial" panose="020B0604020202020204" pitchFamily="34" charset="0"/>
                <a:ea typeface="Yu Gothic" panose="020B0400000000000000" pitchFamily="34" charset="-128"/>
                <a:cs typeface="Arial" panose="020B0604020202020204" pitchFamily="34" charset="0"/>
              </a:rPr>
              <a:t>3 </a:t>
            </a:r>
            <a:r>
              <a:rPr lang="ja-JP" altLang="en-US" sz="1100" b="1">
                <a:latin typeface="Arial" panose="020B0604020202020204" pitchFamily="34" charset="0"/>
                <a:ea typeface="Yu Gothic" panose="020B0400000000000000" pitchFamily="34" charset="-128"/>
                <a:cs typeface="Arial" panose="020B0604020202020204" pitchFamily="34" charset="0"/>
              </a:rPr>
              <a:t>更新</a:t>
            </a:r>
          </a:p>
        </p:txBody>
      </p:sp>
      <p:sp>
        <p:nvSpPr>
          <p:cNvPr id="6" name="テキスト ボックス 5">
            <a:extLst>
              <a:ext uri="{FF2B5EF4-FFF2-40B4-BE49-F238E27FC236}">
                <a16:creationId xmlns:a16="http://schemas.microsoft.com/office/drawing/2014/main" id="{E6260191-AB46-B5E3-8D84-65912586BEE4}"/>
              </a:ext>
            </a:extLst>
          </p:cNvPr>
          <p:cNvSpPr txBox="1"/>
          <p:nvPr/>
        </p:nvSpPr>
        <p:spPr>
          <a:xfrm>
            <a:off x="2317242" y="4367579"/>
            <a:ext cx="1190721" cy="296636"/>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25" tIns="45713" rIns="91425" bIns="45713" rtlCol="0">
            <a:spAutoFit/>
          </a:bodyPr>
          <a:lstStyle/>
          <a:p>
            <a:pPr algn="ctr">
              <a:lnSpc>
                <a:spcPct val="130000"/>
              </a:lnSpc>
              <a:spcBef>
                <a:spcPts val="800"/>
              </a:spcBef>
            </a:pPr>
            <a:r>
              <a:rPr lang="ja-JP" altLang="en-US" sz="1100" b="1">
                <a:latin typeface="Arial" panose="020B0604020202020204" pitchFamily="34" charset="0"/>
                <a:ea typeface="Yu Gothic" panose="020B0400000000000000" pitchFamily="34" charset="-128"/>
                <a:cs typeface="Arial" panose="020B0604020202020204" pitchFamily="34" charset="0"/>
              </a:rPr>
              <a:t>レコード</a:t>
            </a:r>
            <a:r>
              <a:rPr lang="en-US" altLang="ja-JP" sz="1100" b="1" dirty="0">
                <a:latin typeface="Arial" panose="020B0604020202020204" pitchFamily="34" charset="0"/>
                <a:ea typeface="Yu Gothic" panose="020B0400000000000000" pitchFamily="34" charset="-128"/>
                <a:cs typeface="Arial" panose="020B0604020202020204" pitchFamily="34" charset="0"/>
              </a:rPr>
              <a:t>1 </a:t>
            </a:r>
            <a:r>
              <a:rPr lang="ja-JP" altLang="en-US" sz="1100" b="1">
                <a:latin typeface="Arial" panose="020B0604020202020204" pitchFamily="34" charset="0"/>
                <a:ea typeface="Yu Gothic" panose="020B0400000000000000" pitchFamily="34" charset="-128"/>
                <a:cs typeface="Arial" panose="020B0604020202020204" pitchFamily="34" charset="0"/>
              </a:rPr>
              <a:t>更新</a:t>
            </a:r>
          </a:p>
        </p:txBody>
      </p:sp>
      <p:sp>
        <p:nvSpPr>
          <p:cNvPr id="7" name="テキスト ボックス 6">
            <a:extLst>
              <a:ext uri="{FF2B5EF4-FFF2-40B4-BE49-F238E27FC236}">
                <a16:creationId xmlns:a16="http://schemas.microsoft.com/office/drawing/2014/main" id="{674AF2B6-97C9-408E-13C6-A65514E84062}"/>
              </a:ext>
            </a:extLst>
          </p:cNvPr>
          <p:cNvSpPr txBox="1"/>
          <p:nvPr/>
        </p:nvSpPr>
        <p:spPr>
          <a:xfrm>
            <a:off x="2317242" y="4719920"/>
            <a:ext cx="1190721" cy="296636"/>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25" tIns="45713" rIns="91425" bIns="45713" rtlCol="0">
            <a:spAutoFit/>
          </a:bodyPr>
          <a:lstStyle/>
          <a:p>
            <a:pPr algn="ctr">
              <a:lnSpc>
                <a:spcPct val="130000"/>
              </a:lnSpc>
              <a:spcBef>
                <a:spcPts val="800"/>
              </a:spcBef>
            </a:pPr>
            <a:r>
              <a:rPr lang="ja-JP" altLang="en-US" sz="1100" b="1">
                <a:latin typeface="Arial" panose="020B0604020202020204" pitchFamily="34" charset="0"/>
                <a:ea typeface="Yu Gothic" panose="020B0400000000000000" pitchFamily="34" charset="-128"/>
                <a:cs typeface="Arial" panose="020B0604020202020204" pitchFamily="34" charset="0"/>
              </a:rPr>
              <a:t>レコード</a:t>
            </a:r>
            <a:r>
              <a:rPr lang="en-US" altLang="ja-JP" sz="1100" b="1" dirty="0">
                <a:latin typeface="Arial" panose="020B0604020202020204" pitchFamily="34" charset="0"/>
                <a:ea typeface="Yu Gothic" panose="020B0400000000000000" pitchFamily="34" charset="-128"/>
                <a:cs typeface="Arial" panose="020B0604020202020204" pitchFamily="34" charset="0"/>
              </a:rPr>
              <a:t>3 </a:t>
            </a:r>
            <a:r>
              <a:rPr lang="ja-JP" altLang="en-US" sz="1100" b="1">
                <a:latin typeface="Arial" panose="020B0604020202020204" pitchFamily="34" charset="0"/>
                <a:ea typeface="Yu Gothic" panose="020B0400000000000000" pitchFamily="34" charset="-128"/>
                <a:cs typeface="Arial" panose="020B0604020202020204" pitchFamily="34" charset="0"/>
              </a:rPr>
              <a:t>更新</a:t>
            </a:r>
          </a:p>
        </p:txBody>
      </p:sp>
      <p:sp>
        <p:nvSpPr>
          <p:cNvPr id="8" name="テキスト ボックス 7">
            <a:extLst>
              <a:ext uri="{FF2B5EF4-FFF2-40B4-BE49-F238E27FC236}">
                <a16:creationId xmlns:a16="http://schemas.microsoft.com/office/drawing/2014/main" id="{65EE4CA7-E261-A599-2151-1AD52D9F00C3}"/>
              </a:ext>
            </a:extLst>
          </p:cNvPr>
          <p:cNvSpPr txBox="1"/>
          <p:nvPr/>
        </p:nvSpPr>
        <p:spPr>
          <a:xfrm>
            <a:off x="2317242" y="5072262"/>
            <a:ext cx="1190721" cy="296636"/>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25" tIns="45713" rIns="91425" bIns="45713" rtlCol="0">
            <a:spAutoFit/>
          </a:bodyPr>
          <a:lstStyle/>
          <a:p>
            <a:pPr algn="ctr">
              <a:lnSpc>
                <a:spcPct val="130000"/>
              </a:lnSpc>
              <a:spcBef>
                <a:spcPts val="800"/>
              </a:spcBef>
            </a:pPr>
            <a:r>
              <a:rPr lang="ja-JP" altLang="en-US" sz="1100" b="1">
                <a:latin typeface="Arial" panose="020B0604020202020204" pitchFamily="34" charset="0"/>
                <a:ea typeface="Yu Gothic" panose="020B0400000000000000" pitchFamily="34" charset="-128"/>
                <a:cs typeface="Arial" panose="020B0604020202020204" pitchFamily="34" charset="0"/>
              </a:rPr>
              <a:t>レコード</a:t>
            </a:r>
            <a:r>
              <a:rPr lang="en-US" altLang="ja-JP" sz="1100" b="1" dirty="0">
                <a:latin typeface="Arial" panose="020B0604020202020204" pitchFamily="34" charset="0"/>
                <a:ea typeface="Yu Gothic" panose="020B0400000000000000" pitchFamily="34" charset="-128"/>
                <a:cs typeface="Arial" panose="020B0604020202020204" pitchFamily="34" charset="0"/>
              </a:rPr>
              <a:t>2 </a:t>
            </a:r>
            <a:r>
              <a:rPr lang="ja-JP" altLang="en-US" sz="1100" b="1">
                <a:latin typeface="Arial" panose="020B0604020202020204" pitchFamily="34" charset="0"/>
                <a:ea typeface="Yu Gothic" panose="020B0400000000000000" pitchFamily="34" charset="-128"/>
                <a:cs typeface="Arial" panose="020B0604020202020204" pitchFamily="34" charset="0"/>
              </a:rPr>
              <a:t>更新</a:t>
            </a:r>
          </a:p>
        </p:txBody>
      </p:sp>
      <p:sp>
        <p:nvSpPr>
          <p:cNvPr id="9" name="テキスト ボックス 8">
            <a:extLst>
              <a:ext uri="{FF2B5EF4-FFF2-40B4-BE49-F238E27FC236}">
                <a16:creationId xmlns:a16="http://schemas.microsoft.com/office/drawing/2014/main" id="{159C8CA4-11C2-0F91-4CA9-FA018BDA2890}"/>
              </a:ext>
            </a:extLst>
          </p:cNvPr>
          <p:cNvSpPr txBox="1"/>
          <p:nvPr/>
        </p:nvSpPr>
        <p:spPr>
          <a:xfrm>
            <a:off x="2317242" y="5776950"/>
            <a:ext cx="1190721" cy="296636"/>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25" tIns="45713" rIns="91425" bIns="45713" rtlCol="0">
            <a:spAutoFit/>
          </a:bodyPr>
          <a:lstStyle/>
          <a:p>
            <a:pPr algn="ctr">
              <a:lnSpc>
                <a:spcPct val="130000"/>
              </a:lnSpc>
              <a:spcBef>
                <a:spcPts val="800"/>
              </a:spcBef>
            </a:pPr>
            <a:r>
              <a:rPr lang="ja-JP" altLang="en-US" sz="1100" b="1">
                <a:latin typeface="Arial" panose="020B0604020202020204" pitchFamily="34" charset="0"/>
                <a:ea typeface="Yu Gothic" panose="020B0400000000000000" pitchFamily="34" charset="-128"/>
                <a:cs typeface="Arial" panose="020B0604020202020204" pitchFamily="34" charset="0"/>
              </a:rPr>
              <a:t>レコード</a:t>
            </a:r>
            <a:r>
              <a:rPr lang="en-US" altLang="ja-JP" sz="1100" b="1" dirty="0">
                <a:latin typeface="Arial" panose="020B0604020202020204" pitchFamily="34" charset="0"/>
                <a:ea typeface="Yu Gothic" panose="020B0400000000000000" pitchFamily="34" charset="-128"/>
                <a:cs typeface="Arial" panose="020B0604020202020204" pitchFamily="34" charset="0"/>
              </a:rPr>
              <a:t>1 </a:t>
            </a:r>
            <a:r>
              <a:rPr lang="ja-JP" altLang="en-US" sz="1100" b="1">
                <a:latin typeface="Arial" panose="020B0604020202020204" pitchFamily="34" charset="0"/>
                <a:ea typeface="Yu Gothic" panose="020B0400000000000000" pitchFamily="34" charset="-128"/>
                <a:cs typeface="Arial" panose="020B0604020202020204" pitchFamily="34" charset="0"/>
              </a:rPr>
              <a:t>更新</a:t>
            </a:r>
          </a:p>
        </p:txBody>
      </p:sp>
      <p:sp>
        <p:nvSpPr>
          <p:cNvPr id="10" name="テキスト ボックス 9">
            <a:extLst>
              <a:ext uri="{FF2B5EF4-FFF2-40B4-BE49-F238E27FC236}">
                <a16:creationId xmlns:a16="http://schemas.microsoft.com/office/drawing/2014/main" id="{F2BA863B-344F-F941-C136-DE328727AFDC}"/>
              </a:ext>
            </a:extLst>
          </p:cNvPr>
          <p:cNvSpPr txBox="1"/>
          <p:nvPr/>
        </p:nvSpPr>
        <p:spPr>
          <a:xfrm>
            <a:off x="2317242" y="2524191"/>
            <a:ext cx="1190721" cy="296636"/>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25" tIns="45713" rIns="91425" bIns="45713" rtlCol="0">
            <a:spAutoFit/>
          </a:bodyPr>
          <a:lstStyle/>
          <a:p>
            <a:pPr algn="ctr">
              <a:lnSpc>
                <a:spcPct val="130000"/>
              </a:lnSpc>
              <a:spcBef>
                <a:spcPts val="800"/>
              </a:spcBef>
            </a:pPr>
            <a:r>
              <a:rPr lang="ja-JP" altLang="en-US" sz="1100" b="1">
                <a:latin typeface="Arial" panose="020B0604020202020204" pitchFamily="34" charset="0"/>
                <a:ea typeface="Yu Gothic" panose="020B0400000000000000" pitchFamily="34" charset="-128"/>
                <a:cs typeface="Arial" panose="020B0604020202020204" pitchFamily="34" charset="0"/>
              </a:rPr>
              <a:t>レコード</a:t>
            </a:r>
            <a:r>
              <a:rPr lang="en-US" altLang="ja-JP" sz="1100" b="1" dirty="0">
                <a:latin typeface="Arial" panose="020B0604020202020204" pitchFamily="34" charset="0"/>
                <a:ea typeface="Yu Gothic" panose="020B0400000000000000" pitchFamily="34" charset="-128"/>
                <a:cs typeface="Arial" panose="020B0604020202020204" pitchFamily="34" charset="0"/>
              </a:rPr>
              <a:t>4 </a:t>
            </a:r>
            <a:r>
              <a:rPr lang="ja-JP" altLang="en-US" sz="1100" b="1">
                <a:latin typeface="Arial" panose="020B0604020202020204" pitchFamily="34" charset="0"/>
                <a:ea typeface="Yu Gothic" panose="020B0400000000000000" pitchFamily="34" charset="-128"/>
                <a:cs typeface="Arial" panose="020B0604020202020204" pitchFamily="34" charset="0"/>
              </a:rPr>
              <a:t>更新</a:t>
            </a:r>
          </a:p>
        </p:txBody>
      </p:sp>
      <p:sp>
        <p:nvSpPr>
          <p:cNvPr id="11" name="テキスト ボックス 10">
            <a:extLst>
              <a:ext uri="{FF2B5EF4-FFF2-40B4-BE49-F238E27FC236}">
                <a16:creationId xmlns:a16="http://schemas.microsoft.com/office/drawing/2014/main" id="{D256A63F-A6D3-5143-0012-BAAF7AACA875}"/>
              </a:ext>
            </a:extLst>
          </p:cNvPr>
          <p:cNvSpPr txBox="1"/>
          <p:nvPr/>
        </p:nvSpPr>
        <p:spPr>
          <a:xfrm>
            <a:off x="2317242" y="2876532"/>
            <a:ext cx="1190721" cy="296636"/>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25" tIns="45713" rIns="91425" bIns="45713" rtlCol="0">
            <a:spAutoFit/>
          </a:bodyPr>
          <a:lstStyle/>
          <a:p>
            <a:pPr algn="ctr">
              <a:lnSpc>
                <a:spcPct val="130000"/>
              </a:lnSpc>
              <a:spcBef>
                <a:spcPts val="800"/>
              </a:spcBef>
            </a:pPr>
            <a:r>
              <a:rPr lang="ja-JP" altLang="en-US" sz="1100" b="1">
                <a:latin typeface="Arial" panose="020B0604020202020204" pitchFamily="34" charset="0"/>
                <a:ea typeface="Yu Gothic" panose="020B0400000000000000" pitchFamily="34" charset="-128"/>
                <a:cs typeface="Arial" panose="020B0604020202020204" pitchFamily="34" charset="0"/>
              </a:rPr>
              <a:t>レコード</a:t>
            </a:r>
            <a:r>
              <a:rPr lang="en-US" altLang="ja-JP" sz="1100" b="1" dirty="0">
                <a:latin typeface="Arial" panose="020B0604020202020204" pitchFamily="34" charset="0"/>
                <a:ea typeface="Yu Gothic" panose="020B0400000000000000" pitchFamily="34" charset="-128"/>
                <a:cs typeface="Arial" panose="020B0604020202020204" pitchFamily="34" charset="0"/>
              </a:rPr>
              <a:t>1 </a:t>
            </a:r>
            <a:r>
              <a:rPr lang="ja-JP" altLang="en-US" sz="1100" b="1">
                <a:latin typeface="Arial" panose="020B0604020202020204" pitchFamily="34" charset="0"/>
                <a:ea typeface="Yu Gothic" panose="020B0400000000000000" pitchFamily="34" charset="-128"/>
                <a:cs typeface="Arial" panose="020B0604020202020204" pitchFamily="34" charset="0"/>
              </a:rPr>
              <a:t>更新</a:t>
            </a:r>
          </a:p>
        </p:txBody>
      </p:sp>
      <p:sp>
        <p:nvSpPr>
          <p:cNvPr id="12" name="テキスト ボックス 11">
            <a:extLst>
              <a:ext uri="{FF2B5EF4-FFF2-40B4-BE49-F238E27FC236}">
                <a16:creationId xmlns:a16="http://schemas.microsoft.com/office/drawing/2014/main" id="{73881403-20CC-BD9A-0A1F-9ADED3CD9A7F}"/>
              </a:ext>
            </a:extLst>
          </p:cNvPr>
          <p:cNvSpPr txBox="1"/>
          <p:nvPr/>
        </p:nvSpPr>
        <p:spPr>
          <a:xfrm>
            <a:off x="2317242" y="3228874"/>
            <a:ext cx="1190721" cy="296636"/>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25" tIns="45713" rIns="91425" bIns="45713" rtlCol="0">
            <a:spAutoFit/>
          </a:bodyPr>
          <a:lstStyle/>
          <a:p>
            <a:pPr algn="ctr">
              <a:lnSpc>
                <a:spcPct val="130000"/>
              </a:lnSpc>
              <a:spcBef>
                <a:spcPts val="800"/>
              </a:spcBef>
            </a:pPr>
            <a:r>
              <a:rPr lang="ja-JP" altLang="en-US" sz="1100" b="1">
                <a:latin typeface="Arial" panose="020B0604020202020204" pitchFamily="34" charset="0"/>
                <a:ea typeface="Yu Gothic" panose="020B0400000000000000" pitchFamily="34" charset="-128"/>
                <a:cs typeface="Arial" panose="020B0604020202020204" pitchFamily="34" charset="0"/>
              </a:rPr>
              <a:t>レコード</a:t>
            </a:r>
            <a:r>
              <a:rPr lang="en-US" altLang="ja-JP" sz="1100" b="1" dirty="0">
                <a:latin typeface="Arial" panose="020B0604020202020204" pitchFamily="34" charset="0"/>
                <a:ea typeface="Yu Gothic" panose="020B0400000000000000" pitchFamily="34" charset="-128"/>
                <a:cs typeface="Arial" panose="020B0604020202020204" pitchFamily="34" charset="0"/>
              </a:rPr>
              <a:t>2 </a:t>
            </a:r>
            <a:r>
              <a:rPr lang="ja-JP" altLang="en-US" sz="1100" b="1">
                <a:latin typeface="Arial" panose="020B0604020202020204" pitchFamily="34" charset="0"/>
                <a:ea typeface="Yu Gothic" panose="020B0400000000000000" pitchFamily="34" charset="-128"/>
                <a:cs typeface="Arial" panose="020B0604020202020204" pitchFamily="34" charset="0"/>
              </a:rPr>
              <a:t>更新</a:t>
            </a:r>
          </a:p>
        </p:txBody>
      </p:sp>
      <p:sp>
        <p:nvSpPr>
          <p:cNvPr id="13" name="テキスト ボックス 12">
            <a:extLst>
              <a:ext uri="{FF2B5EF4-FFF2-40B4-BE49-F238E27FC236}">
                <a16:creationId xmlns:a16="http://schemas.microsoft.com/office/drawing/2014/main" id="{21B17FAD-E5BE-85F0-3B64-289D51C97A68}"/>
              </a:ext>
            </a:extLst>
          </p:cNvPr>
          <p:cNvSpPr txBox="1"/>
          <p:nvPr/>
        </p:nvSpPr>
        <p:spPr>
          <a:xfrm>
            <a:off x="2317242" y="3581215"/>
            <a:ext cx="1190721" cy="296636"/>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25" tIns="45713" rIns="91425" bIns="45713" rtlCol="0">
            <a:spAutoFit/>
          </a:bodyPr>
          <a:lstStyle/>
          <a:p>
            <a:pPr algn="ctr">
              <a:lnSpc>
                <a:spcPct val="130000"/>
              </a:lnSpc>
              <a:spcBef>
                <a:spcPts val="800"/>
              </a:spcBef>
            </a:pPr>
            <a:r>
              <a:rPr lang="ja-JP" altLang="en-US" sz="1100" b="1">
                <a:latin typeface="Arial" panose="020B0604020202020204" pitchFamily="34" charset="0"/>
                <a:ea typeface="Yu Gothic" panose="020B0400000000000000" pitchFamily="34" charset="-128"/>
                <a:cs typeface="Arial" panose="020B0604020202020204" pitchFamily="34" charset="0"/>
              </a:rPr>
              <a:t>レコード</a:t>
            </a:r>
            <a:r>
              <a:rPr lang="en-US" altLang="ja-JP" sz="1100" b="1" dirty="0">
                <a:latin typeface="Arial" panose="020B0604020202020204" pitchFamily="34" charset="0"/>
                <a:ea typeface="Yu Gothic" panose="020B0400000000000000" pitchFamily="34" charset="-128"/>
                <a:cs typeface="Arial" panose="020B0604020202020204" pitchFamily="34" charset="0"/>
              </a:rPr>
              <a:t>4 </a:t>
            </a:r>
            <a:r>
              <a:rPr lang="ja-JP" altLang="en-US" sz="1100" b="1">
                <a:latin typeface="Arial" panose="020B0604020202020204" pitchFamily="34" charset="0"/>
                <a:ea typeface="Yu Gothic" panose="020B0400000000000000" pitchFamily="34" charset="-128"/>
                <a:cs typeface="Arial" panose="020B0604020202020204" pitchFamily="34" charset="0"/>
              </a:rPr>
              <a:t>更新</a:t>
            </a:r>
          </a:p>
        </p:txBody>
      </p:sp>
      <p:sp>
        <p:nvSpPr>
          <p:cNvPr id="14" name="テキスト ボックス 13">
            <a:extLst>
              <a:ext uri="{FF2B5EF4-FFF2-40B4-BE49-F238E27FC236}">
                <a16:creationId xmlns:a16="http://schemas.microsoft.com/office/drawing/2014/main" id="{34BF4253-7216-B3A4-89AE-74FE753F6DF4}"/>
              </a:ext>
            </a:extLst>
          </p:cNvPr>
          <p:cNvSpPr txBox="1"/>
          <p:nvPr/>
        </p:nvSpPr>
        <p:spPr>
          <a:xfrm>
            <a:off x="2317242" y="3933557"/>
            <a:ext cx="1190721" cy="296636"/>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25" tIns="45713" rIns="91425" bIns="45713" rtlCol="0">
            <a:spAutoFit/>
          </a:bodyPr>
          <a:lstStyle/>
          <a:p>
            <a:pPr algn="ctr">
              <a:lnSpc>
                <a:spcPct val="130000"/>
              </a:lnSpc>
              <a:spcBef>
                <a:spcPts val="800"/>
              </a:spcBef>
            </a:pPr>
            <a:r>
              <a:rPr lang="ja-JP" altLang="en-US" sz="1100" b="1">
                <a:latin typeface="Arial" panose="020B0604020202020204" pitchFamily="34" charset="0"/>
                <a:ea typeface="Yu Gothic" panose="020B0400000000000000" pitchFamily="34" charset="-128"/>
                <a:cs typeface="Arial" panose="020B0604020202020204" pitchFamily="34" charset="0"/>
              </a:rPr>
              <a:t>レコード</a:t>
            </a:r>
            <a:r>
              <a:rPr lang="en-US" altLang="ja-JP" sz="1100" b="1" dirty="0">
                <a:latin typeface="Arial" panose="020B0604020202020204" pitchFamily="34" charset="0"/>
                <a:ea typeface="Yu Gothic" panose="020B0400000000000000" pitchFamily="34" charset="-128"/>
                <a:cs typeface="Arial" panose="020B0604020202020204" pitchFamily="34" charset="0"/>
              </a:rPr>
              <a:t>1 </a:t>
            </a:r>
            <a:r>
              <a:rPr lang="ja-JP" altLang="en-US" sz="1100" b="1">
                <a:latin typeface="Arial" panose="020B0604020202020204" pitchFamily="34" charset="0"/>
                <a:ea typeface="Yu Gothic" panose="020B0400000000000000" pitchFamily="34" charset="-128"/>
                <a:cs typeface="Arial" panose="020B0604020202020204" pitchFamily="34" charset="0"/>
              </a:rPr>
              <a:t>更新</a:t>
            </a:r>
          </a:p>
        </p:txBody>
      </p:sp>
      <p:sp>
        <p:nvSpPr>
          <p:cNvPr id="17" name="テキスト ボックス 16">
            <a:extLst>
              <a:ext uri="{FF2B5EF4-FFF2-40B4-BE49-F238E27FC236}">
                <a16:creationId xmlns:a16="http://schemas.microsoft.com/office/drawing/2014/main" id="{4231FC66-F277-49AA-713C-330DBE236DA2}"/>
              </a:ext>
            </a:extLst>
          </p:cNvPr>
          <p:cNvSpPr txBox="1"/>
          <p:nvPr/>
        </p:nvSpPr>
        <p:spPr>
          <a:xfrm>
            <a:off x="3914080" y="4764402"/>
            <a:ext cx="2281737" cy="918507"/>
          </a:xfrm>
          <a:prstGeom prst="rect">
            <a:avLst/>
          </a:prstGeom>
        </p:spPr>
        <p:txBody>
          <a:bodyPr vert="horz" wrap="square" lIns="91425" tIns="45713" rIns="91425" bIns="45713" rtlCol="0">
            <a:spAutoFit/>
          </a:bodyPr>
          <a:lstStyle/>
          <a:p>
            <a:pPr>
              <a:lnSpc>
                <a:spcPts val="1000"/>
              </a:lnSpc>
              <a:spcBef>
                <a:spcPts val="800"/>
              </a:spcBef>
            </a:pPr>
            <a:r>
              <a:rPr lang="en-US" altLang="ja-JP" sz="1100" b="1" dirty="0">
                <a:latin typeface="Arial" panose="020B0604020202020204" pitchFamily="34" charset="0"/>
                <a:ea typeface="Yu Gothic" panose="020B0400000000000000" pitchFamily="34" charset="-128"/>
                <a:cs typeface="Arial" panose="020B0604020202020204" pitchFamily="34" charset="0"/>
              </a:rPr>
              <a:t>1</a:t>
            </a:r>
            <a:r>
              <a:rPr lang="ja-JP" altLang="en-US" sz="1100" b="1">
                <a:latin typeface="Arial" panose="020B0604020202020204" pitchFamily="34" charset="0"/>
                <a:ea typeface="Yu Gothic" panose="020B0400000000000000" pitchFamily="34" charset="-128"/>
                <a:cs typeface="Arial" panose="020B0604020202020204" pitchFamily="34" charset="0"/>
              </a:rPr>
              <a:t>回目のレスポンス</a:t>
            </a:r>
            <a:endParaRPr lang="en-US" altLang="ja-JP" sz="1100" b="1" dirty="0">
              <a:latin typeface="Arial" panose="020B0604020202020204" pitchFamily="34" charset="0"/>
              <a:ea typeface="Yu Gothic" panose="020B0400000000000000" pitchFamily="34" charset="-128"/>
              <a:cs typeface="Arial" panose="020B0604020202020204" pitchFamily="34" charset="0"/>
            </a:endParaRPr>
          </a:p>
          <a:p>
            <a:pPr>
              <a:lnSpc>
                <a:spcPts val="1000"/>
              </a:lnSpc>
              <a:spcBef>
                <a:spcPts val="800"/>
              </a:spcBef>
            </a:pPr>
            <a:r>
              <a:rPr lang="ja-JP" altLang="en-US" sz="1100" b="1">
                <a:latin typeface="Arial" panose="020B0604020202020204" pitchFamily="34" charset="0"/>
                <a:ea typeface="Yu Gothic" panose="020B0400000000000000" pitchFamily="34" charset="-128"/>
                <a:cs typeface="Arial" panose="020B0604020202020204" pitchFamily="34" charset="0"/>
              </a:rPr>
              <a:t>レコード</a:t>
            </a:r>
            <a:r>
              <a:rPr lang="en-US" altLang="ja-JP" sz="1100" b="1" dirty="0">
                <a:latin typeface="Arial" panose="020B0604020202020204" pitchFamily="34" charset="0"/>
                <a:ea typeface="Yu Gothic" panose="020B0400000000000000" pitchFamily="34" charset="-128"/>
                <a:cs typeface="Arial" panose="020B0604020202020204" pitchFamily="34" charset="0"/>
              </a:rPr>
              <a:t>1 </a:t>
            </a:r>
            <a:r>
              <a:rPr lang="ja-JP" altLang="en-US" sz="1100" b="1">
                <a:latin typeface="Arial" panose="020B0604020202020204" pitchFamily="34" charset="0"/>
                <a:ea typeface="Yu Gothic" panose="020B0400000000000000" pitchFamily="34" charset="-128"/>
                <a:cs typeface="Arial" panose="020B0604020202020204" pitchFamily="34" charset="0"/>
              </a:rPr>
              <a:t>の最新データが</a:t>
            </a:r>
            <a:r>
              <a:rPr lang="en-US" altLang="ja-JP" sz="1100" b="1" dirty="0">
                <a:latin typeface="Arial" panose="020B0604020202020204" pitchFamily="34" charset="0"/>
                <a:ea typeface="Yu Gothic" panose="020B0400000000000000" pitchFamily="34" charset="-128"/>
                <a:cs typeface="Arial" panose="020B0604020202020204" pitchFamily="34" charset="0"/>
              </a:rPr>
              <a:t> 2</a:t>
            </a:r>
            <a:r>
              <a:rPr lang="ja-JP" altLang="en-US" sz="1100" b="1">
                <a:latin typeface="Arial" panose="020B0604020202020204" pitchFamily="34" charset="0"/>
                <a:ea typeface="Yu Gothic" panose="020B0400000000000000" pitchFamily="34" charset="-128"/>
                <a:cs typeface="Arial" panose="020B0604020202020204" pitchFamily="34" charset="0"/>
              </a:rPr>
              <a:t>件</a:t>
            </a:r>
            <a:endParaRPr lang="en-US" altLang="ja-JP" sz="1100" b="1" dirty="0">
              <a:latin typeface="Arial" panose="020B0604020202020204" pitchFamily="34" charset="0"/>
              <a:ea typeface="Yu Gothic" panose="020B0400000000000000" pitchFamily="34" charset="-128"/>
              <a:cs typeface="Arial" panose="020B0604020202020204" pitchFamily="34" charset="0"/>
            </a:endParaRPr>
          </a:p>
          <a:p>
            <a:pPr>
              <a:lnSpc>
                <a:spcPts val="1000"/>
              </a:lnSpc>
              <a:spcBef>
                <a:spcPts val="800"/>
              </a:spcBef>
            </a:pPr>
            <a:r>
              <a:rPr lang="ja-JP" altLang="en-US" sz="1100" b="1">
                <a:latin typeface="Arial" panose="020B0604020202020204" pitchFamily="34" charset="0"/>
                <a:ea typeface="Yu Gothic" panose="020B0400000000000000" pitchFamily="34" charset="-128"/>
                <a:cs typeface="Arial" panose="020B0604020202020204" pitchFamily="34" charset="0"/>
              </a:rPr>
              <a:t>レコード</a:t>
            </a:r>
            <a:r>
              <a:rPr lang="en-US" altLang="ja-JP" sz="1100" b="1" dirty="0">
                <a:latin typeface="Arial" panose="020B0604020202020204" pitchFamily="34" charset="0"/>
                <a:ea typeface="Yu Gothic" panose="020B0400000000000000" pitchFamily="34" charset="-128"/>
                <a:cs typeface="Arial" panose="020B0604020202020204" pitchFamily="34" charset="0"/>
              </a:rPr>
              <a:t>2 </a:t>
            </a:r>
            <a:r>
              <a:rPr lang="ja-JP" altLang="en-US" sz="1100" b="1">
                <a:latin typeface="Arial" panose="020B0604020202020204" pitchFamily="34" charset="0"/>
                <a:ea typeface="Yu Gothic" panose="020B0400000000000000" pitchFamily="34" charset="-128"/>
                <a:cs typeface="Arial" panose="020B0604020202020204" pitchFamily="34" charset="0"/>
              </a:rPr>
              <a:t>の最新データが</a:t>
            </a:r>
            <a:r>
              <a:rPr lang="en-US" altLang="ja-JP" sz="1100" b="1" dirty="0">
                <a:latin typeface="Arial" panose="020B0604020202020204" pitchFamily="34" charset="0"/>
                <a:ea typeface="Yu Gothic" panose="020B0400000000000000" pitchFamily="34" charset="-128"/>
                <a:cs typeface="Arial" panose="020B0604020202020204" pitchFamily="34" charset="0"/>
              </a:rPr>
              <a:t> 1</a:t>
            </a:r>
            <a:r>
              <a:rPr lang="ja-JP" altLang="en-US" sz="1100" b="1">
                <a:latin typeface="Arial" panose="020B0604020202020204" pitchFamily="34" charset="0"/>
                <a:ea typeface="Yu Gothic" panose="020B0400000000000000" pitchFamily="34" charset="-128"/>
                <a:cs typeface="Arial" panose="020B0604020202020204" pitchFamily="34" charset="0"/>
              </a:rPr>
              <a:t>件</a:t>
            </a:r>
            <a:endParaRPr lang="en-US" altLang="ja-JP" sz="1100" b="1" dirty="0">
              <a:latin typeface="Arial" panose="020B0604020202020204" pitchFamily="34" charset="0"/>
              <a:ea typeface="Yu Gothic" panose="020B0400000000000000" pitchFamily="34" charset="-128"/>
              <a:cs typeface="Arial" panose="020B0604020202020204" pitchFamily="34" charset="0"/>
            </a:endParaRPr>
          </a:p>
          <a:p>
            <a:pPr>
              <a:lnSpc>
                <a:spcPts val="1000"/>
              </a:lnSpc>
              <a:spcBef>
                <a:spcPts val="800"/>
              </a:spcBef>
            </a:pPr>
            <a:r>
              <a:rPr lang="ja-JP" altLang="en-US" sz="1100" b="1">
                <a:latin typeface="Arial" panose="020B0604020202020204" pitchFamily="34" charset="0"/>
                <a:ea typeface="Yu Gothic" panose="020B0400000000000000" pitchFamily="34" charset="-128"/>
                <a:cs typeface="Arial" panose="020B0604020202020204" pitchFamily="34" charset="0"/>
              </a:rPr>
              <a:t>レコード</a:t>
            </a:r>
            <a:r>
              <a:rPr lang="en-US" altLang="ja-JP" sz="1100" b="1" dirty="0">
                <a:latin typeface="Arial" panose="020B0604020202020204" pitchFamily="34" charset="0"/>
                <a:ea typeface="Yu Gothic" panose="020B0400000000000000" pitchFamily="34" charset="-128"/>
                <a:cs typeface="Arial" panose="020B0604020202020204" pitchFamily="34" charset="0"/>
              </a:rPr>
              <a:t>3 </a:t>
            </a:r>
            <a:r>
              <a:rPr lang="ja-JP" altLang="en-US" sz="1100" b="1">
                <a:latin typeface="Arial" panose="020B0604020202020204" pitchFamily="34" charset="0"/>
                <a:ea typeface="Yu Gothic" panose="020B0400000000000000" pitchFamily="34" charset="-128"/>
                <a:cs typeface="Arial" panose="020B0604020202020204" pitchFamily="34" charset="0"/>
              </a:rPr>
              <a:t>の最新データが</a:t>
            </a:r>
            <a:r>
              <a:rPr lang="en-US" altLang="ja-JP" sz="1100" b="1" dirty="0">
                <a:latin typeface="Arial" panose="020B0604020202020204" pitchFamily="34" charset="0"/>
                <a:ea typeface="Yu Gothic" panose="020B0400000000000000" pitchFamily="34" charset="-128"/>
                <a:cs typeface="Arial" panose="020B0604020202020204" pitchFamily="34" charset="0"/>
              </a:rPr>
              <a:t> 2</a:t>
            </a:r>
            <a:r>
              <a:rPr lang="ja-JP" altLang="en-US" sz="1100" b="1">
                <a:latin typeface="Arial" panose="020B0604020202020204" pitchFamily="34" charset="0"/>
                <a:ea typeface="Yu Gothic" panose="020B0400000000000000" pitchFamily="34" charset="-128"/>
                <a:cs typeface="Arial" panose="020B0604020202020204" pitchFamily="34" charset="0"/>
              </a:rPr>
              <a:t>件　</a:t>
            </a:r>
          </a:p>
        </p:txBody>
      </p:sp>
      <p:sp>
        <p:nvSpPr>
          <p:cNvPr id="18" name="テキスト ボックス 17">
            <a:extLst>
              <a:ext uri="{FF2B5EF4-FFF2-40B4-BE49-F238E27FC236}">
                <a16:creationId xmlns:a16="http://schemas.microsoft.com/office/drawing/2014/main" id="{7615FDFE-CE5A-5BA8-21E7-086E7CBC3D83}"/>
              </a:ext>
            </a:extLst>
          </p:cNvPr>
          <p:cNvSpPr txBox="1"/>
          <p:nvPr/>
        </p:nvSpPr>
        <p:spPr>
          <a:xfrm>
            <a:off x="3927722" y="2999618"/>
            <a:ext cx="2234714" cy="918507"/>
          </a:xfrm>
          <a:prstGeom prst="rect">
            <a:avLst/>
          </a:prstGeom>
        </p:spPr>
        <p:txBody>
          <a:bodyPr vert="horz" wrap="square" lIns="91425" tIns="45713" rIns="91425" bIns="45713" rtlCol="0">
            <a:spAutoFit/>
          </a:bodyPr>
          <a:lstStyle/>
          <a:p>
            <a:pPr>
              <a:lnSpc>
                <a:spcPts val="1000"/>
              </a:lnSpc>
              <a:spcBef>
                <a:spcPts val="800"/>
              </a:spcBef>
            </a:pPr>
            <a:r>
              <a:rPr lang="en-US" altLang="ja-JP" sz="1100" b="1" dirty="0">
                <a:latin typeface="Arial" panose="020B0604020202020204" pitchFamily="34" charset="0"/>
                <a:ea typeface="Yu Gothic" panose="020B0400000000000000" pitchFamily="34" charset="-128"/>
                <a:cs typeface="Arial" panose="020B0604020202020204" pitchFamily="34" charset="0"/>
              </a:rPr>
              <a:t>2</a:t>
            </a:r>
            <a:r>
              <a:rPr lang="ja-JP" altLang="en-US" sz="1100" b="1">
                <a:latin typeface="Arial" panose="020B0604020202020204" pitchFamily="34" charset="0"/>
                <a:ea typeface="Yu Gothic" panose="020B0400000000000000" pitchFamily="34" charset="-128"/>
                <a:cs typeface="Arial" panose="020B0604020202020204" pitchFamily="34" charset="0"/>
              </a:rPr>
              <a:t>回目のレスポンス</a:t>
            </a:r>
            <a:endParaRPr lang="en-US" altLang="ja-JP" sz="1100" b="1" dirty="0">
              <a:latin typeface="Arial" panose="020B0604020202020204" pitchFamily="34" charset="0"/>
              <a:ea typeface="Yu Gothic" panose="020B0400000000000000" pitchFamily="34" charset="-128"/>
              <a:cs typeface="Arial" panose="020B0604020202020204" pitchFamily="34" charset="0"/>
            </a:endParaRPr>
          </a:p>
          <a:p>
            <a:pPr>
              <a:lnSpc>
                <a:spcPts val="1000"/>
              </a:lnSpc>
              <a:spcBef>
                <a:spcPts val="800"/>
              </a:spcBef>
            </a:pPr>
            <a:r>
              <a:rPr lang="ja-JP" altLang="en-US" sz="1100" b="1">
                <a:latin typeface="Arial" panose="020B0604020202020204" pitchFamily="34" charset="0"/>
                <a:ea typeface="Yu Gothic" panose="020B0400000000000000" pitchFamily="34" charset="-128"/>
                <a:cs typeface="Arial" panose="020B0604020202020204" pitchFamily="34" charset="0"/>
              </a:rPr>
              <a:t>レコード</a:t>
            </a:r>
            <a:r>
              <a:rPr lang="en-US" altLang="ja-JP" sz="1100" b="1" dirty="0">
                <a:latin typeface="Arial" panose="020B0604020202020204" pitchFamily="34" charset="0"/>
                <a:ea typeface="Yu Gothic" panose="020B0400000000000000" pitchFamily="34" charset="-128"/>
                <a:cs typeface="Arial" panose="020B0604020202020204" pitchFamily="34" charset="0"/>
              </a:rPr>
              <a:t>1 </a:t>
            </a:r>
            <a:r>
              <a:rPr lang="ja-JP" altLang="en-US" sz="1100" b="1">
                <a:latin typeface="Arial" panose="020B0604020202020204" pitchFamily="34" charset="0"/>
                <a:ea typeface="Yu Gothic" panose="020B0400000000000000" pitchFamily="34" charset="-128"/>
                <a:cs typeface="Arial" panose="020B0604020202020204" pitchFamily="34" charset="0"/>
              </a:rPr>
              <a:t>の最新データが</a:t>
            </a:r>
            <a:r>
              <a:rPr lang="en-US" altLang="ja-JP" sz="1100" b="1" dirty="0">
                <a:latin typeface="Arial" panose="020B0604020202020204" pitchFamily="34" charset="0"/>
                <a:ea typeface="Yu Gothic" panose="020B0400000000000000" pitchFamily="34" charset="-128"/>
                <a:cs typeface="Arial" panose="020B0604020202020204" pitchFamily="34" charset="0"/>
              </a:rPr>
              <a:t> 2</a:t>
            </a:r>
            <a:r>
              <a:rPr lang="ja-JP" altLang="en-US" sz="1100" b="1">
                <a:latin typeface="Arial" panose="020B0604020202020204" pitchFamily="34" charset="0"/>
                <a:ea typeface="Yu Gothic" panose="020B0400000000000000" pitchFamily="34" charset="-128"/>
                <a:cs typeface="Arial" panose="020B0604020202020204" pitchFamily="34" charset="0"/>
              </a:rPr>
              <a:t>件</a:t>
            </a:r>
            <a:endParaRPr lang="en-US" altLang="ja-JP" sz="1100" b="1" dirty="0">
              <a:latin typeface="Arial" panose="020B0604020202020204" pitchFamily="34" charset="0"/>
              <a:ea typeface="Yu Gothic" panose="020B0400000000000000" pitchFamily="34" charset="-128"/>
              <a:cs typeface="Arial" panose="020B0604020202020204" pitchFamily="34" charset="0"/>
            </a:endParaRPr>
          </a:p>
          <a:p>
            <a:pPr>
              <a:lnSpc>
                <a:spcPts val="1000"/>
              </a:lnSpc>
              <a:spcBef>
                <a:spcPts val="800"/>
              </a:spcBef>
            </a:pPr>
            <a:r>
              <a:rPr lang="ja-JP" altLang="en-US" sz="1100" b="1">
                <a:latin typeface="Arial" panose="020B0604020202020204" pitchFamily="34" charset="0"/>
                <a:ea typeface="Yu Gothic" panose="020B0400000000000000" pitchFamily="34" charset="-128"/>
                <a:cs typeface="Arial" panose="020B0604020202020204" pitchFamily="34" charset="0"/>
              </a:rPr>
              <a:t>レコード</a:t>
            </a:r>
            <a:r>
              <a:rPr lang="en-US" altLang="ja-JP" sz="1100" b="1" dirty="0">
                <a:latin typeface="Arial" panose="020B0604020202020204" pitchFamily="34" charset="0"/>
                <a:ea typeface="Yu Gothic" panose="020B0400000000000000" pitchFamily="34" charset="-128"/>
                <a:cs typeface="Arial" panose="020B0604020202020204" pitchFamily="34" charset="0"/>
              </a:rPr>
              <a:t>2 </a:t>
            </a:r>
            <a:r>
              <a:rPr lang="ja-JP" altLang="en-US" sz="1100" b="1">
                <a:latin typeface="Arial" panose="020B0604020202020204" pitchFamily="34" charset="0"/>
                <a:ea typeface="Yu Gothic" panose="020B0400000000000000" pitchFamily="34" charset="-128"/>
                <a:cs typeface="Arial" panose="020B0604020202020204" pitchFamily="34" charset="0"/>
              </a:rPr>
              <a:t>の最新データが</a:t>
            </a:r>
            <a:r>
              <a:rPr lang="en-US" altLang="ja-JP" sz="1100" b="1" dirty="0">
                <a:latin typeface="Arial" panose="020B0604020202020204" pitchFamily="34" charset="0"/>
                <a:ea typeface="Yu Gothic" panose="020B0400000000000000" pitchFamily="34" charset="-128"/>
                <a:cs typeface="Arial" panose="020B0604020202020204" pitchFamily="34" charset="0"/>
              </a:rPr>
              <a:t> 1</a:t>
            </a:r>
            <a:r>
              <a:rPr lang="ja-JP" altLang="en-US" sz="1100" b="1">
                <a:latin typeface="Arial" panose="020B0604020202020204" pitchFamily="34" charset="0"/>
                <a:ea typeface="Yu Gothic" panose="020B0400000000000000" pitchFamily="34" charset="-128"/>
                <a:cs typeface="Arial" panose="020B0604020202020204" pitchFamily="34" charset="0"/>
              </a:rPr>
              <a:t>件</a:t>
            </a:r>
            <a:endParaRPr lang="en" altLang="ja-JP" sz="1100" b="1" dirty="0">
              <a:latin typeface="Arial" panose="020B0604020202020204" pitchFamily="34" charset="0"/>
              <a:ea typeface="Yu Gothic" panose="020B0400000000000000" pitchFamily="34" charset="-128"/>
              <a:cs typeface="Arial" panose="020B0604020202020204" pitchFamily="34" charset="0"/>
            </a:endParaRPr>
          </a:p>
          <a:p>
            <a:pPr>
              <a:lnSpc>
                <a:spcPts val="1000"/>
              </a:lnSpc>
              <a:spcBef>
                <a:spcPts val="800"/>
              </a:spcBef>
            </a:pPr>
            <a:r>
              <a:rPr lang="ja-JP" altLang="en-US" sz="1100" b="1">
                <a:latin typeface="Arial" panose="020B0604020202020204" pitchFamily="34" charset="0"/>
                <a:ea typeface="Yu Gothic" panose="020B0400000000000000" pitchFamily="34" charset="-128"/>
                <a:cs typeface="Arial" panose="020B0604020202020204" pitchFamily="34" charset="0"/>
              </a:rPr>
              <a:t>レコード</a:t>
            </a:r>
            <a:r>
              <a:rPr lang="en-US" altLang="ja-JP" sz="1100" b="1" dirty="0">
                <a:latin typeface="Arial" panose="020B0604020202020204" pitchFamily="34" charset="0"/>
                <a:ea typeface="Yu Gothic" panose="020B0400000000000000" pitchFamily="34" charset="-128"/>
                <a:cs typeface="Arial" panose="020B0604020202020204" pitchFamily="34" charset="0"/>
              </a:rPr>
              <a:t>4 </a:t>
            </a:r>
            <a:r>
              <a:rPr lang="ja-JP" altLang="en-US" sz="1100" b="1">
                <a:latin typeface="Arial" panose="020B0604020202020204" pitchFamily="34" charset="0"/>
                <a:ea typeface="Yu Gothic" panose="020B0400000000000000" pitchFamily="34" charset="-128"/>
                <a:cs typeface="Arial" panose="020B0604020202020204" pitchFamily="34" charset="0"/>
              </a:rPr>
              <a:t>の最新データが</a:t>
            </a:r>
            <a:r>
              <a:rPr lang="en-US" altLang="ja-JP" sz="1100" b="1" dirty="0">
                <a:latin typeface="Arial" panose="020B0604020202020204" pitchFamily="34" charset="0"/>
                <a:ea typeface="Yu Gothic" panose="020B0400000000000000" pitchFamily="34" charset="-128"/>
                <a:cs typeface="Arial" panose="020B0604020202020204" pitchFamily="34" charset="0"/>
              </a:rPr>
              <a:t> 2</a:t>
            </a:r>
            <a:r>
              <a:rPr lang="ja-JP" altLang="en-US" sz="1100" b="1">
                <a:latin typeface="Arial" panose="020B0604020202020204" pitchFamily="34" charset="0"/>
                <a:ea typeface="Yu Gothic" panose="020B0400000000000000" pitchFamily="34" charset="-128"/>
                <a:cs typeface="Arial" panose="020B0604020202020204" pitchFamily="34" charset="0"/>
              </a:rPr>
              <a:t>件</a:t>
            </a:r>
            <a:endParaRPr lang="en" altLang="ja-JP" sz="1100" b="1" dirty="0">
              <a:latin typeface="Arial" panose="020B0604020202020204" pitchFamily="34" charset="0"/>
              <a:ea typeface="Yu Gothic" panose="020B0400000000000000" pitchFamily="34" charset="-128"/>
              <a:cs typeface="Arial" panose="020B0604020202020204" pitchFamily="34" charset="0"/>
            </a:endParaRPr>
          </a:p>
        </p:txBody>
      </p:sp>
      <p:sp>
        <p:nvSpPr>
          <p:cNvPr id="20" name="テキスト ボックス 19">
            <a:extLst>
              <a:ext uri="{FF2B5EF4-FFF2-40B4-BE49-F238E27FC236}">
                <a16:creationId xmlns:a16="http://schemas.microsoft.com/office/drawing/2014/main" id="{5D4BD8BA-1C94-E8CD-4C31-7A3C4A002D08}"/>
              </a:ext>
            </a:extLst>
          </p:cNvPr>
          <p:cNvSpPr txBox="1"/>
          <p:nvPr/>
        </p:nvSpPr>
        <p:spPr>
          <a:xfrm>
            <a:off x="6519968" y="3693577"/>
            <a:ext cx="1367887" cy="1383763"/>
          </a:xfrm>
          <a:prstGeom prst="rect">
            <a:avLst/>
          </a:prstGeom>
        </p:spPr>
        <p:txBody>
          <a:bodyPr vert="horz" wrap="square" lIns="91425" tIns="45713" rIns="91425" bIns="45713" rtlCol="0">
            <a:spAutoFit/>
          </a:bodyPr>
          <a:lstStyle/>
          <a:p>
            <a:pPr>
              <a:lnSpc>
                <a:spcPts val="1000"/>
              </a:lnSpc>
              <a:spcBef>
                <a:spcPts val="800"/>
              </a:spcBef>
            </a:pPr>
            <a:r>
              <a:rPr lang="ja-JP" altLang="en-US" sz="1200" b="1">
                <a:latin typeface="Arial" panose="020B0604020202020204" pitchFamily="34" charset="0"/>
                <a:ea typeface="Yu Gothic" panose="020B0400000000000000" pitchFamily="34" charset="-128"/>
                <a:cs typeface="Arial" panose="020B0604020202020204" pitchFamily="34" charset="0"/>
              </a:rPr>
              <a:t>全体で見ると、</a:t>
            </a:r>
            <a:endParaRPr lang="en-US" altLang="ja-JP" sz="1200" b="1" dirty="0">
              <a:latin typeface="Arial" panose="020B0604020202020204" pitchFamily="34" charset="0"/>
              <a:ea typeface="Yu Gothic" panose="020B0400000000000000" pitchFamily="34" charset="-128"/>
              <a:cs typeface="Arial" panose="020B0604020202020204" pitchFamily="34" charset="0"/>
            </a:endParaRPr>
          </a:p>
          <a:p>
            <a:pPr>
              <a:lnSpc>
                <a:spcPts val="1000"/>
              </a:lnSpc>
              <a:spcBef>
                <a:spcPts val="800"/>
              </a:spcBef>
            </a:pPr>
            <a:r>
              <a:rPr lang="ja-JP" altLang="en-US" sz="1200" b="1">
                <a:latin typeface="Arial" panose="020B0604020202020204" pitchFamily="34" charset="0"/>
                <a:ea typeface="Yu Gothic" panose="020B0400000000000000" pitchFamily="34" charset="-128"/>
                <a:cs typeface="Arial" panose="020B0604020202020204" pitchFamily="34" charset="0"/>
              </a:rPr>
              <a:t>レコード</a:t>
            </a:r>
            <a:r>
              <a:rPr lang="en-US" altLang="ja-JP" sz="1200" b="1" dirty="0">
                <a:latin typeface="Arial" panose="020B0604020202020204" pitchFamily="34" charset="0"/>
                <a:ea typeface="Yu Gothic" panose="020B0400000000000000" pitchFamily="34" charset="-128"/>
                <a:cs typeface="Arial" panose="020B0604020202020204" pitchFamily="34" charset="0"/>
              </a:rPr>
              <a:t>1 </a:t>
            </a:r>
            <a:r>
              <a:rPr lang="ja-JP" altLang="en-US" sz="1200" b="1">
                <a:latin typeface="Arial" panose="020B0604020202020204" pitchFamily="34" charset="0"/>
                <a:ea typeface="Yu Gothic" panose="020B0400000000000000" pitchFamily="34" charset="-128"/>
                <a:cs typeface="Arial" panose="020B0604020202020204" pitchFamily="34" charset="0"/>
              </a:rPr>
              <a:t>が</a:t>
            </a:r>
            <a:r>
              <a:rPr lang="en-US" altLang="ja-JP" sz="1200" b="1" dirty="0">
                <a:latin typeface="Arial" panose="020B0604020202020204" pitchFamily="34" charset="0"/>
                <a:ea typeface="Yu Gothic" panose="020B0400000000000000" pitchFamily="34" charset="-128"/>
                <a:cs typeface="Arial" panose="020B0604020202020204" pitchFamily="34" charset="0"/>
              </a:rPr>
              <a:t> 4</a:t>
            </a:r>
            <a:r>
              <a:rPr lang="ja-JP" altLang="en-US" sz="1200" b="1">
                <a:latin typeface="Arial" panose="020B0604020202020204" pitchFamily="34" charset="0"/>
                <a:ea typeface="Yu Gothic" panose="020B0400000000000000" pitchFamily="34" charset="-128"/>
                <a:cs typeface="Arial" panose="020B0604020202020204" pitchFamily="34" charset="0"/>
              </a:rPr>
              <a:t>件</a:t>
            </a:r>
            <a:endParaRPr lang="en-US" altLang="ja-JP" sz="1200" b="1" dirty="0">
              <a:latin typeface="Arial" panose="020B0604020202020204" pitchFamily="34" charset="0"/>
              <a:ea typeface="Yu Gothic" panose="020B0400000000000000" pitchFamily="34" charset="-128"/>
              <a:cs typeface="Arial" panose="020B0604020202020204" pitchFamily="34" charset="0"/>
            </a:endParaRPr>
          </a:p>
          <a:p>
            <a:pPr>
              <a:lnSpc>
                <a:spcPts val="1000"/>
              </a:lnSpc>
              <a:spcBef>
                <a:spcPts val="800"/>
              </a:spcBef>
            </a:pPr>
            <a:r>
              <a:rPr lang="ja-JP" altLang="en-US" sz="1200" b="1">
                <a:latin typeface="Arial" panose="020B0604020202020204" pitchFamily="34" charset="0"/>
                <a:ea typeface="Yu Gothic" panose="020B0400000000000000" pitchFamily="34" charset="-128"/>
                <a:cs typeface="Arial" panose="020B0604020202020204" pitchFamily="34" charset="0"/>
              </a:rPr>
              <a:t>レコード</a:t>
            </a:r>
            <a:r>
              <a:rPr lang="en-US" altLang="ja-JP" sz="1200" b="1" dirty="0">
                <a:latin typeface="Arial" panose="020B0604020202020204" pitchFamily="34" charset="0"/>
                <a:ea typeface="Yu Gothic" panose="020B0400000000000000" pitchFamily="34" charset="-128"/>
                <a:cs typeface="Arial" panose="020B0604020202020204" pitchFamily="34" charset="0"/>
              </a:rPr>
              <a:t>2 </a:t>
            </a:r>
            <a:r>
              <a:rPr lang="ja-JP" altLang="en-US" sz="1200" b="1">
                <a:latin typeface="Arial" panose="020B0604020202020204" pitchFamily="34" charset="0"/>
                <a:ea typeface="Yu Gothic" panose="020B0400000000000000" pitchFamily="34" charset="-128"/>
                <a:cs typeface="Arial" panose="020B0604020202020204" pitchFamily="34" charset="0"/>
              </a:rPr>
              <a:t>が</a:t>
            </a:r>
            <a:r>
              <a:rPr lang="en-US" altLang="ja-JP" sz="1200" b="1" dirty="0">
                <a:latin typeface="Arial" panose="020B0604020202020204" pitchFamily="34" charset="0"/>
                <a:ea typeface="Yu Gothic" panose="020B0400000000000000" pitchFamily="34" charset="-128"/>
                <a:cs typeface="Arial" panose="020B0604020202020204" pitchFamily="34" charset="0"/>
              </a:rPr>
              <a:t> 2</a:t>
            </a:r>
            <a:r>
              <a:rPr lang="ja-JP" altLang="en-US" sz="1200" b="1">
                <a:latin typeface="Arial" panose="020B0604020202020204" pitchFamily="34" charset="0"/>
                <a:ea typeface="Yu Gothic" panose="020B0400000000000000" pitchFamily="34" charset="-128"/>
                <a:cs typeface="Arial" panose="020B0604020202020204" pitchFamily="34" charset="0"/>
              </a:rPr>
              <a:t>件</a:t>
            </a:r>
            <a:endParaRPr lang="en-US" altLang="ja-JP" sz="1200" b="1" dirty="0">
              <a:latin typeface="Arial" panose="020B0604020202020204" pitchFamily="34" charset="0"/>
              <a:ea typeface="Yu Gothic" panose="020B0400000000000000" pitchFamily="34" charset="-128"/>
              <a:cs typeface="Arial" panose="020B0604020202020204" pitchFamily="34" charset="0"/>
            </a:endParaRPr>
          </a:p>
          <a:p>
            <a:pPr>
              <a:lnSpc>
                <a:spcPts val="1000"/>
              </a:lnSpc>
              <a:spcBef>
                <a:spcPts val="800"/>
              </a:spcBef>
            </a:pPr>
            <a:r>
              <a:rPr lang="ja-JP" altLang="en-US" sz="1200" b="1">
                <a:latin typeface="Arial" panose="020B0604020202020204" pitchFamily="34" charset="0"/>
                <a:ea typeface="Yu Gothic" panose="020B0400000000000000" pitchFamily="34" charset="-128"/>
                <a:cs typeface="Arial" panose="020B0604020202020204" pitchFamily="34" charset="0"/>
              </a:rPr>
              <a:t>レコード</a:t>
            </a:r>
            <a:r>
              <a:rPr lang="en-US" altLang="ja-JP" sz="1200" b="1" dirty="0">
                <a:latin typeface="Arial" panose="020B0604020202020204" pitchFamily="34" charset="0"/>
                <a:ea typeface="Yu Gothic" panose="020B0400000000000000" pitchFamily="34" charset="-128"/>
                <a:cs typeface="Arial" panose="020B0604020202020204" pitchFamily="34" charset="0"/>
              </a:rPr>
              <a:t>3 </a:t>
            </a:r>
            <a:r>
              <a:rPr lang="ja-JP" altLang="en-US" sz="1200" b="1">
                <a:latin typeface="Arial" panose="020B0604020202020204" pitchFamily="34" charset="0"/>
                <a:ea typeface="Yu Gothic" panose="020B0400000000000000" pitchFamily="34" charset="-128"/>
                <a:cs typeface="Arial" panose="020B0604020202020204" pitchFamily="34" charset="0"/>
              </a:rPr>
              <a:t>が</a:t>
            </a:r>
            <a:r>
              <a:rPr lang="en-US" altLang="ja-JP" sz="1200" b="1" dirty="0">
                <a:latin typeface="Arial" panose="020B0604020202020204" pitchFamily="34" charset="0"/>
                <a:ea typeface="Yu Gothic" panose="020B0400000000000000" pitchFamily="34" charset="-128"/>
                <a:cs typeface="Arial" panose="020B0604020202020204" pitchFamily="34" charset="0"/>
              </a:rPr>
              <a:t> 2</a:t>
            </a:r>
            <a:r>
              <a:rPr lang="ja-JP" altLang="en-US" sz="1200" b="1">
                <a:latin typeface="Arial" panose="020B0604020202020204" pitchFamily="34" charset="0"/>
                <a:ea typeface="Yu Gothic" panose="020B0400000000000000" pitchFamily="34" charset="-128"/>
                <a:cs typeface="Arial" panose="020B0604020202020204" pitchFamily="34" charset="0"/>
              </a:rPr>
              <a:t>件</a:t>
            </a:r>
            <a:endParaRPr lang="en-US" altLang="ja-JP" sz="1200" b="1" dirty="0">
              <a:latin typeface="Arial" panose="020B0604020202020204" pitchFamily="34" charset="0"/>
              <a:ea typeface="Yu Gothic" panose="020B0400000000000000" pitchFamily="34" charset="-128"/>
              <a:cs typeface="Arial" panose="020B0604020202020204" pitchFamily="34" charset="0"/>
            </a:endParaRPr>
          </a:p>
          <a:p>
            <a:pPr>
              <a:lnSpc>
                <a:spcPts val="1000"/>
              </a:lnSpc>
              <a:spcBef>
                <a:spcPts val="800"/>
              </a:spcBef>
            </a:pPr>
            <a:r>
              <a:rPr lang="ja-JP" altLang="en-US" sz="1200" b="1">
                <a:latin typeface="Arial" panose="020B0604020202020204" pitchFamily="34" charset="0"/>
                <a:ea typeface="Yu Gothic" panose="020B0400000000000000" pitchFamily="34" charset="-128"/>
                <a:cs typeface="Arial" panose="020B0604020202020204" pitchFamily="34" charset="0"/>
              </a:rPr>
              <a:t>レコード</a:t>
            </a:r>
            <a:r>
              <a:rPr lang="en-US" altLang="ja-JP" sz="1200" b="1" dirty="0">
                <a:latin typeface="Arial" panose="020B0604020202020204" pitchFamily="34" charset="0"/>
                <a:ea typeface="Yu Gothic" panose="020B0400000000000000" pitchFamily="34" charset="-128"/>
                <a:cs typeface="Arial" panose="020B0604020202020204" pitchFamily="34" charset="0"/>
              </a:rPr>
              <a:t>4 </a:t>
            </a:r>
            <a:r>
              <a:rPr lang="ja-JP" altLang="en-US" sz="1200" b="1">
                <a:latin typeface="Arial" panose="020B0604020202020204" pitchFamily="34" charset="0"/>
                <a:ea typeface="Yu Gothic" panose="020B0400000000000000" pitchFamily="34" charset="-128"/>
                <a:cs typeface="Arial" panose="020B0604020202020204" pitchFamily="34" charset="0"/>
              </a:rPr>
              <a:t>が</a:t>
            </a:r>
            <a:r>
              <a:rPr lang="en-US" altLang="ja-JP" sz="1200" b="1" dirty="0">
                <a:latin typeface="Arial" panose="020B0604020202020204" pitchFamily="34" charset="0"/>
                <a:ea typeface="Yu Gothic" panose="020B0400000000000000" pitchFamily="34" charset="-128"/>
                <a:cs typeface="Arial" panose="020B0604020202020204" pitchFamily="34" charset="0"/>
              </a:rPr>
              <a:t> 2</a:t>
            </a:r>
            <a:r>
              <a:rPr lang="ja-JP" altLang="en-US" sz="1200" b="1">
                <a:latin typeface="Arial" panose="020B0604020202020204" pitchFamily="34" charset="0"/>
                <a:ea typeface="Yu Gothic" panose="020B0400000000000000" pitchFamily="34" charset="-128"/>
                <a:cs typeface="Arial" panose="020B0604020202020204" pitchFamily="34" charset="0"/>
              </a:rPr>
              <a:t>件</a:t>
            </a:r>
            <a:endParaRPr lang="en-US" altLang="ja-JP" sz="1200" b="1" dirty="0">
              <a:latin typeface="Arial" panose="020B0604020202020204" pitchFamily="34" charset="0"/>
              <a:ea typeface="Yu Gothic" panose="020B0400000000000000" pitchFamily="34" charset="-128"/>
              <a:cs typeface="Arial" panose="020B0604020202020204" pitchFamily="34" charset="0"/>
            </a:endParaRPr>
          </a:p>
          <a:p>
            <a:pPr>
              <a:lnSpc>
                <a:spcPts val="1000"/>
              </a:lnSpc>
              <a:spcBef>
                <a:spcPts val="800"/>
              </a:spcBef>
            </a:pPr>
            <a:r>
              <a:rPr lang="ja-JP" altLang="en-US" sz="1200" b="1">
                <a:latin typeface="Arial" panose="020B0604020202020204" pitchFamily="34" charset="0"/>
                <a:ea typeface="Yu Gothic" panose="020B0400000000000000" pitchFamily="34" charset="-128"/>
                <a:cs typeface="Arial" panose="020B0604020202020204" pitchFamily="34" charset="0"/>
              </a:rPr>
              <a:t>の重複となる</a:t>
            </a:r>
            <a:endParaRPr lang="en-US" altLang="ja-JP" sz="1200" b="1" dirty="0">
              <a:latin typeface="Arial" panose="020B0604020202020204" pitchFamily="34" charset="0"/>
              <a:ea typeface="Yu Gothic" panose="020B0400000000000000" pitchFamily="34" charset="-128"/>
              <a:cs typeface="Arial" panose="020B0604020202020204" pitchFamily="34" charset="0"/>
            </a:endParaRPr>
          </a:p>
        </p:txBody>
      </p:sp>
      <p:sp>
        <p:nvSpPr>
          <p:cNvPr id="21" name="正方形/長方形 20">
            <a:extLst>
              <a:ext uri="{FF2B5EF4-FFF2-40B4-BE49-F238E27FC236}">
                <a16:creationId xmlns:a16="http://schemas.microsoft.com/office/drawing/2014/main" id="{BFEE5F99-B133-3435-0372-3808929BE521}"/>
              </a:ext>
            </a:extLst>
          </p:cNvPr>
          <p:cNvSpPr/>
          <p:nvPr/>
        </p:nvSpPr>
        <p:spPr>
          <a:xfrm>
            <a:off x="6289598" y="2445277"/>
            <a:ext cx="3991535" cy="8292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600" b="1">
                <a:solidFill>
                  <a:schemeClr val="accent1"/>
                </a:solidFill>
                <a:latin typeface="Arial" panose="020B0604020202020204" pitchFamily="34" charset="0"/>
                <a:cs typeface="Arial" panose="020B0604020202020204" pitchFamily="34" charset="0"/>
              </a:rPr>
              <a:t>データの採用時は、最新の更新日時（</a:t>
            </a:r>
            <a:r>
              <a:rPr lang="en-US" altLang="ja-JP" sz="1600" b="1" dirty="0">
                <a:solidFill>
                  <a:schemeClr val="accent1"/>
                </a:solidFill>
                <a:latin typeface="Arial" panose="020B0604020202020204" pitchFamily="34" charset="0"/>
                <a:cs typeface="Arial" panose="020B0604020202020204" pitchFamily="34" charset="0"/>
              </a:rPr>
              <a:t>_</a:t>
            </a:r>
            <a:r>
              <a:rPr lang="en" altLang="ja-JP" sz="1600" b="1" dirty="0" err="1">
                <a:solidFill>
                  <a:schemeClr val="accent1"/>
                </a:solidFill>
                <a:latin typeface="Arial" panose="020B0604020202020204" pitchFamily="34" charset="0"/>
                <a:cs typeface="Arial" panose="020B0604020202020204" pitchFamily="34" charset="0"/>
              </a:rPr>
              <a:t>ts</a:t>
            </a:r>
            <a:r>
              <a:rPr lang="ja-JP" altLang="en" sz="1600" b="1">
                <a:solidFill>
                  <a:schemeClr val="accent1"/>
                </a:solidFill>
                <a:latin typeface="Arial" panose="020B0604020202020204" pitchFamily="34" charset="0"/>
                <a:cs typeface="Arial" panose="020B0604020202020204" pitchFamily="34" charset="0"/>
              </a:rPr>
              <a:t>）</a:t>
            </a:r>
            <a:r>
              <a:rPr lang="ja-JP" altLang="en-US" sz="1600" b="1">
                <a:solidFill>
                  <a:schemeClr val="accent1"/>
                </a:solidFill>
                <a:latin typeface="Arial" panose="020B0604020202020204" pitchFamily="34" charset="0"/>
                <a:cs typeface="Arial" panose="020B0604020202020204" pitchFamily="34" charset="0"/>
              </a:rPr>
              <a:t>を基準に判定してください </a:t>
            </a:r>
          </a:p>
        </p:txBody>
      </p:sp>
      <p:sp>
        <p:nvSpPr>
          <p:cNvPr id="23" name="フリーフォーム 22">
            <a:extLst>
              <a:ext uri="{FF2B5EF4-FFF2-40B4-BE49-F238E27FC236}">
                <a16:creationId xmlns:a16="http://schemas.microsoft.com/office/drawing/2014/main" id="{D4C90EA9-99E6-AE9C-7C80-AAD7B44205C1}"/>
              </a:ext>
            </a:extLst>
          </p:cNvPr>
          <p:cNvSpPr/>
          <p:nvPr/>
        </p:nvSpPr>
        <p:spPr>
          <a:xfrm rot="10800000">
            <a:off x="6163063" y="2458655"/>
            <a:ext cx="204860" cy="3614930"/>
          </a:xfrm>
          <a:custGeom>
            <a:avLst/>
            <a:gdLst>
              <a:gd name="csX0" fmla="*/ 211016 w 211016"/>
              <a:gd name="csY0" fmla="*/ 0 h 820616"/>
              <a:gd name="csX1" fmla="*/ 0 w 211016"/>
              <a:gd name="csY1" fmla="*/ 0 h 820616"/>
              <a:gd name="csX2" fmla="*/ 0 w 211016"/>
              <a:gd name="csY2" fmla="*/ 820616 h 820616"/>
              <a:gd name="csX3" fmla="*/ 187569 w 211016"/>
              <a:gd name="csY3" fmla="*/ 820616 h 820616"/>
            </a:gdLst>
            <a:ahLst/>
            <a:cxnLst>
              <a:cxn ang="0">
                <a:pos x="csX0" y="csY0"/>
              </a:cxn>
              <a:cxn ang="0">
                <a:pos x="csX1" y="csY1"/>
              </a:cxn>
              <a:cxn ang="0">
                <a:pos x="csX2" y="csY2"/>
              </a:cxn>
              <a:cxn ang="0">
                <a:pos x="csX3" y="csY3"/>
              </a:cxn>
            </a:cxnLst>
            <a:rect l="l" t="t" r="r" b="b"/>
            <a:pathLst>
              <a:path w="211016" h="820616">
                <a:moveTo>
                  <a:pt x="211016" y="0"/>
                </a:moveTo>
                <a:lnTo>
                  <a:pt x="0" y="0"/>
                </a:lnTo>
                <a:lnTo>
                  <a:pt x="0" y="820616"/>
                </a:lnTo>
                <a:lnTo>
                  <a:pt x="187569" y="820616"/>
                </a:lnTo>
              </a:path>
            </a:pathLst>
          </a:custGeom>
          <a:ln w="25400">
            <a:solidFill>
              <a:schemeClr val="accent5"/>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4" name="フリーフォーム 23">
            <a:extLst>
              <a:ext uri="{FF2B5EF4-FFF2-40B4-BE49-F238E27FC236}">
                <a16:creationId xmlns:a16="http://schemas.microsoft.com/office/drawing/2014/main" id="{23599D22-AD26-7F72-73F5-025D72FAE3BE}"/>
              </a:ext>
            </a:extLst>
          </p:cNvPr>
          <p:cNvSpPr/>
          <p:nvPr/>
        </p:nvSpPr>
        <p:spPr>
          <a:xfrm rot="10800000">
            <a:off x="3660009" y="2487860"/>
            <a:ext cx="140551" cy="1771538"/>
          </a:xfrm>
          <a:custGeom>
            <a:avLst/>
            <a:gdLst>
              <a:gd name="csX0" fmla="*/ 211016 w 211016"/>
              <a:gd name="csY0" fmla="*/ 0 h 820616"/>
              <a:gd name="csX1" fmla="*/ 0 w 211016"/>
              <a:gd name="csY1" fmla="*/ 0 h 820616"/>
              <a:gd name="csX2" fmla="*/ 0 w 211016"/>
              <a:gd name="csY2" fmla="*/ 820616 h 820616"/>
              <a:gd name="csX3" fmla="*/ 187569 w 211016"/>
              <a:gd name="csY3" fmla="*/ 820616 h 820616"/>
            </a:gdLst>
            <a:ahLst/>
            <a:cxnLst>
              <a:cxn ang="0">
                <a:pos x="csX0" y="csY0"/>
              </a:cxn>
              <a:cxn ang="0">
                <a:pos x="csX1" y="csY1"/>
              </a:cxn>
              <a:cxn ang="0">
                <a:pos x="csX2" y="csY2"/>
              </a:cxn>
              <a:cxn ang="0">
                <a:pos x="csX3" y="csY3"/>
              </a:cxn>
            </a:cxnLst>
            <a:rect l="l" t="t" r="r" b="b"/>
            <a:pathLst>
              <a:path w="211016" h="820616">
                <a:moveTo>
                  <a:pt x="211016" y="0"/>
                </a:moveTo>
                <a:lnTo>
                  <a:pt x="0" y="0"/>
                </a:lnTo>
                <a:lnTo>
                  <a:pt x="0" y="820616"/>
                </a:lnTo>
                <a:lnTo>
                  <a:pt x="187569" y="820616"/>
                </a:lnTo>
              </a:path>
            </a:pathLst>
          </a:custGeom>
          <a:ln w="25400">
            <a:solidFill>
              <a:schemeClr val="accent5"/>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
        <p:nvSpPr>
          <p:cNvPr id="25" name="フリーフォーム 24">
            <a:extLst>
              <a:ext uri="{FF2B5EF4-FFF2-40B4-BE49-F238E27FC236}">
                <a16:creationId xmlns:a16="http://schemas.microsoft.com/office/drawing/2014/main" id="{84E4FECE-5B32-E633-BAEC-1B1835177522}"/>
              </a:ext>
            </a:extLst>
          </p:cNvPr>
          <p:cNvSpPr/>
          <p:nvPr/>
        </p:nvSpPr>
        <p:spPr>
          <a:xfrm rot="10800000">
            <a:off x="3635882" y="4333637"/>
            <a:ext cx="164678" cy="1771538"/>
          </a:xfrm>
          <a:custGeom>
            <a:avLst/>
            <a:gdLst>
              <a:gd name="csX0" fmla="*/ 211016 w 211016"/>
              <a:gd name="csY0" fmla="*/ 0 h 820616"/>
              <a:gd name="csX1" fmla="*/ 0 w 211016"/>
              <a:gd name="csY1" fmla="*/ 0 h 820616"/>
              <a:gd name="csX2" fmla="*/ 0 w 211016"/>
              <a:gd name="csY2" fmla="*/ 820616 h 820616"/>
              <a:gd name="csX3" fmla="*/ 187569 w 211016"/>
              <a:gd name="csY3" fmla="*/ 820616 h 820616"/>
            </a:gdLst>
            <a:ahLst/>
            <a:cxnLst>
              <a:cxn ang="0">
                <a:pos x="csX0" y="csY0"/>
              </a:cxn>
              <a:cxn ang="0">
                <a:pos x="csX1" y="csY1"/>
              </a:cxn>
              <a:cxn ang="0">
                <a:pos x="csX2" y="csY2"/>
              </a:cxn>
              <a:cxn ang="0">
                <a:pos x="csX3" y="csY3"/>
              </a:cxn>
            </a:cxnLst>
            <a:rect l="l" t="t" r="r" b="b"/>
            <a:pathLst>
              <a:path w="211016" h="820616">
                <a:moveTo>
                  <a:pt x="211016" y="0"/>
                </a:moveTo>
                <a:lnTo>
                  <a:pt x="0" y="0"/>
                </a:lnTo>
                <a:lnTo>
                  <a:pt x="0" y="820616"/>
                </a:lnTo>
                <a:lnTo>
                  <a:pt x="187569" y="820616"/>
                </a:lnTo>
              </a:path>
            </a:pathLst>
          </a:custGeom>
          <a:ln w="25400">
            <a:solidFill>
              <a:schemeClr val="accent5"/>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2748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88D4DD89-84A8-CA8C-4DEA-F966F3C9240D}"/>
              </a:ext>
            </a:extLst>
          </p:cNvPr>
          <p:cNvSpPr>
            <a:spLocks noGrp="1"/>
          </p:cNvSpPr>
          <p:nvPr>
            <p:ph type="body" sz="quarter" idx="11"/>
          </p:nvPr>
        </p:nvSpPr>
        <p:spPr/>
        <p:txBody>
          <a:bodyPr>
            <a:normAutofit fontScale="70000" lnSpcReduction="20000"/>
          </a:bodyPr>
          <a:lstStyle/>
          <a:p>
            <a:pPr marL="92869" indent="0">
              <a:buNone/>
            </a:pPr>
            <a:r>
              <a:rPr lang="ja-JP" altLang="en-US" sz="2600" b="1">
                <a:solidFill>
                  <a:schemeClr val="accent1"/>
                </a:solidFill>
                <a:latin typeface="Arial" panose="020B0604020202020204" pitchFamily="34" charset="0"/>
                <a:cs typeface="Arial" panose="020B0604020202020204" pitchFamily="34" charset="0"/>
              </a:rPr>
              <a:t>データ量制限</a:t>
            </a:r>
            <a:endParaRPr lang="en-US" altLang="ja-JP" sz="2600" b="1" dirty="0">
              <a:solidFill>
                <a:schemeClr val="accent1"/>
              </a:solidFill>
              <a:latin typeface="Arial" panose="020B0604020202020204" pitchFamily="34" charset="0"/>
              <a:cs typeface="Arial" panose="020B0604020202020204" pitchFamily="34" charset="0"/>
            </a:endParaRPr>
          </a:p>
          <a:p>
            <a:r>
              <a:rPr lang="ja-JP" altLang="en-US">
                <a:latin typeface="Arial" panose="020B0604020202020204" pitchFamily="34" charset="0"/>
                <a:cs typeface="Arial" panose="020B0604020202020204" pitchFamily="34" charset="0"/>
              </a:rPr>
              <a:t>定期的に同期処理が行われることを想定した仕様のため、</a:t>
            </a:r>
            <a:r>
              <a:rPr lang="en-US" altLang="ja-JP" dirty="0">
                <a:latin typeface="Arial" panose="020B0604020202020204" pitchFamily="34" charset="0"/>
                <a:cs typeface="Arial" panose="020B0604020202020204" pitchFamily="34" charset="0"/>
              </a:rPr>
              <a:t>1</a:t>
            </a:r>
            <a:r>
              <a:rPr lang="ja-JP" altLang="en-US">
                <a:latin typeface="Arial" panose="020B0604020202020204" pitchFamily="34" charset="0"/>
                <a:cs typeface="Arial" panose="020B0604020202020204" pitchFamily="34" charset="0"/>
              </a:rPr>
              <a:t>回のリクエストで返却できるデータ量の上限は約</a:t>
            </a:r>
            <a:r>
              <a:rPr lang="en-US" altLang="ja-JP" dirty="0">
                <a:latin typeface="Arial" panose="020B0604020202020204" pitchFamily="34" charset="0"/>
                <a:cs typeface="Arial" panose="020B0604020202020204" pitchFamily="34" charset="0"/>
              </a:rPr>
              <a:t>100MB</a:t>
            </a:r>
            <a:r>
              <a:rPr lang="ja-JP" altLang="en-US">
                <a:latin typeface="Arial" panose="020B0604020202020204" pitchFamily="34" charset="0"/>
                <a:cs typeface="Arial" panose="020B0604020202020204" pitchFamily="34" charset="0"/>
              </a:rPr>
              <a:t>となっております</a:t>
            </a:r>
            <a:endParaRPr lang="en-US" altLang="ja-JP" dirty="0">
              <a:latin typeface="Arial" panose="020B0604020202020204" pitchFamily="34" charset="0"/>
              <a:cs typeface="Arial" panose="020B0604020202020204" pitchFamily="34" charset="0"/>
            </a:endParaRPr>
          </a:p>
          <a:p>
            <a:r>
              <a:rPr lang="ja-JP" altLang="en-US">
                <a:latin typeface="Arial" panose="020B0604020202020204" pitchFamily="34" charset="0"/>
                <a:cs typeface="Arial" panose="020B0604020202020204" pitchFamily="34" charset="0"/>
              </a:rPr>
              <a:t>できる限り１回のリクエストでデータ取得できるよう同期間隔をご調整ください。 （</a:t>
            </a:r>
            <a:r>
              <a:rPr lang="en-US" altLang="ja-JP" dirty="0">
                <a:latin typeface="Arial" panose="020B0604020202020204" pitchFamily="34" charset="0"/>
                <a:cs typeface="Arial" panose="020B0604020202020204" pitchFamily="34" charset="0"/>
              </a:rPr>
              <a:t>10〜30</a:t>
            </a:r>
            <a:r>
              <a:rPr lang="ja-JP" altLang="en-US">
                <a:latin typeface="Arial" panose="020B0604020202020204" pitchFamily="34" charset="0"/>
                <a:cs typeface="Arial" panose="020B0604020202020204" pitchFamily="34" charset="0"/>
              </a:rPr>
              <a:t>分間隔を推奨）</a:t>
            </a:r>
            <a:endParaRPr lang="en-US" altLang="ja-JP" dirty="0">
              <a:latin typeface="Arial" panose="020B0604020202020204" pitchFamily="34" charset="0"/>
              <a:cs typeface="Arial" panose="020B0604020202020204" pitchFamily="34" charset="0"/>
            </a:endParaRPr>
          </a:p>
          <a:p>
            <a:pPr marL="92869" indent="0">
              <a:buNone/>
            </a:pPr>
            <a:r>
              <a:rPr lang="en-US" altLang="ja-JP" sz="2600" b="1" dirty="0" err="1">
                <a:solidFill>
                  <a:schemeClr val="accent1"/>
                </a:solidFill>
                <a:latin typeface="Arial" panose="020B0604020202020204" pitchFamily="34" charset="0"/>
                <a:cs typeface="Arial" panose="020B0604020202020204" pitchFamily="34" charset="0"/>
              </a:rPr>
              <a:t>HasMoreResults</a:t>
            </a:r>
            <a:endParaRPr lang="en-US" altLang="ja-JP" sz="2600" b="1" dirty="0">
              <a:solidFill>
                <a:schemeClr val="accent1"/>
              </a:solidFill>
              <a:latin typeface="Arial" panose="020B0604020202020204" pitchFamily="34" charset="0"/>
              <a:cs typeface="Arial" panose="020B0604020202020204" pitchFamily="34" charset="0"/>
            </a:endParaRPr>
          </a:p>
          <a:p>
            <a:r>
              <a:rPr lang="ja-JP" altLang="en-US">
                <a:latin typeface="Arial" panose="020B0604020202020204" pitchFamily="34" charset="0"/>
                <a:cs typeface="Arial" panose="020B0604020202020204" pitchFamily="34" charset="0"/>
              </a:rPr>
              <a:t>データ量制限に到達している場合、レスポンスヘッダーに </a:t>
            </a:r>
            <a:r>
              <a:rPr lang="en" altLang="ja-JP" dirty="0" err="1">
                <a:latin typeface="Arial" panose="020B0604020202020204" pitchFamily="34" charset="0"/>
                <a:cs typeface="Arial" panose="020B0604020202020204" pitchFamily="34" charset="0"/>
              </a:rPr>
              <a:t>HasMoreResults</a:t>
            </a:r>
            <a:r>
              <a:rPr lang="en" altLang="ja-JP" dirty="0">
                <a:latin typeface="Arial" panose="020B0604020202020204" pitchFamily="34" charset="0"/>
                <a:cs typeface="Arial" panose="020B0604020202020204" pitchFamily="34" charset="0"/>
              </a:rPr>
              <a:t>: true </a:t>
            </a:r>
            <a:r>
              <a:rPr lang="ja-JP" altLang="en-US">
                <a:latin typeface="Arial" panose="020B0604020202020204" pitchFamily="34" charset="0"/>
                <a:cs typeface="Arial" panose="020B0604020202020204" pitchFamily="34" charset="0"/>
              </a:rPr>
              <a:t>が設定されます。レスポンスヘッダーの</a:t>
            </a:r>
            <a:r>
              <a:rPr lang="en" altLang="ja-JP" dirty="0" err="1">
                <a:latin typeface="Arial" panose="020B0604020202020204" pitchFamily="34" charset="0"/>
                <a:cs typeface="Arial" panose="020B0604020202020204" pitchFamily="34" charset="0"/>
              </a:rPr>
              <a:t>currentOffset</a:t>
            </a:r>
            <a:r>
              <a:rPr lang="ja-JP" altLang="en-US">
                <a:latin typeface="Arial" panose="020B0604020202020204" pitchFamily="34" charset="0"/>
                <a:cs typeface="Arial" panose="020B0604020202020204" pitchFamily="34" charset="0"/>
              </a:rPr>
              <a:t>の値を次のリクエストのパラメータに指定して繰り返しリクエストすることで差分レコードをすべて取得してください</a:t>
            </a:r>
            <a:endParaRPr lang="en-US" altLang="ja-JP" dirty="0">
              <a:latin typeface="Arial" panose="020B0604020202020204" pitchFamily="34" charset="0"/>
              <a:cs typeface="Arial" panose="020B0604020202020204" pitchFamily="34" charset="0"/>
            </a:endParaRPr>
          </a:p>
          <a:p>
            <a:pPr marL="92869" indent="0">
              <a:buNone/>
            </a:pPr>
            <a:r>
              <a:rPr lang="en-US" altLang="ja-JP" sz="2600" b="1" dirty="0">
                <a:solidFill>
                  <a:schemeClr val="accent1"/>
                </a:solidFill>
                <a:latin typeface="Arial" panose="020B0604020202020204" pitchFamily="34" charset="0"/>
                <a:cs typeface="Arial" panose="020B0604020202020204" pitchFamily="34" charset="0"/>
              </a:rPr>
              <a:t>limit</a:t>
            </a:r>
          </a:p>
          <a:p>
            <a:pPr>
              <a:buFont typeface="システムフォント（レギュラー）"/>
              <a:buChar char="-"/>
            </a:pPr>
            <a:r>
              <a:rPr lang="en-US" altLang="ja-JP" dirty="0">
                <a:latin typeface="Arial" panose="020B0604020202020204" pitchFamily="34" charset="0"/>
                <a:cs typeface="Arial" panose="020B0604020202020204" pitchFamily="34" charset="0"/>
              </a:rPr>
              <a:t>1</a:t>
            </a:r>
            <a:r>
              <a:rPr lang="ja-JP" altLang="en-US">
                <a:latin typeface="Arial" panose="020B0604020202020204" pitchFamily="34" charset="0"/>
                <a:cs typeface="Arial" panose="020B0604020202020204" pitchFamily="34" charset="0"/>
              </a:rPr>
              <a:t>回のリクエストで返されるデータ数の上限値を指定できます。最小</a:t>
            </a:r>
            <a:r>
              <a:rPr lang="en-US" altLang="ja-JP" dirty="0">
                <a:latin typeface="Arial" panose="020B0604020202020204" pitchFamily="34" charset="0"/>
                <a:cs typeface="Arial" panose="020B0604020202020204" pitchFamily="34" charset="0"/>
              </a:rPr>
              <a:t>100</a:t>
            </a:r>
            <a:r>
              <a:rPr lang="ja-JP" altLang="en-US">
                <a:latin typeface="Arial" panose="020B0604020202020204" pitchFamily="34" charset="0"/>
                <a:cs typeface="Arial" panose="020B0604020202020204" pitchFamily="34" charset="0"/>
              </a:rPr>
              <a:t>で最大</a:t>
            </a:r>
            <a:r>
              <a:rPr lang="en-US" altLang="ja-JP" dirty="0">
                <a:latin typeface="Arial" panose="020B0604020202020204" pitchFamily="34" charset="0"/>
                <a:cs typeface="Arial" panose="020B0604020202020204" pitchFamily="34" charset="0"/>
              </a:rPr>
              <a:t>100,000</a:t>
            </a:r>
            <a:r>
              <a:rPr lang="ja-JP" altLang="en-US">
                <a:latin typeface="Arial" panose="020B0604020202020204" pitchFamily="34" charset="0"/>
                <a:cs typeface="Arial" panose="020B0604020202020204" pitchFamily="34" charset="0"/>
              </a:rPr>
              <a:t>の範囲内で値を指定可能です。 </a:t>
            </a:r>
            <a:r>
              <a:rPr lang="en-US" altLang="ja-JP" dirty="0">
                <a:latin typeface="Arial" panose="020B0604020202020204" pitchFamily="34" charset="0"/>
                <a:cs typeface="Arial" panose="020B0604020202020204" pitchFamily="34" charset="0"/>
              </a:rPr>
              <a:t>100M</a:t>
            </a:r>
            <a:r>
              <a:rPr lang="ja-JP" altLang="en-US">
                <a:latin typeface="Arial" panose="020B0604020202020204" pitchFamily="34" charset="0"/>
                <a:cs typeface="Arial" panose="020B0604020202020204" pitchFamily="34" charset="0"/>
              </a:rPr>
              <a:t>を超えないギリギリの</a:t>
            </a:r>
            <a:r>
              <a:rPr lang="en-US" altLang="ja-JP" dirty="0">
                <a:latin typeface="Arial" panose="020B0604020202020204" pitchFamily="34" charset="0"/>
                <a:cs typeface="Arial" panose="020B0604020202020204" pitchFamily="34" charset="0"/>
              </a:rPr>
              <a:t>limit</a:t>
            </a:r>
            <a:r>
              <a:rPr lang="ja-JP" altLang="en-US">
                <a:latin typeface="Arial" panose="020B0604020202020204" pitchFamily="34" charset="0"/>
                <a:cs typeface="Arial" panose="020B0604020202020204" pitchFamily="34" charset="0"/>
              </a:rPr>
              <a:t>を指定していただくことを推奨します </a:t>
            </a:r>
            <a:endParaRPr lang="en-US" altLang="ja-JP" dirty="0">
              <a:latin typeface="Arial" panose="020B0604020202020204" pitchFamily="34" charset="0"/>
              <a:cs typeface="Arial" panose="020B0604020202020204" pitchFamily="34" charset="0"/>
            </a:endParaRPr>
          </a:p>
          <a:p>
            <a:endParaRPr lang="ja-JP" altLang="en-US">
              <a:latin typeface="Arial" panose="020B0604020202020204" pitchFamily="34" charset="0"/>
              <a:cs typeface="Arial" panose="020B0604020202020204" pitchFamily="34" charset="0"/>
            </a:endParaRPr>
          </a:p>
        </p:txBody>
      </p:sp>
      <p:sp>
        <p:nvSpPr>
          <p:cNvPr id="6" name="タイトル 5">
            <a:extLst>
              <a:ext uri="{FF2B5EF4-FFF2-40B4-BE49-F238E27FC236}">
                <a16:creationId xmlns:a16="http://schemas.microsoft.com/office/drawing/2014/main" id="{3820FE06-85F9-56C6-BF2C-4F8823B68E51}"/>
              </a:ext>
            </a:extLst>
          </p:cNvPr>
          <p:cNvSpPr>
            <a:spLocks noGrp="1"/>
          </p:cNvSpPr>
          <p:nvPr>
            <p:ph type="title"/>
          </p:nvPr>
        </p:nvSpPr>
        <p:spPr/>
        <p:txBody>
          <a:bodyPr/>
          <a:lstStyle/>
          <a:p>
            <a:r>
              <a:rPr lang="ja-JP" altLang="en-US"/>
              <a:t>設計上の注意（その他）</a:t>
            </a:r>
          </a:p>
        </p:txBody>
      </p:sp>
    </p:spTree>
    <p:extLst>
      <p:ext uri="{BB962C8B-B14F-4D97-AF65-F5344CB8AC3E}">
        <p14:creationId xmlns:p14="http://schemas.microsoft.com/office/powerpoint/2010/main" val="1618894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DC0F4-B72B-B72A-A626-550EE1105607}"/>
            </a:ext>
          </a:extLst>
        </p:cNvPr>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6B4EF9B2-BD82-FA20-1223-D0A3156E300A}"/>
              </a:ext>
            </a:extLst>
          </p:cNvPr>
          <p:cNvSpPr>
            <a:spLocks noGrp="1"/>
          </p:cNvSpPr>
          <p:nvPr>
            <p:ph type="body" sz="quarter" idx="11"/>
          </p:nvPr>
        </p:nvSpPr>
        <p:spPr/>
        <p:txBody>
          <a:bodyPr>
            <a:normAutofit fontScale="70000" lnSpcReduction="20000"/>
          </a:bodyPr>
          <a:lstStyle/>
          <a:p>
            <a:pPr marL="92869" indent="0">
              <a:buNone/>
            </a:pPr>
            <a:r>
              <a:rPr lang="ja-JP" altLang="en-US" sz="2600" b="1">
                <a:solidFill>
                  <a:schemeClr val="accent1"/>
                </a:solidFill>
                <a:latin typeface="Arial" panose="020B0604020202020204" pitchFamily="34" charset="0"/>
                <a:cs typeface="Arial" panose="020B0604020202020204" pitchFamily="34" charset="0"/>
              </a:rPr>
              <a:t>概要</a:t>
            </a:r>
          </a:p>
          <a:p>
            <a:r>
              <a:rPr lang="en" altLang="ja-JP" dirty="0">
                <a:latin typeface="Arial" panose="020B0604020202020204" pitchFamily="34" charset="0"/>
                <a:cs typeface="Arial" panose="020B0604020202020204" pitchFamily="34" charset="0"/>
              </a:rPr>
              <a:t>Change Feed API</a:t>
            </a:r>
            <a:r>
              <a:rPr lang="ja-JP" altLang="en-US">
                <a:latin typeface="Arial" panose="020B0604020202020204" pitchFamily="34" charset="0"/>
                <a:cs typeface="Arial" panose="020B0604020202020204" pitchFamily="34" charset="0"/>
              </a:rPr>
              <a:t>では、データの更新管理に「</a:t>
            </a:r>
            <a:r>
              <a:rPr lang="en-US" altLang="ja-JP" dirty="0">
                <a:latin typeface="Arial" panose="020B0604020202020204" pitchFamily="34" charset="0"/>
                <a:cs typeface="Arial" panose="020B0604020202020204" pitchFamily="34" charset="0"/>
              </a:rPr>
              <a:t>_</a:t>
            </a:r>
            <a:r>
              <a:rPr lang="en" altLang="ja-JP" dirty="0" err="1">
                <a:latin typeface="Arial" panose="020B0604020202020204" pitchFamily="34" charset="0"/>
                <a:cs typeface="Arial" panose="020B0604020202020204" pitchFamily="34" charset="0"/>
              </a:rPr>
              <a:t>ts</a:t>
            </a:r>
            <a:r>
              <a:rPr lang="ja-JP" altLang="en">
                <a:latin typeface="Arial" panose="020B0604020202020204" pitchFamily="34" charset="0"/>
                <a:cs typeface="Arial" panose="020B0604020202020204" pitchFamily="34" charset="0"/>
              </a:rPr>
              <a:t>（</a:t>
            </a:r>
            <a:r>
              <a:rPr lang="ja-JP" altLang="en-US">
                <a:latin typeface="Arial" panose="020B0604020202020204" pitchFamily="34" charset="0"/>
                <a:cs typeface="Arial" panose="020B0604020202020204" pitchFamily="34" charset="0"/>
              </a:rPr>
              <a:t>タイムスタンプ）」が使用されます</a:t>
            </a:r>
          </a:p>
          <a:p>
            <a:pPr marL="92869" indent="0">
              <a:buNone/>
            </a:pPr>
            <a:r>
              <a:rPr lang="en-US" altLang="ja-JP" sz="2600" b="1" dirty="0">
                <a:solidFill>
                  <a:schemeClr val="accent1"/>
                </a:solidFill>
                <a:latin typeface="Arial" panose="020B0604020202020204" pitchFamily="34" charset="0"/>
                <a:cs typeface="Arial" panose="020B0604020202020204" pitchFamily="34" charset="0"/>
              </a:rPr>
              <a:t>_</a:t>
            </a:r>
            <a:r>
              <a:rPr lang="en" altLang="ja-JP" sz="2600" b="1" dirty="0" err="1">
                <a:solidFill>
                  <a:schemeClr val="accent1"/>
                </a:solidFill>
                <a:latin typeface="Arial" panose="020B0604020202020204" pitchFamily="34" charset="0"/>
                <a:cs typeface="Arial" panose="020B0604020202020204" pitchFamily="34" charset="0"/>
              </a:rPr>
              <a:t>ts</a:t>
            </a:r>
            <a:r>
              <a:rPr lang="ja-JP" altLang="en-US" sz="2600" b="1">
                <a:solidFill>
                  <a:schemeClr val="accent1"/>
                </a:solidFill>
                <a:latin typeface="Arial" panose="020B0604020202020204" pitchFamily="34" charset="0"/>
                <a:cs typeface="Arial" panose="020B0604020202020204" pitchFamily="34" charset="0"/>
              </a:rPr>
              <a:t>の定義</a:t>
            </a:r>
          </a:p>
          <a:p>
            <a:r>
              <a:rPr lang="ja-JP" altLang="en-US">
                <a:latin typeface="Arial" panose="020B0604020202020204" pitchFamily="34" charset="0"/>
                <a:cs typeface="Arial" panose="020B0604020202020204" pitchFamily="34" charset="0"/>
              </a:rPr>
              <a:t>各データに変更が発生したタイミングで更新されます</a:t>
            </a:r>
          </a:p>
          <a:p>
            <a:r>
              <a:rPr lang="en" altLang="ja-JP" dirty="0">
                <a:latin typeface="Arial" panose="020B0604020202020204" pitchFamily="34" charset="0"/>
                <a:cs typeface="Arial" panose="020B0604020202020204" pitchFamily="34" charset="0"/>
              </a:rPr>
              <a:t>UTC</a:t>
            </a:r>
            <a:r>
              <a:rPr lang="ja-JP" altLang="en-US">
                <a:latin typeface="Arial" panose="020B0604020202020204" pitchFamily="34" charset="0"/>
                <a:cs typeface="Arial" panose="020B0604020202020204" pitchFamily="34" charset="0"/>
              </a:rPr>
              <a:t>基準で管理されます</a:t>
            </a:r>
          </a:p>
          <a:p>
            <a:pPr marL="92869" indent="0">
              <a:buNone/>
            </a:pPr>
            <a:r>
              <a:rPr lang="ja-JP" altLang="en-US" sz="2600" b="1">
                <a:solidFill>
                  <a:schemeClr val="accent1"/>
                </a:solidFill>
                <a:latin typeface="Arial" panose="020B0604020202020204" pitchFamily="34" charset="0"/>
                <a:cs typeface="Arial" panose="020B0604020202020204" pitchFamily="34" charset="0"/>
              </a:rPr>
              <a:t>更新判定の特徴</a:t>
            </a:r>
          </a:p>
          <a:p>
            <a:r>
              <a:rPr lang="ja-JP" altLang="en-US">
                <a:latin typeface="Arial" panose="020B0604020202020204" pitchFamily="34" charset="0"/>
                <a:cs typeface="Arial" panose="020B0604020202020204" pitchFamily="34" charset="0"/>
              </a:rPr>
              <a:t>同一データであっても、更新が発生した回数分データが出力されます</a:t>
            </a:r>
          </a:p>
          <a:p>
            <a:r>
              <a:rPr lang="ja-JP" altLang="en-US">
                <a:latin typeface="Arial" panose="020B0604020202020204" pitchFamily="34" charset="0"/>
                <a:cs typeface="Arial" panose="020B0604020202020204" pitchFamily="34" charset="0"/>
              </a:rPr>
              <a:t>外部データ（国税庁情報など）の更新でも </a:t>
            </a:r>
            <a:r>
              <a:rPr lang="en-US" altLang="ja-JP" dirty="0">
                <a:latin typeface="Arial" panose="020B0604020202020204" pitchFamily="34" charset="0"/>
                <a:cs typeface="Arial" panose="020B0604020202020204" pitchFamily="34" charset="0"/>
              </a:rPr>
              <a:t>_</a:t>
            </a:r>
            <a:r>
              <a:rPr lang="en" altLang="ja-JP" dirty="0" err="1">
                <a:latin typeface="Arial" panose="020B0604020202020204" pitchFamily="34" charset="0"/>
                <a:cs typeface="Arial" panose="020B0604020202020204" pitchFamily="34" charset="0"/>
              </a:rPr>
              <a:t>ts</a:t>
            </a:r>
            <a:r>
              <a:rPr lang="en" altLang="ja-JP" dirty="0">
                <a:latin typeface="Arial" panose="020B0604020202020204" pitchFamily="34" charset="0"/>
                <a:cs typeface="Arial" panose="020B0604020202020204" pitchFamily="34" charset="0"/>
              </a:rPr>
              <a:t> </a:t>
            </a:r>
            <a:r>
              <a:rPr lang="ja-JP" altLang="en-US">
                <a:latin typeface="Arial" panose="020B0604020202020204" pitchFamily="34" charset="0"/>
                <a:cs typeface="Arial" panose="020B0604020202020204" pitchFamily="34" charset="0"/>
              </a:rPr>
              <a:t>は更新されます</a:t>
            </a:r>
          </a:p>
          <a:p>
            <a:pPr marL="92869" indent="0">
              <a:buNone/>
            </a:pPr>
            <a:r>
              <a:rPr lang="ja-JP" altLang="en-US" sz="2600" b="1">
                <a:solidFill>
                  <a:schemeClr val="accent1"/>
                </a:solidFill>
                <a:latin typeface="Arial" panose="020B0604020202020204" pitchFamily="34" charset="0"/>
                <a:cs typeface="Arial" panose="020B0604020202020204" pitchFamily="34" charset="0"/>
              </a:rPr>
              <a:t>補足</a:t>
            </a:r>
          </a:p>
          <a:p>
            <a:r>
              <a:rPr lang="ja-JP" altLang="en-US">
                <a:latin typeface="Arial" panose="020B0604020202020204" pitchFamily="34" charset="0"/>
                <a:cs typeface="Arial" panose="020B0604020202020204" pitchFamily="34" charset="0"/>
              </a:rPr>
              <a:t>更新データ量が多い場合は、出力項目を絞ることで取得データ量を制御できる可能性があります</a:t>
            </a:r>
          </a:p>
        </p:txBody>
      </p:sp>
      <p:sp>
        <p:nvSpPr>
          <p:cNvPr id="6" name="タイトル 5">
            <a:extLst>
              <a:ext uri="{FF2B5EF4-FFF2-40B4-BE49-F238E27FC236}">
                <a16:creationId xmlns:a16="http://schemas.microsoft.com/office/drawing/2014/main" id="{6B16951A-9B63-7182-B97F-66129176FE7A}"/>
              </a:ext>
            </a:extLst>
          </p:cNvPr>
          <p:cNvSpPr>
            <a:spLocks noGrp="1"/>
          </p:cNvSpPr>
          <p:nvPr>
            <p:ph type="title"/>
          </p:nvPr>
        </p:nvSpPr>
        <p:spPr/>
        <p:txBody>
          <a:bodyPr/>
          <a:lstStyle/>
          <a:p>
            <a:r>
              <a:rPr lang="ja-JP" altLang="en-US"/>
              <a:t>タイムスタンプ（</a:t>
            </a:r>
            <a:r>
              <a:rPr lang="en-US" altLang="ja-JP" dirty="0"/>
              <a:t>_</a:t>
            </a:r>
            <a:r>
              <a:rPr lang="en" altLang="ja-JP" dirty="0" err="1"/>
              <a:t>ts</a:t>
            </a:r>
            <a:r>
              <a:rPr lang="ja-JP" altLang="en"/>
              <a:t>）</a:t>
            </a:r>
            <a:r>
              <a:rPr lang="ja-JP" altLang="en-US"/>
              <a:t>の考え方</a:t>
            </a:r>
          </a:p>
        </p:txBody>
      </p:sp>
    </p:spTree>
    <p:extLst>
      <p:ext uri="{BB962C8B-B14F-4D97-AF65-F5344CB8AC3E}">
        <p14:creationId xmlns:p14="http://schemas.microsoft.com/office/powerpoint/2010/main" val="697556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5394E94-5B03-3705-8C30-68D79D9D936A}"/>
              </a:ext>
            </a:extLst>
          </p:cNvPr>
          <p:cNvSpPr>
            <a:spLocks noGrp="1"/>
          </p:cNvSpPr>
          <p:nvPr>
            <p:ph type="ctrTitle"/>
          </p:nvPr>
        </p:nvSpPr>
        <p:spPr/>
        <p:txBody>
          <a:bodyPr/>
          <a:lstStyle/>
          <a:p>
            <a:r>
              <a:rPr lang="ja-JP" altLang="en-US"/>
              <a:t>データ反映設計（連携先システム）</a:t>
            </a:r>
          </a:p>
        </p:txBody>
      </p:sp>
    </p:spTree>
    <p:extLst>
      <p:ext uri="{BB962C8B-B14F-4D97-AF65-F5344CB8AC3E}">
        <p14:creationId xmlns:p14="http://schemas.microsoft.com/office/powerpoint/2010/main" val="3375360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7BC03CBC-6FE6-4810-7672-663517ED43C7}"/>
              </a:ext>
            </a:extLst>
          </p:cNvPr>
          <p:cNvSpPr>
            <a:spLocks noGrp="1"/>
          </p:cNvSpPr>
          <p:nvPr>
            <p:ph type="body" sz="quarter" idx="11"/>
          </p:nvPr>
        </p:nvSpPr>
        <p:spPr/>
        <p:txBody>
          <a:bodyPr>
            <a:noAutofit/>
          </a:bodyPr>
          <a:lstStyle/>
          <a:p>
            <a:pPr marL="72000" indent="0">
              <a:lnSpc>
                <a:spcPct val="150000"/>
              </a:lnSpc>
              <a:spcAft>
                <a:spcPts val="1200"/>
              </a:spcAft>
              <a:buNone/>
            </a:pPr>
            <a:r>
              <a:rPr lang="ja-JP" altLang="en-US" sz="1600" b="1">
                <a:ea typeface="游ゴシック" panose="020B0400000000000000" pitchFamily="50" charset="-128"/>
                <a:cs typeface="+mn-cs"/>
              </a:rPr>
              <a:t>会社・拠点・人物エクスポートのデータは、</a:t>
            </a:r>
            <a:br>
              <a:rPr lang="en-US" altLang="ja-JP" sz="1600" b="1" dirty="0">
                <a:ea typeface="游ゴシック" panose="020B0400000000000000" pitchFamily="50" charset="-128"/>
                <a:cs typeface="+mn-cs"/>
              </a:rPr>
            </a:br>
            <a:r>
              <a:rPr lang="en-US" altLang="ja-JP" sz="1600" b="1" dirty="0" err="1">
                <a:ea typeface="游ゴシック" panose="020B0400000000000000" pitchFamily="50" charset="-128"/>
                <a:cs typeface="+mn-cs"/>
              </a:rPr>
              <a:t>Sansan</a:t>
            </a:r>
            <a:r>
              <a:rPr lang="en-US" altLang="ja-JP" sz="1600" b="1" dirty="0">
                <a:ea typeface="游ゴシック" panose="020B0400000000000000" pitchFamily="50" charset="-128"/>
                <a:cs typeface="+mn-cs"/>
              </a:rPr>
              <a:t> </a:t>
            </a:r>
            <a:r>
              <a:rPr lang="en" altLang="ja-JP" sz="1600" b="1" dirty="0">
                <a:ea typeface="游ゴシック" panose="020B0400000000000000" pitchFamily="50" charset="-128"/>
                <a:cs typeface="+mn-cs"/>
              </a:rPr>
              <a:t>Data Hub</a:t>
            </a:r>
            <a:r>
              <a:rPr lang="ja-JP" altLang="en-US" sz="1600" b="1">
                <a:ea typeface="游ゴシック" panose="020B0400000000000000" pitchFamily="50" charset="-128"/>
                <a:cs typeface="+mn-cs"/>
              </a:rPr>
              <a:t>により同一企業または同一人物と判定され、かつ最新判定された情報のみが出力されます</a:t>
            </a:r>
            <a:br>
              <a:rPr lang="en-US" altLang="ja-JP" sz="1600" b="1" dirty="0">
                <a:ea typeface="游ゴシック" panose="020B0400000000000000" pitchFamily="50" charset="-128"/>
                <a:cs typeface="+mn-cs"/>
              </a:rPr>
            </a:br>
            <a:r>
              <a:rPr lang="ja-JP" altLang="en-US" sz="1600" b="1">
                <a:ea typeface="游ゴシック" panose="020B0400000000000000" pitchFamily="50" charset="-128"/>
                <a:cs typeface="+mn-cs"/>
              </a:rPr>
              <a:t>これらの判定は入力データの精度に依存し、正確性が保証されるものではありません</a:t>
            </a:r>
            <a:br>
              <a:rPr lang="en-US" altLang="ja-JP" sz="1600" b="1" dirty="0">
                <a:ea typeface="游ゴシック" panose="020B0400000000000000" pitchFamily="50" charset="-128"/>
                <a:cs typeface="+mn-cs"/>
              </a:rPr>
            </a:br>
            <a:r>
              <a:rPr lang="ja-JP" altLang="en-US" sz="1600" b="1">
                <a:ea typeface="游ゴシック" panose="020B0400000000000000" pitchFamily="50" charset="-128"/>
                <a:cs typeface="+mn-cs"/>
              </a:rPr>
              <a:t>また、判定結果の個別修正はできません</a:t>
            </a:r>
          </a:p>
          <a:p>
            <a:pPr marL="92869" indent="0">
              <a:lnSpc>
                <a:spcPct val="110000"/>
              </a:lnSpc>
              <a:buNone/>
            </a:pPr>
            <a:r>
              <a:rPr lang="ja-JP" altLang="en-US" sz="1800" b="1">
                <a:solidFill>
                  <a:schemeClr val="accent1"/>
                </a:solidFill>
                <a:latin typeface="Arial" panose="020B0604020202020204" pitchFamily="34" charset="0"/>
                <a:cs typeface="Arial" panose="020B0604020202020204" pitchFamily="34" charset="0"/>
              </a:rPr>
              <a:t>■ 設計上の注意</a:t>
            </a:r>
            <a:endParaRPr lang="en-US" altLang="ja-JP" sz="1800" b="1" dirty="0">
              <a:solidFill>
                <a:schemeClr val="accent1"/>
              </a:solidFill>
              <a:latin typeface="Arial" panose="020B0604020202020204" pitchFamily="34" charset="0"/>
              <a:cs typeface="Arial" panose="020B0604020202020204" pitchFamily="34" charset="0"/>
            </a:endParaRPr>
          </a:p>
          <a:p>
            <a:pPr>
              <a:lnSpc>
                <a:spcPct val="110000"/>
              </a:lnSpc>
            </a:pPr>
            <a:r>
              <a:rPr lang="ja-JP" altLang="en-US" sz="1700">
                <a:latin typeface="Arial" panose="020B0604020202020204" pitchFamily="34" charset="0"/>
                <a:cs typeface="Arial" panose="020B0604020202020204" pitchFamily="34" charset="0"/>
              </a:rPr>
              <a:t>標準項目（メインで利用する項目）への上書きには使用しないことを推奨いたします</a:t>
            </a:r>
          </a:p>
          <a:p>
            <a:pPr>
              <a:lnSpc>
                <a:spcPct val="110000"/>
              </a:lnSpc>
              <a:spcAft>
                <a:spcPts val="1200"/>
              </a:spcAft>
            </a:pPr>
            <a:r>
              <a:rPr lang="ja-JP" altLang="en-US" sz="1700">
                <a:latin typeface="Arial" panose="020B0604020202020204" pitchFamily="34" charset="0"/>
                <a:cs typeface="Arial" panose="020B0604020202020204" pitchFamily="34" charset="0"/>
              </a:rPr>
              <a:t>誤判定により、重要なデータが上書きされるリスクがあります</a:t>
            </a:r>
          </a:p>
          <a:p>
            <a:pPr marL="92869" indent="0">
              <a:lnSpc>
                <a:spcPct val="110000"/>
              </a:lnSpc>
              <a:buNone/>
            </a:pPr>
            <a:r>
              <a:rPr lang="ja-JP" altLang="en-US" sz="1800" b="1">
                <a:solidFill>
                  <a:schemeClr val="accent1"/>
                </a:solidFill>
                <a:latin typeface="Arial" panose="020B0604020202020204" pitchFamily="34" charset="0"/>
                <a:cs typeface="Arial" panose="020B0604020202020204" pitchFamily="34" charset="0"/>
              </a:rPr>
              <a:t>■ 推奨方針</a:t>
            </a:r>
            <a:endParaRPr lang="en-US" altLang="ja-JP" sz="1800" b="1" dirty="0">
              <a:solidFill>
                <a:schemeClr val="accent1"/>
              </a:solidFill>
              <a:latin typeface="Arial" panose="020B0604020202020204" pitchFamily="34" charset="0"/>
              <a:cs typeface="Arial" panose="020B0604020202020204" pitchFamily="34" charset="0"/>
            </a:endParaRPr>
          </a:p>
          <a:p>
            <a:pPr>
              <a:lnSpc>
                <a:spcPct val="110000"/>
              </a:lnSpc>
            </a:pPr>
            <a:r>
              <a:rPr lang="ja-JP" altLang="en-US" sz="1700">
                <a:latin typeface="Arial" panose="020B0604020202020204" pitchFamily="34" charset="0"/>
                <a:cs typeface="Arial" panose="020B0604020202020204" pitchFamily="34" charset="0"/>
              </a:rPr>
              <a:t>連携先システムへのレコード新規作成時は利用可能です</a:t>
            </a:r>
          </a:p>
          <a:p>
            <a:pPr>
              <a:lnSpc>
                <a:spcPct val="110000"/>
              </a:lnSpc>
            </a:pPr>
            <a:r>
              <a:rPr lang="ja-JP" altLang="en-US" sz="1700">
                <a:latin typeface="Arial" panose="020B0604020202020204" pitchFamily="34" charset="0"/>
                <a:cs typeface="Arial" panose="020B0604020202020204" pitchFamily="34" charset="0"/>
              </a:rPr>
              <a:t>連携先システムのレコード更新時は、カスタム項目へ反映することを推奨します</a:t>
            </a:r>
            <a:endParaRPr lang="ja-JP" altLang="en-US" sz="1800">
              <a:latin typeface="Arial" panose="020B0604020202020204" pitchFamily="34" charset="0"/>
              <a:cs typeface="Arial" panose="020B0604020202020204" pitchFamily="34" charset="0"/>
            </a:endParaRPr>
          </a:p>
        </p:txBody>
      </p:sp>
      <p:sp>
        <p:nvSpPr>
          <p:cNvPr id="3" name="タイトル 2">
            <a:extLst>
              <a:ext uri="{FF2B5EF4-FFF2-40B4-BE49-F238E27FC236}">
                <a16:creationId xmlns:a16="http://schemas.microsoft.com/office/drawing/2014/main" id="{7F32B309-E4DB-C026-CCA3-F6157CA0522D}"/>
              </a:ext>
            </a:extLst>
          </p:cNvPr>
          <p:cNvSpPr>
            <a:spLocks noGrp="1"/>
          </p:cNvSpPr>
          <p:nvPr>
            <p:ph type="title"/>
          </p:nvPr>
        </p:nvSpPr>
        <p:spPr/>
        <p:txBody>
          <a:bodyPr/>
          <a:lstStyle/>
          <a:p>
            <a:r>
              <a:rPr lang="ja-JP" altLang="en-US">
                <a:latin typeface="Arial" panose="020B0604020202020204" pitchFamily="34" charset="0"/>
                <a:cs typeface="Arial" panose="020B0604020202020204" pitchFamily="34" charset="0"/>
              </a:rPr>
              <a:t>データ反映設計（最新判定結果の取り扱い）</a:t>
            </a:r>
          </a:p>
        </p:txBody>
      </p:sp>
    </p:spTree>
    <p:extLst>
      <p:ext uri="{BB962C8B-B14F-4D97-AF65-F5344CB8AC3E}">
        <p14:creationId xmlns:p14="http://schemas.microsoft.com/office/powerpoint/2010/main" val="14778460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0A84C-B83D-4DDB-0106-4A6208784834}"/>
            </a:ext>
          </a:extLst>
        </p:cNvPr>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8EBC8BB9-38B8-32BC-9D12-E581B308D6CC}"/>
              </a:ext>
            </a:extLst>
          </p:cNvPr>
          <p:cNvSpPr>
            <a:spLocks noGrp="1"/>
          </p:cNvSpPr>
          <p:nvPr>
            <p:ph type="body" sz="quarter" idx="11"/>
          </p:nvPr>
        </p:nvSpPr>
        <p:spPr/>
        <p:txBody>
          <a:bodyPr>
            <a:normAutofit/>
          </a:bodyPr>
          <a:lstStyle/>
          <a:p>
            <a:pPr marL="72000" indent="0">
              <a:lnSpc>
                <a:spcPct val="150000"/>
              </a:lnSpc>
              <a:spcAft>
                <a:spcPts val="1200"/>
              </a:spcAft>
              <a:buNone/>
            </a:pPr>
            <a:r>
              <a:rPr lang="ja-JP" altLang="en-US" sz="1600" b="1">
                <a:ea typeface="游ゴシック" panose="020B0400000000000000" pitchFamily="50" charset="-128"/>
                <a:cs typeface="+mn-cs"/>
              </a:rPr>
              <a:t>名刺情報を連携し、会社・人物にひも付けて利用する場合、</a:t>
            </a:r>
            <a:br>
              <a:rPr lang="en-US" altLang="ja-JP" sz="1600" b="1" dirty="0">
                <a:ea typeface="游ゴシック" panose="020B0400000000000000" pitchFamily="50" charset="-128"/>
                <a:cs typeface="+mn-cs"/>
              </a:rPr>
            </a:br>
            <a:r>
              <a:rPr lang="ja-JP" altLang="en-US" sz="1600" b="1">
                <a:ea typeface="游ゴシック" panose="020B0400000000000000" pitchFamily="50" charset="-128"/>
                <a:cs typeface="+mn-cs"/>
              </a:rPr>
              <a:t>最新判定は、名刺に保持される日付情報を基準に判断することが可能です</a:t>
            </a:r>
          </a:p>
          <a:p>
            <a:pPr marL="92869" indent="0">
              <a:lnSpc>
                <a:spcPct val="110000"/>
              </a:lnSpc>
              <a:buNone/>
            </a:pPr>
            <a:r>
              <a:rPr lang="ja-JP" altLang="en-US" sz="1800" b="1">
                <a:solidFill>
                  <a:schemeClr val="accent1"/>
                </a:solidFill>
                <a:latin typeface="Arial" panose="020B0604020202020204" pitchFamily="34" charset="0"/>
                <a:cs typeface="Arial" panose="020B0604020202020204" pitchFamily="34" charset="0"/>
              </a:rPr>
              <a:t>■ 参照すべき日付（優先度順）</a:t>
            </a:r>
          </a:p>
          <a:p>
            <a:pPr>
              <a:lnSpc>
                <a:spcPct val="110000"/>
              </a:lnSpc>
            </a:pPr>
            <a:r>
              <a:rPr lang="ja-JP" altLang="en-US" sz="1700">
                <a:latin typeface="Arial" panose="020B0604020202020204" pitchFamily="34" charset="0"/>
                <a:cs typeface="Arial" panose="020B0604020202020204" pitchFamily="34" charset="0"/>
              </a:rPr>
              <a:t>名刺交換日</a:t>
            </a:r>
          </a:p>
          <a:p>
            <a:pPr>
              <a:lnSpc>
                <a:spcPct val="110000"/>
              </a:lnSpc>
              <a:spcAft>
                <a:spcPts val="1200"/>
              </a:spcAft>
            </a:pPr>
            <a:r>
              <a:rPr lang="ja-JP" altLang="en-US" sz="1700">
                <a:latin typeface="Arial" panose="020B0604020202020204" pitchFamily="34" charset="0"/>
                <a:cs typeface="Arial" panose="020B0604020202020204" pitchFamily="34" charset="0"/>
              </a:rPr>
              <a:t>名刺登録日時</a:t>
            </a:r>
          </a:p>
          <a:p>
            <a:pPr marL="92869" indent="0">
              <a:lnSpc>
                <a:spcPct val="110000"/>
              </a:lnSpc>
              <a:buNone/>
            </a:pPr>
            <a:r>
              <a:rPr lang="ja-JP" altLang="en-US" sz="1800" b="1">
                <a:solidFill>
                  <a:schemeClr val="accent1"/>
                </a:solidFill>
                <a:latin typeface="Arial" panose="020B0604020202020204" pitchFamily="34" charset="0"/>
                <a:cs typeface="Arial" panose="020B0604020202020204" pitchFamily="34" charset="0"/>
              </a:rPr>
              <a:t>■ 補足</a:t>
            </a:r>
          </a:p>
          <a:p>
            <a:pPr>
              <a:lnSpc>
                <a:spcPct val="110000"/>
              </a:lnSpc>
            </a:pPr>
            <a:r>
              <a:rPr lang="ja-JP" altLang="en-US" sz="1700">
                <a:latin typeface="Arial" panose="020B0604020202020204" pitchFamily="34" charset="0"/>
                <a:cs typeface="Arial" panose="020B0604020202020204" pitchFamily="34" charset="0"/>
              </a:rPr>
              <a:t>名刺交換日は、不明の場合は</a:t>
            </a:r>
            <a:r>
              <a:rPr lang="en" altLang="ja-JP" sz="1700" dirty="0">
                <a:latin typeface="Arial" panose="020B0604020202020204" pitchFamily="34" charset="0"/>
                <a:cs typeface="Arial" panose="020B0604020202020204" pitchFamily="34" charset="0"/>
              </a:rPr>
              <a:t>null</a:t>
            </a:r>
            <a:r>
              <a:rPr lang="ja-JP" altLang="en-US" sz="1700">
                <a:latin typeface="Arial" panose="020B0604020202020204" pitchFamily="34" charset="0"/>
                <a:cs typeface="Arial" panose="020B0604020202020204" pitchFamily="34" charset="0"/>
              </a:rPr>
              <a:t>となる場合があります</a:t>
            </a:r>
          </a:p>
          <a:p>
            <a:pPr>
              <a:lnSpc>
                <a:spcPct val="110000"/>
              </a:lnSpc>
            </a:pPr>
            <a:r>
              <a:rPr lang="ja-JP" altLang="en-US" sz="1700">
                <a:latin typeface="Arial" panose="020B0604020202020204" pitchFamily="34" charset="0"/>
                <a:cs typeface="Arial" panose="020B0604020202020204" pitchFamily="34" charset="0"/>
              </a:rPr>
              <a:t>複数の名刺が存在する場合は、これらの日付を基に最新データを判断します</a:t>
            </a:r>
            <a:endParaRPr lang="en-US" altLang="ja-JP" sz="1700" dirty="0">
              <a:latin typeface="Arial" panose="020B0604020202020204" pitchFamily="34" charset="0"/>
              <a:cs typeface="Arial" panose="020B0604020202020204" pitchFamily="34" charset="0"/>
            </a:endParaRPr>
          </a:p>
        </p:txBody>
      </p:sp>
      <p:sp>
        <p:nvSpPr>
          <p:cNvPr id="3" name="タイトル 2">
            <a:extLst>
              <a:ext uri="{FF2B5EF4-FFF2-40B4-BE49-F238E27FC236}">
                <a16:creationId xmlns:a16="http://schemas.microsoft.com/office/drawing/2014/main" id="{7232DD25-23F5-06CD-53A3-0BDA1B19E9CE}"/>
              </a:ext>
            </a:extLst>
          </p:cNvPr>
          <p:cNvSpPr>
            <a:spLocks noGrp="1"/>
          </p:cNvSpPr>
          <p:nvPr>
            <p:ph type="title"/>
          </p:nvPr>
        </p:nvSpPr>
        <p:spPr/>
        <p:txBody>
          <a:bodyPr/>
          <a:lstStyle/>
          <a:p>
            <a:r>
              <a:rPr lang="ja-JP" altLang="en-US"/>
              <a:t>データ反映設計（名刺情報を基準とした更新）</a:t>
            </a:r>
          </a:p>
        </p:txBody>
      </p:sp>
    </p:spTree>
    <p:extLst>
      <p:ext uri="{BB962C8B-B14F-4D97-AF65-F5344CB8AC3E}">
        <p14:creationId xmlns:p14="http://schemas.microsoft.com/office/powerpoint/2010/main" val="233533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4560FDFD-2F39-51E9-5316-921DDBBB3E15}"/>
              </a:ext>
            </a:extLst>
          </p:cNvPr>
          <p:cNvSpPr>
            <a:spLocks noGrp="1"/>
          </p:cNvSpPr>
          <p:nvPr>
            <p:ph type="body" sz="quarter" idx="11"/>
          </p:nvPr>
        </p:nvSpPr>
        <p:spPr/>
        <p:txBody>
          <a:bodyPr/>
          <a:lstStyle/>
          <a:p>
            <a:pPr marL="550069" indent="-457200">
              <a:buFont typeface="+mj-lt"/>
              <a:buAutoNum type="arabicPeriod"/>
            </a:pPr>
            <a:r>
              <a:rPr lang="ja-JP" altLang="en-US"/>
              <a:t>連携方式</a:t>
            </a:r>
            <a:endParaRPr lang="en-US" altLang="ja-JP" dirty="0"/>
          </a:p>
          <a:p>
            <a:pPr marL="550069" indent="-457200">
              <a:buFont typeface="+mj-lt"/>
              <a:buAutoNum type="arabicPeriod"/>
            </a:pPr>
            <a:r>
              <a:rPr lang="ja-JP" altLang="en-US"/>
              <a:t>ユースケース</a:t>
            </a:r>
            <a:endParaRPr lang="en-US" altLang="ja-JP" dirty="0"/>
          </a:p>
          <a:p>
            <a:pPr marL="550069" indent="-457200">
              <a:buFont typeface="+mj-lt"/>
              <a:buAutoNum type="arabicPeriod"/>
            </a:pPr>
            <a:r>
              <a:rPr lang="ja-JP" altLang="en-US"/>
              <a:t>データ設計（粒度・対象）</a:t>
            </a:r>
            <a:endParaRPr lang="en-US" altLang="ja-JP" dirty="0"/>
          </a:p>
          <a:p>
            <a:pPr marL="550069" indent="-457200">
              <a:buFont typeface="+mj-lt"/>
              <a:buAutoNum type="arabicPeriod"/>
            </a:pPr>
            <a:r>
              <a:rPr lang="en-US" altLang="ja-JP" dirty="0"/>
              <a:t>ID</a:t>
            </a:r>
            <a:r>
              <a:rPr lang="ja-JP" altLang="en-US"/>
              <a:t>・キー設計</a:t>
            </a:r>
            <a:endParaRPr lang="en-US" altLang="ja-JP" dirty="0"/>
          </a:p>
          <a:p>
            <a:pPr marL="550069" indent="-457200">
              <a:buFont typeface="+mj-lt"/>
              <a:buAutoNum type="arabicPeriod"/>
            </a:pPr>
            <a:r>
              <a:rPr lang="ja-JP" altLang="en-US"/>
              <a:t>データ取得設計</a:t>
            </a:r>
            <a:r>
              <a:rPr lang="ja-JP" altLang="en"/>
              <a:t>（</a:t>
            </a:r>
            <a:r>
              <a:rPr lang="en" altLang="ja-JP" dirty="0"/>
              <a:t>Change Feed API</a:t>
            </a:r>
            <a:r>
              <a:rPr lang="ja-JP" altLang="en-US"/>
              <a:t>の取得設計）</a:t>
            </a:r>
            <a:endParaRPr lang="en-US" altLang="ja-JP" dirty="0"/>
          </a:p>
          <a:p>
            <a:pPr marL="550069" indent="-457200">
              <a:buFont typeface="+mj-lt"/>
              <a:buAutoNum type="arabicPeriod"/>
            </a:pPr>
            <a:r>
              <a:rPr lang="ja-JP" altLang="en-US"/>
              <a:t>データ反映設計（連携先システム）</a:t>
            </a:r>
            <a:endParaRPr lang="en-US" altLang="ja-JP" dirty="0"/>
          </a:p>
          <a:p>
            <a:pPr marL="550069" indent="-457200">
              <a:buFont typeface="+mj-lt"/>
              <a:buAutoNum type="arabicPeriod"/>
            </a:pPr>
            <a:r>
              <a:rPr lang="ja-JP" altLang="en-US"/>
              <a:t>推奨設定：</a:t>
            </a:r>
            <a:r>
              <a:rPr lang="en-US" altLang="ja-JP" dirty="0" err="1"/>
              <a:t>Sansan</a:t>
            </a:r>
            <a:r>
              <a:rPr lang="ja-JP" altLang="en-US"/>
              <a:t>へのリンクの作成方法</a:t>
            </a:r>
          </a:p>
        </p:txBody>
      </p:sp>
      <p:sp>
        <p:nvSpPr>
          <p:cNvPr id="3" name="タイトル 2">
            <a:extLst>
              <a:ext uri="{FF2B5EF4-FFF2-40B4-BE49-F238E27FC236}">
                <a16:creationId xmlns:a16="http://schemas.microsoft.com/office/drawing/2014/main" id="{DE0588D0-5E46-F48C-CA97-BA44A45036FF}"/>
              </a:ext>
            </a:extLst>
          </p:cNvPr>
          <p:cNvSpPr>
            <a:spLocks noGrp="1"/>
          </p:cNvSpPr>
          <p:nvPr>
            <p:ph type="title"/>
          </p:nvPr>
        </p:nvSpPr>
        <p:spPr/>
        <p:txBody>
          <a:bodyPr/>
          <a:lstStyle/>
          <a:p>
            <a:r>
              <a:rPr lang="ja-JP" altLang="en-US"/>
              <a:t>目次</a:t>
            </a:r>
            <a:endParaRPr kumimoji="1" lang="ja-JP" altLang="en-US"/>
          </a:p>
        </p:txBody>
      </p:sp>
    </p:spTree>
    <p:extLst>
      <p:ext uri="{BB962C8B-B14F-4D97-AF65-F5344CB8AC3E}">
        <p14:creationId xmlns:p14="http://schemas.microsoft.com/office/powerpoint/2010/main" val="1838976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376A131C-4368-4336-5F96-E452293CF366}"/>
              </a:ext>
            </a:extLst>
          </p:cNvPr>
          <p:cNvSpPr>
            <a:spLocks noGrp="1"/>
          </p:cNvSpPr>
          <p:nvPr>
            <p:ph type="ctrTitle"/>
          </p:nvPr>
        </p:nvSpPr>
        <p:spPr/>
        <p:txBody>
          <a:bodyPr/>
          <a:lstStyle/>
          <a:p>
            <a:r>
              <a:rPr lang="ja-JP" altLang="en-US"/>
              <a:t>推奨設定：</a:t>
            </a:r>
            <a:r>
              <a:rPr lang="en" altLang="ja-JP" dirty="0" err="1"/>
              <a:t>Sansan</a:t>
            </a:r>
            <a:r>
              <a:rPr lang="ja-JP" altLang="en-US"/>
              <a:t>へのリンクの作成方法</a:t>
            </a:r>
          </a:p>
        </p:txBody>
      </p:sp>
    </p:spTree>
    <p:extLst>
      <p:ext uri="{BB962C8B-B14F-4D97-AF65-F5344CB8AC3E}">
        <p14:creationId xmlns:p14="http://schemas.microsoft.com/office/powerpoint/2010/main" val="3684429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86DA753-7AA1-F4A3-9B94-50EAE258BD5A}"/>
              </a:ext>
            </a:extLst>
          </p:cNvPr>
          <p:cNvSpPr>
            <a:spLocks noGrp="1"/>
          </p:cNvSpPr>
          <p:nvPr>
            <p:ph type="title"/>
          </p:nvPr>
        </p:nvSpPr>
        <p:spPr/>
        <p:txBody>
          <a:bodyPr/>
          <a:lstStyle/>
          <a:p>
            <a:r>
              <a:rPr lang="en" altLang="ja-JP" dirty="0" err="1"/>
              <a:t>Sansan</a:t>
            </a:r>
            <a:r>
              <a:rPr lang="ja-JP" altLang="en-US"/>
              <a:t>への遷移もスムーズに</a:t>
            </a:r>
          </a:p>
        </p:txBody>
      </p:sp>
      <p:sp>
        <p:nvSpPr>
          <p:cNvPr id="5" name="正方形/長方形 4">
            <a:extLst>
              <a:ext uri="{FF2B5EF4-FFF2-40B4-BE49-F238E27FC236}">
                <a16:creationId xmlns:a16="http://schemas.microsoft.com/office/drawing/2014/main" id="{63CFE6E7-9CE4-C715-D086-643A4F5EC8F9}"/>
              </a:ext>
            </a:extLst>
          </p:cNvPr>
          <p:cNvSpPr/>
          <p:nvPr/>
        </p:nvSpPr>
        <p:spPr>
          <a:xfrm>
            <a:off x="0" y="2599283"/>
            <a:ext cx="12192000" cy="4258718"/>
          </a:xfrm>
          <a:prstGeom prst="rect">
            <a:avLst/>
          </a:prstGeom>
          <a:solidFill>
            <a:schemeClr val="accent4">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endParaRPr lang="ja-JP" altLang="en-US" sz="1950" b="1" dirty="0">
              <a:solidFill>
                <a:schemeClr val="accent1"/>
              </a:solidFill>
              <a:latin typeface="Yu Gothic" panose="020B0400000000000000" pitchFamily="34" charset="-128"/>
              <a:ea typeface="Yu Gothic" panose="020B0400000000000000" pitchFamily="34" charset="-128"/>
            </a:endParaRPr>
          </a:p>
        </p:txBody>
      </p:sp>
      <p:pic>
        <p:nvPicPr>
          <p:cNvPr id="6" name="図 5">
            <a:extLst>
              <a:ext uri="{FF2B5EF4-FFF2-40B4-BE49-F238E27FC236}">
                <a16:creationId xmlns:a16="http://schemas.microsoft.com/office/drawing/2014/main" id="{E32CBEF2-EA75-3489-B3CF-B257C20DB442}"/>
              </a:ext>
            </a:extLst>
          </p:cNvPr>
          <p:cNvPicPr>
            <a:picLocks noChangeAspect="1"/>
          </p:cNvPicPr>
          <p:nvPr/>
        </p:nvPicPr>
        <p:blipFill rotWithShape="1">
          <a:blip r:embed="rId2"/>
          <a:srcRect l="608"/>
          <a:stretch/>
        </p:blipFill>
        <p:spPr>
          <a:xfrm>
            <a:off x="1374482" y="3617332"/>
            <a:ext cx="4506520" cy="2614935"/>
          </a:xfrm>
          <a:prstGeom prst="roundRect">
            <a:avLst>
              <a:gd name="adj" fmla="val 1852"/>
            </a:avLst>
          </a:prstGeom>
          <a:solidFill>
            <a:schemeClr val="bg1">
              <a:lumMod val="85000"/>
              <a:alpha val="50000"/>
            </a:schemeClr>
          </a:solidFill>
          <a:ln w="12700">
            <a:noFill/>
          </a:ln>
          <a:effectLst>
            <a:outerShdw blurRad="152400" algn="t" rotWithShape="0">
              <a:schemeClr val="accent1">
                <a:lumMod val="75000"/>
                <a:alpha val="25000"/>
              </a:schemeClr>
            </a:outerShdw>
          </a:effectLst>
        </p:spPr>
      </p:pic>
      <p:sp>
        <p:nvSpPr>
          <p:cNvPr id="7" name="正方形/長方形 6">
            <a:extLst>
              <a:ext uri="{FF2B5EF4-FFF2-40B4-BE49-F238E27FC236}">
                <a16:creationId xmlns:a16="http://schemas.microsoft.com/office/drawing/2014/main" id="{8489A7C2-EA02-B90C-09EA-750A9F2611F3}"/>
              </a:ext>
            </a:extLst>
          </p:cNvPr>
          <p:cNvSpPr/>
          <p:nvPr/>
        </p:nvSpPr>
        <p:spPr>
          <a:xfrm>
            <a:off x="6717899" y="2746129"/>
            <a:ext cx="3759327" cy="594778"/>
          </a:xfrm>
          <a:prstGeom prst="rect">
            <a:avLst/>
          </a:prstGeom>
        </p:spPr>
        <p:txBody>
          <a:bodyPr wrap="square">
            <a:spAutoFit/>
          </a:bodyPr>
          <a:lstStyle/>
          <a:p>
            <a:pPr algn="ctr">
              <a:lnSpc>
                <a:spcPct val="120000"/>
              </a:lnSpc>
            </a:pPr>
            <a:r>
              <a:rPr lang="ja-JP" altLang="en-US" sz="1400" b="1" dirty="0">
                <a:solidFill>
                  <a:schemeClr val="accent1"/>
                </a:solidFill>
                <a:latin typeface="Yu Gothic" panose="020B0400000000000000" pitchFamily="34" charset="-128"/>
                <a:ea typeface="Yu Gothic" panose="020B0400000000000000" pitchFamily="34" charset="-128"/>
                <a:cs typeface="Yu Gothic" charset="-128"/>
              </a:rPr>
              <a:t>組織図や社内人脈の</a:t>
            </a:r>
            <a:r>
              <a:rPr lang="ja-JP" altLang="en-US" sz="1400" b="1">
                <a:solidFill>
                  <a:schemeClr val="accent1"/>
                </a:solidFill>
                <a:latin typeface="Yu Gothic" panose="020B0400000000000000" pitchFamily="34" charset="-128"/>
                <a:ea typeface="Yu Gothic" panose="020B0400000000000000" pitchFamily="34" charset="-128"/>
                <a:cs typeface="Yu Gothic" charset="-128"/>
              </a:rPr>
              <a:t>掘り起こし、</a:t>
            </a:r>
            <a:endParaRPr lang="en-US" altLang="ja-JP" sz="1400" b="1" dirty="0">
              <a:solidFill>
                <a:schemeClr val="accent1"/>
              </a:solidFill>
              <a:latin typeface="Yu Gothic" panose="020B0400000000000000" pitchFamily="34" charset="-128"/>
              <a:ea typeface="Yu Gothic" panose="020B0400000000000000" pitchFamily="34" charset="-128"/>
              <a:cs typeface="Yu Gothic" charset="-128"/>
            </a:endParaRPr>
          </a:p>
          <a:p>
            <a:pPr algn="ctr">
              <a:lnSpc>
                <a:spcPct val="120000"/>
              </a:lnSpc>
            </a:pPr>
            <a:r>
              <a:rPr lang="ja-JP" altLang="en-US" sz="1400" b="1">
                <a:solidFill>
                  <a:schemeClr val="accent1"/>
                </a:solidFill>
                <a:latin typeface="Yu Gothic" panose="020B0400000000000000" pitchFamily="34" charset="-128"/>
                <a:ea typeface="Yu Gothic" panose="020B0400000000000000" pitchFamily="34" charset="-128"/>
                <a:cs typeface="Yu Gothic" charset="-128"/>
              </a:rPr>
              <a:t>過去の接点を見つけられます</a:t>
            </a:r>
            <a:endParaRPr lang="en-US" altLang="ja-JP" sz="1400" b="1" dirty="0">
              <a:solidFill>
                <a:schemeClr val="accent1"/>
              </a:solidFill>
              <a:latin typeface="Yu Gothic" panose="020B0400000000000000" pitchFamily="34" charset="-128"/>
              <a:ea typeface="Yu Gothic" panose="020B0400000000000000" pitchFamily="34" charset="-128"/>
              <a:cs typeface="Yu Gothic" charset="-128"/>
            </a:endParaRPr>
          </a:p>
        </p:txBody>
      </p:sp>
      <p:grpSp>
        <p:nvGrpSpPr>
          <p:cNvPr id="8" name="グループ化 7">
            <a:extLst>
              <a:ext uri="{FF2B5EF4-FFF2-40B4-BE49-F238E27FC236}">
                <a16:creationId xmlns:a16="http://schemas.microsoft.com/office/drawing/2014/main" id="{F47DA2E8-FD67-8CC7-1983-B42781A4F025}"/>
              </a:ext>
            </a:extLst>
          </p:cNvPr>
          <p:cNvGrpSpPr/>
          <p:nvPr/>
        </p:nvGrpSpPr>
        <p:grpSpPr>
          <a:xfrm>
            <a:off x="6717899" y="3420698"/>
            <a:ext cx="3759328" cy="3079612"/>
            <a:chOff x="5770471" y="2650719"/>
            <a:chExt cx="4640037" cy="3801082"/>
          </a:xfrm>
          <a:effectLst>
            <a:outerShdw blurRad="152400" dist="38100" dir="5400000" algn="t" rotWithShape="0">
              <a:schemeClr val="accent1">
                <a:lumMod val="75000"/>
                <a:alpha val="25000"/>
              </a:schemeClr>
            </a:outerShdw>
          </a:effectLst>
        </p:grpSpPr>
        <p:pic>
          <p:nvPicPr>
            <p:cNvPr id="9" name="図 8">
              <a:extLst>
                <a:ext uri="{FF2B5EF4-FFF2-40B4-BE49-F238E27FC236}">
                  <a16:creationId xmlns:a16="http://schemas.microsoft.com/office/drawing/2014/main" id="{0787073D-8D3C-240D-89F5-556E1B5E6E82}"/>
                </a:ext>
              </a:extLst>
            </p:cNvPr>
            <p:cNvPicPr>
              <a:picLocks noChangeAspect="1"/>
            </p:cNvPicPr>
            <p:nvPr/>
          </p:nvPicPr>
          <p:blipFill>
            <a:blip r:embed="rId3"/>
            <a:srcRect l="18373"/>
            <a:stretch/>
          </p:blipFill>
          <p:spPr>
            <a:xfrm>
              <a:off x="5770471" y="2650719"/>
              <a:ext cx="4640036" cy="3801082"/>
            </a:xfrm>
            <a:prstGeom prst="roundRect">
              <a:avLst>
                <a:gd name="adj" fmla="val 2457"/>
              </a:avLst>
            </a:prstGeom>
            <a:solidFill>
              <a:schemeClr val="bg1">
                <a:lumMod val="85000"/>
                <a:alpha val="50000"/>
              </a:schemeClr>
            </a:solidFill>
            <a:ln w="63500">
              <a:noFill/>
              <a:miter lim="800000"/>
            </a:ln>
            <a:effectLst/>
          </p:spPr>
        </p:pic>
        <p:pic>
          <p:nvPicPr>
            <p:cNvPr id="10" name="図 9">
              <a:extLst>
                <a:ext uri="{FF2B5EF4-FFF2-40B4-BE49-F238E27FC236}">
                  <a16:creationId xmlns:a16="http://schemas.microsoft.com/office/drawing/2014/main" id="{D5F9630D-D38E-BC06-34A8-22F35E1331F9}"/>
                </a:ext>
              </a:extLst>
            </p:cNvPr>
            <p:cNvPicPr>
              <a:picLocks noChangeAspect="1"/>
            </p:cNvPicPr>
            <p:nvPr/>
          </p:nvPicPr>
          <p:blipFill>
            <a:blip r:embed="rId4"/>
            <a:srcRect r="32431"/>
            <a:stretch/>
          </p:blipFill>
          <p:spPr>
            <a:xfrm>
              <a:off x="8900188" y="5250195"/>
              <a:ext cx="1510320" cy="368300"/>
            </a:xfrm>
            <a:prstGeom prst="rect">
              <a:avLst/>
            </a:prstGeom>
          </p:spPr>
        </p:pic>
      </p:grpSp>
      <p:cxnSp>
        <p:nvCxnSpPr>
          <p:cNvPr id="11" name="直線矢印コネクタ 10">
            <a:extLst>
              <a:ext uri="{FF2B5EF4-FFF2-40B4-BE49-F238E27FC236}">
                <a16:creationId xmlns:a16="http://schemas.microsoft.com/office/drawing/2014/main" id="{2135DF18-A028-7D11-6B6A-7358864FDE38}"/>
              </a:ext>
            </a:extLst>
          </p:cNvPr>
          <p:cNvCxnSpPr>
            <a:cxnSpLocks/>
          </p:cNvCxnSpPr>
          <p:nvPr/>
        </p:nvCxnSpPr>
        <p:spPr>
          <a:xfrm flipV="1">
            <a:off x="5974064" y="5450646"/>
            <a:ext cx="650773" cy="6656"/>
          </a:xfrm>
          <a:prstGeom prst="straightConnector1">
            <a:avLst/>
          </a:prstGeom>
          <a:ln w="38100" cap="rnd">
            <a:solidFill>
              <a:schemeClr val="accent5"/>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テキスト プレースホルダー 3">
            <a:extLst>
              <a:ext uri="{FF2B5EF4-FFF2-40B4-BE49-F238E27FC236}">
                <a16:creationId xmlns:a16="http://schemas.microsoft.com/office/drawing/2014/main" id="{8527AD8E-4A87-9570-4ADE-F91393324BC5}"/>
              </a:ext>
            </a:extLst>
          </p:cNvPr>
          <p:cNvSpPr>
            <a:spLocks noGrp="1"/>
          </p:cNvSpPr>
          <p:nvPr>
            <p:ph type="body" sz="quarter" idx="11"/>
          </p:nvPr>
        </p:nvSpPr>
        <p:spPr>
          <a:xfrm>
            <a:off x="662268" y="1248621"/>
            <a:ext cx="10875600" cy="1417718"/>
          </a:xfrm>
        </p:spPr>
        <p:txBody>
          <a:bodyPr/>
          <a:lstStyle/>
          <a:p>
            <a:pPr algn="ctr"/>
            <a:r>
              <a:rPr lang="ja-JP" altLang="en-US" sz="1800">
                <a:solidFill>
                  <a:schemeClr val="accent1"/>
                </a:solidFill>
                <a:latin typeface="Arial" panose="020B0604020202020204" pitchFamily="34" charset="0"/>
                <a:cs typeface="Arial" panose="020B0604020202020204" pitchFamily="34" charset="0"/>
              </a:rPr>
              <a:t>連携先システムに、</a:t>
            </a:r>
            <a:r>
              <a:rPr lang="en" altLang="ja-JP" sz="1800" dirty="0" err="1">
                <a:solidFill>
                  <a:schemeClr val="accent1"/>
                </a:solidFill>
                <a:latin typeface="Arial" panose="020B0604020202020204" pitchFamily="34" charset="0"/>
                <a:cs typeface="Arial" panose="020B0604020202020204" pitchFamily="34" charset="0"/>
              </a:rPr>
              <a:t>Sansan</a:t>
            </a:r>
            <a:r>
              <a:rPr lang="ja-JP" altLang="en-US" sz="1800">
                <a:solidFill>
                  <a:schemeClr val="accent1"/>
                </a:solidFill>
                <a:latin typeface="Arial" panose="020B0604020202020204" pitchFamily="34" charset="0"/>
                <a:cs typeface="Arial" panose="020B0604020202020204" pitchFamily="34" charset="0"/>
              </a:rPr>
              <a:t>の会社詳細ページ、</a:t>
            </a:r>
            <a:br>
              <a:rPr lang="en-US" altLang="ja-JP" sz="1800" dirty="0">
                <a:solidFill>
                  <a:schemeClr val="accent1"/>
                </a:solidFill>
                <a:latin typeface="Arial" panose="020B0604020202020204" pitchFamily="34" charset="0"/>
                <a:cs typeface="Arial" panose="020B0604020202020204" pitchFamily="34" charset="0"/>
              </a:rPr>
            </a:br>
            <a:r>
              <a:rPr lang="ja-JP" altLang="en-US" sz="1800">
                <a:solidFill>
                  <a:schemeClr val="accent1"/>
                </a:solidFill>
                <a:latin typeface="Arial" panose="020B0604020202020204" pitchFamily="34" charset="0"/>
                <a:cs typeface="Arial" panose="020B0604020202020204" pitchFamily="34" charset="0"/>
              </a:rPr>
              <a:t>人物詳細ページへの</a:t>
            </a:r>
            <a:r>
              <a:rPr lang="en" altLang="ja-JP" sz="1800" dirty="0">
                <a:solidFill>
                  <a:schemeClr val="accent1"/>
                </a:solidFill>
                <a:latin typeface="Arial" panose="020B0604020202020204" pitchFamily="34" charset="0"/>
                <a:cs typeface="Arial" panose="020B0604020202020204" pitchFamily="34" charset="0"/>
              </a:rPr>
              <a:t>URL</a:t>
            </a:r>
            <a:r>
              <a:rPr lang="ja-JP" altLang="en-US" sz="1800">
                <a:solidFill>
                  <a:schemeClr val="accent1"/>
                </a:solidFill>
                <a:latin typeface="Arial" panose="020B0604020202020204" pitchFamily="34" charset="0"/>
                <a:cs typeface="Arial" panose="020B0604020202020204" pitchFamily="34" charset="0"/>
              </a:rPr>
              <a:t>リンクを配置することで、</a:t>
            </a:r>
            <a:br>
              <a:rPr lang="en-US" altLang="ja-JP" sz="1800" dirty="0">
                <a:solidFill>
                  <a:schemeClr val="accent1"/>
                </a:solidFill>
                <a:latin typeface="Arial" panose="020B0604020202020204" pitchFamily="34" charset="0"/>
                <a:cs typeface="Arial" panose="020B0604020202020204" pitchFamily="34" charset="0"/>
              </a:rPr>
            </a:br>
            <a:r>
              <a:rPr lang="en" altLang="ja-JP" sz="1800" dirty="0" err="1">
                <a:solidFill>
                  <a:schemeClr val="accent1"/>
                </a:solidFill>
                <a:latin typeface="Arial" panose="020B0604020202020204" pitchFamily="34" charset="0"/>
                <a:cs typeface="Arial" panose="020B0604020202020204" pitchFamily="34" charset="0"/>
              </a:rPr>
              <a:t>Sansan</a:t>
            </a:r>
            <a:r>
              <a:rPr lang="ja-JP" altLang="en-US" sz="1800">
                <a:solidFill>
                  <a:schemeClr val="accent1"/>
                </a:solidFill>
                <a:latin typeface="Arial" panose="020B0604020202020204" pitchFamily="34" charset="0"/>
                <a:cs typeface="Arial" panose="020B0604020202020204" pitchFamily="34" charset="0"/>
              </a:rPr>
              <a:t>の情報にシームレスにアクセスすることができます</a:t>
            </a:r>
          </a:p>
        </p:txBody>
      </p:sp>
    </p:spTree>
    <p:extLst>
      <p:ext uri="{BB962C8B-B14F-4D97-AF65-F5344CB8AC3E}">
        <p14:creationId xmlns:p14="http://schemas.microsoft.com/office/powerpoint/2010/main" val="20759212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DF498A-2054-2CC3-DF70-0DF2695B80F0}"/>
              </a:ext>
            </a:extLst>
          </p:cNvPr>
          <p:cNvSpPr>
            <a:spLocks noGrp="1"/>
          </p:cNvSpPr>
          <p:nvPr>
            <p:ph type="title"/>
          </p:nvPr>
        </p:nvSpPr>
        <p:spPr/>
        <p:txBody>
          <a:bodyPr/>
          <a:lstStyle/>
          <a:p>
            <a:r>
              <a:rPr kumimoji="1" lang="en" altLang="ja-JP" dirty="0" err="1"/>
              <a:t>Sansan</a:t>
            </a:r>
            <a:r>
              <a:rPr kumimoji="1" lang="ja-JP" altLang="en-US"/>
              <a:t>ページのリンクの作成について</a:t>
            </a:r>
          </a:p>
        </p:txBody>
      </p:sp>
      <p:sp>
        <p:nvSpPr>
          <p:cNvPr id="3" name="テキスト プレースホルダー 2">
            <a:extLst>
              <a:ext uri="{FF2B5EF4-FFF2-40B4-BE49-F238E27FC236}">
                <a16:creationId xmlns:a16="http://schemas.microsoft.com/office/drawing/2014/main" id="{7048B156-F09A-5614-E148-4D47392DCB68}"/>
              </a:ext>
            </a:extLst>
          </p:cNvPr>
          <p:cNvSpPr>
            <a:spLocks noGrp="1"/>
          </p:cNvSpPr>
          <p:nvPr>
            <p:ph type="body" sz="quarter" idx="11"/>
          </p:nvPr>
        </p:nvSpPr>
        <p:spPr/>
        <p:txBody>
          <a:bodyPr/>
          <a:lstStyle/>
          <a:p>
            <a:r>
              <a:rPr lang="ja-JP" altLang="en-US" sz="1400">
                <a:solidFill>
                  <a:schemeClr val="tx1"/>
                </a:solidFill>
                <a:latin typeface="+mn-lt"/>
                <a:ea typeface="游ゴシック" panose="020B0400000000000000" pitchFamily="50" charset="-128"/>
                <a:cs typeface="+mn-cs"/>
              </a:rPr>
              <a:t>会社ページへのリンクは</a:t>
            </a:r>
            <a:r>
              <a:rPr lang="en" altLang="ja-JP" sz="1400" dirty="0">
                <a:solidFill>
                  <a:schemeClr val="tx1"/>
                </a:solidFill>
                <a:latin typeface="+mn-lt"/>
                <a:ea typeface="游ゴシック" panose="020B0400000000000000" pitchFamily="50" charset="-128"/>
                <a:cs typeface="+mn-cs"/>
              </a:rPr>
              <a:t>SOC</a:t>
            </a:r>
            <a:r>
              <a:rPr lang="ja-JP" altLang="en" sz="1400">
                <a:solidFill>
                  <a:schemeClr val="tx1"/>
                </a:solidFill>
                <a:latin typeface="+mn-lt"/>
                <a:ea typeface="游ゴシック" panose="020B0400000000000000" pitchFamily="50" charset="-128"/>
                <a:cs typeface="+mn-cs"/>
              </a:rPr>
              <a:t>、</a:t>
            </a:r>
            <a:r>
              <a:rPr lang="ja-JP" altLang="en-US" sz="1400">
                <a:solidFill>
                  <a:schemeClr val="tx1"/>
                </a:solidFill>
                <a:latin typeface="+mn-lt"/>
                <a:ea typeface="游ゴシック" panose="020B0400000000000000" pitchFamily="50" charset="-128"/>
                <a:cs typeface="+mn-cs"/>
              </a:rPr>
              <a:t>人物ページへのリンクは名刺</a:t>
            </a:r>
            <a:r>
              <a:rPr lang="en" altLang="ja-JP" sz="1400" dirty="0">
                <a:solidFill>
                  <a:schemeClr val="tx1"/>
                </a:solidFill>
                <a:latin typeface="+mn-lt"/>
                <a:ea typeface="游ゴシック" panose="020B0400000000000000" pitchFamily="50" charset="-128"/>
                <a:cs typeface="+mn-cs"/>
              </a:rPr>
              <a:t>ID</a:t>
            </a:r>
            <a:r>
              <a:rPr lang="ja-JP" altLang="en-US" sz="1400">
                <a:solidFill>
                  <a:schemeClr val="tx1"/>
                </a:solidFill>
                <a:latin typeface="+mn-lt"/>
                <a:ea typeface="游ゴシック" panose="020B0400000000000000" pitchFamily="50" charset="-128"/>
                <a:cs typeface="+mn-cs"/>
              </a:rPr>
              <a:t>を基に</a:t>
            </a:r>
            <a:r>
              <a:rPr lang="en" altLang="ja-JP" sz="1400" dirty="0">
                <a:solidFill>
                  <a:schemeClr val="tx1"/>
                </a:solidFill>
                <a:latin typeface="+mn-lt"/>
                <a:ea typeface="游ゴシック" panose="020B0400000000000000" pitchFamily="50" charset="-128"/>
                <a:cs typeface="+mn-cs"/>
              </a:rPr>
              <a:t>URL</a:t>
            </a:r>
            <a:r>
              <a:rPr lang="ja-JP" altLang="en-US" sz="1400">
                <a:solidFill>
                  <a:schemeClr val="tx1"/>
                </a:solidFill>
                <a:latin typeface="+mn-lt"/>
                <a:ea typeface="游ゴシック" panose="020B0400000000000000" pitchFamily="50" charset="-128"/>
                <a:cs typeface="+mn-cs"/>
              </a:rPr>
              <a:t>を作成いただけます</a:t>
            </a:r>
            <a:br>
              <a:rPr kumimoji="1" lang="en-US" altLang="ja-JP" sz="1400" dirty="0">
                <a:latin typeface="Arial" panose="020B0604020202020204" pitchFamily="34" charset="0"/>
                <a:cs typeface="Arial" panose="020B0604020202020204" pitchFamily="34" charset="0"/>
              </a:rPr>
            </a:br>
            <a:r>
              <a:rPr kumimoji="1" lang="en-US" altLang="ja-JP" sz="1200" b="0" dirty="0">
                <a:latin typeface="Arial" panose="020B0604020202020204" pitchFamily="34" charset="0"/>
                <a:cs typeface="Arial" panose="020B0604020202020204" pitchFamily="34" charset="0"/>
              </a:rPr>
              <a:t>※ </a:t>
            </a:r>
            <a:r>
              <a:rPr kumimoji="1" lang="ja-JP" altLang="en-US" sz="1200" b="0">
                <a:latin typeface="Arial" panose="020B0604020202020204" pitchFamily="34" charset="0"/>
                <a:cs typeface="Arial" panose="020B0604020202020204" pitchFamily="34" charset="0"/>
              </a:rPr>
              <a:t>古い名刺</a:t>
            </a:r>
            <a:r>
              <a:rPr kumimoji="1" lang="en-US" altLang="ja-JP" sz="1200" b="0" dirty="0">
                <a:latin typeface="Arial" panose="020B0604020202020204" pitchFamily="34" charset="0"/>
                <a:cs typeface="Arial" panose="020B0604020202020204" pitchFamily="34" charset="0"/>
              </a:rPr>
              <a:t>ID</a:t>
            </a:r>
            <a:r>
              <a:rPr kumimoji="1" lang="ja-JP" altLang="en-US" sz="1200" b="0">
                <a:latin typeface="Arial" panose="020B0604020202020204" pitchFamily="34" charset="0"/>
                <a:cs typeface="Arial" panose="020B0604020202020204" pitchFamily="34" charset="0"/>
              </a:rPr>
              <a:t>でも遷移先は同じです</a:t>
            </a:r>
            <a:endParaRPr kumimoji="1" lang="ja-JP" altLang="en-US" sz="1400" b="0">
              <a:latin typeface="Arial" panose="020B0604020202020204" pitchFamily="34" charset="0"/>
              <a:cs typeface="Arial" panose="020B0604020202020204" pitchFamily="34" charset="0"/>
            </a:endParaRPr>
          </a:p>
          <a:p>
            <a:endParaRPr kumimoji="1" lang="ja-JP" altLang="en-US" sz="1800">
              <a:latin typeface="Arial" panose="020B0604020202020204" pitchFamily="34" charset="0"/>
              <a:cs typeface="Arial" panose="020B0604020202020204" pitchFamily="34" charset="0"/>
            </a:endParaRPr>
          </a:p>
          <a:p>
            <a:endParaRPr kumimoji="1" lang="ja-JP" altLang="en-US" sz="1800">
              <a:latin typeface="Arial" panose="020B0604020202020204" pitchFamily="34" charset="0"/>
              <a:cs typeface="Arial" panose="020B0604020202020204" pitchFamily="34" charset="0"/>
            </a:endParaRPr>
          </a:p>
        </p:txBody>
      </p:sp>
      <p:graphicFrame>
        <p:nvGraphicFramePr>
          <p:cNvPr id="4" name="表 5">
            <a:extLst>
              <a:ext uri="{FF2B5EF4-FFF2-40B4-BE49-F238E27FC236}">
                <a16:creationId xmlns:a16="http://schemas.microsoft.com/office/drawing/2014/main" id="{5449508E-ED0C-ED22-1A30-8AF3EAED9374}"/>
              </a:ext>
            </a:extLst>
          </p:cNvPr>
          <p:cNvGraphicFramePr>
            <a:graphicFrameLocks noGrp="1"/>
          </p:cNvGraphicFramePr>
          <p:nvPr>
            <p:extLst>
              <p:ext uri="{D42A27DB-BD31-4B8C-83A1-F6EECF244321}">
                <p14:modId xmlns:p14="http://schemas.microsoft.com/office/powerpoint/2010/main" val="1681578110"/>
              </p:ext>
            </p:extLst>
          </p:nvPr>
        </p:nvGraphicFramePr>
        <p:xfrm>
          <a:off x="2020970" y="2447647"/>
          <a:ext cx="7452000" cy="2952000"/>
        </p:xfrm>
        <a:graphic>
          <a:graphicData uri="http://schemas.openxmlformats.org/drawingml/2006/table">
            <a:tbl>
              <a:tblPr firstRow="1" bandRow="1">
                <a:tableStyleId>{5C22544A-7EE6-4342-B048-85BDC9FD1C3A}</a:tableStyleId>
              </a:tblPr>
              <a:tblGrid>
                <a:gridCol w="2484000">
                  <a:extLst>
                    <a:ext uri="{9D8B030D-6E8A-4147-A177-3AD203B41FA5}">
                      <a16:colId xmlns:a16="http://schemas.microsoft.com/office/drawing/2014/main" val="216359212"/>
                    </a:ext>
                  </a:extLst>
                </a:gridCol>
                <a:gridCol w="2484000">
                  <a:extLst>
                    <a:ext uri="{9D8B030D-6E8A-4147-A177-3AD203B41FA5}">
                      <a16:colId xmlns:a16="http://schemas.microsoft.com/office/drawing/2014/main" val="3013928056"/>
                    </a:ext>
                  </a:extLst>
                </a:gridCol>
                <a:gridCol w="2484000">
                  <a:extLst>
                    <a:ext uri="{9D8B030D-6E8A-4147-A177-3AD203B41FA5}">
                      <a16:colId xmlns:a16="http://schemas.microsoft.com/office/drawing/2014/main" val="2994284582"/>
                    </a:ext>
                  </a:extLst>
                </a:gridCol>
              </a:tblGrid>
              <a:tr h="360000">
                <a:tc>
                  <a:txBody>
                    <a:bodyPr/>
                    <a:lstStyle/>
                    <a:p>
                      <a:pPr algn="ctr"/>
                      <a:endParaRPr kumimoji="1" lang="ja-JP" altLang="en-US" sz="1400" b="0"/>
                    </a:p>
                  </a:txBody>
                  <a:tcPr marL="111695" marR="111695" marT="55848" marB="55848" anchor="ctr">
                    <a:lnR w="6350" cap="flat" cmpd="sng" algn="ctr">
                      <a:solidFill>
                        <a:schemeClr val="bg2"/>
                      </a:solidFill>
                      <a:prstDash val="solid"/>
                      <a:round/>
                      <a:headEnd type="none" w="med" len="med"/>
                      <a:tailEnd type="none" w="med" len="med"/>
                    </a:lnR>
                  </a:tcPr>
                </a:tc>
                <a:tc gridSpan="2">
                  <a:txBody>
                    <a:bodyPr/>
                    <a:lstStyle/>
                    <a:p>
                      <a:pPr algn="ctr"/>
                      <a:r>
                        <a:rPr kumimoji="1" lang="en-US" altLang="ja-JP" sz="1400" b="0" dirty="0"/>
                        <a:t>API</a:t>
                      </a:r>
                      <a:r>
                        <a:rPr kumimoji="1" lang="ja-JP" altLang="en-US" sz="1400" b="0"/>
                        <a:t>連携</a:t>
                      </a:r>
                    </a:p>
                  </a:txBody>
                  <a:tcPr marL="111713" marR="111713" marT="55857" marB="55857" anchor="ctr">
                    <a:lnL w="6350" cap="flat" cmpd="sng" algn="ctr">
                      <a:solidFill>
                        <a:schemeClr val="bg2"/>
                      </a:solidFill>
                      <a:prstDash val="solid"/>
                      <a:round/>
                      <a:headEnd type="none" w="med" len="med"/>
                      <a:tailEnd type="none" w="med" len="med"/>
                    </a:lnL>
                  </a:tcPr>
                </a:tc>
                <a:tc hMerge="1">
                  <a:txBody>
                    <a:bodyPr/>
                    <a:lstStyle/>
                    <a:p>
                      <a:pPr marL="0" marR="0" indent="0" algn="ctr" defTabSz="742950" rtl="0" eaLnBrk="1" fontAlgn="auto" latinLnBrk="0" hangingPunct="1">
                        <a:lnSpc>
                          <a:spcPct val="100000"/>
                        </a:lnSpc>
                        <a:spcBef>
                          <a:spcPts val="0"/>
                        </a:spcBef>
                        <a:spcAft>
                          <a:spcPts val="0"/>
                        </a:spcAft>
                        <a:buClrTx/>
                        <a:buSzTx/>
                        <a:buFontTx/>
                        <a:buNone/>
                        <a:tabLst/>
                        <a:defRPr/>
                      </a:pPr>
                      <a:endParaRPr kumimoji="1" lang="ja-JP" altLang="en-US"/>
                    </a:p>
                  </a:txBody>
                  <a:tcPr/>
                </a:tc>
                <a:extLst>
                  <a:ext uri="{0D108BD9-81ED-4DB2-BD59-A6C34878D82A}">
                    <a16:rowId xmlns:a16="http://schemas.microsoft.com/office/drawing/2014/main" val="514667953"/>
                  </a:ext>
                </a:extLst>
              </a:tr>
              <a:tr h="432000">
                <a:tc>
                  <a:txBody>
                    <a:bodyPr/>
                    <a:lstStyle/>
                    <a:p>
                      <a:pPr algn="ctr"/>
                      <a:endParaRPr kumimoji="1" lang="ja-JP" altLang="en-US" sz="1400" b="0">
                        <a:solidFill>
                          <a:schemeClr val="accent1"/>
                        </a:solidFill>
                      </a:endParaRPr>
                    </a:p>
                  </a:txBody>
                  <a:tcPr marL="111695" marR="111695" marT="55848" marB="55848" anchor="ctr">
                    <a:lnR w="6350" cap="flat" cmpd="sng" algn="ctr">
                      <a:solidFill>
                        <a:schemeClr val="bg2"/>
                      </a:solidFill>
                      <a:prstDash val="solid"/>
                      <a:round/>
                      <a:headEnd type="none" w="med" len="med"/>
                      <a:tailEnd type="none" w="med" len="med"/>
                    </a:lnR>
                    <a:lnB w="9525" cap="flat" cmpd="sng" algn="ctr">
                      <a:solidFill>
                        <a:schemeClr val="accent3"/>
                      </a:solidFill>
                      <a:prstDash val="sysDash"/>
                      <a:round/>
                      <a:headEnd type="none" w="med" len="med"/>
                      <a:tailEnd type="none" w="med" len="med"/>
                    </a:lnB>
                    <a:noFill/>
                  </a:tcPr>
                </a:tc>
                <a:tc>
                  <a:txBody>
                    <a:bodyPr/>
                    <a:lstStyle/>
                    <a:p>
                      <a:pPr algn="ctr"/>
                      <a:r>
                        <a:rPr kumimoji="1" lang="en-US" altLang="ja-JP" sz="1400" b="0" dirty="0">
                          <a:solidFill>
                            <a:schemeClr val="tx2"/>
                          </a:solidFill>
                          <a:latin typeface="+mj-lt"/>
                          <a:ea typeface="Yu Gothic" panose="020B0400000000000000" pitchFamily="34" charset="-128"/>
                        </a:rPr>
                        <a:t>SOC</a:t>
                      </a:r>
                      <a:endParaRPr kumimoji="1" lang="ja-JP" altLang="en-US" sz="1400" b="0">
                        <a:solidFill>
                          <a:schemeClr val="tx2"/>
                        </a:solidFill>
                        <a:latin typeface="+mj-lt"/>
                        <a:ea typeface="Yu Gothic" panose="020B0400000000000000" pitchFamily="34" charset="-128"/>
                      </a:endParaRPr>
                    </a:p>
                  </a:txBody>
                  <a:tcPr marL="111695" marR="111695" marT="55848" marB="55848" anchor="ctr">
                    <a:lnL w="6350" cap="flat" cmpd="sng" algn="ctr">
                      <a:solidFill>
                        <a:schemeClr val="bg2"/>
                      </a:solidFill>
                      <a:prstDash val="solid"/>
                      <a:round/>
                      <a:headEnd type="none" w="med" len="med"/>
                      <a:tailEnd type="none" w="med" len="med"/>
                    </a:lnL>
                    <a:lnB w="9525" cap="flat" cmpd="sng" algn="ctr">
                      <a:solidFill>
                        <a:schemeClr val="accent3"/>
                      </a:solidFill>
                      <a:prstDash val="sysDash"/>
                      <a:round/>
                      <a:headEnd type="none" w="med" len="med"/>
                      <a:tailEnd type="none" w="med" len="med"/>
                    </a:lnB>
                    <a:noFill/>
                  </a:tcPr>
                </a:tc>
                <a:tc>
                  <a:txBody>
                    <a:bodyPr/>
                    <a:lstStyle/>
                    <a:p>
                      <a:pPr algn="ctr"/>
                      <a:r>
                        <a:rPr kumimoji="1" lang="ja-JP" altLang="en-US" sz="1400" b="0">
                          <a:solidFill>
                            <a:schemeClr val="tx2"/>
                          </a:solidFill>
                          <a:latin typeface="+mj-lt"/>
                          <a:ea typeface="Yu Gothic" panose="020B0400000000000000" pitchFamily="34" charset="-128"/>
                        </a:rPr>
                        <a:t>名刺</a:t>
                      </a:r>
                      <a:r>
                        <a:rPr kumimoji="1" lang="en-US" altLang="ja-JP" sz="1400" b="0" dirty="0">
                          <a:solidFill>
                            <a:schemeClr val="tx2"/>
                          </a:solidFill>
                          <a:latin typeface="+mj-lt"/>
                          <a:ea typeface="Yu Gothic" panose="020B0400000000000000" pitchFamily="34" charset="-128"/>
                        </a:rPr>
                        <a:t>ID</a:t>
                      </a:r>
                      <a:endParaRPr kumimoji="1" lang="ja-JP" altLang="en-US" sz="1400" b="0">
                        <a:solidFill>
                          <a:schemeClr val="tx2"/>
                        </a:solidFill>
                        <a:latin typeface="+mj-lt"/>
                        <a:ea typeface="Yu Gothic" panose="020B0400000000000000" pitchFamily="34" charset="-128"/>
                      </a:endParaRPr>
                    </a:p>
                  </a:txBody>
                  <a:tcPr marL="111695" marR="111695" marT="55848" marB="55848" anchor="ctr">
                    <a:lnB w="9525" cap="flat" cmpd="sng" algn="ctr">
                      <a:solidFill>
                        <a:schemeClr val="accent3"/>
                      </a:solidFill>
                      <a:prstDash val="sysDash"/>
                      <a:round/>
                      <a:headEnd type="none" w="med" len="med"/>
                      <a:tailEnd type="none" w="med" len="med"/>
                    </a:lnB>
                    <a:noFill/>
                  </a:tcPr>
                </a:tc>
                <a:extLst>
                  <a:ext uri="{0D108BD9-81ED-4DB2-BD59-A6C34878D82A}">
                    <a16:rowId xmlns:a16="http://schemas.microsoft.com/office/drawing/2014/main" val="2580684925"/>
                  </a:ext>
                </a:extLst>
              </a:tr>
              <a:tr h="432000">
                <a:tc>
                  <a:txBody>
                    <a:bodyPr/>
                    <a:lstStyle/>
                    <a:p>
                      <a:pPr algn="ctr"/>
                      <a:r>
                        <a:rPr kumimoji="1" lang="ja-JP" altLang="en-US" sz="1400" b="0">
                          <a:solidFill>
                            <a:schemeClr val="tx2"/>
                          </a:solidFill>
                        </a:rPr>
                        <a:t>会社単位</a:t>
                      </a:r>
                    </a:p>
                  </a:txBody>
                  <a:tcPr marL="111695" marR="111695" marT="55848" marB="55848" anchor="ctr">
                    <a:lnR w="6350" cap="flat" cmpd="sng" algn="ctr">
                      <a:solidFill>
                        <a:schemeClr val="bg2"/>
                      </a:solidFill>
                      <a:prstDash val="solid"/>
                      <a:round/>
                      <a:headEnd type="none" w="med" len="med"/>
                      <a:tailEnd type="none" w="med" len="med"/>
                    </a:lnR>
                    <a:lnT w="9525" cap="flat" cmpd="sng" algn="ctr">
                      <a:solidFill>
                        <a:schemeClr val="accent3"/>
                      </a:solidFill>
                      <a:prstDash val="sysDash"/>
                      <a:round/>
                      <a:headEnd type="none" w="med" len="med"/>
                      <a:tailEnd type="none" w="med" len="med"/>
                    </a:lnT>
                    <a:lnB w="9525" cap="flat" cmpd="sng" algn="ctr">
                      <a:solidFill>
                        <a:schemeClr val="accent3"/>
                      </a:solidFill>
                      <a:prstDash val="sysDash"/>
                      <a:round/>
                      <a:headEnd type="none" w="med" len="med"/>
                      <a:tailEnd type="none" w="med" len="med"/>
                    </a:lnB>
                    <a:noFill/>
                  </a:tcPr>
                </a:tc>
                <a:tc>
                  <a:txBody>
                    <a:bodyPr/>
                    <a:lstStyle/>
                    <a:p>
                      <a:pPr algn="ctr"/>
                      <a:r>
                        <a:rPr kumimoji="1" lang="ja-JP" altLang="en-US" sz="1000" b="0"/>
                        <a:t>●</a:t>
                      </a:r>
                    </a:p>
                  </a:txBody>
                  <a:tcPr marL="111695" marR="111695" marT="55848" marB="55848" anchor="ctr">
                    <a:lnL w="6350" cap="flat" cmpd="sng" algn="ctr">
                      <a:solidFill>
                        <a:schemeClr val="bg2"/>
                      </a:solidFill>
                      <a:prstDash val="solid"/>
                      <a:round/>
                      <a:headEnd type="none" w="med" len="med"/>
                      <a:tailEnd type="none" w="med" len="med"/>
                    </a:lnL>
                    <a:lnT w="9525" cap="flat" cmpd="sng" algn="ctr">
                      <a:solidFill>
                        <a:schemeClr val="accent3"/>
                      </a:solidFill>
                      <a:prstDash val="sysDash"/>
                      <a:round/>
                      <a:headEnd type="none" w="med" len="med"/>
                      <a:tailEnd type="none" w="med" len="med"/>
                    </a:lnT>
                    <a:lnB w="9525" cap="flat" cmpd="sng" algn="ctr">
                      <a:solidFill>
                        <a:schemeClr val="accent3"/>
                      </a:solidFill>
                      <a:prstDash val="sysDash"/>
                      <a:round/>
                      <a:headEnd type="none" w="med" len="med"/>
                      <a:tailEnd type="none" w="med" len="med"/>
                    </a:lnB>
                    <a:noFill/>
                  </a:tcPr>
                </a:tc>
                <a:tc>
                  <a:txBody>
                    <a:bodyPr/>
                    <a:lstStyle/>
                    <a:p>
                      <a:endParaRPr kumimoji="1" lang="ja-JP" altLang="en-US" sz="1000" b="0"/>
                    </a:p>
                  </a:txBody>
                  <a:tcPr marL="111695" marR="111695" marT="55848" marB="55848" anchor="ctr">
                    <a:lnT w="9525" cap="flat" cmpd="sng" algn="ctr">
                      <a:solidFill>
                        <a:schemeClr val="accent3"/>
                      </a:solidFill>
                      <a:prstDash val="sysDash"/>
                      <a:round/>
                      <a:headEnd type="none" w="med" len="med"/>
                      <a:tailEnd type="none" w="med" len="med"/>
                    </a:lnT>
                    <a:lnB w="9525" cap="flat" cmpd="sng" algn="ctr">
                      <a:solidFill>
                        <a:schemeClr val="accent3"/>
                      </a:solidFill>
                      <a:prstDash val="sysDash"/>
                      <a:round/>
                      <a:headEnd type="none" w="med" len="med"/>
                      <a:tailEnd type="none" w="med" len="med"/>
                    </a:lnB>
                    <a:noFill/>
                  </a:tcPr>
                </a:tc>
                <a:extLst>
                  <a:ext uri="{0D108BD9-81ED-4DB2-BD59-A6C34878D82A}">
                    <a16:rowId xmlns:a16="http://schemas.microsoft.com/office/drawing/2014/main" val="1971650660"/>
                  </a:ext>
                </a:extLst>
              </a:tr>
              <a:tr h="432000">
                <a:tc>
                  <a:txBody>
                    <a:bodyPr/>
                    <a:lstStyle/>
                    <a:p>
                      <a:pPr algn="ctr"/>
                      <a:r>
                        <a:rPr kumimoji="1" lang="ja-JP" altLang="en-US" sz="1400" b="0">
                          <a:solidFill>
                            <a:schemeClr val="tx2"/>
                          </a:solidFill>
                        </a:rPr>
                        <a:t>拠点単位</a:t>
                      </a:r>
                    </a:p>
                  </a:txBody>
                  <a:tcPr marL="111695" marR="111695" marT="55848" marB="55848" anchor="ctr">
                    <a:lnR w="6350" cap="flat" cmpd="sng" algn="ctr">
                      <a:solidFill>
                        <a:schemeClr val="bg2"/>
                      </a:solidFill>
                      <a:prstDash val="solid"/>
                      <a:round/>
                      <a:headEnd type="none" w="med" len="med"/>
                      <a:tailEnd type="none" w="med" len="med"/>
                    </a:lnR>
                    <a:lnT w="9525" cap="flat" cmpd="sng" algn="ctr">
                      <a:solidFill>
                        <a:schemeClr val="accent3"/>
                      </a:solidFill>
                      <a:prstDash val="sysDash"/>
                      <a:round/>
                      <a:headEnd type="none" w="med" len="med"/>
                      <a:tailEnd type="none" w="med" len="med"/>
                    </a:lnT>
                    <a:lnB w="9525" cap="flat" cmpd="sng" algn="ctr">
                      <a:solidFill>
                        <a:schemeClr val="accent3"/>
                      </a:solidFill>
                      <a:prstDash val="sys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游ゴシック Medium"/>
                          <a:cs typeface="+mn-cs"/>
                        </a:rPr>
                        <a:t>●</a:t>
                      </a:r>
                    </a:p>
                  </a:txBody>
                  <a:tcPr marL="111695" marR="111695" marT="55848" marB="55848" anchor="ctr">
                    <a:lnL w="6350" cap="flat" cmpd="sng" algn="ctr">
                      <a:solidFill>
                        <a:schemeClr val="bg2"/>
                      </a:solidFill>
                      <a:prstDash val="solid"/>
                      <a:round/>
                      <a:headEnd type="none" w="med" len="med"/>
                      <a:tailEnd type="none" w="med" len="med"/>
                    </a:lnL>
                    <a:lnT w="9525" cap="flat" cmpd="sng" algn="ctr">
                      <a:solidFill>
                        <a:schemeClr val="accent3"/>
                      </a:solidFill>
                      <a:prstDash val="sysDash"/>
                      <a:round/>
                      <a:headEnd type="none" w="med" len="med"/>
                      <a:tailEnd type="none" w="med" len="med"/>
                    </a:lnT>
                    <a:lnB w="9525" cap="flat" cmpd="sng" algn="ctr">
                      <a:solidFill>
                        <a:schemeClr val="accent3"/>
                      </a:solidFill>
                      <a:prstDash val="sysDash"/>
                      <a:round/>
                      <a:headEnd type="none" w="med" len="med"/>
                      <a:tailEnd type="none" w="med" len="med"/>
                    </a:lnB>
                    <a:noFill/>
                  </a:tcPr>
                </a:tc>
                <a:tc>
                  <a:txBody>
                    <a:bodyPr/>
                    <a:lstStyle/>
                    <a:p>
                      <a:endParaRPr kumimoji="1" lang="ja-JP" altLang="en-US" sz="1000" b="0"/>
                    </a:p>
                  </a:txBody>
                  <a:tcPr marL="111695" marR="111695" marT="55848" marB="55848" anchor="ctr">
                    <a:lnT w="9525" cap="flat" cmpd="sng" algn="ctr">
                      <a:solidFill>
                        <a:schemeClr val="accent3"/>
                      </a:solidFill>
                      <a:prstDash val="sysDash"/>
                      <a:round/>
                      <a:headEnd type="none" w="med" len="med"/>
                      <a:tailEnd type="none" w="med" len="med"/>
                    </a:lnT>
                    <a:lnB w="9525" cap="flat" cmpd="sng" algn="ctr">
                      <a:solidFill>
                        <a:schemeClr val="accent3"/>
                      </a:solidFill>
                      <a:prstDash val="sysDash"/>
                      <a:round/>
                      <a:headEnd type="none" w="med" len="med"/>
                      <a:tailEnd type="none" w="med" len="med"/>
                    </a:lnB>
                    <a:noFill/>
                  </a:tcPr>
                </a:tc>
                <a:extLst>
                  <a:ext uri="{0D108BD9-81ED-4DB2-BD59-A6C34878D82A}">
                    <a16:rowId xmlns:a16="http://schemas.microsoft.com/office/drawing/2014/main" val="3739217139"/>
                  </a:ext>
                </a:extLst>
              </a:tr>
              <a:tr h="432000">
                <a:tc>
                  <a:txBody>
                    <a:bodyPr/>
                    <a:lstStyle/>
                    <a:p>
                      <a:pPr algn="ctr"/>
                      <a:r>
                        <a:rPr kumimoji="1" lang="ja-JP" altLang="en-US" sz="1400" b="0">
                          <a:solidFill>
                            <a:schemeClr val="tx2"/>
                          </a:solidFill>
                        </a:rPr>
                        <a:t>人物単位</a:t>
                      </a:r>
                    </a:p>
                  </a:txBody>
                  <a:tcPr marL="111695" marR="111695" marT="55848" marB="55848" anchor="ctr">
                    <a:lnR w="6350" cap="flat" cmpd="sng" algn="ctr">
                      <a:solidFill>
                        <a:schemeClr val="bg2"/>
                      </a:solidFill>
                      <a:prstDash val="solid"/>
                      <a:round/>
                      <a:headEnd type="none" w="med" len="med"/>
                      <a:tailEnd type="none" w="med" len="med"/>
                    </a:lnR>
                    <a:lnT w="9525" cap="flat" cmpd="sng" algn="ctr">
                      <a:solidFill>
                        <a:schemeClr val="accent3"/>
                      </a:solidFill>
                      <a:prstDash val="sysDash"/>
                      <a:round/>
                      <a:headEnd type="none" w="med" len="med"/>
                      <a:tailEnd type="none" w="med" len="med"/>
                    </a:lnT>
                    <a:lnB w="9525" cap="flat" cmpd="sng" algn="ctr">
                      <a:solidFill>
                        <a:schemeClr val="accent3"/>
                      </a:solidFill>
                      <a:prstDash val="sys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游ゴシック Medium"/>
                          <a:cs typeface="+mn-cs"/>
                        </a:rPr>
                        <a:t>●</a:t>
                      </a:r>
                    </a:p>
                  </a:txBody>
                  <a:tcPr marL="111695" marR="111695" marT="55848" marB="55848" anchor="ctr">
                    <a:lnL w="6350" cap="flat" cmpd="sng" algn="ctr">
                      <a:solidFill>
                        <a:schemeClr val="bg2"/>
                      </a:solidFill>
                      <a:prstDash val="solid"/>
                      <a:round/>
                      <a:headEnd type="none" w="med" len="med"/>
                      <a:tailEnd type="none" w="med" len="med"/>
                    </a:lnL>
                    <a:lnT w="9525" cap="flat" cmpd="sng" algn="ctr">
                      <a:solidFill>
                        <a:schemeClr val="accent3"/>
                      </a:solidFill>
                      <a:prstDash val="sysDash"/>
                      <a:round/>
                      <a:headEnd type="none" w="med" len="med"/>
                      <a:tailEnd type="none" w="med" len="med"/>
                    </a:lnT>
                    <a:lnB w="9525" cap="flat" cmpd="sng" algn="ctr">
                      <a:solidFill>
                        <a:schemeClr val="accent3"/>
                      </a:solidFill>
                      <a:prstDash val="sysDash"/>
                      <a:round/>
                      <a:headEnd type="none" w="med" len="med"/>
                      <a:tailEnd type="none" w="med" len="med"/>
                    </a:lnB>
                    <a:noFill/>
                  </a:tcPr>
                </a:tc>
                <a:tc>
                  <a:txBody>
                    <a:bodyPr/>
                    <a:lstStyle/>
                    <a:p>
                      <a:endParaRPr kumimoji="1" lang="ja-JP" altLang="en-US" sz="1000" b="0"/>
                    </a:p>
                  </a:txBody>
                  <a:tcPr marL="111695" marR="111695" marT="55848" marB="55848" anchor="ctr">
                    <a:lnT w="9525" cap="flat" cmpd="sng" algn="ctr">
                      <a:solidFill>
                        <a:schemeClr val="accent3"/>
                      </a:solidFill>
                      <a:prstDash val="sysDash"/>
                      <a:round/>
                      <a:headEnd type="none" w="med" len="med"/>
                      <a:tailEnd type="none" w="med" len="med"/>
                    </a:lnT>
                    <a:lnB w="9525" cap="flat" cmpd="sng" algn="ctr">
                      <a:solidFill>
                        <a:schemeClr val="accent3"/>
                      </a:solidFill>
                      <a:prstDash val="sysDash"/>
                      <a:round/>
                      <a:headEnd type="none" w="med" len="med"/>
                      <a:tailEnd type="none" w="med" len="med"/>
                    </a:lnB>
                    <a:noFill/>
                  </a:tcPr>
                </a:tc>
                <a:extLst>
                  <a:ext uri="{0D108BD9-81ED-4DB2-BD59-A6C34878D82A}">
                    <a16:rowId xmlns:a16="http://schemas.microsoft.com/office/drawing/2014/main" val="2323129568"/>
                  </a:ext>
                </a:extLst>
              </a:tr>
              <a:tr h="432000">
                <a:tc>
                  <a:txBody>
                    <a:bodyPr/>
                    <a:lstStyle/>
                    <a:p>
                      <a:pPr algn="ctr"/>
                      <a:r>
                        <a:rPr kumimoji="1" lang="ja-JP" altLang="en-US" sz="1400" b="0">
                          <a:solidFill>
                            <a:schemeClr val="tx2"/>
                          </a:solidFill>
                        </a:rPr>
                        <a:t>名刺単位</a:t>
                      </a:r>
                    </a:p>
                  </a:txBody>
                  <a:tcPr marL="111695" marR="111695" marT="55848" marB="55848" anchor="ctr">
                    <a:lnR w="6350" cap="flat" cmpd="sng" algn="ctr">
                      <a:solidFill>
                        <a:schemeClr val="bg2"/>
                      </a:solidFill>
                      <a:prstDash val="solid"/>
                      <a:round/>
                      <a:headEnd type="none" w="med" len="med"/>
                      <a:tailEnd type="none" w="med" len="med"/>
                    </a:lnR>
                    <a:lnT w="9525" cap="flat" cmpd="sng" algn="ctr">
                      <a:solidFill>
                        <a:schemeClr val="accent3"/>
                      </a:solidFill>
                      <a:prstDash val="sysDash"/>
                      <a:round/>
                      <a:headEnd type="none" w="med" len="med"/>
                      <a:tailEnd type="none" w="med" len="med"/>
                    </a:lnT>
                    <a:lnB w="9525" cap="flat" cmpd="sng" algn="ctr">
                      <a:solidFill>
                        <a:schemeClr val="accent3"/>
                      </a:solidFill>
                      <a:prstDash val="sysDash"/>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游ゴシック Medium"/>
                          <a:cs typeface="+mn-cs"/>
                        </a:rPr>
                        <a:t>●</a:t>
                      </a:r>
                    </a:p>
                  </a:txBody>
                  <a:tcPr marL="111695" marR="111695" marT="55848" marB="55848" anchor="ctr">
                    <a:lnL w="6350" cap="flat" cmpd="sng" algn="ctr">
                      <a:solidFill>
                        <a:schemeClr val="bg2"/>
                      </a:solidFill>
                      <a:prstDash val="solid"/>
                      <a:round/>
                      <a:headEnd type="none" w="med" len="med"/>
                      <a:tailEnd type="none" w="med" len="med"/>
                    </a:lnL>
                    <a:lnT w="9525" cap="flat" cmpd="sng" algn="ctr">
                      <a:solidFill>
                        <a:schemeClr val="accent3"/>
                      </a:solidFill>
                      <a:prstDash val="sysDash"/>
                      <a:round/>
                      <a:headEnd type="none" w="med" len="med"/>
                      <a:tailEnd type="none" w="med" len="med"/>
                    </a:lnT>
                    <a:lnB w="9525" cap="flat" cmpd="sng" algn="ctr">
                      <a:solidFill>
                        <a:schemeClr val="accent3"/>
                      </a:solidFill>
                      <a:prstDash val="sysDash"/>
                      <a:round/>
                      <a:headEnd type="none" w="med" len="med"/>
                      <a:tailEnd type="none" w="med" len="med"/>
                    </a:lnB>
                    <a:noFill/>
                  </a:tcPr>
                </a:tc>
                <a:tc>
                  <a:txBody>
                    <a:bodyPr/>
                    <a:lstStyle/>
                    <a:p>
                      <a:pPr algn="ctr"/>
                      <a:r>
                        <a:rPr kumimoji="1" lang="ja-JP" altLang="en-US" sz="1000" b="0"/>
                        <a:t>●</a:t>
                      </a:r>
                    </a:p>
                  </a:txBody>
                  <a:tcPr marL="111695" marR="111695" marT="55848" marB="55848" anchor="ctr">
                    <a:lnT w="9525" cap="flat" cmpd="sng" algn="ctr">
                      <a:solidFill>
                        <a:schemeClr val="accent3"/>
                      </a:solidFill>
                      <a:prstDash val="sysDash"/>
                      <a:round/>
                      <a:headEnd type="none" w="med" len="med"/>
                      <a:tailEnd type="none" w="med" len="med"/>
                    </a:lnT>
                    <a:lnB w="9525" cap="flat" cmpd="sng" algn="ctr">
                      <a:solidFill>
                        <a:schemeClr val="accent3"/>
                      </a:solidFill>
                      <a:prstDash val="sysDash"/>
                      <a:round/>
                      <a:headEnd type="none" w="med" len="med"/>
                      <a:tailEnd type="none" w="med" len="med"/>
                    </a:lnB>
                    <a:noFill/>
                  </a:tcPr>
                </a:tc>
                <a:extLst>
                  <a:ext uri="{0D108BD9-81ED-4DB2-BD59-A6C34878D82A}">
                    <a16:rowId xmlns:a16="http://schemas.microsoft.com/office/drawing/2014/main" val="3973921110"/>
                  </a:ext>
                </a:extLst>
              </a:tr>
              <a:tr h="432000">
                <a:tc>
                  <a:txBody>
                    <a:bodyPr/>
                    <a:lstStyle/>
                    <a:p>
                      <a:pPr algn="ctr"/>
                      <a:r>
                        <a:rPr kumimoji="1" lang="ja-JP" altLang="en-US" sz="1400" b="0">
                          <a:solidFill>
                            <a:schemeClr val="tx2"/>
                          </a:solidFill>
                        </a:rPr>
                        <a:t>取込</a:t>
                      </a:r>
                      <a:r>
                        <a:rPr kumimoji="1" lang="en-US" altLang="ja-JP" sz="1400" b="0" dirty="0">
                          <a:solidFill>
                            <a:schemeClr val="tx2"/>
                          </a:solidFill>
                        </a:rPr>
                        <a:t>CSV</a:t>
                      </a:r>
                      <a:endParaRPr kumimoji="1" lang="ja-JP" altLang="en-US" sz="1400" b="0">
                        <a:solidFill>
                          <a:schemeClr val="tx2"/>
                        </a:solidFill>
                      </a:endParaRPr>
                    </a:p>
                  </a:txBody>
                  <a:tcPr marL="111695" marR="111695" marT="55848" marB="55848" anchor="ctr">
                    <a:lnR w="6350" cap="flat" cmpd="sng" algn="ctr">
                      <a:solidFill>
                        <a:schemeClr val="bg2"/>
                      </a:solidFill>
                      <a:prstDash val="solid"/>
                      <a:round/>
                      <a:headEnd type="none" w="med" len="med"/>
                      <a:tailEnd type="none" w="med" len="med"/>
                    </a:lnR>
                    <a:lnT w="9525" cap="flat" cmpd="sng" algn="ctr">
                      <a:solidFill>
                        <a:schemeClr val="accent3"/>
                      </a:solidFill>
                      <a:prstDash val="sysDash"/>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游ゴシック Medium"/>
                          <a:cs typeface="+mn-cs"/>
                        </a:rPr>
                        <a:t>●</a:t>
                      </a:r>
                    </a:p>
                  </a:txBody>
                  <a:tcPr marL="111695" marR="111695" marT="55848" marB="55848" anchor="ctr">
                    <a:lnL w="6350" cap="flat" cmpd="sng" algn="ctr">
                      <a:solidFill>
                        <a:schemeClr val="bg2"/>
                      </a:solidFill>
                      <a:prstDash val="solid"/>
                      <a:round/>
                      <a:headEnd type="none" w="med" len="med"/>
                      <a:tailEnd type="none" w="med" len="med"/>
                    </a:lnL>
                    <a:lnT w="9525" cap="flat" cmpd="sng" algn="ctr">
                      <a:solidFill>
                        <a:schemeClr val="accent3"/>
                      </a:solidFill>
                      <a:prstDash val="sysDash"/>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endParaRPr kumimoji="1" lang="ja-JP" altLang="en-US" sz="1000" b="0"/>
                    </a:p>
                  </a:txBody>
                  <a:tcPr marL="111695" marR="111695" marT="55848" marB="55848" anchor="ctr">
                    <a:lnT w="9525" cap="flat" cmpd="sng" algn="ctr">
                      <a:solidFill>
                        <a:schemeClr val="accent3"/>
                      </a:solidFill>
                      <a:prstDash val="sysDash"/>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573054668"/>
                  </a:ext>
                </a:extLst>
              </a:tr>
            </a:tbl>
          </a:graphicData>
        </a:graphic>
      </p:graphicFrame>
      <p:sp>
        <p:nvSpPr>
          <p:cNvPr id="5" name="テキスト ボックス 4">
            <a:extLst>
              <a:ext uri="{FF2B5EF4-FFF2-40B4-BE49-F238E27FC236}">
                <a16:creationId xmlns:a16="http://schemas.microsoft.com/office/drawing/2014/main" id="{76219A16-2A92-3F78-A008-ABF18D6D49CC}"/>
              </a:ext>
            </a:extLst>
          </p:cNvPr>
          <p:cNvSpPr txBox="1"/>
          <p:nvPr/>
        </p:nvSpPr>
        <p:spPr>
          <a:xfrm>
            <a:off x="1981908" y="2014591"/>
            <a:ext cx="7530124" cy="423820"/>
          </a:xfrm>
          <a:prstGeom prst="rect">
            <a:avLst/>
          </a:prstGeom>
        </p:spPr>
        <p:txBody>
          <a:bodyPr vert="horz" wrap="square" lIns="91425" tIns="45713" rIns="91425" bIns="45713" rtlCol="0">
            <a:spAutoFit/>
          </a:bodyPr>
          <a:lstStyle/>
          <a:p>
            <a:pPr>
              <a:lnSpc>
                <a:spcPct val="130000"/>
              </a:lnSpc>
              <a:spcBef>
                <a:spcPts val="800"/>
              </a:spcBef>
            </a:pPr>
            <a:r>
              <a:rPr lang="en-US" altLang="ja-JP" b="1" dirty="0">
                <a:solidFill>
                  <a:schemeClr val="accent1"/>
                </a:solidFill>
                <a:latin typeface="Arial" panose="020B0604020202020204" pitchFamily="34" charset="0"/>
                <a:ea typeface="+mj-ea"/>
                <a:cs typeface="Arial" panose="020B0604020202020204" pitchFamily="34" charset="0"/>
              </a:rPr>
              <a:t>SOC</a:t>
            </a:r>
            <a:r>
              <a:rPr lang="ja-JP" altLang="en-US" b="1">
                <a:solidFill>
                  <a:schemeClr val="accent1"/>
                </a:solidFill>
                <a:latin typeface="Arial" panose="020B0604020202020204" pitchFamily="34" charset="0"/>
                <a:ea typeface="+mj-ea"/>
                <a:cs typeface="Arial" panose="020B0604020202020204" pitchFamily="34" charset="0"/>
              </a:rPr>
              <a:t>や名刺</a:t>
            </a:r>
            <a:r>
              <a:rPr lang="en-US" altLang="ja-JP" b="1" dirty="0">
                <a:solidFill>
                  <a:schemeClr val="accent1"/>
                </a:solidFill>
                <a:latin typeface="Arial" panose="020B0604020202020204" pitchFamily="34" charset="0"/>
                <a:ea typeface="+mj-ea"/>
                <a:cs typeface="Arial" panose="020B0604020202020204" pitchFamily="34" charset="0"/>
              </a:rPr>
              <a:t>ID</a:t>
            </a:r>
            <a:r>
              <a:rPr lang="ja-JP" altLang="en-US" b="1">
                <a:solidFill>
                  <a:schemeClr val="accent1"/>
                </a:solidFill>
                <a:latin typeface="Arial" panose="020B0604020202020204" pitchFamily="34" charset="0"/>
                <a:ea typeface="+mj-ea"/>
                <a:cs typeface="Arial" panose="020B0604020202020204" pitchFamily="34" charset="0"/>
              </a:rPr>
              <a:t>が取得できるエクスポート形式</a:t>
            </a:r>
          </a:p>
        </p:txBody>
      </p:sp>
      <p:sp>
        <p:nvSpPr>
          <p:cNvPr id="7" name="テキスト ボックス 6">
            <a:extLst>
              <a:ext uri="{FF2B5EF4-FFF2-40B4-BE49-F238E27FC236}">
                <a16:creationId xmlns:a16="http://schemas.microsoft.com/office/drawing/2014/main" id="{2E95A189-F0E3-1720-FE3F-F32D5F231313}"/>
              </a:ext>
            </a:extLst>
          </p:cNvPr>
          <p:cNvSpPr txBox="1"/>
          <p:nvPr/>
        </p:nvSpPr>
        <p:spPr>
          <a:xfrm>
            <a:off x="6280856" y="5524432"/>
            <a:ext cx="3231176" cy="276999"/>
          </a:xfrm>
          <a:prstGeom prst="rect">
            <a:avLst/>
          </a:prstGeom>
          <a:noFill/>
        </p:spPr>
        <p:txBody>
          <a:bodyPr wrap="square">
            <a:spAutoFit/>
          </a:bodyPr>
          <a:lstStyle/>
          <a:p>
            <a:pPr algn="r"/>
            <a:r>
              <a:rPr lang="en-US" altLang="ja-JP" sz="1200" dirty="0"/>
              <a:t>※ </a:t>
            </a:r>
            <a:r>
              <a:rPr lang="ja-JP" altLang="en-US" sz="1200"/>
              <a:t>各項目名は</a:t>
            </a:r>
            <a:r>
              <a:rPr lang="ja-JP" altLang="en-US" sz="1200">
                <a:hlinkClick r:id="rId2"/>
              </a:rPr>
              <a:t>項目一覧</a:t>
            </a:r>
            <a:r>
              <a:rPr lang="ja-JP" altLang="en-US" sz="1200"/>
              <a:t>よりご参照ください</a:t>
            </a:r>
          </a:p>
        </p:txBody>
      </p:sp>
    </p:spTree>
    <p:extLst>
      <p:ext uri="{BB962C8B-B14F-4D97-AF65-F5344CB8AC3E}">
        <p14:creationId xmlns:p14="http://schemas.microsoft.com/office/powerpoint/2010/main" val="4246708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E8621F8-EAE1-4AD7-97C0-B7676F9955C8}"/>
              </a:ext>
            </a:extLst>
          </p:cNvPr>
          <p:cNvPicPr>
            <a:picLocks noChangeAspect="1"/>
          </p:cNvPicPr>
          <p:nvPr/>
        </p:nvPicPr>
        <p:blipFill>
          <a:blip r:embed="rId2">
            <a:extLst>
              <a:ext uri="{28A0092B-C50C-407E-A947-70E740481C1C}">
                <a14:useLocalDpi xmlns:a14="http://schemas.microsoft.com/office/drawing/2010/main" val="0"/>
              </a:ext>
            </a:extLst>
          </a:blip>
          <a:srcRect b="8376"/>
          <a:stretch>
            <a:fillRect/>
          </a:stretch>
        </p:blipFill>
        <p:spPr>
          <a:xfrm>
            <a:off x="2205732" y="2326014"/>
            <a:ext cx="7772400" cy="4328955"/>
          </a:xfrm>
          <a:prstGeom prst="rect">
            <a:avLst/>
          </a:prstGeom>
          <a:ln>
            <a:solidFill>
              <a:schemeClr val="bg2"/>
            </a:solidFill>
          </a:ln>
        </p:spPr>
      </p:pic>
      <p:sp>
        <p:nvSpPr>
          <p:cNvPr id="2" name="タイトル 1">
            <a:extLst>
              <a:ext uri="{FF2B5EF4-FFF2-40B4-BE49-F238E27FC236}">
                <a16:creationId xmlns:a16="http://schemas.microsoft.com/office/drawing/2014/main" id="{1108B72F-75A5-DB24-3534-CDC1B8A09556}"/>
              </a:ext>
            </a:extLst>
          </p:cNvPr>
          <p:cNvSpPr>
            <a:spLocks noGrp="1"/>
          </p:cNvSpPr>
          <p:nvPr>
            <p:ph type="title"/>
          </p:nvPr>
        </p:nvSpPr>
        <p:spPr/>
        <p:txBody>
          <a:bodyPr/>
          <a:lstStyle/>
          <a:p>
            <a:r>
              <a:rPr kumimoji="1" lang="en" altLang="ja-JP" dirty="0" err="1"/>
              <a:t>Sansan</a:t>
            </a:r>
            <a:r>
              <a:rPr kumimoji="1" lang="ja-JP" altLang="en-US"/>
              <a:t>会社ページへのリンク</a:t>
            </a:r>
          </a:p>
        </p:txBody>
      </p:sp>
      <p:sp>
        <p:nvSpPr>
          <p:cNvPr id="3" name="テキスト プレースホルダー 2">
            <a:extLst>
              <a:ext uri="{FF2B5EF4-FFF2-40B4-BE49-F238E27FC236}">
                <a16:creationId xmlns:a16="http://schemas.microsoft.com/office/drawing/2014/main" id="{342BF734-0BB3-FC41-FC7C-CDB03C6EF38C}"/>
              </a:ext>
            </a:extLst>
          </p:cNvPr>
          <p:cNvSpPr>
            <a:spLocks noGrp="1"/>
          </p:cNvSpPr>
          <p:nvPr>
            <p:ph type="body" sz="quarter" idx="11"/>
          </p:nvPr>
        </p:nvSpPr>
        <p:spPr>
          <a:xfrm>
            <a:off x="662268" y="1142987"/>
            <a:ext cx="10875600" cy="476477"/>
          </a:xfrm>
        </p:spPr>
        <p:txBody>
          <a:bodyPr/>
          <a:lstStyle/>
          <a:p>
            <a:pPr algn="ctr"/>
            <a:r>
              <a:rPr lang="en-US" altLang="ja-JP" sz="1600" dirty="0" err="1">
                <a:solidFill>
                  <a:schemeClr val="tx1"/>
                </a:solidFill>
                <a:latin typeface="+mn-lt"/>
                <a:ea typeface="游ゴシック" panose="020B0400000000000000" pitchFamily="50" charset="-128"/>
                <a:cs typeface="+mn-cs"/>
              </a:rPr>
              <a:t>Sansan</a:t>
            </a:r>
            <a:r>
              <a:rPr lang="ja-JP" altLang="en-US" sz="1600">
                <a:solidFill>
                  <a:schemeClr val="tx1"/>
                </a:solidFill>
                <a:latin typeface="+mn-lt"/>
                <a:ea typeface="游ゴシック" panose="020B0400000000000000" pitchFamily="50" charset="-128"/>
                <a:cs typeface="+mn-cs"/>
              </a:rPr>
              <a:t>会社ページへのリンク：特定の文字列＋</a:t>
            </a:r>
            <a:r>
              <a:rPr lang="en-US" altLang="ja-JP" sz="1600" dirty="0">
                <a:solidFill>
                  <a:schemeClr val="tx1"/>
                </a:solidFill>
                <a:latin typeface="+mn-lt"/>
                <a:ea typeface="游ゴシック" panose="020B0400000000000000" pitchFamily="50" charset="-128"/>
                <a:cs typeface="+mn-cs"/>
              </a:rPr>
              <a:t>SOC</a:t>
            </a:r>
            <a:br>
              <a:rPr lang="en-US" altLang="ja-JP" sz="1600" dirty="0">
                <a:solidFill>
                  <a:schemeClr val="tx1"/>
                </a:solidFill>
                <a:latin typeface="+mn-lt"/>
                <a:ea typeface="游ゴシック" panose="020B0400000000000000" pitchFamily="50" charset="-128"/>
                <a:cs typeface="+mn-cs"/>
              </a:rPr>
            </a:br>
            <a:r>
              <a:rPr lang="en" altLang="ja-JP" sz="1600" dirty="0">
                <a:solidFill>
                  <a:schemeClr val="tx1"/>
                </a:solidFill>
                <a:latin typeface="+mn-lt"/>
                <a:ea typeface="游ゴシック" panose="020B0400000000000000" pitchFamily="50" charset="-128"/>
                <a:cs typeface="+mn-cs"/>
              </a:rPr>
              <a:t>https://</a:t>
            </a:r>
            <a:r>
              <a:rPr lang="en" altLang="ja-JP" sz="1600" dirty="0" err="1">
                <a:solidFill>
                  <a:schemeClr val="tx1"/>
                </a:solidFill>
                <a:latin typeface="+mn-lt"/>
                <a:ea typeface="游ゴシック" panose="020B0400000000000000" pitchFamily="50" charset="-128"/>
                <a:cs typeface="+mn-cs"/>
              </a:rPr>
              <a:t>ap.sansan.com</a:t>
            </a:r>
            <a:r>
              <a:rPr lang="en" altLang="ja-JP" sz="1600" dirty="0">
                <a:solidFill>
                  <a:schemeClr val="tx1"/>
                </a:solidFill>
                <a:latin typeface="+mn-lt"/>
                <a:ea typeface="游ゴシック" panose="020B0400000000000000" pitchFamily="50" charset="-128"/>
                <a:cs typeface="+mn-cs"/>
              </a:rPr>
              <a:t>/v/companies/</a:t>
            </a:r>
            <a:r>
              <a:rPr lang="en" altLang="ja-JP" sz="1600" u="sng" dirty="0">
                <a:solidFill>
                  <a:schemeClr val="accent6"/>
                </a:solidFill>
                <a:latin typeface="Arial" panose="020B0604020202020204" pitchFamily="34" charset="0"/>
                <a:ea typeface="+mj-ea"/>
                <a:cs typeface="Arial" panose="020B0604020202020204" pitchFamily="34" charset="0"/>
              </a:rPr>
              <a:t>1531288593156</a:t>
            </a:r>
            <a:r>
              <a:rPr lang="en" altLang="ja-JP" sz="1600" dirty="0">
                <a:solidFill>
                  <a:schemeClr val="tx1"/>
                </a:solidFill>
                <a:latin typeface="+mn-lt"/>
                <a:ea typeface="游ゴシック" panose="020B0400000000000000" pitchFamily="50" charset="-128"/>
                <a:cs typeface="+mn-cs"/>
              </a:rPr>
              <a:t>/?</a:t>
            </a:r>
            <a:r>
              <a:rPr lang="en" altLang="ja-JP" sz="1600" dirty="0" err="1">
                <a:solidFill>
                  <a:schemeClr val="tx1"/>
                </a:solidFill>
                <a:latin typeface="+mn-lt"/>
                <a:ea typeface="游ゴシック" panose="020B0400000000000000" pitchFamily="50" charset="-128"/>
                <a:cs typeface="+mn-cs"/>
              </a:rPr>
              <a:t>accessType</a:t>
            </a:r>
            <a:r>
              <a:rPr lang="en" altLang="ja-JP" sz="1600" dirty="0">
                <a:solidFill>
                  <a:schemeClr val="tx1"/>
                </a:solidFill>
                <a:latin typeface="+mn-lt"/>
                <a:ea typeface="游ゴシック" panose="020B0400000000000000" pitchFamily="50" charset="-128"/>
                <a:cs typeface="+mn-cs"/>
              </a:rPr>
              <a:t>=direct</a:t>
            </a:r>
          </a:p>
        </p:txBody>
      </p:sp>
      <p:sp>
        <p:nvSpPr>
          <p:cNvPr id="5" name="テキスト ボックス 4">
            <a:extLst>
              <a:ext uri="{FF2B5EF4-FFF2-40B4-BE49-F238E27FC236}">
                <a16:creationId xmlns:a16="http://schemas.microsoft.com/office/drawing/2014/main" id="{951EF1D6-D1E5-4FEE-71FF-9E7968231E2A}"/>
              </a:ext>
            </a:extLst>
          </p:cNvPr>
          <p:cNvSpPr txBox="1"/>
          <p:nvPr/>
        </p:nvSpPr>
        <p:spPr>
          <a:xfrm>
            <a:off x="6559532" y="1745296"/>
            <a:ext cx="737637" cy="379064"/>
          </a:xfrm>
          <a:prstGeom prst="rect">
            <a:avLst/>
          </a:prstGeom>
        </p:spPr>
        <p:txBody>
          <a:bodyPr vert="horz" wrap="square" lIns="91425" tIns="45713" rIns="91425" bIns="45713" rtlCol="0">
            <a:spAutoFit/>
          </a:bodyPr>
          <a:lstStyle/>
          <a:p>
            <a:pPr>
              <a:lnSpc>
                <a:spcPct val="130000"/>
              </a:lnSpc>
              <a:spcBef>
                <a:spcPts val="800"/>
              </a:spcBef>
            </a:pPr>
            <a:r>
              <a:rPr lang="en-US" altLang="ja-JP" sz="1600" b="1" dirty="0">
                <a:solidFill>
                  <a:schemeClr val="accent6"/>
                </a:solidFill>
                <a:latin typeface="+mj-lt"/>
              </a:rPr>
              <a:t>SOC</a:t>
            </a:r>
            <a:endParaRPr lang="ja-JP" altLang="en-US" sz="1600" b="1">
              <a:solidFill>
                <a:schemeClr val="accent6"/>
              </a:solidFill>
              <a:latin typeface="+mj-lt"/>
            </a:endParaRPr>
          </a:p>
        </p:txBody>
      </p:sp>
    </p:spTree>
    <p:extLst>
      <p:ext uri="{BB962C8B-B14F-4D97-AF65-F5344CB8AC3E}">
        <p14:creationId xmlns:p14="http://schemas.microsoft.com/office/powerpoint/2010/main" val="1522461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FB773-19E4-B246-8493-15594A530FE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ADA0A76-0BE7-8452-BC1F-7BF87057FB7E}"/>
              </a:ext>
            </a:extLst>
          </p:cNvPr>
          <p:cNvSpPr>
            <a:spLocks noGrp="1"/>
          </p:cNvSpPr>
          <p:nvPr>
            <p:ph type="title"/>
          </p:nvPr>
        </p:nvSpPr>
        <p:spPr/>
        <p:txBody>
          <a:bodyPr/>
          <a:lstStyle/>
          <a:p>
            <a:r>
              <a:rPr kumimoji="1" lang="en" altLang="ja-JP" dirty="0" err="1"/>
              <a:t>Sansan</a:t>
            </a:r>
            <a:r>
              <a:rPr kumimoji="1" lang="ja-JP" altLang="en-US"/>
              <a:t>人物ページへのリンク</a:t>
            </a:r>
          </a:p>
        </p:txBody>
      </p:sp>
      <p:sp>
        <p:nvSpPr>
          <p:cNvPr id="3" name="テキスト プレースホルダー 2">
            <a:extLst>
              <a:ext uri="{FF2B5EF4-FFF2-40B4-BE49-F238E27FC236}">
                <a16:creationId xmlns:a16="http://schemas.microsoft.com/office/drawing/2014/main" id="{7B8780E1-1645-66CE-AFB0-5B122E6C77FE}"/>
              </a:ext>
            </a:extLst>
          </p:cNvPr>
          <p:cNvSpPr>
            <a:spLocks noGrp="1"/>
          </p:cNvSpPr>
          <p:nvPr>
            <p:ph type="body" sz="quarter" idx="11"/>
          </p:nvPr>
        </p:nvSpPr>
        <p:spPr>
          <a:xfrm>
            <a:off x="662268" y="1142987"/>
            <a:ext cx="10875600" cy="476477"/>
          </a:xfrm>
        </p:spPr>
        <p:txBody>
          <a:bodyPr/>
          <a:lstStyle/>
          <a:p>
            <a:pPr algn="ctr"/>
            <a:r>
              <a:rPr lang="en-US" altLang="ja-JP" sz="1600" dirty="0" err="1">
                <a:solidFill>
                  <a:schemeClr val="tx1"/>
                </a:solidFill>
                <a:latin typeface="+mn-lt"/>
                <a:ea typeface="游ゴシック" panose="020B0400000000000000" pitchFamily="50" charset="-128"/>
                <a:cs typeface="+mn-cs"/>
              </a:rPr>
              <a:t>Sansan</a:t>
            </a:r>
            <a:r>
              <a:rPr lang="ja-JP" altLang="en-US" sz="1600">
                <a:solidFill>
                  <a:schemeClr val="tx1"/>
                </a:solidFill>
                <a:latin typeface="+mn-lt"/>
                <a:ea typeface="游ゴシック" panose="020B0400000000000000" pitchFamily="50" charset="-128"/>
                <a:cs typeface="+mn-cs"/>
              </a:rPr>
              <a:t>人物ページへのリンク：特定の文字列＋名刺</a:t>
            </a:r>
            <a:r>
              <a:rPr lang="en-US" altLang="ja-JP" sz="1600" dirty="0">
                <a:solidFill>
                  <a:schemeClr val="tx1"/>
                </a:solidFill>
                <a:latin typeface="+mn-lt"/>
                <a:ea typeface="游ゴシック" panose="020B0400000000000000" pitchFamily="50" charset="-128"/>
                <a:cs typeface="+mn-cs"/>
              </a:rPr>
              <a:t>ID</a:t>
            </a:r>
            <a:br>
              <a:rPr lang="en-US" altLang="ja-JP" sz="1600" dirty="0">
                <a:solidFill>
                  <a:schemeClr val="tx1"/>
                </a:solidFill>
                <a:latin typeface="+mn-lt"/>
                <a:ea typeface="游ゴシック" panose="020B0400000000000000" pitchFamily="50" charset="-128"/>
                <a:cs typeface="+mn-cs"/>
              </a:rPr>
            </a:br>
            <a:r>
              <a:rPr lang="en-US" altLang="ja-JP" sz="1600" dirty="0">
                <a:solidFill>
                  <a:schemeClr val="tx1"/>
                </a:solidFill>
                <a:latin typeface="+mn-lt"/>
                <a:ea typeface="游ゴシック" panose="020B0400000000000000" pitchFamily="50" charset="-128"/>
                <a:cs typeface="+mn-cs"/>
              </a:rPr>
              <a:t>https://</a:t>
            </a:r>
            <a:r>
              <a:rPr lang="en-US" altLang="ja-JP" sz="1600" dirty="0" err="1">
                <a:solidFill>
                  <a:schemeClr val="tx1"/>
                </a:solidFill>
                <a:latin typeface="+mn-lt"/>
                <a:ea typeface="游ゴシック" panose="020B0400000000000000" pitchFamily="50" charset="-128"/>
                <a:cs typeface="+mn-cs"/>
              </a:rPr>
              <a:t>ap.sansan.com</a:t>
            </a:r>
            <a:r>
              <a:rPr lang="en-US" altLang="ja-JP" sz="1600" dirty="0">
                <a:solidFill>
                  <a:schemeClr val="tx1"/>
                </a:solidFill>
                <a:latin typeface="+mn-lt"/>
                <a:ea typeface="游ゴシック" panose="020B0400000000000000" pitchFamily="50" charset="-128"/>
                <a:cs typeface="+mn-cs"/>
              </a:rPr>
              <a:t>/v/persons/?</a:t>
            </a:r>
            <a:r>
              <a:rPr lang="en-US" altLang="ja-JP" sz="1600" dirty="0" err="1">
                <a:solidFill>
                  <a:schemeClr val="tx1"/>
                </a:solidFill>
                <a:latin typeface="+mn-lt"/>
                <a:ea typeface="游ゴシック" panose="020B0400000000000000" pitchFamily="50" charset="-128"/>
                <a:cs typeface="+mn-cs"/>
              </a:rPr>
              <a:t>midid</a:t>
            </a:r>
            <a:r>
              <a:rPr lang="en-US" altLang="ja-JP" sz="1600" dirty="0">
                <a:solidFill>
                  <a:schemeClr val="tx1"/>
                </a:solidFill>
                <a:latin typeface="+mn-lt"/>
                <a:ea typeface="游ゴシック" panose="020B0400000000000000" pitchFamily="50" charset="-128"/>
                <a:cs typeface="+mn-cs"/>
              </a:rPr>
              <a:t>=</a:t>
            </a:r>
            <a:r>
              <a:rPr lang="en-US" altLang="ja-JP" sz="1600" u="sng" dirty="0">
                <a:solidFill>
                  <a:schemeClr val="accent6"/>
                </a:solidFill>
                <a:latin typeface="Arial" panose="020B0604020202020204" pitchFamily="34" charset="0"/>
                <a:ea typeface="+mj-ea"/>
                <a:cs typeface="Arial" panose="020B0604020202020204" pitchFamily="34" charset="0"/>
              </a:rPr>
              <a:t>2368E6902168AD127963F7969888301</a:t>
            </a:r>
            <a:endParaRPr lang="en-US" altLang="ja-JP" sz="1800" u="sng" dirty="0">
              <a:solidFill>
                <a:schemeClr val="accent6"/>
              </a:solidFill>
              <a:latin typeface="Arial" panose="020B0604020202020204" pitchFamily="34" charset="0"/>
              <a:ea typeface="+mj-ea"/>
              <a:cs typeface="Arial" panose="020B0604020202020204" pitchFamily="34" charset="0"/>
            </a:endParaRPr>
          </a:p>
        </p:txBody>
      </p:sp>
      <p:sp>
        <p:nvSpPr>
          <p:cNvPr id="5" name="テキスト ボックス 4">
            <a:extLst>
              <a:ext uri="{FF2B5EF4-FFF2-40B4-BE49-F238E27FC236}">
                <a16:creationId xmlns:a16="http://schemas.microsoft.com/office/drawing/2014/main" id="{D6C27236-9949-50D7-6C3D-D0E7EC02F707}"/>
              </a:ext>
            </a:extLst>
          </p:cNvPr>
          <p:cNvSpPr txBox="1"/>
          <p:nvPr/>
        </p:nvSpPr>
        <p:spPr>
          <a:xfrm>
            <a:off x="7636775" y="1763591"/>
            <a:ext cx="1199917" cy="386951"/>
          </a:xfrm>
          <a:prstGeom prst="rect">
            <a:avLst/>
          </a:prstGeom>
        </p:spPr>
        <p:txBody>
          <a:bodyPr vert="horz" wrap="square" lIns="91425" tIns="45713" rIns="91425" bIns="45713" rtlCol="0">
            <a:spAutoFit/>
          </a:bodyPr>
          <a:lstStyle/>
          <a:p>
            <a:pPr>
              <a:lnSpc>
                <a:spcPct val="130000"/>
              </a:lnSpc>
              <a:spcBef>
                <a:spcPts val="800"/>
              </a:spcBef>
            </a:pPr>
            <a:r>
              <a:rPr lang="ja-JP" altLang="en-US" sz="1600" b="1">
                <a:solidFill>
                  <a:schemeClr val="accent6"/>
                </a:solidFill>
                <a:latin typeface="+mj-lt"/>
              </a:rPr>
              <a:t>名刺</a:t>
            </a:r>
            <a:r>
              <a:rPr lang="en-US" altLang="ja-JP" sz="1600" b="1" dirty="0">
                <a:solidFill>
                  <a:schemeClr val="accent6"/>
                </a:solidFill>
                <a:latin typeface="+mj-lt"/>
              </a:rPr>
              <a:t>ID</a:t>
            </a:r>
          </a:p>
        </p:txBody>
      </p:sp>
      <p:pic>
        <p:nvPicPr>
          <p:cNvPr id="7" name="図 6">
            <a:extLst>
              <a:ext uri="{FF2B5EF4-FFF2-40B4-BE49-F238E27FC236}">
                <a16:creationId xmlns:a16="http://schemas.microsoft.com/office/drawing/2014/main" id="{A3D356EC-F342-8F20-5A14-28096B9C316F}"/>
              </a:ext>
            </a:extLst>
          </p:cNvPr>
          <p:cNvPicPr>
            <a:picLocks noChangeAspect="1"/>
          </p:cNvPicPr>
          <p:nvPr/>
        </p:nvPicPr>
        <p:blipFill>
          <a:blip r:embed="rId2"/>
          <a:srcRect b="4325"/>
          <a:stretch>
            <a:fillRect/>
          </a:stretch>
        </p:blipFill>
        <p:spPr>
          <a:xfrm>
            <a:off x="2023537" y="2265962"/>
            <a:ext cx="8153062" cy="4393456"/>
          </a:xfrm>
          <a:prstGeom prst="rect">
            <a:avLst/>
          </a:prstGeom>
          <a:ln>
            <a:solidFill>
              <a:schemeClr val="bg2"/>
            </a:solidFill>
          </a:ln>
        </p:spPr>
      </p:pic>
    </p:spTree>
    <p:extLst>
      <p:ext uri="{BB962C8B-B14F-4D97-AF65-F5344CB8AC3E}">
        <p14:creationId xmlns:p14="http://schemas.microsoft.com/office/powerpoint/2010/main" val="1965924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30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DAFC4-5FD2-8B80-AB34-BB9289D0231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43F6A4E-E6DA-77A5-5F25-EA57A33A792C}"/>
              </a:ext>
            </a:extLst>
          </p:cNvPr>
          <p:cNvSpPr>
            <a:spLocks noGrp="1"/>
          </p:cNvSpPr>
          <p:nvPr>
            <p:ph type="ctrTitle"/>
          </p:nvPr>
        </p:nvSpPr>
        <p:spPr/>
        <p:txBody>
          <a:bodyPr/>
          <a:lstStyle/>
          <a:p>
            <a:r>
              <a:rPr kumimoji="1" lang="ja-JP" altLang="en-US"/>
              <a:t>連携方式</a:t>
            </a:r>
          </a:p>
        </p:txBody>
      </p:sp>
    </p:spTree>
    <p:extLst>
      <p:ext uri="{BB962C8B-B14F-4D97-AF65-F5344CB8AC3E}">
        <p14:creationId xmlns:p14="http://schemas.microsoft.com/office/powerpoint/2010/main" val="3373384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124B3AA2-3564-598B-0910-37811F0B220B}"/>
              </a:ext>
            </a:extLst>
          </p:cNvPr>
          <p:cNvSpPr>
            <a:spLocks noGrp="1"/>
          </p:cNvSpPr>
          <p:nvPr>
            <p:ph type="body" sz="quarter" idx="11"/>
          </p:nvPr>
        </p:nvSpPr>
        <p:spPr>
          <a:xfrm>
            <a:off x="772947" y="4796852"/>
            <a:ext cx="10799459" cy="1798820"/>
          </a:xfrm>
        </p:spPr>
        <p:txBody>
          <a:bodyPr>
            <a:normAutofit fontScale="77500" lnSpcReduction="20000"/>
          </a:bodyPr>
          <a:lstStyle/>
          <a:p>
            <a:r>
              <a:rPr kumimoji="1" lang="en-US" altLang="ja-JP" sz="2000" dirty="0">
                <a:latin typeface="Arial" panose="020B0604020202020204" pitchFamily="34" charset="0"/>
                <a:cs typeface="Arial" panose="020B0604020202020204" pitchFamily="34" charset="0"/>
              </a:rPr>
              <a:t>File Import API </a:t>
            </a:r>
            <a:r>
              <a:rPr kumimoji="1" lang="ja-JP" altLang="en-US" sz="2000">
                <a:latin typeface="Arial" panose="020B0604020202020204" pitchFamily="34" charset="0"/>
                <a:cs typeface="Arial" panose="020B0604020202020204" pitchFamily="34" charset="0"/>
              </a:rPr>
              <a:t>では 連携先システムから</a:t>
            </a:r>
            <a:r>
              <a:rPr kumimoji="1" lang="en-US" altLang="ja-JP" sz="2000" dirty="0" err="1">
                <a:latin typeface="Arial" panose="020B0604020202020204" pitchFamily="34" charset="0"/>
                <a:cs typeface="Arial" panose="020B0604020202020204" pitchFamily="34" charset="0"/>
              </a:rPr>
              <a:t>Sansan</a:t>
            </a:r>
            <a:r>
              <a:rPr kumimoji="1" lang="en-US" altLang="ja-JP" sz="2000" dirty="0">
                <a:latin typeface="Arial" panose="020B0604020202020204" pitchFamily="34" charset="0"/>
                <a:cs typeface="Arial" panose="020B0604020202020204" pitchFamily="34" charset="0"/>
              </a:rPr>
              <a:t> Data Hub </a:t>
            </a:r>
            <a:r>
              <a:rPr kumimoji="1" lang="ja-JP" altLang="en-US" sz="2000">
                <a:latin typeface="Arial" panose="020B0604020202020204" pitchFamily="34" charset="0"/>
                <a:cs typeface="Arial" panose="020B0604020202020204" pitchFamily="34" charset="0"/>
              </a:rPr>
              <a:t>の単方向でデータを同期することができます</a:t>
            </a:r>
            <a:endParaRPr kumimoji="1" lang="en-US" altLang="ja-JP" sz="2000" dirty="0">
              <a:latin typeface="Arial" panose="020B0604020202020204" pitchFamily="34" charset="0"/>
              <a:cs typeface="Arial" panose="020B0604020202020204" pitchFamily="34" charset="0"/>
            </a:endParaRPr>
          </a:p>
          <a:p>
            <a:r>
              <a:rPr kumimoji="1" lang="en-US" altLang="ja-JP" sz="2000" dirty="0">
                <a:latin typeface="Arial" panose="020B0604020202020204" pitchFamily="34" charset="0"/>
                <a:cs typeface="Arial" panose="020B0604020202020204" pitchFamily="34" charset="0"/>
              </a:rPr>
              <a:t>Change Feed API </a:t>
            </a:r>
            <a:r>
              <a:rPr kumimoji="1" lang="ja-JP" altLang="en-US" sz="2000">
                <a:latin typeface="Arial" panose="020B0604020202020204" pitchFamily="34" charset="0"/>
                <a:cs typeface="Arial" panose="020B0604020202020204" pitchFamily="34" charset="0"/>
              </a:rPr>
              <a:t>では </a:t>
            </a:r>
            <a:r>
              <a:rPr kumimoji="1" lang="en-US" altLang="ja-JP" sz="2000" dirty="0" err="1">
                <a:latin typeface="Arial" panose="020B0604020202020204" pitchFamily="34" charset="0"/>
                <a:cs typeface="Arial" panose="020B0604020202020204" pitchFamily="34" charset="0"/>
              </a:rPr>
              <a:t>Sansan</a:t>
            </a:r>
            <a:r>
              <a:rPr kumimoji="1" lang="en-US" altLang="ja-JP" sz="2000" dirty="0">
                <a:latin typeface="Arial" panose="020B0604020202020204" pitchFamily="34" charset="0"/>
                <a:cs typeface="Arial" panose="020B0604020202020204" pitchFamily="34" charset="0"/>
              </a:rPr>
              <a:t> Data Hub </a:t>
            </a:r>
            <a:r>
              <a:rPr kumimoji="1" lang="ja-JP" altLang="en-US" sz="2000">
                <a:latin typeface="Arial" panose="020B0604020202020204" pitchFamily="34" charset="0"/>
                <a:cs typeface="Arial" panose="020B0604020202020204" pitchFamily="34" charset="0"/>
              </a:rPr>
              <a:t>から連携先システムの単方向にデータを同期することができます</a:t>
            </a:r>
            <a:endParaRPr kumimoji="1" lang="en-US" altLang="ja-JP" sz="2000" dirty="0">
              <a:latin typeface="Arial" panose="020B0604020202020204" pitchFamily="34" charset="0"/>
              <a:cs typeface="Arial" panose="020B0604020202020204" pitchFamily="34" charset="0"/>
            </a:endParaRPr>
          </a:p>
          <a:p>
            <a:r>
              <a:rPr kumimoji="1" lang="ja-JP" altLang="en-US" sz="2000">
                <a:latin typeface="Arial" panose="020B0604020202020204" pitchFamily="34" charset="0"/>
                <a:cs typeface="Arial" panose="020B0604020202020204" pitchFamily="34" charset="0"/>
              </a:rPr>
              <a:t>同期を目的とするため、</a:t>
            </a:r>
            <a:r>
              <a:rPr kumimoji="1" lang="en-US" altLang="ja-JP" sz="2000" dirty="0">
                <a:latin typeface="Arial" panose="020B0604020202020204" pitchFamily="34" charset="0"/>
                <a:cs typeface="Arial" panose="020B0604020202020204" pitchFamily="34" charset="0"/>
              </a:rPr>
              <a:t>Change Feed API </a:t>
            </a:r>
            <a:r>
              <a:rPr kumimoji="1" lang="ja-JP" altLang="en-US" sz="2000">
                <a:latin typeface="Arial" panose="020B0604020202020204" pitchFamily="34" charset="0"/>
                <a:cs typeface="Arial" panose="020B0604020202020204" pitchFamily="34" charset="0"/>
              </a:rPr>
              <a:t>は「前回取得時以降に更新された差分のデータを取得する」方式でデータを取得します</a:t>
            </a:r>
          </a:p>
        </p:txBody>
      </p:sp>
      <p:sp>
        <p:nvSpPr>
          <p:cNvPr id="3" name="タイトル 2">
            <a:extLst>
              <a:ext uri="{FF2B5EF4-FFF2-40B4-BE49-F238E27FC236}">
                <a16:creationId xmlns:a16="http://schemas.microsoft.com/office/drawing/2014/main" id="{9D98E0FA-E083-2573-1B4A-B5B6356DF14B}"/>
              </a:ext>
            </a:extLst>
          </p:cNvPr>
          <p:cNvSpPr>
            <a:spLocks noGrp="1"/>
          </p:cNvSpPr>
          <p:nvPr>
            <p:ph type="title"/>
          </p:nvPr>
        </p:nvSpPr>
        <p:spPr/>
        <p:txBody>
          <a:bodyPr/>
          <a:lstStyle/>
          <a:p>
            <a:r>
              <a:rPr lang="en-US" altLang="ja-JP" dirty="0" err="1">
                <a:latin typeface="Arial" panose="020B0604020202020204" pitchFamily="34" charset="0"/>
                <a:cs typeface="Arial" panose="020B0604020202020204" pitchFamily="34" charset="0"/>
              </a:rPr>
              <a:t>Sansan</a:t>
            </a:r>
            <a:r>
              <a:rPr lang="en-US" altLang="ja-JP" dirty="0">
                <a:latin typeface="Arial" panose="020B0604020202020204" pitchFamily="34" charset="0"/>
                <a:cs typeface="Arial" panose="020B0604020202020204" pitchFamily="34" charset="0"/>
              </a:rPr>
              <a:t> Data Hub</a:t>
            </a:r>
            <a:r>
              <a:rPr lang="ja-JP" altLang="en-US">
                <a:latin typeface="Arial" panose="020B0604020202020204" pitchFamily="34" charset="0"/>
                <a:cs typeface="Arial" panose="020B0604020202020204" pitchFamily="34" charset="0"/>
              </a:rPr>
              <a:t>の</a:t>
            </a:r>
            <a:r>
              <a:rPr lang="en-US" altLang="ja-JP" dirty="0">
                <a:latin typeface="Arial" panose="020B0604020202020204" pitchFamily="34" charset="0"/>
                <a:cs typeface="Arial" panose="020B0604020202020204" pitchFamily="34" charset="0"/>
              </a:rPr>
              <a:t>API</a:t>
            </a:r>
            <a:r>
              <a:rPr lang="ja-JP" altLang="en-US">
                <a:latin typeface="Arial" panose="020B0604020202020204" pitchFamily="34" charset="0"/>
                <a:cs typeface="Arial" panose="020B0604020202020204" pitchFamily="34" charset="0"/>
              </a:rPr>
              <a:t>の特徴</a:t>
            </a:r>
            <a:endParaRPr kumimoji="1" lang="ja-JP" altLang="en-US">
              <a:latin typeface="Arial" panose="020B0604020202020204" pitchFamily="34" charset="0"/>
              <a:cs typeface="Arial" panose="020B0604020202020204" pitchFamily="34" charset="0"/>
            </a:endParaRPr>
          </a:p>
        </p:txBody>
      </p:sp>
      <p:sp>
        <p:nvSpPr>
          <p:cNvPr id="17" name="テキスト プレースホルダー 1">
            <a:extLst>
              <a:ext uri="{FF2B5EF4-FFF2-40B4-BE49-F238E27FC236}">
                <a16:creationId xmlns:a16="http://schemas.microsoft.com/office/drawing/2014/main" id="{5242661F-4D6A-3BBB-B56A-1625E3AFAC80}"/>
              </a:ext>
            </a:extLst>
          </p:cNvPr>
          <p:cNvSpPr txBox="1">
            <a:spLocks/>
          </p:cNvSpPr>
          <p:nvPr/>
        </p:nvSpPr>
        <p:spPr>
          <a:xfrm>
            <a:off x="772947" y="1301683"/>
            <a:ext cx="10799459" cy="2964163"/>
          </a:xfrm>
          <a:prstGeom prst="rect">
            <a:avLst/>
          </a:prstGeom>
        </p:spPr>
        <p:txBody>
          <a:bodyPr vert="horz" lIns="91440" tIns="45720" rIns="91440" bIns="45720" rtlCol="0">
            <a:normAutofit/>
          </a:bodyPr>
          <a:lstStyle>
            <a:lvl1pPr marL="360000" indent="-288000" algn="l" defTabSz="914400" rtl="0" eaLnBrk="1" latinLnBrk="0" hangingPunct="1">
              <a:lnSpc>
                <a:spcPct val="130000"/>
              </a:lnSpc>
              <a:spcBef>
                <a:spcPts val="1400"/>
              </a:spcBef>
              <a:buClr>
                <a:schemeClr val="accent6"/>
              </a:buClr>
              <a:buFont typeface="HGPｺﾞｼｯｸE" panose="020B0900000000000000" pitchFamily="50" charset="-128"/>
              <a:buChar char="-"/>
              <a:defRPr kumimoji="1" sz="2400" b="0" i="0" kern="1200">
                <a:solidFill>
                  <a:schemeClr val="tx2"/>
                </a:solidFill>
                <a:latin typeface="+mn-lt"/>
                <a:ea typeface="+mn-ea"/>
                <a:cs typeface="Yu Gothic" charset="-128"/>
              </a:defRPr>
            </a:lvl1pPr>
            <a:lvl2pPr marL="666000" indent="-285750" algn="l" defTabSz="914400" rtl="0" eaLnBrk="1" latinLnBrk="0" hangingPunct="1">
              <a:lnSpc>
                <a:spcPct val="130000"/>
              </a:lnSpc>
              <a:spcBef>
                <a:spcPts val="800"/>
              </a:spcBef>
              <a:buClr>
                <a:schemeClr val="accent6"/>
              </a:buClr>
              <a:buFont typeface="HGPｺﾞｼｯｸE" panose="020B0900000000000000" pitchFamily="50" charset="-128"/>
              <a:buChar char="-"/>
              <a:defRPr kumimoji="1" sz="2200" b="0" i="0" kern="1200">
                <a:solidFill>
                  <a:schemeClr val="tx2"/>
                </a:solidFill>
                <a:latin typeface="+mn-lt"/>
                <a:ea typeface="+mn-ea"/>
                <a:cs typeface="Yu Gothic" charset="-128"/>
              </a:defRPr>
            </a:lvl2pPr>
            <a:lvl3pPr marL="1255713" indent="-228600" algn="l" defTabSz="914400" rtl="0" eaLnBrk="1" latinLnBrk="0" hangingPunct="1">
              <a:lnSpc>
                <a:spcPct val="130000"/>
              </a:lnSpc>
              <a:spcBef>
                <a:spcPts val="600"/>
              </a:spcBef>
              <a:buClr>
                <a:schemeClr val="accent6"/>
              </a:buClr>
              <a:buFont typeface="HGPｺﾞｼｯｸE" panose="020B0900000000000000" pitchFamily="50" charset="-128"/>
              <a:buChar char="&gt;"/>
              <a:defRPr kumimoji="1" sz="2000" b="0" i="0" kern="1200">
                <a:solidFill>
                  <a:schemeClr val="tx2"/>
                </a:solidFill>
                <a:latin typeface="+mn-lt"/>
                <a:ea typeface="+mn-ea"/>
                <a:cs typeface="Yu Gothic" charset="-128"/>
              </a:defRPr>
            </a:lvl3pPr>
            <a:lvl4pPr marL="1525588" indent="-228600" algn="l" defTabSz="914400" rtl="0" eaLnBrk="1" latinLnBrk="0" hangingPunct="1">
              <a:lnSpc>
                <a:spcPct val="130000"/>
              </a:lnSpc>
              <a:spcBef>
                <a:spcPts val="400"/>
              </a:spcBef>
              <a:buClr>
                <a:schemeClr val="accent6"/>
              </a:buClr>
              <a:buFont typeface="HGPｺﾞｼｯｸE" panose="020B0900000000000000" pitchFamily="50" charset="-128"/>
              <a:buChar char="-"/>
              <a:defRPr kumimoji="1" sz="1800" b="0" i="0" kern="1200">
                <a:solidFill>
                  <a:schemeClr val="tx2"/>
                </a:solidFill>
                <a:latin typeface="+mn-lt"/>
                <a:ea typeface="+mn-ea"/>
                <a:cs typeface="Yu Gothic" charset="-128"/>
              </a:defRPr>
            </a:lvl4pPr>
            <a:lvl5pPr marL="1795463" indent="-228600" algn="l" defTabSz="914400" rtl="0" eaLnBrk="1" latinLnBrk="0" hangingPunct="1">
              <a:lnSpc>
                <a:spcPct val="130000"/>
              </a:lnSpc>
              <a:spcBef>
                <a:spcPts val="200"/>
              </a:spcBef>
              <a:buClr>
                <a:schemeClr val="accent6"/>
              </a:buClr>
              <a:buFont typeface="HGPｺﾞｼｯｸE" panose="020B0900000000000000" pitchFamily="50" charset="-128"/>
              <a:buChar char="&gt;"/>
              <a:defRPr kumimoji="1" sz="1600" b="0" i="0" kern="1200">
                <a:solidFill>
                  <a:schemeClr val="tx2"/>
                </a:solidFill>
                <a:latin typeface="+mn-lt"/>
                <a:ea typeface="+mn-ea"/>
                <a:cs typeface="Yu Gothic"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72000" indent="0" algn="ctr">
              <a:buNone/>
            </a:pPr>
            <a:r>
              <a:rPr lang="en-US" altLang="ja-JP" sz="2000" b="1" dirty="0" err="1">
                <a:solidFill>
                  <a:schemeClr val="accent1"/>
                </a:solidFill>
                <a:ea typeface="游ゴシック" panose="020B0400000000000000" pitchFamily="50" charset="-128"/>
                <a:cs typeface="+mn-cs"/>
              </a:rPr>
              <a:t>Sansan</a:t>
            </a:r>
            <a:r>
              <a:rPr lang="en-US" altLang="ja-JP" sz="2000" b="1" dirty="0">
                <a:solidFill>
                  <a:schemeClr val="accent1"/>
                </a:solidFill>
                <a:ea typeface="游ゴシック" panose="020B0400000000000000" pitchFamily="50" charset="-128"/>
                <a:cs typeface="+mn-cs"/>
              </a:rPr>
              <a:t> Data Hub </a:t>
            </a:r>
            <a:r>
              <a:rPr lang="ja-JP" altLang="en-US" sz="2000" b="1">
                <a:solidFill>
                  <a:schemeClr val="accent1"/>
                </a:solidFill>
                <a:ea typeface="游ゴシック" panose="020B0400000000000000" pitchFamily="50" charset="-128"/>
                <a:cs typeface="+mn-cs"/>
              </a:rPr>
              <a:t>と連携先システムを継続的に同期させ続けることを想定した</a:t>
            </a:r>
            <a:r>
              <a:rPr lang="en-US" altLang="ja-JP" sz="2000" b="1" dirty="0">
                <a:solidFill>
                  <a:schemeClr val="accent1"/>
                </a:solidFill>
                <a:ea typeface="游ゴシック" panose="020B0400000000000000" pitchFamily="50" charset="-128"/>
                <a:cs typeface="+mn-cs"/>
              </a:rPr>
              <a:t>API</a:t>
            </a:r>
            <a:r>
              <a:rPr lang="ja-JP" altLang="en-US" sz="2000" b="1">
                <a:solidFill>
                  <a:schemeClr val="accent1"/>
                </a:solidFill>
                <a:ea typeface="游ゴシック" panose="020B0400000000000000" pitchFamily="50" charset="-128"/>
                <a:cs typeface="+mn-cs"/>
              </a:rPr>
              <a:t>です</a:t>
            </a:r>
          </a:p>
        </p:txBody>
      </p:sp>
      <p:grpSp>
        <p:nvGrpSpPr>
          <p:cNvPr id="12" name="グループ化 11">
            <a:extLst>
              <a:ext uri="{FF2B5EF4-FFF2-40B4-BE49-F238E27FC236}">
                <a16:creationId xmlns:a16="http://schemas.microsoft.com/office/drawing/2014/main" id="{B0F2EEC6-0298-70D8-E073-78B314F7DBC3}"/>
              </a:ext>
            </a:extLst>
          </p:cNvPr>
          <p:cNvGrpSpPr/>
          <p:nvPr/>
        </p:nvGrpSpPr>
        <p:grpSpPr>
          <a:xfrm>
            <a:off x="2334178" y="2095117"/>
            <a:ext cx="7523643" cy="2442928"/>
            <a:chOff x="2173621" y="2095117"/>
            <a:chExt cx="7523643" cy="2442928"/>
          </a:xfrm>
        </p:grpSpPr>
        <p:sp>
          <p:nvSpPr>
            <p:cNvPr id="20" name="角丸四角形 19">
              <a:extLst>
                <a:ext uri="{FF2B5EF4-FFF2-40B4-BE49-F238E27FC236}">
                  <a16:creationId xmlns:a16="http://schemas.microsoft.com/office/drawing/2014/main" id="{C2585004-F96C-8E1A-FBC6-0D56452AA405}"/>
                </a:ext>
              </a:extLst>
            </p:cNvPr>
            <p:cNvSpPr/>
            <p:nvPr/>
          </p:nvSpPr>
          <p:spPr>
            <a:xfrm>
              <a:off x="2173621" y="4088524"/>
              <a:ext cx="1684757"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spAutoFit/>
            </a:bodyPr>
            <a:lstStyle/>
            <a:p>
              <a:pPr algn="ctr"/>
              <a:r>
                <a:rPr kumimoji="1" lang="en" altLang="ja-JP" sz="1600" b="1" dirty="0" err="1">
                  <a:solidFill>
                    <a:schemeClr val="accent1"/>
                  </a:solidFill>
                  <a:latin typeface="Arial" panose="020B0604020202020204" pitchFamily="34" charset="0"/>
                  <a:ea typeface="Yu Gothic" panose="020B0400000000000000" pitchFamily="34" charset="-128"/>
                  <a:cs typeface="Arial" panose="020B0604020202020204" pitchFamily="34" charset="0"/>
                </a:rPr>
                <a:t>Sansan</a:t>
              </a:r>
              <a:r>
                <a:rPr kumimoji="1" lang="en" altLang="ja-JP" sz="1600" b="1" dirty="0">
                  <a:solidFill>
                    <a:schemeClr val="accent1"/>
                  </a:solidFill>
                  <a:latin typeface="Arial" panose="020B0604020202020204" pitchFamily="34" charset="0"/>
                  <a:ea typeface="Yu Gothic" panose="020B0400000000000000" pitchFamily="34" charset="-128"/>
                  <a:cs typeface="Arial" panose="020B0604020202020204" pitchFamily="34" charset="0"/>
                </a:rPr>
                <a:t> Data Hub</a:t>
              </a:r>
            </a:p>
          </p:txBody>
        </p:sp>
        <p:pic>
          <p:nvPicPr>
            <p:cNvPr id="21" name="図 20">
              <a:extLst>
                <a:ext uri="{FF2B5EF4-FFF2-40B4-BE49-F238E27FC236}">
                  <a16:creationId xmlns:a16="http://schemas.microsoft.com/office/drawing/2014/main" id="{8BD7BCA7-DD63-7784-41F6-5DE1E0B731FA}"/>
                </a:ext>
              </a:extLst>
            </p:cNvPr>
            <p:cNvPicPr>
              <a:picLocks noChangeAspect="1"/>
            </p:cNvPicPr>
            <p:nvPr/>
          </p:nvPicPr>
          <p:blipFill>
            <a:blip r:embed="rId2"/>
            <a:stretch>
              <a:fillRect/>
            </a:stretch>
          </p:blipFill>
          <p:spPr>
            <a:xfrm>
              <a:off x="2398714" y="2647254"/>
              <a:ext cx="1234571" cy="1234573"/>
            </a:xfrm>
            <a:prstGeom prst="rect">
              <a:avLst/>
            </a:prstGeom>
          </p:spPr>
        </p:pic>
        <p:grpSp>
          <p:nvGrpSpPr>
            <p:cNvPr id="22" name="グループ化 21">
              <a:extLst>
                <a:ext uri="{FF2B5EF4-FFF2-40B4-BE49-F238E27FC236}">
                  <a16:creationId xmlns:a16="http://schemas.microsoft.com/office/drawing/2014/main" id="{97575BB1-0ED8-AED9-DAAF-1F43991CADED}"/>
                </a:ext>
              </a:extLst>
            </p:cNvPr>
            <p:cNvGrpSpPr/>
            <p:nvPr/>
          </p:nvGrpSpPr>
          <p:grpSpPr>
            <a:xfrm>
              <a:off x="7420168" y="2095117"/>
              <a:ext cx="2277096" cy="2082900"/>
              <a:chOff x="7839241" y="2197056"/>
              <a:chExt cx="2131181" cy="1949429"/>
            </a:xfrm>
          </p:grpSpPr>
          <p:sp>
            <p:nvSpPr>
              <p:cNvPr id="28" name="円/楕円 27">
                <a:extLst>
                  <a:ext uri="{FF2B5EF4-FFF2-40B4-BE49-F238E27FC236}">
                    <a16:creationId xmlns:a16="http://schemas.microsoft.com/office/drawing/2014/main" id="{10CE03DD-ADDD-9DCB-535E-BC2DF8D8BA3D}"/>
                  </a:ext>
                </a:extLst>
              </p:cNvPr>
              <p:cNvSpPr/>
              <p:nvPr/>
            </p:nvSpPr>
            <p:spPr>
              <a:xfrm>
                <a:off x="8064708" y="2353455"/>
                <a:ext cx="1633927" cy="16339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accent2"/>
                  </a:solidFill>
                  <a:latin typeface="Arial" panose="020B0604020202020204" pitchFamily="34" charset="0"/>
                  <a:cs typeface="Arial" panose="020B0604020202020204" pitchFamily="34" charset="0"/>
                </a:endParaRPr>
              </a:p>
            </p:txBody>
          </p:sp>
          <p:pic>
            <p:nvPicPr>
              <p:cNvPr id="29" name="グラフィックス 28">
                <a:extLst>
                  <a:ext uri="{FF2B5EF4-FFF2-40B4-BE49-F238E27FC236}">
                    <a16:creationId xmlns:a16="http://schemas.microsoft.com/office/drawing/2014/main" id="{D9C80840-D9C1-25CC-3A1B-856C9E16D1AF}"/>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377017" y="2197056"/>
                <a:ext cx="1080000" cy="1080000"/>
              </a:xfrm>
              <a:prstGeom prst="rect">
                <a:avLst/>
              </a:prstGeom>
            </p:spPr>
          </p:pic>
          <p:pic>
            <p:nvPicPr>
              <p:cNvPr id="30" name="グラフィックス 29">
                <a:extLst>
                  <a:ext uri="{FF2B5EF4-FFF2-40B4-BE49-F238E27FC236}">
                    <a16:creationId xmlns:a16="http://schemas.microsoft.com/office/drawing/2014/main" id="{94585F81-17D1-F71C-99BB-CBB41BE143F6}"/>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839241" y="3051495"/>
                <a:ext cx="1080000" cy="1080000"/>
              </a:xfrm>
              <a:prstGeom prst="rect">
                <a:avLst/>
              </a:prstGeom>
            </p:spPr>
          </p:pic>
          <p:pic>
            <p:nvPicPr>
              <p:cNvPr id="31" name="グラフィックス 30">
                <a:extLst>
                  <a:ext uri="{FF2B5EF4-FFF2-40B4-BE49-F238E27FC236}">
                    <a16:creationId xmlns:a16="http://schemas.microsoft.com/office/drawing/2014/main" id="{DB82B64F-82FF-D259-457A-14BE0024B676}"/>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890422" y="3066485"/>
                <a:ext cx="1080000" cy="1080000"/>
              </a:xfrm>
              <a:prstGeom prst="rect">
                <a:avLst/>
              </a:prstGeom>
            </p:spPr>
          </p:pic>
        </p:grpSp>
        <p:cxnSp>
          <p:nvCxnSpPr>
            <p:cNvPr id="23" name="直線矢印コネクタ 22">
              <a:extLst>
                <a:ext uri="{FF2B5EF4-FFF2-40B4-BE49-F238E27FC236}">
                  <a16:creationId xmlns:a16="http://schemas.microsoft.com/office/drawing/2014/main" id="{BC6A0F8B-F388-040D-2075-61932EF69410}"/>
                </a:ext>
              </a:extLst>
            </p:cNvPr>
            <p:cNvCxnSpPr>
              <a:cxnSpLocks/>
            </p:cNvCxnSpPr>
            <p:nvPr/>
          </p:nvCxnSpPr>
          <p:spPr>
            <a:xfrm>
              <a:off x="4592015" y="3785341"/>
              <a:ext cx="2353456"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7739BB0D-3089-85D3-BC1A-2F63F770C9BF}"/>
                </a:ext>
              </a:extLst>
            </p:cNvPr>
            <p:cNvCxnSpPr>
              <a:cxnSpLocks/>
            </p:cNvCxnSpPr>
            <p:nvPr/>
          </p:nvCxnSpPr>
          <p:spPr>
            <a:xfrm flipH="1">
              <a:off x="4592015" y="3070663"/>
              <a:ext cx="2353456" cy="0"/>
            </a:xfrm>
            <a:prstGeom prst="straightConnector1">
              <a:avLst/>
            </a:prstGeom>
            <a:ln w="952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5" name="角丸四角形 24">
              <a:extLst>
                <a:ext uri="{FF2B5EF4-FFF2-40B4-BE49-F238E27FC236}">
                  <a16:creationId xmlns:a16="http://schemas.microsoft.com/office/drawing/2014/main" id="{127AFA2C-5ACE-5D45-AF91-A8AFD3C9671F}"/>
                </a:ext>
              </a:extLst>
            </p:cNvPr>
            <p:cNvSpPr/>
            <p:nvPr/>
          </p:nvSpPr>
          <p:spPr>
            <a:xfrm>
              <a:off x="4930180" y="3429000"/>
              <a:ext cx="1677127"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spAutoFit/>
            </a:bodyPr>
            <a:lstStyle/>
            <a:p>
              <a:pPr algn="ctr"/>
              <a:r>
                <a:rPr lang="en" altLang="ja-JP" sz="1600" b="1" dirty="0">
                  <a:solidFill>
                    <a:schemeClr val="accent1"/>
                  </a:solidFill>
                  <a:latin typeface="Arial" panose="020B0604020202020204" pitchFamily="34" charset="0"/>
                  <a:ea typeface="Yu Gothic" panose="020B0400000000000000" pitchFamily="34" charset="-128"/>
                  <a:cs typeface="Arial" panose="020B0604020202020204" pitchFamily="34" charset="0"/>
                </a:rPr>
                <a:t>Change Feed API</a:t>
              </a:r>
              <a:endParaRPr kumimoji="1" lang="en" altLang="ja-JP" sz="16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26" name="角丸四角形 25">
              <a:extLst>
                <a:ext uri="{FF2B5EF4-FFF2-40B4-BE49-F238E27FC236}">
                  <a16:creationId xmlns:a16="http://schemas.microsoft.com/office/drawing/2014/main" id="{2B8E6F51-9674-C738-EEE4-C864EAE95AC4}"/>
                </a:ext>
              </a:extLst>
            </p:cNvPr>
            <p:cNvSpPr/>
            <p:nvPr/>
          </p:nvSpPr>
          <p:spPr>
            <a:xfrm>
              <a:off x="5047200" y="2719997"/>
              <a:ext cx="1443088"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spAutoFit/>
            </a:bodyPr>
            <a:lstStyle/>
            <a:p>
              <a:pPr algn="ctr"/>
              <a:r>
                <a:rPr lang="en" altLang="ja-JP" sz="1600" b="1" dirty="0">
                  <a:solidFill>
                    <a:schemeClr val="accent1"/>
                  </a:solidFill>
                  <a:latin typeface="Arial" panose="020B0604020202020204" pitchFamily="34" charset="0"/>
                  <a:ea typeface="Yu Gothic" panose="020B0400000000000000" pitchFamily="34" charset="-128"/>
                  <a:cs typeface="Arial" panose="020B0604020202020204" pitchFamily="34" charset="0"/>
                </a:rPr>
                <a:t>File Import API</a:t>
              </a:r>
              <a:endParaRPr kumimoji="1" lang="en" altLang="ja-JP" sz="16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27" name="角丸四角形 26">
              <a:extLst>
                <a:ext uri="{FF2B5EF4-FFF2-40B4-BE49-F238E27FC236}">
                  <a16:creationId xmlns:a16="http://schemas.microsoft.com/office/drawing/2014/main" id="{E63FB07B-D210-180E-E5FD-BD0EB05CC348}"/>
                </a:ext>
              </a:extLst>
            </p:cNvPr>
            <p:cNvSpPr/>
            <p:nvPr/>
          </p:nvSpPr>
          <p:spPr>
            <a:xfrm>
              <a:off x="7840571" y="4291824"/>
              <a:ext cx="1436291"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b" anchorCtr="0">
              <a:spAutoFit/>
            </a:bodyPr>
            <a:lstStyle/>
            <a:p>
              <a:pPr algn="ctr"/>
              <a:r>
                <a:rPr lang="ja-JP" altLang="en-US" sz="1600" b="1" dirty="0">
                  <a:solidFill>
                    <a:schemeClr val="accent1"/>
                  </a:solidFill>
                  <a:latin typeface="Arial" panose="020B0604020202020204" pitchFamily="34" charset="0"/>
                  <a:ea typeface="Yu Gothic" panose="020B0400000000000000" pitchFamily="34" charset="-128"/>
                  <a:cs typeface="Arial" panose="020B0604020202020204" pitchFamily="34" charset="0"/>
                </a:rPr>
                <a:t>連携先システム</a:t>
              </a:r>
              <a:endParaRPr kumimoji="1" lang="en" altLang="ja-JP" sz="16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grpSp>
    </p:spTree>
    <p:extLst>
      <p:ext uri="{BB962C8B-B14F-4D97-AF65-F5344CB8AC3E}">
        <p14:creationId xmlns:p14="http://schemas.microsoft.com/office/powerpoint/2010/main" val="2745500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663341-970A-FDCD-893A-719ECCEE53BC}"/>
              </a:ext>
            </a:extLst>
          </p:cNvPr>
          <p:cNvSpPr>
            <a:spLocks noGrp="1"/>
          </p:cNvSpPr>
          <p:nvPr>
            <p:ph type="ctrTitle"/>
          </p:nvPr>
        </p:nvSpPr>
        <p:spPr/>
        <p:txBody>
          <a:bodyPr/>
          <a:lstStyle/>
          <a:p>
            <a:r>
              <a:rPr kumimoji="1" lang="ja-JP" altLang="en-US"/>
              <a:t>ユースケース</a:t>
            </a:r>
          </a:p>
        </p:txBody>
      </p:sp>
    </p:spTree>
    <p:extLst>
      <p:ext uri="{BB962C8B-B14F-4D97-AF65-F5344CB8AC3E}">
        <p14:creationId xmlns:p14="http://schemas.microsoft.com/office/powerpoint/2010/main" val="2368958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4E936988-B12C-2FD1-ADDD-E9DCCC1F824B}"/>
              </a:ext>
            </a:extLst>
          </p:cNvPr>
          <p:cNvSpPr>
            <a:spLocks noGrp="1"/>
          </p:cNvSpPr>
          <p:nvPr>
            <p:ph type="title"/>
          </p:nvPr>
        </p:nvSpPr>
        <p:spPr/>
        <p:txBody>
          <a:bodyPr/>
          <a:lstStyle/>
          <a:p>
            <a:r>
              <a:rPr lang="ja-JP" altLang="en-US">
                <a:latin typeface="Arial" panose="020B0604020202020204" pitchFamily="34" charset="0"/>
                <a:cs typeface="Arial" panose="020B0604020202020204" pitchFamily="34" charset="0"/>
              </a:rPr>
              <a:t>ユースケースごとの利用機能</a:t>
            </a:r>
          </a:p>
        </p:txBody>
      </p:sp>
      <p:grpSp>
        <p:nvGrpSpPr>
          <p:cNvPr id="4" name="グループ化 3">
            <a:extLst>
              <a:ext uri="{FF2B5EF4-FFF2-40B4-BE49-F238E27FC236}">
                <a16:creationId xmlns:a16="http://schemas.microsoft.com/office/drawing/2014/main" id="{99EDF459-FFA3-9400-B00A-8065FC803E2E}"/>
              </a:ext>
            </a:extLst>
          </p:cNvPr>
          <p:cNvGrpSpPr/>
          <p:nvPr/>
        </p:nvGrpSpPr>
        <p:grpSpPr>
          <a:xfrm>
            <a:off x="754579" y="1251819"/>
            <a:ext cx="3420000" cy="5317263"/>
            <a:chOff x="754579" y="1251819"/>
            <a:chExt cx="3420000" cy="5317263"/>
          </a:xfrm>
        </p:grpSpPr>
        <p:sp>
          <p:nvSpPr>
            <p:cNvPr id="2" name="角丸四角形 1">
              <a:extLst>
                <a:ext uri="{FF2B5EF4-FFF2-40B4-BE49-F238E27FC236}">
                  <a16:creationId xmlns:a16="http://schemas.microsoft.com/office/drawing/2014/main" id="{756AFCA7-8547-D1C0-050D-226CFE0051D5}"/>
                </a:ext>
              </a:extLst>
            </p:cNvPr>
            <p:cNvSpPr/>
            <p:nvPr/>
          </p:nvSpPr>
          <p:spPr>
            <a:xfrm>
              <a:off x="754579" y="1251819"/>
              <a:ext cx="3420000" cy="5317263"/>
            </a:xfrm>
            <a:prstGeom prst="roundRect">
              <a:avLst>
                <a:gd name="adj" fmla="val 6426"/>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accent2"/>
                </a:solidFill>
                <a:latin typeface="Arial" panose="020B0604020202020204" pitchFamily="34" charset="0"/>
                <a:cs typeface="Arial" panose="020B0604020202020204" pitchFamily="34" charset="0"/>
              </a:endParaRPr>
            </a:p>
          </p:txBody>
        </p:sp>
        <p:sp>
          <p:nvSpPr>
            <p:cNvPr id="13" name="テキスト ボックス 12">
              <a:extLst>
                <a:ext uri="{FF2B5EF4-FFF2-40B4-BE49-F238E27FC236}">
                  <a16:creationId xmlns:a16="http://schemas.microsoft.com/office/drawing/2014/main" id="{E168B025-D5FE-BE65-A06A-474DF3F88F7B}"/>
                </a:ext>
              </a:extLst>
            </p:cNvPr>
            <p:cNvSpPr txBox="1"/>
            <p:nvPr/>
          </p:nvSpPr>
          <p:spPr>
            <a:xfrm>
              <a:off x="1243732" y="1546703"/>
              <a:ext cx="2441694" cy="584775"/>
            </a:xfrm>
            <a:prstGeom prst="rect">
              <a:avLst/>
            </a:prstGeom>
          </p:spPr>
          <p:txBody>
            <a:bodyPr vert="horz" wrap="none" lIns="91440" tIns="45720" rIns="91440" bIns="45720" rtlCol="0">
              <a:spAutoFit/>
            </a:bodyPr>
            <a:lstStyle/>
            <a:p>
              <a:pPr algn="ctr">
                <a:spcBef>
                  <a:spcPts val="800"/>
                </a:spcBef>
              </a:pPr>
              <a:r>
                <a:rPr lang="ja-JP" altLang="en-US" sz="1600" b="1">
                  <a:solidFill>
                    <a:schemeClr val="accent1"/>
                  </a:solidFill>
                  <a:latin typeface="Arial" panose="020B0604020202020204" pitchFamily="34" charset="0"/>
                  <a:ea typeface="Yu Gothic" panose="020B0400000000000000" pitchFamily="34" charset="-128"/>
                  <a:cs typeface="Arial" panose="020B0604020202020204" pitchFamily="34" charset="0"/>
                </a:rPr>
                <a:t>名刺交換履歴を活用した</a:t>
              </a:r>
              <a:br>
                <a:rPr lang="en-US" altLang="ja-JP" sz="1600" b="1" dirty="0">
                  <a:solidFill>
                    <a:schemeClr val="accent1"/>
                  </a:solidFill>
                  <a:latin typeface="Arial" panose="020B0604020202020204" pitchFamily="34" charset="0"/>
                  <a:ea typeface="Yu Gothic" panose="020B0400000000000000" pitchFamily="34" charset="-128"/>
                  <a:cs typeface="Arial" panose="020B0604020202020204" pitchFamily="34" charset="0"/>
                </a:rPr>
              </a:br>
              <a:r>
                <a:rPr lang="ja-JP" altLang="en-US" sz="1600" b="1">
                  <a:solidFill>
                    <a:schemeClr val="accent1"/>
                  </a:solidFill>
                  <a:latin typeface="Arial" panose="020B0604020202020204" pitchFamily="34" charset="0"/>
                  <a:ea typeface="Yu Gothic" panose="020B0400000000000000" pitchFamily="34" charset="-128"/>
                  <a:cs typeface="Arial" panose="020B0604020202020204" pitchFamily="34" charset="0"/>
                </a:rPr>
                <a:t>データの最新化</a:t>
              </a:r>
              <a:endParaRPr kumimoji="1" lang="ja-JP" altLang="en-US" sz="1600" b="1">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grpSp>
          <p:nvGrpSpPr>
            <p:cNvPr id="26" name="グループ化 25">
              <a:extLst>
                <a:ext uri="{FF2B5EF4-FFF2-40B4-BE49-F238E27FC236}">
                  <a16:creationId xmlns:a16="http://schemas.microsoft.com/office/drawing/2014/main" id="{6A0CF520-AEC2-9C88-7809-9A57F8DFF1C4}"/>
                </a:ext>
              </a:extLst>
            </p:cNvPr>
            <p:cNvGrpSpPr/>
            <p:nvPr/>
          </p:nvGrpSpPr>
          <p:grpSpPr>
            <a:xfrm>
              <a:off x="1895931" y="2499157"/>
              <a:ext cx="1208930" cy="1208930"/>
              <a:chOff x="1651173" y="2091011"/>
              <a:chExt cx="1575603" cy="1575603"/>
            </a:xfrm>
          </p:grpSpPr>
          <p:pic>
            <p:nvPicPr>
              <p:cNvPr id="11" name="グラフィックス 10">
                <a:extLst>
                  <a:ext uri="{FF2B5EF4-FFF2-40B4-BE49-F238E27FC236}">
                    <a16:creationId xmlns:a16="http://schemas.microsoft.com/office/drawing/2014/main" id="{B1200D21-8853-2D42-8448-11828672B0F5}"/>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651173" y="2091011"/>
                <a:ext cx="1575603" cy="1575603"/>
              </a:xfrm>
              <a:prstGeom prst="rect">
                <a:avLst/>
              </a:prstGeom>
            </p:spPr>
          </p:pic>
          <p:pic>
            <p:nvPicPr>
              <p:cNvPr id="12" name="図 11">
                <a:extLst>
                  <a:ext uri="{FF2B5EF4-FFF2-40B4-BE49-F238E27FC236}">
                    <a16:creationId xmlns:a16="http://schemas.microsoft.com/office/drawing/2014/main" id="{9A8FB6B5-A86F-75C5-1AA3-D6643693B674}"/>
                  </a:ext>
                </a:extLst>
              </p:cNvPr>
              <p:cNvPicPr>
                <a:picLocks noChangeAspect="1"/>
              </p:cNvPicPr>
              <p:nvPr/>
            </p:nvPicPr>
            <p:blipFill>
              <a:blip r:embed="rId4"/>
              <a:stretch>
                <a:fillRect/>
              </a:stretch>
            </p:blipFill>
            <p:spPr>
              <a:xfrm>
                <a:off x="2790755" y="2469633"/>
                <a:ext cx="315271" cy="241707"/>
              </a:xfrm>
              <a:prstGeom prst="rect">
                <a:avLst/>
              </a:prstGeom>
            </p:spPr>
          </p:pic>
        </p:grpSp>
        <p:grpSp>
          <p:nvGrpSpPr>
            <p:cNvPr id="21" name="グラフィックス 2">
              <a:extLst>
                <a:ext uri="{FF2B5EF4-FFF2-40B4-BE49-F238E27FC236}">
                  <a16:creationId xmlns:a16="http://schemas.microsoft.com/office/drawing/2014/main" id="{BD7FDBA6-F5DF-FE79-08AC-0C69F2AA55F3}"/>
                </a:ext>
              </a:extLst>
            </p:cNvPr>
            <p:cNvGrpSpPr/>
            <p:nvPr/>
          </p:nvGrpSpPr>
          <p:grpSpPr>
            <a:xfrm>
              <a:off x="1576119" y="2163557"/>
              <a:ext cx="1848555" cy="1848555"/>
              <a:chOff x="2622663" y="4919824"/>
              <a:chExt cx="1080000" cy="1080000"/>
            </a:xfrm>
          </p:grpSpPr>
          <p:sp>
            <p:nvSpPr>
              <p:cNvPr id="22" name="正方形/長方形 21">
                <a:extLst>
                  <a:ext uri="{FF2B5EF4-FFF2-40B4-BE49-F238E27FC236}">
                    <a16:creationId xmlns:a16="http://schemas.microsoft.com/office/drawing/2014/main" id="{2BC16327-AD72-855E-A88D-E7AB2A110397}"/>
                  </a:ext>
                </a:extLst>
              </p:cNvPr>
              <p:cNvSpPr/>
              <p:nvPr/>
            </p:nvSpPr>
            <p:spPr>
              <a:xfrm>
                <a:off x="2622663" y="4919824"/>
                <a:ext cx="1080000" cy="1080000"/>
              </a:xfrm>
              <a:prstGeom prst="rect">
                <a:avLst/>
              </a:prstGeom>
              <a:noFill/>
              <a:ln w="5606" cap="flat">
                <a:noFill/>
                <a:prstDash val="solid"/>
                <a:miter/>
              </a:ln>
            </p:spPr>
            <p:txBody>
              <a:bodyPr/>
              <a:lstStyle/>
              <a:p>
                <a:endParaRPr lang="ja-JP" altLang="en-US">
                  <a:latin typeface="Arial" panose="020B0604020202020204" pitchFamily="34" charset="0"/>
                  <a:cs typeface="Arial" panose="020B0604020202020204" pitchFamily="34" charset="0"/>
                </a:endParaRPr>
              </a:p>
            </p:txBody>
          </p:sp>
          <p:grpSp>
            <p:nvGrpSpPr>
              <p:cNvPr id="23" name="グラフィックス 2">
                <a:extLst>
                  <a:ext uri="{FF2B5EF4-FFF2-40B4-BE49-F238E27FC236}">
                    <a16:creationId xmlns:a16="http://schemas.microsoft.com/office/drawing/2014/main" id="{43B9F213-BCDD-2140-F804-9D79229E61FF}"/>
                  </a:ext>
                </a:extLst>
              </p:cNvPr>
              <p:cNvGrpSpPr/>
              <p:nvPr/>
            </p:nvGrpSpPr>
            <p:grpSpPr>
              <a:xfrm>
                <a:off x="2780150" y="5077182"/>
                <a:ext cx="765018" cy="765283"/>
                <a:chOff x="2780150" y="5077182"/>
                <a:chExt cx="765018" cy="765283"/>
              </a:xfrm>
              <a:solidFill>
                <a:srgbClr val="004E98"/>
              </a:solidFill>
            </p:grpSpPr>
            <p:sp>
              <p:nvSpPr>
                <p:cNvPr id="24" name="フリーフォーム 23">
                  <a:extLst>
                    <a:ext uri="{FF2B5EF4-FFF2-40B4-BE49-F238E27FC236}">
                      <a16:creationId xmlns:a16="http://schemas.microsoft.com/office/drawing/2014/main" id="{3AE82211-C052-1FFC-EE1F-BC9F1A16B005}"/>
                    </a:ext>
                  </a:extLst>
                </p:cNvPr>
                <p:cNvSpPr/>
                <p:nvPr/>
              </p:nvSpPr>
              <p:spPr>
                <a:xfrm>
                  <a:off x="2943288" y="5077182"/>
                  <a:ext cx="601880" cy="630393"/>
                </a:xfrm>
                <a:custGeom>
                  <a:avLst/>
                  <a:gdLst>
                    <a:gd name="csX0" fmla="*/ 601875 w 601880"/>
                    <a:gd name="csY0" fmla="*/ 384891 h 630393"/>
                    <a:gd name="csX1" fmla="*/ 552938 w 601880"/>
                    <a:gd name="csY1" fmla="*/ 569391 h 630393"/>
                    <a:gd name="csX2" fmla="*/ 586125 w 601880"/>
                    <a:gd name="csY2" fmla="*/ 593579 h 630393"/>
                    <a:gd name="csX3" fmla="*/ 584437 w 601880"/>
                    <a:gd name="csY3" fmla="*/ 603704 h 630393"/>
                    <a:gd name="csX4" fmla="*/ 486563 w 601880"/>
                    <a:gd name="csY4" fmla="*/ 630141 h 630393"/>
                    <a:gd name="csX5" fmla="*/ 479250 w 601880"/>
                    <a:gd name="csY5" fmla="*/ 625079 h 630393"/>
                    <a:gd name="csX6" fmla="*/ 474188 w 601880"/>
                    <a:gd name="csY6" fmla="*/ 523829 h 630393"/>
                    <a:gd name="csX7" fmla="*/ 483187 w 601880"/>
                    <a:gd name="csY7" fmla="*/ 518766 h 630393"/>
                    <a:gd name="csX8" fmla="*/ 516375 w 601880"/>
                    <a:gd name="csY8" fmla="*/ 542954 h 630393"/>
                    <a:gd name="csX9" fmla="*/ 556312 w 601880"/>
                    <a:gd name="csY9" fmla="*/ 361829 h 630393"/>
                    <a:gd name="csX10" fmla="*/ 242437 w 601880"/>
                    <a:gd name="csY10" fmla="*/ 45704 h 630393"/>
                    <a:gd name="csX11" fmla="*/ 9000 w 601880"/>
                    <a:gd name="csY11" fmla="*/ 118829 h 630393"/>
                    <a:gd name="csX12" fmla="*/ 0 w 601880"/>
                    <a:gd name="csY12" fmla="*/ 114329 h 630393"/>
                    <a:gd name="csX13" fmla="*/ 0 w 601880"/>
                    <a:gd name="csY13" fmla="*/ 74954 h 630393"/>
                    <a:gd name="csX14" fmla="*/ 5063 w 601880"/>
                    <a:gd name="csY14" fmla="*/ 65391 h 630393"/>
                    <a:gd name="csX15" fmla="*/ 230625 w 601880"/>
                    <a:gd name="csY15" fmla="*/ 141 h 630393"/>
                    <a:gd name="csX16" fmla="*/ 601875 w 601880"/>
                    <a:gd name="csY16" fmla="*/ 384891 h 6303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601880" h="630393">
                      <a:moveTo>
                        <a:pt x="601875" y="384891"/>
                      </a:moveTo>
                      <a:cubicBezTo>
                        <a:pt x="601312" y="451829"/>
                        <a:pt x="583875" y="514829"/>
                        <a:pt x="552938" y="569391"/>
                      </a:cubicBezTo>
                      <a:lnTo>
                        <a:pt x="586125" y="593579"/>
                      </a:lnTo>
                      <a:cubicBezTo>
                        <a:pt x="590062" y="596391"/>
                        <a:pt x="588938" y="602579"/>
                        <a:pt x="584437" y="603704"/>
                      </a:cubicBezTo>
                      <a:lnTo>
                        <a:pt x="486563" y="630141"/>
                      </a:lnTo>
                      <a:cubicBezTo>
                        <a:pt x="483187" y="631266"/>
                        <a:pt x="479813" y="628454"/>
                        <a:pt x="479250" y="625079"/>
                      </a:cubicBezTo>
                      <a:lnTo>
                        <a:pt x="474188" y="523829"/>
                      </a:lnTo>
                      <a:cubicBezTo>
                        <a:pt x="474188" y="519329"/>
                        <a:pt x="479250" y="515954"/>
                        <a:pt x="483187" y="518766"/>
                      </a:cubicBezTo>
                      <a:lnTo>
                        <a:pt x="516375" y="542954"/>
                      </a:lnTo>
                      <a:cubicBezTo>
                        <a:pt x="545062" y="489516"/>
                        <a:pt x="560250" y="427641"/>
                        <a:pt x="556312" y="361829"/>
                      </a:cubicBezTo>
                      <a:cubicBezTo>
                        <a:pt x="545625" y="193641"/>
                        <a:pt x="410625" y="56954"/>
                        <a:pt x="242437" y="45704"/>
                      </a:cubicBezTo>
                      <a:cubicBezTo>
                        <a:pt x="154125" y="39516"/>
                        <a:pt x="72563" y="68204"/>
                        <a:pt x="9000" y="118829"/>
                      </a:cubicBezTo>
                      <a:cubicBezTo>
                        <a:pt x="5625" y="121641"/>
                        <a:pt x="0" y="118829"/>
                        <a:pt x="0" y="114329"/>
                      </a:cubicBezTo>
                      <a:lnTo>
                        <a:pt x="0" y="74954"/>
                      </a:lnTo>
                      <a:cubicBezTo>
                        <a:pt x="0" y="71016"/>
                        <a:pt x="1687" y="67641"/>
                        <a:pt x="5063" y="65391"/>
                      </a:cubicBezTo>
                      <a:cubicBezTo>
                        <a:pt x="68625" y="22641"/>
                        <a:pt x="146812" y="-2109"/>
                        <a:pt x="230625" y="141"/>
                      </a:cubicBezTo>
                      <a:cubicBezTo>
                        <a:pt x="433688" y="6329"/>
                        <a:pt x="603000" y="182391"/>
                        <a:pt x="601875" y="384891"/>
                      </a:cubicBezTo>
                      <a:close/>
                    </a:path>
                  </a:pathLst>
                </a:custGeom>
                <a:solidFill>
                  <a:srgbClr val="004E98"/>
                </a:solidFill>
                <a:ln w="5606" cap="flat">
                  <a:noFill/>
                  <a:prstDash val="solid"/>
                  <a:miter/>
                </a:ln>
              </p:spPr>
              <p:txBody>
                <a:bodyPr/>
                <a:lstStyle/>
                <a:p>
                  <a:endParaRPr lang="ja-JP" altLang="en-US">
                    <a:latin typeface="Arial" panose="020B0604020202020204" pitchFamily="34" charset="0"/>
                    <a:cs typeface="Arial" panose="020B0604020202020204" pitchFamily="34" charset="0"/>
                  </a:endParaRPr>
                </a:p>
              </p:txBody>
            </p:sp>
            <p:sp>
              <p:nvSpPr>
                <p:cNvPr id="25" name="フリーフォーム 24">
                  <a:extLst>
                    <a:ext uri="{FF2B5EF4-FFF2-40B4-BE49-F238E27FC236}">
                      <a16:creationId xmlns:a16="http://schemas.microsoft.com/office/drawing/2014/main" id="{D8660679-EBBA-F090-DDD9-E7D8BF62F089}"/>
                    </a:ext>
                  </a:extLst>
                </p:cNvPr>
                <p:cNvSpPr/>
                <p:nvPr/>
              </p:nvSpPr>
              <p:spPr>
                <a:xfrm>
                  <a:off x="2780150" y="5212072"/>
                  <a:ext cx="601887" cy="630393"/>
                </a:xfrm>
                <a:custGeom>
                  <a:avLst/>
                  <a:gdLst>
                    <a:gd name="csX0" fmla="*/ 122637 w 601887"/>
                    <a:gd name="csY0" fmla="*/ 5314 h 630393"/>
                    <a:gd name="csX1" fmla="*/ 127700 w 601887"/>
                    <a:gd name="csY1" fmla="*/ 106564 h 630393"/>
                    <a:gd name="csX2" fmla="*/ 118700 w 601887"/>
                    <a:gd name="csY2" fmla="*/ 111627 h 630393"/>
                    <a:gd name="csX3" fmla="*/ 85512 w 601887"/>
                    <a:gd name="csY3" fmla="*/ 87439 h 630393"/>
                    <a:gd name="csX4" fmla="*/ 45575 w 601887"/>
                    <a:gd name="csY4" fmla="*/ 268564 h 630393"/>
                    <a:gd name="csX5" fmla="*/ 359450 w 601887"/>
                    <a:gd name="csY5" fmla="*/ 584127 h 630393"/>
                    <a:gd name="csX6" fmla="*/ 592887 w 601887"/>
                    <a:gd name="csY6" fmla="*/ 511002 h 630393"/>
                    <a:gd name="csX7" fmla="*/ 601887 w 601887"/>
                    <a:gd name="csY7" fmla="*/ 515502 h 630393"/>
                    <a:gd name="csX8" fmla="*/ 601887 w 601887"/>
                    <a:gd name="csY8" fmla="*/ 554877 h 630393"/>
                    <a:gd name="csX9" fmla="*/ 596825 w 601887"/>
                    <a:gd name="csY9" fmla="*/ 564439 h 630393"/>
                    <a:gd name="csX10" fmla="*/ 370700 w 601887"/>
                    <a:gd name="csY10" fmla="*/ 630252 h 630393"/>
                    <a:gd name="csX11" fmla="*/ 12 w 601887"/>
                    <a:gd name="csY11" fmla="*/ 245502 h 630393"/>
                    <a:gd name="csX12" fmla="*/ 48950 w 601887"/>
                    <a:gd name="csY12" fmla="*/ 61002 h 630393"/>
                    <a:gd name="csX13" fmla="*/ 15762 w 601887"/>
                    <a:gd name="csY13" fmla="*/ 36814 h 630393"/>
                    <a:gd name="csX14" fmla="*/ 17450 w 601887"/>
                    <a:gd name="csY14" fmla="*/ 26689 h 630393"/>
                    <a:gd name="csX15" fmla="*/ 115325 w 601887"/>
                    <a:gd name="csY15" fmla="*/ 252 h 630393"/>
                    <a:gd name="csX16" fmla="*/ 122637 w 601887"/>
                    <a:gd name="csY16" fmla="*/ 5314 h 63039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601887" h="630393">
                      <a:moveTo>
                        <a:pt x="122637" y="5314"/>
                      </a:moveTo>
                      <a:lnTo>
                        <a:pt x="127700" y="106564"/>
                      </a:lnTo>
                      <a:cubicBezTo>
                        <a:pt x="127700" y="111064"/>
                        <a:pt x="122637" y="114439"/>
                        <a:pt x="118700" y="111627"/>
                      </a:cubicBezTo>
                      <a:lnTo>
                        <a:pt x="85512" y="87439"/>
                      </a:lnTo>
                      <a:cubicBezTo>
                        <a:pt x="56825" y="140877"/>
                        <a:pt x="41637" y="202752"/>
                        <a:pt x="45575" y="268564"/>
                      </a:cubicBezTo>
                      <a:cubicBezTo>
                        <a:pt x="55700" y="436752"/>
                        <a:pt x="191262" y="572877"/>
                        <a:pt x="359450" y="584127"/>
                      </a:cubicBezTo>
                      <a:cubicBezTo>
                        <a:pt x="447762" y="590314"/>
                        <a:pt x="529325" y="561627"/>
                        <a:pt x="592887" y="511002"/>
                      </a:cubicBezTo>
                      <a:cubicBezTo>
                        <a:pt x="596262" y="508189"/>
                        <a:pt x="601887" y="511002"/>
                        <a:pt x="601887" y="515502"/>
                      </a:cubicBezTo>
                      <a:lnTo>
                        <a:pt x="601887" y="554877"/>
                      </a:lnTo>
                      <a:cubicBezTo>
                        <a:pt x="601887" y="558814"/>
                        <a:pt x="600200" y="562189"/>
                        <a:pt x="596825" y="564439"/>
                      </a:cubicBezTo>
                      <a:cubicBezTo>
                        <a:pt x="532700" y="607752"/>
                        <a:pt x="454512" y="632502"/>
                        <a:pt x="370700" y="630252"/>
                      </a:cubicBezTo>
                      <a:cubicBezTo>
                        <a:pt x="168200" y="624064"/>
                        <a:pt x="-1675" y="448564"/>
                        <a:pt x="12" y="245502"/>
                      </a:cubicBezTo>
                      <a:cubicBezTo>
                        <a:pt x="575" y="178564"/>
                        <a:pt x="18012" y="115564"/>
                        <a:pt x="48950" y="61002"/>
                      </a:cubicBezTo>
                      <a:lnTo>
                        <a:pt x="15762" y="36814"/>
                      </a:lnTo>
                      <a:cubicBezTo>
                        <a:pt x="11825" y="34002"/>
                        <a:pt x="12950" y="27814"/>
                        <a:pt x="17450" y="26689"/>
                      </a:cubicBezTo>
                      <a:lnTo>
                        <a:pt x="115325" y="252"/>
                      </a:lnTo>
                      <a:cubicBezTo>
                        <a:pt x="119262" y="-873"/>
                        <a:pt x="122637" y="1939"/>
                        <a:pt x="122637" y="5314"/>
                      </a:cubicBezTo>
                      <a:close/>
                    </a:path>
                  </a:pathLst>
                </a:custGeom>
                <a:solidFill>
                  <a:srgbClr val="004E98"/>
                </a:solidFill>
                <a:ln w="5606" cap="flat">
                  <a:noFill/>
                  <a:prstDash val="solid"/>
                  <a:miter/>
                </a:ln>
              </p:spPr>
              <p:txBody>
                <a:bodyPr/>
                <a:lstStyle/>
                <a:p>
                  <a:endParaRPr lang="ja-JP" altLang="en-US">
                    <a:latin typeface="Arial" panose="020B0604020202020204" pitchFamily="34" charset="0"/>
                    <a:cs typeface="Arial" panose="020B0604020202020204" pitchFamily="34" charset="0"/>
                  </a:endParaRPr>
                </a:p>
              </p:txBody>
            </p:sp>
          </p:grpSp>
        </p:grpSp>
        <p:sp>
          <p:nvSpPr>
            <p:cNvPr id="38" name="テキスト ボックス 37">
              <a:extLst>
                <a:ext uri="{FF2B5EF4-FFF2-40B4-BE49-F238E27FC236}">
                  <a16:creationId xmlns:a16="http://schemas.microsoft.com/office/drawing/2014/main" id="{F782F871-40F3-452A-4726-95DCCD22BEFE}"/>
                </a:ext>
              </a:extLst>
            </p:cNvPr>
            <p:cNvSpPr txBox="1"/>
            <p:nvPr/>
          </p:nvSpPr>
          <p:spPr>
            <a:xfrm>
              <a:off x="1044998" y="5680612"/>
              <a:ext cx="279447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00" b="1" i="0">
                  <a:solidFill>
                    <a:schemeClr val="accent1"/>
                  </a:solidFill>
                  <a:latin typeface="Arial" panose="020B0604020202020204" pitchFamily="34" charset="0"/>
                  <a:ea typeface="Yu Gothic" panose="020B0400000000000000" pitchFamily="34" charset="-128"/>
                  <a:cs typeface="Arial" panose="020B0604020202020204" pitchFamily="34" charset="0"/>
                </a:rPr>
                <a:t>想定連携先の例　</a:t>
              </a:r>
              <a:r>
                <a:rPr kumimoji="1" lang="en-US" altLang="ja-JP" sz="1100" b="1" i="0" kern="1200" dirty="0">
                  <a:solidFill>
                    <a:schemeClr val="tx2"/>
                  </a:solidFill>
                  <a:latin typeface="Arial" panose="020B0604020202020204" pitchFamily="34" charset="0"/>
                  <a:ea typeface="Yu Gothic" panose="020B0400000000000000" pitchFamily="34" charset="-128"/>
                  <a:cs typeface="Arial" panose="020B0604020202020204" pitchFamily="34" charset="0"/>
                </a:rPr>
                <a:t>SFA</a:t>
              </a:r>
              <a:r>
                <a:rPr lang="ja-JP" altLang="en-US" sz="1100" b="1">
                  <a:solidFill>
                    <a:schemeClr val="tx2"/>
                  </a:solidFill>
                  <a:latin typeface="Arial" panose="020B0604020202020204" pitchFamily="34" charset="0"/>
                  <a:ea typeface="Yu Gothic" panose="020B0400000000000000" pitchFamily="34" charset="-128"/>
                  <a:cs typeface="Arial" panose="020B0604020202020204" pitchFamily="34" charset="0"/>
                </a:rPr>
                <a:t>、</a:t>
              </a:r>
              <a:r>
                <a:rPr kumimoji="1" lang="en-US" altLang="ja-JP" sz="1100" b="1" i="0" kern="1200" dirty="0">
                  <a:solidFill>
                    <a:schemeClr val="tx2"/>
                  </a:solidFill>
                  <a:latin typeface="Arial" panose="020B0604020202020204" pitchFamily="34" charset="0"/>
                  <a:ea typeface="Yu Gothic" panose="020B0400000000000000" pitchFamily="34" charset="-128"/>
                  <a:cs typeface="Arial" panose="020B0604020202020204" pitchFamily="34" charset="0"/>
                </a:rPr>
                <a:t>CRM</a:t>
              </a:r>
              <a:endParaRPr kumimoji="1" lang="ja-JP" altLang="en-US" sz="1200" b="1" i="0" kern="1200">
                <a:solidFill>
                  <a:schemeClr val="tx2"/>
                </a:solidFill>
                <a:latin typeface="Arial" panose="020B0604020202020204" pitchFamily="34" charset="0"/>
                <a:ea typeface="Yu Gothic" panose="020B0400000000000000" pitchFamily="34" charset="-128"/>
                <a:cs typeface="Arial" panose="020B0604020202020204" pitchFamily="34" charset="0"/>
              </a:endParaRPr>
            </a:p>
          </p:txBody>
        </p:sp>
        <p:sp>
          <p:nvSpPr>
            <p:cNvPr id="8" name="テキスト ボックス 7">
              <a:extLst>
                <a:ext uri="{FF2B5EF4-FFF2-40B4-BE49-F238E27FC236}">
                  <a16:creationId xmlns:a16="http://schemas.microsoft.com/office/drawing/2014/main" id="{B248B6D9-2095-8326-B873-34BBEE310CBB}"/>
                </a:ext>
              </a:extLst>
            </p:cNvPr>
            <p:cNvSpPr txBox="1"/>
            <p:nvPr/>
          </p:nvSpPr>
          <p:spPr>
            <a:xfrm>
              <a:off x="1044998" y="3933414"/>
              <a:ext cx="2794470" cy="276999"/>
            </a:xfrm>
            <a:prstGeom prst="rect">
              <a:avLst/>
            </a:prstGeom>
            <a:noFill/>
          </p:spPr>
          <p:txBody>
            <a:bodyPr wrap="square">
              <a:spAutoFit/>
            </a:bodyPr>
            <a:lstStyle/>
            <a:p>
              <a:pPr>
                <a:spcBef>
                  <a:spcPts val="300"/>
                </a:spcBef>
              </a:pPr>
              <a:r>
                <a:rPr lang="ja-JP" altLang="en-US" sz="1200" b="1">
                  <a:solidFill>
                    <a:schemeClr val="accent1"/>
                  </a:solidFill>
                  <a:latin typeface="Arial" panose="020B0604020202020204" pitchFamily="34" charset="0"/>
                  <a:ea typeface="Yu Gothic" panose="020B0400000000000000" pitchFamily="34" charset="-128"/>
                  <a:cs typeface="Arial" panose="020B0604020202020204" pitchFamily="34" charset="0"/>
                </a:rPr>
                <a:t>目的</a:t>
              </a:r>
              <a:endParaRPr lang="en-US" altLang="ja-JP" sz="12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B1BEE0EA-7D40-A5DB-1C1D-FACDB6076761}"/>
                </a:ext>
              </a:extLst>
            </p:cNvPr>
            <p:cNvSpPr txBox="1"/>
            <p:nvPr/>
          </p:nvSpPr>
          <p:spPr>
            <a:xfrm>
              <a:off x="1044998" y="4195447"/>
              <a:ext cx="2895784" cy="846386"/>
            </a:xfrm>
            <a:prstGeom prst="rect">
              <a:avLst/>
            </a:prstGeom>
            <a:noFill/>
          </p:spPr>
          <p:txBody>
            <a:bodyPr wrap="square">
              <a:spAutoFit/>
            </a:bodyPr>
            <a:lstStyle/>
            <a:p>
              <a:pPr>
                <a:spcBef>
                  <a:spcPts val="300"/>
                </a:spcBef>
              </a:pPr>
              <a:r>
                <a:rPr lang="ja-JP" altLang="en-US" sz="1100" b="1">
                  <a:solidFill>
                    <a:schemeClr val="tx2"/>
                  </a:solidFill>
                  <a:latin typeface="Arial" panose="020B0604020202020204" pitchFamily="34" charset="0"/>
                  <a:ea typeface="Yu Gothic" panose="020B0400000000000000" pitchFamily="34" charset="-128"/>
                  <a:cs typeface="Arial" panose="020B0604020202020204" pitchFamily="34" charset="0"/>
                </a:rPr>
                <a:t>・名刺情報を活用し、いつ誰が名刺交換したかを可視化する</a:t>
              </a:r>
            </a:p>
            <a:p>
              <a:pPr>
                <a:spcBef>
                  <a:spcPts val="300"/>
                </a:spcBef>
              </a:pPr>
              <a:r>
                <a:rPr lang="ja-JP" altLang="en-US" sz="1100" b="1">
                  <a:solidFill>
                    <a:schemeClr val="tx2"/>
                  </a:solidFill>
                  <a:latin typeface="Arial" panose="020B0604020202020204" pitchFamily="34" charset="0"/>
                  <a:ea typeface="Yu Gothic" panose="020B0400000000000000" pitchFamily="34" charset="-128"/>
                  <a:cs typeface="Arial" panose="020B0604020202020204" pitchFamily="34" charset="0"/>
                </a:rPr>
                <a:t>・会社／人物の情報を正確に最新化する</a:t>
              </a:r>
              <a:endParaRPr lang="en-US" altLang="ja-JP" sz="1100" b="1" dirty="0">
                <a:solidFill>
                  <a:schemeClr val="tx2"/>
                </a:solidFill>
                <a:latin typeface="Arial" panose="020B0604020202020204" pitchFamily="34" charset="0"/>
                <a:ea typeface="Yu Gothic" panose="020B0400000000000000" pitchFamily="34" charset="-128"/>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1" lang="ja-JP" altLang="en-US" sz="1100" b="1" i="0" kern="1200">
                <a:solidFill>
                  <a:schemeClr val="tx2"/>
                </a:solidFill>
                <a:latin typeface="Arial" panose="020B0604020202020204" pitchFamily="34" charset="0"/>
                <a:ea typeface="Yu Gothic" panose="020B0400000000000000" pitchFamily="34"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85BD63BA-4908-A0EE-470C-31915A92C99F}"/>
                </a:ext>
              </a:extLst>
            </p:cNvPr>
            <p:cNvSpPr txBox="1"/>
            <p:nvPr/>
          </p:nvSpPr>
          <p:spPr>
            <a:xfrm>
              <a:off x="1044998" y="4887239"/>
              <a:ext cx="2794470" cy="276999"/>
            </a:xfrm>
            <a:prstGeom prst="rect">
              <a:avLst/>
            </a:prstGeom>
            <a:noFill/>
          </p:spPr>
          <p:txBody>
            <a:bodyPr wrap="square">
              <a:spAutoFit/>
            </a:bodyPr>
            <a:lstStyle/>
            <a:p>
              <a:pPr lvl="0">
                <a:spcBef>
                  <a:spcPts val="300"/>
                </a:spcBef>
                <a:defRPr/>
              </a:pPr>
              <a:r>
                <a:rPr lang="ja-JP" altLang="en-US" sz="1200" b="1">
                  <a:solidFill>
                    <a:schemeClr val="accent1"/>
                  </a:solidFill>
                  <a:latin typeface="Arial" panose="020B0604020202020204" pitchFamily="34" charset="0"/>
                  <a:ea typeface="Yu Gothic" panose="020B0400000000000000" pitchFamily="34" charset="-128"/>
                  <a:cs typeface="Arial" panose="020B0604020202020204" pitchFamily="34" charset="0"/>
                </a:rPr>
                <a:t>出力単位</a:t>
              </a:r>
              <a:endParaRPr lang="en-US" altLang="ja-JP" sz="12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17" name="テキスト ボックス 16">
              <a:extLst>
                <a:ext uri="{FF2B5EF4-FFF2-40B4-BE49-F238E27FC236}">
                  <a16:creationId xmlns:a16="http://schemas.microsoft.com/office/drawing/2014/main" id="{2C4786C7-273D-8452-7BF2-EA3F975C3E25}"/>
                </a:ext>
              </a:extLst>
            </p:cNvPr>
            <p:cNvSpPr txBox="1"/>
            <p:nvPr/>
          </p:nvSpPr>
          <p:spPr>
            <a:xfrm>
              <a:off x="1044998" y="5152414"/>
              <a:ext cx="2794470" cy="469359"/>
            </a:xfrm>
            <a:prstGeom prst="rect">
              <a:avLst/>
            </a:prstGeom>
            <a:noFill/>
          </p:spPr>
          <p:txBody>
            <a:bodyPr wrap="square">
              <a:spAutoFit/>
            </a:bodyPr>
            <a:lstStyle/>
            <a:p>
              <a:pPr lvl="0">
                <a:spcBef>
                  <a:spcPts val="300"/>
                </a:spcBef>
                <a:defRPr/>
              </a:pPr>
              <a:r>
                <a:rPr lang="ja-JP" altLang="en-US" sz="1100" b="1">
                  <a:solidFill>
                    <a:schemeClr val="tx2"/>
                  </a:solidFill>
                  <a:latin typeface="Arial" panose="020B0604020202020204" pitchFamily="34" charset="0"/>
                  <a:ea typeface="Yu Gothic" panose="020B0400000000000000" pitchFamily="34" charset="-128"/>
                  <a:cs typeface="Arial" panose="020B0604020202020204" pitchFamily="34" charset="0"/>
                </a:rPr>
                <a:t>・名刺単位（必須）</a:t>
              </a:r>
            </a:p>
            <a:p>
              <a:pPr>
                <a:spcBef>
                  <a:spcPts val="300"/>
                </a:spcBef>
              </a:pPr>
              <a:r>
                <a:rPr lang="ja-JP" altLang="en-US" sz="1100" b="1">
                  <a:solidFill>
                    <a:schemeClr val="tx2"/>
                  </a:solidFill>
                  <a:latin typeface="Arial" panose="020B0604020202020204" pitchFamily="34" charset="0"/>
                  <a:ea typeface="Yu Gothic" panose="020B0400000000000000" pitchFamily="34" charset="-128"/>
                  <a:cs typeface="Arial" panose="020B0604020202020204" pitchFamily="34" charset="0"/>
                </a:rPr>
                <a:t>・取込</a:t>
              </a:r>
              <a:r>
                <a:rPr lang="en-US" altLang="ja-JP" sz="1100" b="1" dirty="0">
                  <a:solidFill>
                    <a:schemeClr val="tx2"/>
                  </a:solidFill>
                  <a:latin typeface="Arial" panose="020B0604020202020204" pitchFamily="34" charset="0"/>
                  <a:ea typeface="Yu Gothic" panose="020B0400000000000000" pitchFamily="34" charset="-128"/>
                  <a:cs typeface="Arial" panose="020B0604020202020204" pitchFamily="34" charset="0"/>
                </a:rPr>
                <a:t>CSV</a:t>
              </a:r>
              <a:r>
                <a:rPr lang="ja-JP" altLang="en-US" sz="1100" b="1">
                  <a:solidFill>
                    <a:schemeClr val="tx2"/>
                  </a:solidFill>
                  <a:latin typeface="Arial" panose="020B0604020202020204" pitchFamily="34" charset="0"/>
                  <a:ea typeface="Yu Gothic" panose="020B0400000000000000" pitchFamily="34" charset="-128"/>
                  <a:cs typeface="Arial" panose="020B0604020202020204" pitchFamily="34" charset="0"/>
                </a:rPr>
                <a:t>（任意）</a:t>
              </a:r>
            </a:p>
          </p:txBody>
        </p:sp>
      </p:grpSp>
      <p:grpSp>
        <p:nvGrpSpPr>
          <p:cNvPr id="16" name="グループ化 15">
            <a:extLst>
              <a:ext uri="{FF2B5EF4-FFF2-40B4-BE49-F238E27FC236}">
                <a16:creationId xmlns:a16="http://schemas.microsoft.com/office/drawing/2014/main" id="{77F5BDC4-F34D-4FA4-4281-1FA86A3A197E}"/>
              </a:ext>
            </a:extLst>
          </p:cNvPr>
          <p:cNvGrpSpPr/>
          <p:nvPr/>
        </p:nvGrpSpPr>
        <p:grpSpPr>
          <a:xfrm>
            <a:off x="4428184" y="1251819"/>
            <a:ext cx="3420000" cy="5317263"/>
            <a:chOff x="4458043" y="1251819"/>
            <a:chExt cx="3420000" cy="5317263"/>
          </a:xfrm>
        </p:grpSpPr>
        <p:sp>
          <p:nvSpPr>
            <p:cNvPr id="5" name="角丸四角形 4">
              <a:extLst>
                <a:ext uri="{FF2B5EF4-FFF2-40B4-BE49-F238E27FC236}">
                  <a16:creationId xmlns:a16="http://schemas.microsoft.com/office/drawing/2014/main" id="{2944AF8E-35A6-2410-E310-E70B588B8523}"/>
                </a:ext>
              </a:extLst>
            </p:cNvPr>
            <p:cNvSpPr/>
            <p:nvPr/>
          </p:nvSpPr>
          <p:spPr>
            <a:xfrm>
              <a:off x="4458043" y="1251819"/>
              <a:ext cx="3420000" cy="5317263"/>
            </a:xfrm>
            <a:prstGeom prst="roundRect">
              <a:avLst>
                <a:gd name="adj" fmla="val 6426"/>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accent2"/>
                </a:solidFill>
                <a:latin typeface="Arial" panose="020B0604020202020204" pitchFamily="34" charset="0"/>
                <a:cs typeface="Arial" panose="020B0604020202020204" pitchFamily="34" charset="0"/>
              </a:endParaRPr>
            </a:p>
          </p:txBody>
        </p:sp>
        <p:sp>
          <p:nvSpPr>
            <p:cNvPr id="14" name="テキスト ボックス 13">
              <a:extLst>
                <a:ext uri="{FF2B5EF4-FFF2-40B4-BE49-F238E27FC236}">
                  <a16:creationId xmlns:a16="http://schemas.microsoft.com/office/drawing/2014/main" id="{D720874D-59F9-8BF7-6DBF-E0FEB4A6F237}"/>
                </a:ext>
              </a:extLst>
            </p:cNvPr>
            <p:cNvSpPr txBox="1"/>
            <p:nvPr/>
          </p:nvSpPr>
          <p:spPr>
            <a:xfrm>
              <a:off x="4947196" y="1546703"/>
              <a:ext cx="2441694" cy="584775"/>
            </a:xfrm>
            <a:prstGeom prst="rect">
              <a:avLst/>
            </a:prstGeom>
          </p:spPr>
          <p:txBody>
            <a:bodyPr vert="horz" wrap="none" lIns="91440" tIns="45720" rIns="91440" bIns="45720" rtlCol="0">
              <a:spAutoFit/>
            </a:bodyPr>
            <a:lstStyle/>
            <a:p>
              <a:pPr algn="ctr">
                <a:spcBef>
                  <a:spcPts val="800"/>
                </a:spcBef>
              </a:pPr>
              <a:r>
                <a:rPr lang="ja-JP" altLang="en-US" sz="1600" b="1">
                  <a:solidFill>
                    <a:schemeClr val="accent1"/>
                  </a:solidFill>
                  <a:latin typeface="Arial" panose="020B0604020202020204" pitchFamily="34" charset="0"/>
                  <a:ea typeface="Yu Gothic" panose="020B0400000000000000" pitchFamily="34" charset="-128"/>
                  <a:cs typeface="Arial" panose="020B0604020202020204" pitchFamily="34" charset="0"/>
                </a:rPr>
                <a:t>最新判定結果を基にした</a:t>
              </a:r>
              <a:br>
                <a:rPr lang="en-US" altLang="ja-JP" sz="1600" b="1" dirty="0">
                  <a:solidFill>
                    <a:schemeClr val="accent1"/>
                  </a:solidFill>
                  <a:latin typeface="Arial" panose="020B0604020202020204" pitchFamily="34" charset="0"/>
                  <a:ea typeface="Yu Gothic" panose="020B0400000000000000" pitchFamily="34" charset="-128"/>
                  <a:cs typeface="Arial" panose="020B0604020202020204" pitchFamily="34" charset="0"/>
                </a:rPr>
              </a:br>
              <a:r>
                <a:rPr lang="ja-JP" altLang="en-US" sz="1600" b="1">
                  <a:solidFill>
                    <a:schemeClr val="accent1"/>
                  </a:solidFill>
                  <a:latin typeface="Arial" panose="020B0604020202020204" pitchFamily="34" charset="0"/>
                  <a:ea typeface="Yu Gothic" panose="020B0400000000000000" pitchFamily="34" charset="-128"/>
                  <a:cs typeface="Arial" panose="020B0604020202020204" pitchFamily="34" charset="0"/>
                </a:rPr>
                <a:t>データの拡充</a:t>
              </a:r>
              <a:endParaRPr kumimoji="1" lang="ja-JP" altLang="en-US" sz="1600" b="1">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grpSp>
          <p:nvGrpSpPr>
            <p:cNvPr id="7" name="グループ化 6">
              <a:extLst>
                <a:ext uri="{FF2B5EF4-FFF2-40B4-BE49-F238E27FC236}">
                  <a16:creationId xmlns:a16="http://schemas.microsoft.com/office/drawing/2014/main" id="{EB6F2861-893C-212F-D70C-B0A1439F1B3A}"/>
                </a:ext>
              </a:extLst>
            </p:cNvPr>
            <p:cNvGrpSpPr/>
            <p:nvPr/>
          </p:nvGrpSpPr>
          <p:grpSpPr>
            <a:xfrm>
              <a:off x="5361750" y="2365872"/>
              <a:ext cx="1992398" cy="1606024"/>
              <a:chOff x="5392090" y="2136364"/>
              <a:chExt cx="1992398" cy="1606024"/>
            </a:xfrm>
          </p:grpSpPr>
          <p:pic>
            <p:nvPicPr>
              <p:cNvPr id="28" name="グラフィックス 27">
                <a:extLst>
                  <a:ext uri="{FF2B5EF4-FFF2-40B4-BE49-F238E27FC236}">
                    <a16:creationId xmlns:a16="http://schemas.microsoft.com/office/drawing/2014/main" id="{7BE915A3-13DA-7236-FA0F-A6880A522488}"/>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5392090" y="2342829"/>
                <a:ext cx="1399559" cy="1399559"/>
              </a:xfrm>
              <a:prstGeom prst="rect">
                <a:avLst/>
              </a:prstGeom>
            </p:spPr>
          </p:pic>
          <p:pic>
            <p:nvPicPr>
              <p:cNvPr id="27" name="グラフィックス 26">
                <a:extLst>
                  <a:ext uri="{FF2B5EF4-FFF2-40B4-BE49-F238E27FC236}">
                    <a16:creationId xmlns:a16="http://schemas.microsoft.com/office/drawing/2014/main" id="{2D4D3D59-DFCD-65D1-B1A0-8C58CFD85FF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304488" y="2136364"/>
                <a:ext cx="1080000" cy="1080000"/>
              </a:xfrm>
              <a:prstGeom prst="rect">
                <a:avLst/>
              </a:prstGeom>
            </p:spPr>
          </p:pic>
        </p:grpSp>
        <p:sp>
          <p:nvSpPr>
            <p:cNvPr id="40" name="テキスト ボックス 39">
              <a:extLst>
                <a:ext uri="{FF2B5EF4-FFF2-40B4-BE49-F238E27FC236}">
                  <a16:creationId xmlns:a16="http://schemas.microsoft.com/office/drawing/2014/main" id="{227F450C-4366-55DF-0061-65B7A08108ED}"/>
                </a:ext>
              </a:extLst>
            </p:cNvPr>
            <p:cNvSpPr txBox="1"/>
            <p:nvPr/>
          </p:nvSpPr>
          <p:spPr>
            <a:xfrm>
              <a:off x="4800109" y="6029598"/>
              <a:ext cx="229965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00" b="1" i="0" kern="1200">
                  <a:solidFill>
                    <a:schemeClr val="accent1"/>
                  </a:solidFill>
                  <a:latin typeface="Arial" panose="020B0604020202020204" pitchFamily="34" charset="0"/>
                  <a:ea typeface="Yu Gothic" panose="020B0400000000000000" pitchFamily="34" charset="-128"/>
                  <a:cs typeface="Arial" panose="020B0604020202020204" pitchFamily="34" charset="0"/>
                </a:rPr>
                <a:t>想定連携先の例　</a:t>
              </a:r>
              <a:r>
                <a:rPr kumimoji="1" lang="en-US" altLang="ja-JP" sz="1100" b="1" i="0" kern="1200" dirty="0">
                  <a:solidFill>
                    <a:schemeClr val="tx2"/>
                  </a:solidFill>
                  <a:latin typeface="Arial" panose="020B0604020202020204" pitchFamily="34" charset="0"/>
                  <a:ea typeface="Yu Gothic" panose="020B0400000000000000" pitchFamily="34" charset="-128"/>
                  <a:cs typeface="Arial" panose="020B0604020202020204" pitchFamily="34" charset="0"/>
                </a:rPr>
                <a:t>MA</a:t>
              </a:r>
              <a:endParaRPr kumimoji="1" lang="ja-JP" altLang="en-US" sz="1200" b="1" i="0" kern="1200">
                <a:solidFill>
                  <a:schemeClr val="tx2"/>
                </a:solidFill>
                <a:latin typeface="Arial" panose="020B0604020202020204" pitchFamily="34" charset="0"/>
                <a:ea typeface="Yu Gothic" panose="020B0400000000000000" pitchFamily="34" charset="-128"/>
                <a:cs typeface="Arial" panose="020B0604020202020204" pitchFamily="34" charset="0"/>
              </a:endParaRPr>
            </a:p>
          </p:txBody>
        </p:sp>
        <p:sp>
          <p:nvSpPr>
            <p:cNvPr id="18" name="テキスト ボックス 17">
              <a:extLst>
                <a:ext uri="{FF2B5EF4-FFF2-40B4-BE49-F238E27FC236}">
                  <a16:creationId xmlns:a16="http://schemas.microsoft.com/office/drawing/2014/main" id="{39591108-B666-79BB-418F-8F8999255555}"/>
                </a:ext>
              </a:extLst>
            </p:cNvPr>
            <p:cNvSpPr txBox="1"/>
            <p:nvPr/>
          </p:nvSpPr>
          <p:spPr>
            <a:xfrm>
              <a:off x="4800109" y="3933414"/>
              <a:ext cx="2794470" cy="276999"/>
            </a:xfrm>
            <a:prstGeom prst="rect">
              <a:avLst/>
            </a:prstGeom>
            <a:noFill/>
          </p:spPr>
          <p:txBody>
            <a:bodyPr wrap="square">
              <a:spAutoFit/>
            </a:bodyPr>
            <a:lstStyle/>
            <a:p>
              <a:pPr>
                <a:spcBef>
                  <a:spcPts val="300"/>
                </a:spcBef>
              </a:pPr>
              <a:r>
                <a:rPr lang="ja-JP" altLang="en-US" sz="1200" b="1">
                  <a:solidFill>
                    <a:schemeClr val="accent1"/>
                  </a:solidFill>
                  <a:latin typeface="Arial" panose="020B0604020202020204" pitchFamily="34" charset="0"/>
                  <a:ea typeface="Yu Gothic" panose="020B0400000000000000" pitchFamily="34" charset="-128"/>
                  <a:cs typeface="Arial" panose="020B0604020202020204" pitchFamily="34" charset="0"/>
                </a:rPr>
                <a:t>目的</a:t>
              </a:r>
              <a:endParaRPr lang="en-US" altLang="ja-JP" sz="12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19" name="テキスト ボックス 18">
              <a:extLst>
                <a:ext uri="{FF2B5EF4-FFF2-40B4-BE49-F238E27FC236}">
                  <a16:creationId xmlns:a16="http://schemas.microsoft.com/office/drawing/2014/main" id="{055CADC9-30B7-A4F3-EB5F-921245492420}"/>
                </a:ext>
              </a:extLst>
            </p:cNvPr>
            <p:cNvSpPr txBox="1"/>
            <p:nvPr/>
          </p:nvSpPr>
          <p:spPr>
            <a:xfrm>
              <a:off x="4800109" y="4195447"/>
              <a:ext cx="2917568" cy="846386"/>
            </a:xfrm>
            <a:prstGeom prst="rect">
              <a:avLst/>
            </a:prstGeom>
            <a:noFill/>
          </p:spPr>
          <p:txBody>
            <a:bodyPr wrap="square">
              <a:spAutoFit/>
            </a:bodyPr>
            <a:lstStyle/>
            <a:p>
              <a:pPr>
                <a:spcBef>
                  <a:spcPts val="300"/>
                </a:spcBef>
              </a:pPr>
              <a:r>
                <a:rPr lang="ja-JP" altLang="en-US" sz="1100" b="1">
                  <a:solidFill>
                    <a:schemeClr val="tx2"/>
                  </a:solidFill>
                  <a:latin typeface="Arial" panose="020B0604020202020204" pitchFamily="34" charset="0"/>
                  <a:ea typeface="Yu Gothic" panose="020B0400000000000000" pitchFamily="34" charset="-128"/>
                  <a:cs typeface="Arial" panose="020B0604020202020204" pitchFamily="34" charset="0"/>
                </a:rPr>
                <a:t>・会社／人物の情報を増やす</a:t>
              </a:r>
            </a:p>
            <a:p>
              <a:pPr>
                <a:spcBef>
                  <a:spcPts val="300"/>
                </a:spcBef>
              </a:pPr>
              <a:r>
                <a:rPr lang="ja-JP" altLang="en-US" sz="1100" b="1">
                  <a:solidFill>
                    <a:schemeClr val="tx2"/>
                  </a:solidFill>
                  <a:latin typeface="Arial" panose="020B0604020202020204" pitchFamily="34" charset="0"/>
                  <a:ea typeface="Yu Gothic" panose="020B0400000000000000" pitchFamily="34" charset="-128"/>
                  <a:cs typeface="Arial" panose="020B0604020202020204" pitchFamily="34" charset="0"/>
                </a:rPr>
                <a:t>・情報の正確性よりも、リードレコード数を増やすことを目的とする</a:t>
              </a:r>
            </a:p>
            <a:p>
              <a:pPr>
                <a:spcBef>
                  <a:spcPts val="300"/>
                </a:spcBef>
              </a:pPr>
              <a:r>
                <a:rPr lang="ja-JP" altLang="en-US" sz="1100" b="1">
                  <a:solidFill>
                    <a:schemeClr val="tx2"/>
                  </a:solidFill>
                  <a:latin typeface="Arial" panose="020B0604020202020204" pitchFamily="34" charset="0"/>
                  <a:ea typeface="Yu Gothic" panose="020B0400000000000000" pitchFamily="34" charset="-128"/>
                  <a:cs typeface="Arial" panose="020B0604020202020204" pitchFamily="34" charset="0"/>
                </a:rPr>
                <a:t>・データ量を抑えて連携する</a:t>
              </a:r>
            </a:p>
          </p:txBody>
        </p:sp>
        <p:sp>
          <p:nvSpPr>
            <p:cNvPr id="20" name="テキスト ボックス 19">
              <a:extLst>
                <a:ext uri="{FF2B5EF4-FFF2-40B4-BE49-F238E27FC236}">
                  <a16:creationId xmlns:a16="http://schemas.microsoft.com/office/drawing/2014/main" id="{34E3AFBF-54F5-D253-A6B4-55C3CACAB0CB}"/>
                </a:ext>
              </a:extLst>
            </p:cNvPr>
            <p:cNvSpPr txBox="1"/>
            <p:nvPr/>
          </p:nvSpPr>
          <p:spPr>
            <a:xfrm>
              <a:off x="4800109" y="5067860"/>
              <a:ext cx="2794470" cy="276999"/>
            </a:xfrm>
            <a:prstGeom prst="rect">
              <a:avLst/>
            </a:prstGeom>
            <a:noFill/>
          </p:spPr>
          <p:txBody>
            <a:bodyPr wrap="square">
              <a:spAutoFit/>
            </a:bodyPr>
            <a:lstStyle/>
            <a:p>
              <a:pPr lvl="0">
                <a:spcBef>
                  <a:spcPts val="300"/>
                </a:spcBef>
                <a:defRPr/>
              </a:pPr>
              <a:r>
                <a:rPr lang="ja-JP" altLang="en-US" sz="1200" b="1">
                  <a:solidFill>
                    <a:schemeClr val="accent1"/>
                  </a:solidFill>
                  <a:latin typeface="Arial" panose="020B0604020202020204" pitchFamily="34" charset="0"/>
                  <a:ea typeface="Yu Gothic" panose="020B0400000000000000" pitchFamily="34" charset="-128"/>
                  <a:cs typeface="Arial" panose="020B0604020202020204" pitchFamily="34" charset="0"/>
                </a:rPr>
                <a:t>出力単位</a:t>
              </a:r>
              <a:endParaRPr lang="en-US" altLang="ja-JP" sz="12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29" name="テキスト ボックス 28">
              <a:extLst>
                <a:ext uri="{FF2B5EF4-FFF2-40B4-BE49-F238E27FC236}">
                  <a16:creationId xmlns:a16="http://schemas.microsoft.com/office/drawing/2014/main" id="{F2F0CBA4-B67D-B89C-BB92-9ABB719817CD}"/>
                </a:ext>
              </a:extLst>
            </p:cNvPr>
            <p:cNvSpPr txBox="1"/>
            <p:nvPr/>
          </p:nvSpPr>
          <p:spPr>
            <a:xfrm>
              <a:off x="4800109" y="5333035"/>
              <a:ext cx="2794470" cy="677108"/>
            </a:xfrm>
            <a:prstGeom prst="rect">
              <a:avLst/>
            </a:prstGeom>
            <a:noFill/>
          </p:spPr>
          <p:txBody>
            <a:bodyPr wrap="square">
              <a:spAutoFit/>
            </a:bodyPr>
            <a:lstStyle/>
            <a:p>
              <a:pPr>
                <a:spcBef>
                  <a:spcPts val="300"/>
                </a:spcBef>
              </a:pPr>
              <a:r>
                <a:rPr lang="ja-JP" altLang="en-US" sz="1100" b="1">
                  <a:solidFill>
                    <a:schemeClr val="tx2"/>
                  </a:solidFill>
                  <a:latin typeface="Arial" panose="020B0604020202020204" pitchFamily="34" charset="0"/>
                  <a:ea typeface="Yu Gothic" panose="020B0400000000000000" pitchFamily="34" charset="-128"/>
                  <a:cs typeface="Arial" panose="020B0604020202020204" pitchFamily="34" charset="0"/>
                </a:rPr>
                <a:t>・会社単位（必須）</a:t>
              </a:r>
              <a:endParaRPr lang="en-US" altLang="ja-JP" sz="1100" b="1" dirty="0">
                <a:solidFill>
                  <a:schemeClr val="tx2"/>
                </a:solidFill>
                <a:latin typeface="Arial" panose="020B0604020202020204" pitchFamily="34" charset="0"/>
                <a:ea typeface="Yu Gothic" panose="020B0400000000000000" pitchFamily="34" charset="-128"/>
                <a:cs typeface="Arial" panose="020B0604020202020204" pitchFamily="34" charset="0"/>
              </a:endParaRPr>
            </a:p>
            <a:p>
              <a:pPr>
                <a:spcBef>
                  <a:spcPts val="300"/>
                </a:spcBef>
              </a:pPr>
              <a:r>
                <a:rPr lang="ja-JP" altLang="en-US" sz="1100" b="1">
                  <a:solidFill>
                    <a:schemeClr val="tx2"/>
                  </a:solidFill>
                  <a:latin typeface="Arial" panose="020B0604020202020204" pitchFamily="34" charset="0"/>
                  <a:ea typeface="Yu Gothic" panose="020B0400000000000000" pitchFamily="34" charset="-128"/>
                  <a:cs typeface="Arial" panose="020B0604020202020204" pitchFamily="34" charset="0"/>
                </a:rPr>
                <a:t>・人物単位（必須）</a:t>
              </a:r>
              <a:endParaRPr lang="en-US" altLang="ja-JP" sz="1100" b="1" dirty="0">
                <a:solidFill>
                  <a:schemeClr val="tx2"/>
                </a:solidFill>
                <a:latin typeface="Arial" panose="020B0604020202020204" pitchFamily="34" charset="0"/>
                <a:ea typeface="Yu Gothic" panose="020B0400000000000000" pitchFamily="34" charset="-128"/>
                <a:cs typeface="Arial" panose="020B0604020202020204" pitchFamily="34" charset="0"/>
              </a:endParaRPr>
            </a:p>
            <a:p>
              <a:pPr>
                <a:spcBef>
                  <a:spcPts val="300"/>
                </a:spcBef>
              </a:pPr>
              <a:r>
                <a:rPr lang="ja-JP" altLang="en-US" sz="1100" b="1">
                  <a:solidFill>
                    <a:schemeClr val="tx2"/>
                  </a:solidFill>
                  <a:latin typeface="Arial" panose="020B0604020202020204" pitchFamily="34" charset="0"/>
                  <a:ea typeface="Yu Gothic" panose="020B0400000000000000" pitchFamily="34" charset="-128"/>
                  <a:cs typeface="Arial" panose="020B0604020202020204" pitchFamily="34" charset="0"/>
                </a:rPr>
                <a:t>・</a:t>
              </a:r>
              <a:r>
                <a:rPr lang="en-US" altLang="ja-JP" sz="1100" b="1" dirty="0">
                  <a:solidFill>
                    <a:schemeClr val="tx2"/>
                  </a:solidFill>
                  <a:latin typeface="Arial" panose="020B0604020202020204" pitchFamily="34" charset="0"/>
                  <a:ea typeface="Yu Gothic" panose="020B0400000000000000" pitchFamily="34" charset="-128"/>
                  <a:cs typeface="Arial" panose="020B0604020202020204" pitchFamily="34" charset="0"/>
                </a:rPr>
                <a:t>CSV</a:t>
              </a:r>
              <a:r>
                <a:rPr lang="ja-JP" altLang="en-US" sz="1100" b="1">
                  <a:solidFill>
                    <a:schemeClr val="tx2"/>
                  </a:solidFill>
                  <a:latin typeface="Arial" panose="020B0604020202020204" pitchFamily="34" charset="0"/>
                  <a:ea typeface="Yu Gothic" panose="020B0400000000000000" pitchFamily="34" charset="-128"/>
                  <a:cs typeface="Arial" panose="020B0604020202020204" pitchFamily="34" charset="0"/>
                </a:rPr>
                <a:t>（任意）</a:t>
              </a:r>
            </a:p>
          </p:txBody>
        </p:sp>
      </p:grpSp>
      <p:grpSp>
        <p:nvGrpSpPr>
          <p:cNvPr id="30" name="グループ化 29">
            <a:extLst>
              <a:ext uri="{FF2B5EF4-FFF2-40B4-BE49-F238E27FC236}">
                <a16:creationId xmlns:a16="http://schemas.microsoft.com/office/drawing/2014/main" id="{E96E12E1-18A1-9BB2-8BB3-2B69A85236BB}"/>
              </a:ext>
            </a:extLst>
          </p:cNvPr>
          <p:cNvGrpSpPr/>
          <p:nvPr/>
        </p:nvGrpSpPr>
        <p:grpSpPr>
          <a:xfrm>
            <a:off x="8101789" y="1251819"/>
            <a:ext cx="3420000" cy="5317263"/>
            <a:chOff x="8101789" y="1251819"/>
            <a:chExt cx="3420000" cy="5317263"/>
          </a:xfrm>
        </p:grpSpPr>
        <p:sp>
          <p:nvSpPr>
            <p:cNvPr id="6" name="角丸四角形 5">
              <a:extLst>
                <a:ext uri="{FF2B5EF4-FFF2-40B4-BE49-F238E27FC236}">
                  <a16:creationId xmlns:a16="http://schemas.microsoft.com/office/drawing/2014/main" id="{2406E110-B565-2943-0272-459D44A3FF0B}"/>
                </a:ext>
              </a:extLst>
            </p:cNvPr>
            <p:cNvSpPr/>
            <p:nvPr/>
          </p:nvSpPr>
          <p:spPr>
            <a:xfrm>
              <a:off x="8101789" y="1251819"/>
              <a:ext cx="3420000" cy="5317263"/>
            </a:xfrm>
            <a:prstGeom prst="roundRect">
              <a:avLst>
                <a:gd name="adj" fmla="val 6426"/>
              </a:avLst>
            </a:prstGeom>
            <a:solidFill>
              <a:schemeClr val="accent5">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accent2"/>
                </a:solidFill>
                <a:latin typeface="Arial" panose="020B0604020202020204" pitchFamily="34" charset="0"/>
                <a:cs typeface="Arial" panose="020B0604020202020204" pitchFamily="34" charset="0"/>
              </a:endParaRPr>
            </a:p>
          </p:txBody>
        </p:sp>
        <p:sp>
          <p:nvSpPr>
            <p:cNvPr id="15" name="テキスト ボックス 14">
              <a:extLst>
                <a:ext uri="{FF2B5EF4-FFF2-40B4-BE49-F238E27FC236}">
                  <a16:creationId xmlns:a16="http://schemas.microsoft.com/office/drawing/2014/main" id="{BA1EEE8B-67D1-3155-3BA5-C98FA9537CC4}"/>
                </a:ext>
              </a:extLst>
            </p:cNvPr>
            <p:cNvSpPr txBox="1"/>
            <p:nvPr/>
          </p:nvSpPr>
          <p:spPr>
            <a:xfrm>
              <a:off x="9094285" y="1641977"/>
              <a:ext cx="1435008" cy="338554"/>
            </a:xfrm>
            <a:prstGeom prst="rect">
              <a:avLst/>
            </a:prstGeom>
          </p:spPr>
          <p:txBody>
            <a:bodyPr vert="horz" wrap="none" lIns="91440" tIns="45720" rIns="91440" bIns="45720" rtlCol="0">
              <a:spAutoFit/>
            </a:bodyPr>
            <a:lstStyle/>
            <a:p>
              <a:pPr algn="ctr">
                <a:spcBef>
                  <a:spcPts val="800"/>
                </a:spcBef>
              </a:pPr>
              <a:r>
                <a:rPr lang="ja-JP" altLang="en-US" sz="1600" b="1">
                  <a:solidFill>
                    <a:schemeClr val="accent1"/>
                  </a:solidFill>
                  <a:latin typeface="Arial" panose="020B0604020202020204" pitchFamily="34" charset="0"/>
                  <a:ea typeface="Yu Gothic" panose="020B0400000000000000" pitchFamily="34" charset="-128"/>
                  <a:cs typeface="Arial" panose="020B0604020202020204" pitchFamily="34" charset="0"/>
                </a:rPr>
                <a:t>顧客</a:t>
              </a:r>
              <a:r>
                <a:rPr lang="en-US" altLang="ja-JP" sz="1600" b="1" dirty="0">
                  <a:solidFill>
                    <a:schemeClr val="accent1"/>
                  </a:solidFill>
                  <a:latin typeface="Arial" panose="020B0604020202020204" pitchFamily="34" charset="0"/>
                  <a:ea typeface="Yu Gothic" panose="020B0400000000000000" pitchFamily="34" charset="-128"/>
                  <a:cs typeface="Arial" panose="020B0604020202020204" pitchFamily="34" charset="0"/>
                </a:rPr>
                <a:t>ID</a:t>
              </a:r>
              <a:r>
                <a:rPr lang="ja-JP" altLang="en-US" sz="1600" b="1">
                  <a:solidFill>
                    <a:schemeClr val="accent1"/>
                  </a:solidFill>
                  <a:latin typeface="Arial" panose="020B0604020202020204" pitchFamily="34" charset="0"/>
                  <a:ea typeface="Yu Gothic" panose="020B0400000000000000" pitchFamily="34" charset="-128"/>
                  <a:cs typeface="Arial" panose="020B0604020202020204" pitchFamily="34" charset="0"/>
                </a:rPr>
                <a:t>の統一</a:t>
              </a:r>
              <a:endParaRPr kumimoji="1" lang="ja-JP" altLang="en-US" sz="1600" b="1">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42" name="テキスト ボックス 41">
              <a:extLst>
                <a:ext uri="{FF2B5EF4-FFF2-40B4-BE49-F238E27FC236}">
                  <a16:creationId xmlns:a16="http://schemas.microsoft.com/office/drawing/2014/main" id="{42C3A428-E532-2C91-B641-B40F44FFF94C}"/>
                </a:ext>
              </a:extLst>
            </p:cNvPr>
            <p:cNvSpPr txBox="1"/>
            <p:nvPr/>
          </p:nvSpPr>
          <p:spPr>
            <a:xfrm>
              <a:off x="8509316" y="5667552"/>
              <a:ext cx="2669945" cy="484748"/>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200" b="1" i="0" kern="1200">
                  <a:solidFill>
                    <a:schemeClr val="accent1"/>
                  </a:solidFill>
                  <a:latin typeface="Arial" panose="020B0604020202020204" pitchFamily="34" charset="0"/>
                  <a:ea typeface="Yu Gothic" panose="020B0400000000000000" pitchFamily="34" charset="-128"/>
                  <a:cs typeface="Arial" panose="020B0604020202020204" pitchFamily="34" charset="0"/>
                </a:rPr>
                <a:t>想定連携先の例</a:t>
              </a:r>
              <a:endParaRPr kumimoji="1" lang="en-US" altLang="ja-JP" sz="1200" b="1" i="0" kern="1200"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a:p>
              <a:pPr marL="0" marR="0" lvl="0" indent="0" algn="l" defTabSz="914400" rtl="0" eaLnBrk="1" fontAlgn="auto" latinLnBrk="0" hangingPunct="1">
                <a:lnSpc>
                  <a:spcPct val="100000"/>
                </a:lnSpc>
                <a:spcBef>
                  <a:spcPts val="300"/>
                </a:spcBef>
                <a:spcAft>
                  <a:spcPts val="0"/>
                </a:spcAft>
                <a:buClrTx/>
                <a:buSzTx/>
                <a:buFontTx/>
                <a:buNone/>
                <a:tabLst/>
                <a:defRPr/>
              </a:pPr>
              <a:r>
                <a:rPr lang="ja-JP" altLang="en-US" sz="1100" b="1">
                  <a:solidFill>
                    <a:schemeClr val="tx2"/>
                  </a:solidFill>
                  <a:latin typeface="Arial" panose="020B0604020202020204" pitchFamily="34" charset="0"/>
                  <a:ea typeface="Yu Gothic" panose="020B0400000000000000" pitchFamily="34" charset="-128"/>
                  <a:cs typeface="Arial" panose="020B0604020202020204" pitchFamily="34" charset="0"/>
                </a:rPr>
                <a:t>基幹システム　販売管理システム等</a:t>
              </a:r>
              <a:endParaRPr lang="en-US" altLang="ja-JP" sz="1100" b="1" dirty="0">
                <a:solidFill>
                  <a:schemeClr val="tx2"/>
                </a:solidFill>
                <a:latin typeface="Arial" panose="020B0604020202020204" pitchFamily="34" charset="0"/>
                <a:ea typeface="Yu Gothic" panose="020B0400000000000000" pitchFamily="34" charset="-128"/>
                <a:cs typeface="Arial" panose="020B0604020202020204" pitchFamily="34" charset="0"/>
              </a:endParaRPr>
            </a:p>
          </p:txBody>
        </p:sp>
        <p:sp>
          <p:nvSpPr>
            <p:cNvPr id="32" name="テキスト ボックス 31">
              <a:extLst>
                <a:ext uri="{FF2B5EF4-FFF2-40B4-BE49-F238E27FC236}">
                  <a16:creationId xmlns:a16="http://schemas.microsoft.com/office/drawing/2014/main" id="{5791A632-2234-C278-BC9C-C06599ED7A28}"/>
                </a:ext>
              </a:extLst>
            </p:cNvPr>
            <p:cNvSpPr txBox="1"/>
            <p:nvPr/>
          </p:nvSpPr>
          <p:spPr>
            <a:xfrm>
              <a:off x="8509316" y="3933414"/>
              <a:ext cx="2794470" cy="276999"/>
            </a:xfrm>
            <a:prstGeom prst="rect">
              <a:avLst/>
            </a:prstGeom>
            <a:noFill/>
          </p:spPr>
          <p:txBody>
            <a:bodyPr wrap="square">
              <a:spAutoFit/>
            </a:bodyPr>
            <a:lstStyle/>
            <a:p>
              <a:pPr>
                <a:spcBef>
                  <a:spcPts val="300"/>
                </a:spcBef>
              </a:pPr>
              <a:r>
                <a:rPr lang="ja-JP" altLang="en-US" sz="1200" b="1">
                  <a:solidFill>
                    <a:schemeClr val="accent1"/>
                  </a:solidFill>
                  <a:latin typeface="Arial" panose="020B0604020202020204" pitchFamily="34" charset="0"/>
                  <a:ea typeface="Yu Gothic" panose="020B0400000000000000" pitchFamily="34" charset="-128"/>
                  <a:cs typeface="Arial" panose="020B0604020202020204" pitchFamily="34" charset="0"/>
                </a:rPr>
                <a:t>目的</a:t>
              </a:r>
              <a:endParaRPr lang="en-US" altLang="ja-JP" sz="12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34" name="テキスト ボックス 33">
              <a:extLst>
                <a:ext uri="{FF2B5EF4-FFF2-40B4-BE49-F238E27FC236}">
                  <a16:creationId xmlns:a16="http://schemas.microsoft.com/office/drawing/2014/main" id="{4277FDFB-A09E-5EB3-160B-9956C64059A6}"/>
                </a:ext>
              </a:extLst>
            </p:cNvPr>
            <p:cNvSpPr txBox="1"/>
            <p:nvPr/>
          </p:nvSpPr>
          <p:spPr>
            <a:xfrm>
              <a:off x="8509316" y="4195447"/>
              <a:ext cx="2794470" cy="830292"/>
            </a:xfrm>
            <a:prstGeom prst="rect">
              <a:avLst/>
            </a:prstGeom>
            <a:noFill/>
          </p:spPr>
          <p:txBody>
            <a:bodyPr wrap="square">
              <a:spAutoFit/>
            </a:bodyPr>
            <a:lstStyle/>
            <a:p>
              <a:pPr>
                <a:lnSpc>
                  <a:spcPct val="110000"/>
                </a:lnSpc>
                <a:spcBef>
                  <a:spcPts val="300"/>
                </a:spcBef>
              </a:pPr>
              <a:r>
                <a:rPr lang="ja-JP" altLang="en-US" sz="1100" b="1">
                  <a:solidFill>
                    <a:schemeClr val="tx2"/>
                  </a:solidFill>
                  <a:latin typeface="Arial" panose="020B0604020202020204" pitchFamily="34" charset="0"/>
                  <a:ea typeface="Yu Gothic" panose="020B0400000000000000" pitchFamily="34" charset="-128"/>
                  <a:cs typeface="Arial" panose="020B0604020202020204" pitchFamily="34" charset="0"/>
                </a:rPr>
                <a:t>・社内の売り上げ実績データに</a:t>
              </a:r>
              <a:r>
                <a:rPr lang="en-US" altLang="ja-JP" sz="1100" b="1" dirty="0">
                  <a:solidFill>
                    <a:schemeClr val="tx2"/>
                  </a:solidFill>
                  <a:latin typeface="Arial" panose="020B0604020202020204" pitchFamily="34" charset="0"/>
                  <a:ea typeface="Yu Gothic" panose="020B0400000000000000" pitchFamily="34" charset="-128"/>
                  <a:cs typeface="Arial" panose="020B0604020202020204" pitchFamily="34" charset="0"/>
                </a:rPr>
                <a:t>SOC</a:t>
              </a:r>
              <a:r>
                <a:rPr lang="ja-JP" altLang="en-US" sz="1100" b="1">
                  <a:solidFill>
                    <a:schemeClr val="tx2"/>
                  </a:solidFill>
                  <a:latin typeface="Arial" panose="020B0604020202020204" pitchFamily="34" charset="0"/>
                  <a:ea typeface="Yu Gothic" panose="020B0400000000000000" pitchFamily="34" charset="-128"/>
                  <a:cs typeface="Arial" panose="020B0604020202020204" pitchFamily="34" charset="0"/>
                </a:rPr>
                <a:t>および法人番号を付与し、法人単位／拠点単位での実績数値を可視化・集計可能な状態にする</a:t>
              </a:r>
            </a:p>
          </p:txBody>
        </p:sp>
        <p:sp>
          <p:nvSpPr>
            <p:cNvPr id="36" name="テキスト ボックス 35">
              <a:extLst>
                <a:ext uri="{FF2B5EF4-FFF2-40B4-BE49-F238E27FC236}">
                  <a16:creationId xmlns:a16="http://schemas.microsoft.com/office/drawing/2014/main" id="{F1875D51-7640-2EDA-B1AF-2781A67C6557}"/>
                </a:ext>
              </a:extLst>
            </p:cNvPr>
            <p:cNvSpPr txBox="1"/>
            <p:nvPr/>
          </p:nvSpPr>
          <p:spPr>
            <a:xfrm>
              <a:off x="8509316" y="5056036"/>
              <a:ext cx="2794470" cy="276999"/>
            </a:xfrm>
            <a:prstGeom prst="rect">
              <a:avLst/>
            </a:prstGeom>
            <a:noFill/>
          </p:spPr>
          <p:txBody>
            <a:bodyPr wrap="square">
              <a:spAutoFit/>
            </a:bodyPr>
            <a:lstStyle/>
            <a:p>
              <a:pPr lvl="0">
                <a:spcBef>
                  <a:spcPts val="300"/>
                </a:spcBef>
                <a:defRPr/>
              </a:pPr>
              <a:r>
                <a:rPr lang="ja-JP" altLang="en-US" sz="1200" b="1">
                  <a:solidFill>
                    <a:schemeClr val="accent1"/>
                  </a:solidFill>
                  <a:latin typeface="Arial" panose="020B0604020202020204" pitchFamily="34" charset="0"/>
                  <a:ea typeface="Yu Gothic" panose="020B0400000000000000" pitchFamily="34" charset="-128"/>
                  <a:cs typeface="Arial" panose="020B0604020202020204" pitchFamily="34" charset="0"/>
                </a:rPr>
                <a:t>出力単位</a:t>
              </a:r>
              <a:endParaRPr lang="en-US" altLang="ja-JP" sz="12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37" name="テキスト ボックス 36">
              <a:extLst>
                <a:ext uri="{FF2B5EF4-FFF2-40B4-BE49-F238E27FC236}">
                  <a16:creationId xmlns:a16="http://schemas.microsoft.com/office/drawing/2014/main" id="{A783A4A4-ACB2-9A77-5031-37F95F8B3A19}"/>
                </a:ext>
              </a:extLst>
            </p:cNvPr>
            <p:cNvSpPr txBox="1"/>
            <p:nvPr/>
          </p:nvSpPr>
          <p:spPr>
            <a:xfrm>
              <a:off x="8509316" y="5321211"/>
              <a:ext cx="2794470" cy="261610"/>
            </a:xfrm>
            <a:prstGeom prst="rect">
              <a:avLst/>
            </a:prstGeom>
            <a:noFill/>
          </p:spPr>
          <p:txBody>
            <a:bodyPr wrap="square">
              <a:spAutoFit/>
            </a:bodyPr>
            <a:lstStyle/>
            <a:p>
              <a:pPr lvl="0">
                <a:spcBef>
                  <a:spcPts val="300"/>
                </a:spcBef>
                <a:defRPr/>
              </a:pPr>
              <a:r>
                <a:rPr lang="ja-JP" altLang="en-US" sz="1100" b="1">
                  <a:solidFill>
                    <a:schemeClr val="tx2"/>
                  </a:solidFill>
                  <a:latin typeface="Arial" panose="020B0604020202020204" pitchFamily="34" charset="0"/>
                  <a:ea typeface="Yu Gothic" panose="020B0400000000000000" pitchFamily="34" charset="-128"/>
                  <a:cs typeface="Arial" panose="020B0604020202020204" pitchFamily="34" charset="0"/>
                </a:rPr>
                <a:t>・取込</a:t>
              </a:r>
              <a:r>
                <a:rPr lang="en" altLang="ja-JP" sz="1100" b="1" dirty="0">
                  <a:solidFill>
                    <a:schemeClr val="tx2"/>
                  </a:solidFill>
                  <a:latin typeface="Arial" panose="020B0604020202020204" pitchFamily="34" charset="0"/>
                  <a:ea typeface="Yu Gothic" panose="020B0400000000000000" pitchFamily="34" charset="-128"/>
                  <a:cs typeface="Arial" panose="020B0604020202020204" pitchFamily="34" charset="0"/>
                </a:rPr>
                <a:t>CSV</a:t>
              </a:r>
              <a:r>
                <a:rPr lang="ja-JP" altLang="en-US" sz="1100" b="1">
                  <a:solidFill>
                    <a:schemeClr val="tx2"/>
                  </a:solidFill>
                  <a:latin typeface="Arial" panose="020B0604020202020204" pitchFamily="34" charset="0"/>
                  <a:ea typeface="Yu Gothic" panose="020B0400000000000000" pitchFamily="34" charset="-128"/>
                  <a:cs typeface="Arial" panose="020B0604020202020204" pitchFamily="34" charset="0"/>
                </a:rPr>
                <a:t>（必須）</a:t>
              </a:r>
            </a:p>
          </p:txBody>
        </p:sp>
        <p:pic>
          <p:nvPicPr>
            <p:cNvPr id="33" name="図 32">
              <a:extLst>
                <a:ext uri="{FF2B5EF4-FFF2-40B4-BE49-F238E27FC236}">
                  <a16:creationId xmlns:a16="http://schemas.microsoft.com/office/drawing/2014/main" id="{DEB106D3-8512-D7B2-543D-AE12457328CE}"/>
                </a:ext>
              </a:extLst>
            </p:cNvPr>
            <p:cNvPicPr>
              <a:picLocks noChangeAspect="1"/>
            </p:cNvPicPr>
            <p:nvPr/>
          </p:nvPicPr>
          <p:blipFill>
            <a:blip r:embed="rId7"/>
            <a:stretch>
              <a:fillRect/>
            </a:stretch>
          </p:blipFill>
          <p:spPr>
            <a:xfrm>
              <a:off x="9192011" y="2663776"/>
              <a:ext cx="1239556" cy="848116"/>
            </a:xfrm>
            <a:prstGeom prst="rect">
              <a:avLst/>
            </a:prstGeom>
          </p:spPr>
        </p:pic>
      </p:grpSp>
    </p:spTree>
    <p:extLst>
      <p:ext uri="{BB962C8B-B14F-4D97-AF65-F5344CB8AC3E}">
        <p14:creationId xmlns:p14="http://schemas.microsoft.com/office/powerpoint/2010/main" val="253592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E6A73B-52BC-176F-C8EA-BD6F6833F3E2}"/>
              </a:ext>
            </a:extLst>
          </p:cNvPr>
          <p:cNvSpPr>
            <a:spLocks noGrp="1"/>
          </p:cNvSpPr>
          <p:nvPr>
            <p:ph type="title"/>
          </p:nvPr>
        </p:nvSpPr>
        <p:spPr/>
        <p:txBody>
          <a:bodyPr/>
          <a:lstStyle/>
          <a:p>
            <a:r>
              <a:rPr lang="en-US" altLang="ja-JP" dirty="0" err="1">
                <a:solidFill>
                  <a:srgbClr val="000000"/>
                </a:solidFill>
                <a:latin typeface="Arial" panose="020B0604020202020204" pitchFamily="34" charset="0"/>
                <a:ea typeface="Yu Gothic"/>
                <a:cs typeface="Arial" panose="020B0604020202020204" pitchFamily="34" charset="0"/>
              </a:rPr>
              <a:t>名刺交換履歴を活用したデータ最新化</a:t>
            </a:r>
            <a:endParaRPr kumimoji="1" lang="ja-JP" altLang="en-US">
              <a:latin typeface="Arial" panose="020B0604020202020204" pitchFamily="34" charset="0"/>
              <a:cs typeface="Arial" panose="020B0604020202020204" pitchFamily="34" charset="0"/>
            </a:endParaRPr>
          </a:p>
        </p:txBody>
      </p:sp>
      <p:sp>
        <p:nvSpPr>
          <p:cNvPr id="3" name="テキスト プレースホルダー 1">
            <a:extLst>
              <a:ext uri="{FF2B5EF4-FFF2-40B4-BE49-F238E27FC236}">
                <a16:creationId xmlns:a16="http://schemas.microsoft.com/office/drawing/2014/main" id="{E6E29E93-7F77-81BD-C8B8-2868109881B5}"/>
              </a:ext>
            </a:extLst>
          </p:cNvPr>
          <p:cNvSpPr txBox="1">
            <a:spLocks/>
          </p:cNvSpPr>
          <p:nvPr/>
        </p:nvSpPr>
        <p:spPr>
          <a:xfrm>
            <a:off x="631417" y="1132864"/>
            <a:ext cx="10799459" cy="2964163"/>
          </a:xfrm>
          <a:prstGeom prst="rect">
            <a:avLst/>
          </a:prstGeom>
        </p:spPr>
        <p:txBody>
          <a:bodyPr vert="horz" lIns="91440" tIns="45720" rIns="91440" bIns="45720" rtlCol="0">
            <a:normAutofit/>
          </a:bodyPr>
          <a:lstStyle>
            <a:lvl1pPr marL="360000" indent="-288000" algn="l" defTabSz="914400" rtl="0" eaLnBrk="1" latinLnBrk="0" hangingPunct="1">
              <a:lnSpc>
                <a:spcPct val="130000"/>
              </a:lnSpc>
              <a:spcBef>
                <a:spcPts val="1400"/>
              </a:spcBef>
              <a:buClr>
                <a:schemeClr val="accent6"/>
              </a:buClr>
              <a:buFont typeface="HGPｺﾞｼｯｸE" panose="020B0900000000000000" pitchFamily="50" charset="-128"/>
              <a:buChar char="-"/>
              <a:defRPr kumimoji="1" sz="2400" b="0" i="0" kern="1200">
                <a:solidFill>
                  <a:schemeClr val="tx2"/>
                </a:solidFill>
                <a:latin typeface="+mn-lt"/>
                <a:ea typeface="+mn-ea"/>
                <a:cs typeface="Yu Gothic" charset="-128"/>
              </a:defRPr>
            </a:lvl1pPr>
            <a:lvl2pPr marL="666000" indent="-285750" algn="l" defTabSz="914400" rtl="0" eaLnBrk="1" latinLnBrk="0" hangingPunct="1">
              <a:lnSpc>
                <a:spcPct val="130000"/>
              </a:lnSpc>
              <a:spcBef>
                <a:spcPts val="800"/>
              </a:spcBef>
              <a:buClr>
                <a:schemeClr val="accent6"/>
              </a:buClr>
              <a:buFont typeface="HGPｺﾞｼｯｸE" panose="020B0900000000000000" pitchFamily="50" charset="-128"/>
              <a:buChar char="-"/>
              <a:defRPr kumimoji="1" sz="2200" b="0" i="0" kern="1200">
                <a:solidFill>
                  <a:schemeClr val="tx2"/>
                </a:solidFill>
                <a:latin typeface="+mn-lt"/>
                <a:ea typeface="+mn-ea"/>
                <a:cs typeface="Yu Gothic" charset="-128"/>
              </a:defRPr>
            </a:lvl2pPr>
            <a:lvl3pPr marL="1255713" indent="-228600" algn="l" defTabSz="914400" rtl="0" eaLnBrk="1" latinLnBrk="0" hangingPunct="1">
              <a:lnSpc>
                <a:spcPct val="130000"/>
              </a:lnSpc>
              <a:spcBef>
                <a:spcPts val="600"/>
              </a:spcBef>
              <a:buClr>
                <a:schemeClr val="accent6"/>
              </a:buClr>
              <a:buFont typeface="HGPｺﾞｼｯｸE" panose="020B0900000000000000" pitchFamily="50" charset="-128"/>
              <a:buChar char="&gt;"/>
              <a:defRPr kumimoji="1" sz="2000" b="0" i="0" kern="1200">
                <a:solidFill>
                  <a:schemeClr val="tx2"/>
                </a:solidFill>
                <a:latin typeface="+mn-lt"/>
                <a:ea typeface="+mn-ea"/>
                <a:cs typeface="Yu Gothic" charset="-128"/>
              </a:defRPr>
            </a:lvl3pPr>
            <a:lvl4pPr marL="1525588" indent="-228600" algn="l" defTabSz="914400" rtl="0" eaLnBrk="1" latinLnBrk="0" hangingPunct="1">
              <a:lnSpc>
                <a:spcPct val="130000"/>
              </a:lnSpc>
              <a:spcBef>
                <a:spcPts val="400"/>
              </a:spcBef>
              <a:buClr>
                <a:schemeClr val="accent6"/>
              </a:buClr>
              <a:buFont typeface="HGPｺﾞｼｯｸE" panose="020B0900000000000000" pitchFamily="50" charset="-128"/>
              <a:buChar char="-"/>
              <a:defRPr kumimoji="1" sz="1800" b="0" i="0" kern="1200">
                <a:solidFill>
                  <a:schemeClr val="tx2"/>
                </a:solidFill>
                <a:latin typeface="+mn-lt"/>
                <a:ea typeface="+mn-ea"/>
                <a:cs typeface="Yu Gothic" charset="-128"/>
              </a:defRPr>
            </a:lvl4pPr>
            <a:lvl5pPr marL="1795463" indent="-228600" algn="l" defTabSz="914400" rtl="0" eaLnBrk="1" latinLnBrk="0" hangingPunct="1">
              <a:lnSpc>
                <a:spcPct val="130000"/>
              </a:lnSpc>
              <a:spcBef>
                <a:spcPts val="200"/>
              </a:spcBef>
              <a:buClr>
                <a:schemeClr val="accent6"/>
              </a:buClr>
              <a:buFont typeface="HGPｺﾞｼｯｸE" panose="020B0900000000000000" pitchFamily="50" charset="-128"/>
              <a:buChar char="&gt;"/>
              <a:defRPr kumimoji="1" sz="1600" b="0" i="0" kern="1200">
                <a:solidFill>
                  <a:schemeClr val="tx2"/>
                </a:solidFill>
                <a:latin typeface="+mn-lt"/>
                <a:ea typeface="+mn-ea"/>
                <a:cs typeface="Yu Gothic"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72000" indent="0">
              <a:lnSpc>
                <a:spcPct val="125000"/>
              </a:lnSpc>
              <a:spcBef>
                <a:spcPts val="300"/>
              </a:spcBef>
              <a:buNone/>
            </a:pPr>
            <a:r>
              <a:rPr lang="ja-JP" altLang="en-US" sz="1400" b="1">
                <a:ea typeface="游ゴシック" panose="020B0400000000000000" pitchFamily="50" charset="-128"/>
                <a:cs typeface="+mn-cs"/>
              </a:rPr>
              <a:t>名刺情報を連携し、会社・人物マスタの最新化を行います</a:t>
            </a:r>
            <a:br>
              <a:rPr lang="en-US" altLang="ja-JP" sz="1400" b="1" dirty="0">
                <a:ea typeface="游ゴシック" panose="020B0400000000000000" pitchFamily="50" charset="-128"/>
                <a:cs typeface="+mn-cs"/>
              </a:rPr>
            </a:br>
            <a:r>
              <a:rPr lang="ja-JP" altLang="en-US" sz="1400" b="1">
                <a:ea typeface="游ゴシック" panose="020B0400000000000000" pitchFamily="50" charset="-128"/>
                <a:cs typeface="+mn-cs"/>
              </a:rPr>
              <a:t>名刺交換日や名刺所有者を連携先システムにひも付けることができるため、人物・接点起点のデータ活用ができるようになります</a:t>
            </a:r>
          </a:p>
        </p:txBody>
      </p:sp>
      <p:grpSp>
        <p:nvGrpSpPr>
          <p:cNvPr id="5" name="グループ化 4">
            <a:extLst>
              <a:ext uri="{FF2B5EF4-FFF2-40B4-BE49-F238E27FC236}">
                <a16:creationId xmlns:a16="http://schemas.microsoft.com/office/drawing/2014/main" id="{67031D52-BDAB-CF56-EE4A-D3228E6D8D31}"/>
              </a:ext>
            </a:extLst>
          </p:cNvPr>
          <p:cNvGrpSpPr/>
          <p:nvPr/>
        </p:nvGrpSpPr>
        <p:grpSpPr>
          <a:xfrm>
            <a:off x="523362" y="1922033"/>
            <a:ext cx="11145276" cy="4326838"/>
            <a:chOff x="490075" y="2126498"/>
            <a:chExt cx="11145276" cy="4326838"/>
          </a:xfrm>
        </p:grpSpPr>
        <p:sp>
          <p:nvSpPr>
            <p:cNvPr id="80" name="正方形/長方形 79">
              <a:extLst>
                <a:ext uri="{FF2B5EF4-FFF2-40B4-BE49-F238E27FC236}">
                  <a16:creationId xmlns:a16="http://schemas.microsoft.com/office/drawing/2014/main" id="{92843BC4-4E7B-863D-B6EE-EE91B6E6E12D}"/>
                </a:ext>
              </a:extLst>
            </p:cNvPr>
            <p:cNvSpPr/>
            <p:nvPr/>
          </p:nvSpPr>
          <p:spPr>
            <a:xfrm>
              <a:off x="5166308" y="2200106"/>
              <a:ext cx="6469043" cy="425323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accent2"/>
                </a:solidFill>
                <a:latin typeface="Arial" panose="020B0604020202020204" pitchFamily="34" charset="0"/>
                <a:cs typeface="Arial" panose="020B0604020202020204" pitchFamily="34" charset="0"/>
              </a:endParaRPr>
            </a:p>
          </p:txBody>
        </p:sp>
        <p:sp>
          <p:nvSpPr>
            <p:cNvPr id="81" name="正方形/長方形 80">
              <a:extLst>
                <a:ext uri="{FF2B5EF4-FFF2-40B4-BE49-F238E27FC236}">
                  <a16:creationId xmlns:a16="http://schemas.microsoft.com/office/drawing/2014/main" id="{E454319C-D871-6A97-6709-3B1CBB5DDA9B}"/>
                </a:ext>
              </a:extLst>
            </p:cNvPr>
            <p:cNvSpPr/>
            <p:nvPr/>
          </p:nvSpPr>
          <p:spPr>
            <a:xfrm>
              <a:off x="490075" y="2175258"/>
              <a:ext cx="4483888" cy="425323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accent5">
                    <a:lumMod val="20000"/>
                    <a:lumOff val="80000"/>
                  </a:schemeClr>
                </a:solidFill>
                <a:latin typeface="Arial" panose="020B0604020202020204" pitchFamily="34" charset="0"/>
                <a:cs typeface="Arial" panose="020B0604020202020204" pitchFamily="34" charset="0"/>
              </a:endParaRPr>
            </a:p>
          </p:txBody>
        </p:sp>
        <p:sp>
          <p:nvSpPr>
            <p:cNvPr id="82" name="テキスト ボックス 81">
              <a:extLst>
                <a:ext uri="{FF2B5EF4-FFF2-40B4-BE49-F238E27FC236}">
                  <a16:creationId xmlns:a16="http://schemas.microsoft.com/office/drawing/2014/main" id="{C67A9930-D9E2-4B6A-1C32-819A9D574400}"/>
                </a:ext>
              </a:extLst>
            </p:cNvPr>
            <p:cNvSpPr txBox="1"/>
            <p:nvPr/>
          </p:nvSpPr>
          <p:spPr>
            <a:xfrm>
              <a:off x="1314244" y="3076573"/>
              <a:ext cx="1760945" cy="169277"/>
            </a:xfrm>
            <a:prstGeom prst="rect">
              <a:avLst/>
            </a:prstGeom>
          </p:spPr>
          <p:txBody>
            <a:bodyPr vert="horz" wrap="square" lIns="0" tIns="0" rIns="0" bIns="0" rtlCol="0" anchor="ctr" anchorCtr="0">
              <a:spAutoFit/>
            </a:bodyPr>
            <a:lstStyle/>
            <a:p>
              <a:pPr algn="ctr"/>
              <a:r>
                <a:rPr lang="ja-JP" altLang="en-US" sz="1100" b="1">
                  <a:solidFill>
                    <a:schemeClr val="accent1"/>
                  </a:solidFill>
                  <a:latin typeface="Arial" panose="020B0604020202020204" pitchFamily="34" charset="0"/>
                  <a:ea typeface="Yu Gothic" panose="020B0400000000000000" pitchFamily="34" charset="-128"/>
                  <a:cs typeface="Arial" panose="020B0604020202020204" pitchFamily="34" charset="0"/>
                </a:rPr>
                <a:t>名刺をスキャンして登録</a:t>
              </a:r>
              <a:endParaRPr lang="ja-JP" altLang="en-US" sz="11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cxnSp>
          <p:nvCxnSpPr>
            <p:cNvPr id="83" name="直線矢印コネクタ 82">
              <a:extLst>
                <a:ext uri="{FF2B5EF4-FFF2-40B4-BE49-F238E27FC236}">
                  <a16:creationId xmlns:a16="http://schemas.microsoft.com/office/drawing/2014/main" id="{7346DDF1-54E8-72C8-F893-BB5E46BB5FF8}"/>
                </a:ext>
              </a:extLst>
            </p:cNvPr>
            <p:cNvCxnSpPr>
              <a:cxnSpLocks/>
            </p:cNvCxnSpPr>
            <p:nvPr/>
          </p:nvCxnSpPr>
          <p:spPr>
            <a:xfrm>
              <a:off x="2641514" y="4097027"/>
              <a:ext cx="591734" cy="0"/>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4" name="直線矢印コネクタ 83">
              <a:extLst>
                <a:ext uri="{FF2B5EF4-FFF2-40B4-BE49-F238E27FC236}">
                  <a16:creationId xmlns:a16="http://schemas.microsoft.com/office/drawing/2014/main" id="{92A4839B-7D3D-6109-C581-F74550CA70C9}"/>
                </a:ext>
              </a:extLst>
            </p:cNvPr>
            <p:cNvCxnSpPr>
              <a:cxnSpLocks/>
            </p:cNvCxnSpPr>
            <p:nvPr/>
          </p:nvCxnSpPr>
          <p:spPr>
            <a:xfrm flipH="1">
              <a:off x="4745073" y="4563105"/>
              <a:ext cx="702640" cy="0"/>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85" name="フリーフォーム 84">
              <a:extLst>
                <a:ext uri="{FF2B5EF4-FFF2-40B4-BE49-F238E27FC236}">
                  <a16:creationId xmlns:a16="http://schemas.microsoft.com/office/drawing/2014/main" id="{BBA265B8-18CC-67DA-A9CF-3BA1449CB8A4}"/>
                </a:ext>
              </a:extLst>
            </p:cNvPr>
            <p:cNvSpPr/>
            <p:nvPr/>
          </p:nvSpPr>
          <p:spPr>
            <a:xfrm>
              <a:off x="3998482" y="3032799"/>
              <a:ext cx="3688511" cy="661896"/>
            </a:xfrm>
            <a:custGeom>
              <a:avLst/>
              <a:gdLst>
                <a:gd name="connsiteX0" fmla="*/ 0 w 1518833"/>
                <a:gd name="connsiteY0" fmla="*/ 1100379 h 1100379"/>
                <a:gd name="connsiteX1" fmla="*/ 0 w 1518833"/>
                <a:gd name="connsiteY1" fmla="*/ 0 h 1100379"/>
                <a:gd name="connsiteX2" fmla="*/ 1518833 w 1518833"/>
                <a:gd name="connsiteY2" fmla="*/ 0 h 1100379"/>
              </a:gdLst>
              <a:ahLst/>
              <a:cxnLst>
                <a:cxn ang="0">
                  <a:pos x="connsiteX0" y="connsiteY0"/>
                </a:cxn>
                <a:cxn ang="0">
                  <a:pos x="connsiteX1" y="connsiteY1"/>
                </a:cxn>
                <a:cxn ang="0">
                  <a:pos x="connsiteX2" y="connsiteY2"/>
                </a:cxn>
              </a:cxnLst>
              <a:rect l="l" t="t" r="r" b="b"/>
              <a:pathLst>
                <a:path w="1518833" h="1100379">
                  <a:moveTo>
                    <a:pt x="0" y="1100379"/>
                  </a:moveTo>
                  <a:lnTo>
                    <a:pt x="0" y="0"/>
                  </a:lnTo>
                  <a:lnTo>
                    <a:pt x="1518833" y="0"/>
                  </a:lnTo>
                </a:path>
              </a:pathLst>
            </a:cu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anose="020B0604020202020204" pitchFamily="34" charset="0"/>
                <a:ea typeface="Yu Gothic" panose="020B0400000000000000" pitchFamily="34" charset="-128"/>
                <a:cs typeface="Arial" panose="020B0604020202020204" pitchFamily="34" charset="0"/>
              </a:endParaRPr>
            </a:p>
          </p:txBody>
        </p:sp>
        <p:cxnSp>
          <p:nvCxnSpPr>
            <p:cNvPr id="86" name="直線矢印コネクタ 85">
              <a:extLst>
                <a:ext uri="{FF2B5EF4-FFF2-40B4-BE49-F238E27FC236}">
                  <a16:creationId xmlns:a16="http://schemas.microsoft.com/office/drawing/2014/main" id="{0C906285-A208-4F21-E81E-1033AFFB19A0}"/>
                </a:ext>
              </a:extLst>
            </p:cNvPr>
            <p:cNvCxnSpPr>
              <a:cxnSpLocks/>
            </p:cNvCxnSpPr>
            <p:nvPr/>
          </p:nvCxnSpPr>
          <p:spPr>
            <a:xfrm>
              <a:off x="2194146" y="3311228"/>
              <a:ext cx="0" cy="363148"/>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7" name="カギ線コネクタ 86">
              <a:extLst>
                <a:ext uri="{FF2B5EF4-FFF2-40B4-BE49-F238E27FC236}">
                  <a16:creationId xmlns:a16="http://schemas.microsoft.com/office/drawing/2014/main" id="{F3404E7F-4FEF-F34E-817A-A7170EC3648D}"/>
                </a:ext>
              </a:extLst>
            </p:cNvPr>
            <p:cNvCxnSpPr>
              <a:cxnSpLocks/>
            </p:cNvCxnSpPr>
            <p:nvPr/>
          </p:nvCxnSpPr>
          <p:spPr>
            <a:xfrm rot="16200000" flipH="1">
              <a:off x="6469487" y="2508947"/>
              <a:ext cx="1308366" cy="6223828"/>
            </a:xfrm>
            <a:prstGeom prst="bentConnector2">
              <a:avLst/>
            </a:prstGeom>
            <a:ln w="317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88" name="グループ化 87">
              <a:extLst>
                <a:ext uri="{FF2B5EF4-FFF2-40B4-BE49-F238E27FC236}">
                  <a16:creationId xmlns:a16="http://schemas.microsoft.com/office/drawing/2014/main" id="{AA764D1F-FE71-BF79-67DE-E3690E45E7C7}"/>
                </a:ext>
              </a:extLst>
            </p:cNvPr>
            <p:cNvGrpSpPr/>
            <p:nvPr/>
          </p:nvGrpSpPr>
          <p:grpSpPr>
            <a:xfrm>
              <a:off x="6756733" y="5941578"/>
              <a:ext cx="3482243" cy="342714"/>
              <a:chOff x="6618540" y="6208160"/>
              <a:chExt cx="3482243" cy="184900"/>
            </a:xfrm>
          </p:grpSpPr>
          <p:cxnSp>
            <p:nvCxnSpPr>
              <p:cNvPr id="140" name="直線矢印コネクタ 139">
                <a:extLst>
                  <a:ext uri="{FF2B5EF4-FFF2-40B4-BE49-F238E27FC236}">
                    <a16:creationId xmlns:a16="http://schemas.microsoft.com/office/drawing/2014/main" id="{93AAFCF5-9D40-67ED-404F-9BD6FBE44159}"/>
                  </a:ext>
                </a:extLst>
              </p:cNvPr>
              <p:cNvCxnSpPr>
                <a:cxnSpLocks/>
              </p:cNvCxnSpPr>
              <p:nvPr/>
            </p:nvCxnSpPr>
            <p:spPr>
              <a:xfrm flipV="1">
                <a:off x="6618540" y="6208160"/>
                <a:ext cx="0" cy="184900"/>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1" name="直線矢印コネクタ 140">
                <a:extLst>
                  <a:ext uri="{FF2B5EF4-FFF2-40B4-BE49-F238E27FC236}">
                    <a16:creationId xmlns:a16="http://schemas.microsoft.com/office/drawing/2014/main" id="{61E5CEBF-B90B-4F5C-A64B-DC78D4185273}"/>
                  </a:ext>
                </a:extLst>
              </p:cNvPr>
              <p:cNvCxnSpPr>
                <a:cxnSpLocks/>
              </p:cNvCxnSpPr>
              <p:nvPr/>
            </p:nvCxnSpPr>
            <p:spPr>
              <a:xfrm flipV="1">
                <a:off x="10100783" y="6208160"/>
                <a:ext cx="0" cy="184900"/>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89" name="直線コネクタ 88">
              <a:extLst>
                <a:ext uri="{FF2B5EF4-FFF2-40B4-BE49-F238E27FC236}">
                  <a16:creationId xmlns:a16="http://schemas.microsoft.com/office/drawing/2014/main" id="{DDDC9DB2-79C9-6780-FBFE-DD066457B014}"/>
                </a:ext>
              </a:extLst>
            </p:cNvPr>
            <p:cNvCxnSpPr>
              <a:cxnSpLocks/>
            </p:cNvCxnSpPr>
            <p:nvPr/>
          </p:nvCxnSpPr>
          <p:spPr>
            <a:xfrm>
              <a:off x="10276032" y="3492802"/>
              <a:ext cx="0" cy="909967"/>
            </a:xfrm>
            <a:prstGeom prst="line">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90" name="正方形/長方形 89">
              <a:extLst>
                <a:ext uri="{FF2B5EF4-FFF2-40B4-BE49-F238E27FC236}">
                  <a16:creationId xmlns:a16="http://schemas.microsoft.com/office/drawing/2014/main" id="{B69A606E-E30D-29D8-B602-0A383DBABEA3}"/>
                </a:ext>
              </a:extLst>
            </p:cNvPr>
            <p:cNvSpPr/>
            <p:nvPr/>
          </p:nvSpPr>
          <p:spPr>
            <a:xfrm>
              <a:off x="4413301" y="3510454"/>
              <a:ext cx="5290059" cy="600164"/>
            </a:xfrm>
            <a:prstGeom prst="rect">
              <a:avLst/>
            </a:prstGeom>
          </p:spPr>
          <p:txBody>
            <a:bodyPr wrap="square">
              <a:spAutoFit/>
            </a:bodyPr>
            <a:lstStyle/>
            <a:p>
              <a:pPr algn="ctr"/>
              <a:r>
                <a:rPr lang="en" altLang="ja-JP" sz="1100" b="1" dirty="0">
                  <a:solidFill>
                    <a:schemeClr val="accent6"/>
                  </a:solidFill>
                  <a:latin typeface="Arial" panose="020B0604020202020204" pitchFamily="34" charset="0"/>
                  <a:ea typeface="Yu Gothic" panose="020B0400000000000000" pitchFamily="34" charset="-128"/>
                  <a:cs typeface="Arial" panose="020B0604020202020204" pitchFamily="34" charset="0"/>
                </a:rPr>
                <a:t>SOC</a:t>
              </a:r>
              <a:r>
                <a:rPr lang="ja-JP" altLang="en-US" sz="1100" b="1">
                  <a:solidFill>
                    <a:schemeClr val="accent6"/>
                  </a:solidFill>
                  <a:latin typeface="Arial" panose="020B0604020202020204" pitchFamily="34" charset="0"/>
                  <a:ea typeface="Yu Gothic" panose="020B0400000000000000" pitchFamily="34" charset="-128"/>
                  <a:cs typeface="Arial" panose="020B0604020202020204" pitchFamily="34" charset="0"/>
                </a:rPr>
                <a:t>と</a:t>
              </a:r>
              <a:r>
                <a:rPr lang="en" altLang="ja-JP" sz="1100" b="1" dirty="0">
                  <a:solidFill>
                    <a:schemeClr val="accent6"/>
                  </a:solidFill>
                  <a:latin typeface="Arial" panose="020B0604020202020204" pitchFamily="34" charset="0"/>
                  <a:ea typeface="Yu Gothic" panose="020B0400000000000000" pitchFamily="34" charset="-128"/>
                  <a:cs typeface="Arial" panose="020B0604020202020204" pitchFamily="34" charset="0"/>
                </a:rPr>
                <a:t>CI</a:t>
              </a:r>
              <a:r>
                <a:rPr lang="ja-JP" altLang="en-US" sz="1100" b="1">
                  <a:solidFill>
                    <a:schemeClr val="accent6"/>
                  </a:solidFill>
                  <a:latin typeface="Arial" panose="020B0604020202020204" pitchFamily="34" charset="0"/>
                  <a:ea typeface="Yu Gothic" panose="020B0400000000000000" pitchFamily="34" charset="-128"/>
                  <a:cs typeface="Arial" panose="020B0604020202020204" pitchFamily="34" charset="0"/>
                </a:rPr>
                <a:t>人物</a:t>
              </a:r>
              <a:r>
                <a:rPr lang="en" altLang="ja-JP" sz="1100" b="1" dirty="0">
                  <a:solidFill>
                    <a:schemeClr val="accent6"/>
                  </a:solidFill>
                  <a:latin typeface="Arial" panose="020B0604020202020204" pitchFamily="34" charset="0"/>
                  <a:ea typeface="Yu Gothic" panose="020B0400000000000000" pitchFamily="34" charset="-128"/>
                  <a:cs typeface="Arial" panose="020B0604020202020204" pitchFamily="34" charset="0"/>
                </a:rPr>
                <a:t>ID</a:t>
              </a:r>
              <a:r>
                <a:rPr lang="ja-JP" altLang="en-US" sz="1100" b="1">
                  <a:solidFill>
                    <a:schemeClr val="accent6"/>
                  </a:solidFill>
                  <a:latin typeface="Arial" panose="020B0604020202020204" pitchFamily="34" charset="0"/>
                  <a:ea typeface="Yu Gothic" panose="020B0400000000000000" pitchFamily="34" charset="-128"/>
                  <a:cs typeface="Arial" panose="020B0604020202020204" pitchFamily="34" charset="0"/>
                </a:rPr>
                <a:t>を検索キーとして</a:t>
              </a:r>
              <a:endParaRPr lang="en-US" altLang="ja-JP" sz="1100" b="1" dirty="0">
                <a:solidFill>
                  <a:schemeClr val="accent6"/>
                </a:solidFill>
                <a:latin typeface="Arial" panose="020B0604020202020204" pitchFamily="34" charset="0"/>
                <a:ea typeface="Yu Gothic" panose="020B0400000000000000" pitchFamily="34" charset="-128"/>
                <a:cs typeface="Arial" panose="020B0604020202020204" pitchFamily="34" charset="0"/>
              </a:endParaRPr>
            </a:p>
            <a:p>
              <a:pPr algn="ctr"/>
              <a:r>
                <a:rPr lang="ja-JP" altLang="en-US" sz="1100" b="1">
                  <a:solidFill>
                    <a:schemeClr val="accent6"/>
                  </a:solidFill>
                  <a:latin typeface="Arial" panose="020B0604020202020204" pitchFamily="34" charset="0"/>
                  <a:ea typeface="Yu Gothic" panose="020B0400000000000000" pitchFamily="34" charset="-128"/>
                  <a:cs typeface="Arial" panose="020B0604020202020204" pitchFamily="34" charset="0"/>
                </a:rPr>
                <a:t>名刺を既存レコードへひも付けて、</a:t>
              </a:r>
              <a:br>
                <a:rPr lang="en-US" altLang="ja-JP" sz="1100" b="1" dirty="0">
                  <a:solidFill>
                    <a:schemeClr val="accent6"/>
                  </a:solidFill>
                  <a:latin typeface="Arial" panose="020B0604020202020204" pitchFamily="34" charset="0"/>
                  <a:ea typeface="Yu Gothic" panose="020B0400000000000000" pitchFamily="34" charset="-128"/>
                  <a:cs typeface="Arial" panose="020B0604020202020204" pitchFamily="34" charset="0"/>
                </a:rPr>
              </a:br>
              <a:r>
                <a:rPr lang="ja-JP" altLang="en-US" sz="1100" b="1">
                  <a:solidFill>
                    <a:schemeClr val="accent6"/>
                  </a:solidFill>
                  <a:latin typeface="Arial" panose="020B0604020202020204" pitchFamily="34" charset="0"/>
                  <a:ea typeface="Yu Gothic" panose="020B0400000000000000" pitchFamily="34" charset="-128"/>
                  <a:cs typeface="Arial" panose="020B0604020202020204" pitchFamily="34" charset="0"/>
                </a:rPr>
                <a:t>レコードの更新や作成を行います</a:t>
              </a:r>
            </a:p>
          </p:txBody>
        </p:sp>
        <p:sp>
          <p:nvSpPr>
            <p:cNvPr id="91" name="テキスト ボックス 90">
              <a:extLst>
                <a:ext uri="{FF2B5EF4-FFF2-40B4-BE49-F238E27FC236}">
                  <a16:creationId xmlns:a16="http://schemas.microsoft.com/office/drawing/2014/main" id="{AE3304BF-EFE9-34B0-0F91-5DA813D31073}"/>
                </a:ext>
              </a:extLst>
            </p:cNvPr>
            <p:cNvSpPr txBox="1"/>
            <p:nvPr/>
          </p:nvSpPr>
          <p:spPr>
            <a:xfrm>
              <a:off x="837445" y="6139138"/>
              <a:ext cx="1080000" cy="169277"/>
            </a:xfrm>
            <a:prstGeom prst="rect">
              <a:avLst/>
            </a:prstGeom>
          </p:spPr>
          <p:txBody>
            <a:bodyPr vert="horz" wrap="square" lIns="91440" tIns="0" rIns="0" bIns="0" rtlCol="0">
              <a:spAutoFit/>
            </a:bodyPr>
            <a:lstStyle/>
            <a:p>
              <a:pPr marL="0" marR="0" lvl="0" indent="0" algn="ctr" defTabSz="914400" rtl="0" eaLnBrk="1" fontAlgn="auto" latinLnBrk="0" hangingPunct="1">
                <a:lnSpc>
                  <a:spcPct val="100000"/>
                </a:lnSpc>
                <a:spcBef>
                  <a:spcPts val="800"/>
                </a:spcBef>
                <a:spcAft>
                  <a:spcPts val="0"/>
                </a:spcAft>
                <a:buClrTx/>
                <a:buSzTx/>
                <a:buFontTx/>
                <a:buNone/>
                <a:tabLst/>
                <a:defRPr/>
              </a:pPr>
              <a:r>
                <a:rPr kumimoji="1" lang="ja-JP" altLang="en-US" sz="1100" b="1" u="none" strike="noStrike" kern="1200" cap="none" spc="0" normalizeH="0" baseline="0" noProof="0">
                  <a:ln>
                    <a:noFill/>
                  </a:ln>
                  <a:solidFill>
                    <a:schemeClr val="accent1"/>
                  </a:solidFill>
                  <a:effectLst/>
                  <a:uLnTx/>
                  <a:uFillTx/>
                  <a:latin typeface="Arial" panose="020B0604020202020204" pitchFamily="34" charset="0"/>
                  <a:ea typeface="Yu Gothic" panose="020B0400000000000000" pitchFamily="34" charset="-128"/>
                  <a:cs typeface="Arial" panose="020B0604020202020204" pitchFamily="34" charset="0"/>
                </a:rPr>
                <a:t>企業属性情報</a:t>
              </a:r>
              <a:endParaRPr kumimoji="1" lang="en-US" altLang="ja-JP" sz="1000" b="1" u="none" strike="noStrike" kern="1200" cap="none" spc="0" normalizeH="0" baseline="0" noProof="0" dirty="0">
                <a:ln>
                  <a:noFill/>
                </a:ln>
                <a:solidFill>
                  <a:schemeClr val="accent1"/>
                </a:solidFill>
                <a:effectLst/>
                <a:uLnTx/>
                <a:uFillTx/>
                <a:latin typeface="Arial" panose="020B0604020202020204" pitchFamily="34" charset="0"/>
                <a:ea typeface="Yu Gothic" panose="020B0400000000000000" pitchFamily="34" charset="-128"/>
                <a:cs typeface="Arial" panose="020B0604020202020204" pitchFamily="34" charset="0"/>
              </a:endParaRPr>
            </a:p>
          </p:txBody>
        </p:sp>
        <p:grpSp>
          <p:nvGrpSpPr>
            <p:cNvPr id="92" name="グループ化 91">
              <a:extLst>
                <a:ext uri="{FF2B5EF4-FFF2-40B4-BE49-F238E27FC236}">
                  <a16:creationId xmlns:a16="http://schemas.microsoft.com/office/drawing/2014/main" id="{E0879108-89B4-A8F3-40CF-68FB494F3696}"/>
                </a:ext>
              </a:extLst>
            </p:cNvPr>
            <p:cNvGrpSpPr/>
            <p:nvPr/>
          </p:nvGrpSpPr>
          <p:grpSpPr>
            <a:xfrm>
              <a:off x="969889" y="5213187"/>
              <a:ext cx="933821" cy="933821"/>
              <a:chOff x="10713762" y="5488999"/>
              <a:chExt cx="675366" cy="675366"/>
            </a:xfrm>
          </p:grpSpPr>
          <p:sp>
            <p:nvSpPr>
              <p:cNvPr id="134" name="フリーフォーム 133">
                <a:extLst>
                  <a:ext uri="{FF2B5EF4-FFF2-40B4-BE49-F238E27FC236}">
                    <a16:creationId xmlns:a16="http://schemas.microsoft.com/office/drawing/2014/main" id="{F0BC8783-E9A8-E02D-2FF1-F1C63E7D32B7}"/>
                  </a:ext>
                </a:extLst>
              </p:cNvPr>
              <p:cNvSpPr/>
              <p:nvPr/>
            </p:nvSpPr>
            <p:spPr>
              <a:xfrm>
                <a:off x="10713762" y="5488999"/>
                <a:ext cx="675366" cy="675366"/>
              </a:xfrm>
              <a:custGeom>
                <a:avLst/>
                <a:gdLst>
                  <a:gd name="connsiteX0" fmla="*/ 0 w 675366"/>
                  <a:gd name="connsiteY0" fmla="*/ 0 h 675366"/>
                  <a:gd name="connsiteX1" fmla="*/ 675366 w 675366"/>
                  <a:gd name="connsiteY1" fmla="*/ 0 h 675366"/>
                  <a:gd name="connsiteX2" fmla="*/ 675366 w 675366"/>
                  <a:gd name="connsiteY2" fmla="*/ 675366 h 675366"/>
                  <a:gd name="connsiteX3" fmla="*/ 0 w 675366"/>
                  <a:gd name="connsiteY3" fmla="*/ 675366 h 675366"/>
                </a:gdLst>
                <a:ahLst/>
                <a:cxnLst>
                  <a:cxn ang="0">
                    <a:pos x="connsiteX0" y="connsiteY0"/>
                  </a:cxn>
                  <a:cxn ang="0">
                    <a:pos x="connsiteX1" y="connsiteY1"/>
                  </a:cxn>
                  <a:cxn ang="0">
                    <a:pos x="connsiteX2" y="connsiteY2"/>
                  </a:cxn>
                  <a:cxn ang="0">
                    <a:pos x="connsiteX3" y="connsiteY3"/>
                  </a:cxn>
                </a:cxnLst>
                <a:rect l="l" t="t" r="r" b="b"/>
                <a:pathLst>
                  <a:path w="675366" h="675366">
                    <a:moveTo>
                      <a:pt x="0" y="0"/>
                    </a:moveTo>
                    <a:lnTo>
                      <a:pt x="675366" y="0"/>
                    </a:lnTo>
                    <a:lnTo>
                      <a:pt x="675366" y="675366"/>
                    </a:lnTo>
                    <a:lnTo>
                      <a:pt x="0" y="675366"/>
                    </a:lnTo>
                    <a:close/>
                  </a:path>
                </a:pathLst>
              </a:custGeom>
              <a:noFill/>
              <a:ln w="3473"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135" name="フリーフォーム 134">
                <a:extLst>
                  <a:ext uri="{FF2B5EF4-FFF2-40B4-BE49-F238E27FC236}">
                    <a16:creationId xmlns:a16="http://schemas.microsoft.com/office/drawing/2014/main" id="{27509515-F6CE-96C2-DAED-7EE5DA111879}"/>
                  </a:ext>
                </a:extLst>
              </p:cNvPr>
              <p:cNvSpPr/>
              <p:nvPr/>
            </p:nvSpPr>
            <p:spPr>
              <a:xfrm>
                <a:off x="10854639" y="5952046"/>
                <a:ext cx="393611" cy="113792"/>
              </a:xfrm>
              <a:custGeom>
                <a:avLst/>
                <a:gdLst>
                  <a:gd name="connsiteX0" fmla="*/ 196806 w 393611"/>
                  <a:gd name="connsiteY0" fmla="*/ 51919 h 113792"/>
                  <a:gd name="connsiteX1" fmla="*/ 0 w 393611"/>
                  <a:gd name="connsiteY1" fmla="*/ 35 h 113792"/>
                  <a:gd name="connsiteX2" fmla="*/ 0 w 393611"/>
                  <a:gd name="connsiteY2" fmla="*/ 40030 h 113792"/>
                  <a:gd name="connsiteX3" fmla="*/ 196806 w 393611"/>
                  <a:gd name="connsiteY3" fmla="*/ 113792 h 113792"/>
                  <a:gd name="connsiteX4" fmla="*/ 393612 w 393611"/>
                  <a:gd name="connsiteY4" fmla="*/ 40030 h 113792"/>
                  <a:gd name="connsiteX5" fmla="*/ 393612 w 393611"/>
                  <a:gd name="connsiteY5" fmla="*/ 0 h 113792"/>
                  <a:gd name="connsiteX6" fmla="*/ 196806 w 393611"/>
                  <a:gd name="connsiteY6" fmla="*/ 51884 h 11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11" h="113792">
                    <a:moveTo>
                      <a:pt x="196806" y="51919"/>
                    </a:moveTo>
                    <a:cubicBezTo>
                      <a:pt x="104330" y="51919"/>
                      <a:pt x="26065" y="30110"/>
                      <a:pt x="0" y="35"/>
                    </a:cubicBezTo>
                    <a:lnTo>
                      <a:pt x="0" y="40030"/>
                    </a:lnTo>
                    <a:cubicBezTo>
                      <a:pt x="0" y="80763"/>
                      <a:pt x="88114" y="113792"/>
                      <a:pt x="196806" y="113792"/>
                    </a:cubicBezTo>
                    <a:cubicBezTo>
                      <a:pt x="305498" y="113792"/>
                      <a:pt x="393612" y="80763"/>
                      <a:pt x="393612" y="40030"/>
                    </a:cubicBezTo>
                    <a:lnTo>
                      <a:pt x="393612" y="0"/>
                    </a:lnTo>
                    <a:cubicBezTo>
                      <a:pt x="367582" y="30040"/>
                      <a:pt x="289317" y="51884"/>
                      <a:pt x="196806" y="51884"/>
                    </a:cubicBezTo>
                    <a:close/>
                  </a:path>
                </a:pathLst>
              </a:custGeom>
              <a:solidFill>
                <a:schemeClr val="accent1"/>
              </a:solidFill>
              <a:ln w="3473"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136" name="フリーフォーム 135">
                <a:extLst>
                  <a:ext uri="{FF2B5EF4-FFF2-40B4-BE49-F238E27FC236}">
                    <a16:creationId xmlns:a16="http://schemas.microsoft.com/office/drawing/2014/main" id="{B8B55466-A718-FD30-BE8B-45311EECF4A8}"/>
                  </a:ext>
                </a:extLst>
              </p:cNvPr>
              <p:cNvSpPr/>
              <p:nvPr/>
            </p:nvSpPr>
            <p:spPr>
              <a:xfrm>
                <a:off x="10854639" y="5856967"/>
                <a:ext cx="393611" cy="122832"/>
              </a:xfrm>
              <a:custGeom>
                <a:avLst/>
                <a:gdLst>
                  <a:gd name="connsiteX0" fmla="*/ 196806 w 393611"/>
                  <a:gd name="connsiteY0" fmla="*/ 60924 h 122832"/>
                  <a:gd name="connsiteX1" fmla="*/ 0 w 393611"/>
                  <a:gd name="connsiteY1" fmla="*/ 0 h 122832"/>
                  <a:gd name="connsiteX2" fmla="*/ 0 w 393611"/>
                  <a:gd name="connsiteY2" fmla="*/ 49070 h 122832"/>
                  <a:gd name="connsiteX3" fmla="*/ 196806 w 393611"/>
                  <a:gd name="connsiteY3" fmla="*/ 122832 h 122832"/>
                  <a:gd name="connsiteX4" fmla="*/ 393612 w 393611"/>
                  <a:gd name="connsiteY4" fmla="*/ 49070 h 122832"/>
                  <a:gd name="connsiteX5" fmla="*/ 393612 w 393611"/>
                  <a:gd name="connsiteY5" fmla="*/ 0 h 122832"/>
                  <a:gd name="connsiteX6" fmla="*/ 196806 w 393611"/>
                  <a:gd name="connsiteY6" fmla="*/ 60924 h 12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11" h="122832">
                    <a:moveTo>
                      <a:pt x="196806" y="60924"/>
                    </a:moveTo>
                    <a:cubicBezTo>
                      <a:pt x="98280" y="60924"/>
                      <a:pt x="16462" y="34612"/>
                      <a:pt x="0" y="0"/>
                    </a:cubicBezTo>
                    <a:lnTo>
                      <a:pt x="0" y="49070"/>
                    </a:lnTo>
                    <a:cubicBezTo>
                      <a:pt x="0" y="89803"/>
                      <a:pt x="88114" y="122832"/>
                      <a:pt x="196806" y="122832"/>
                    </a:cubicBezTo>
                    <a:cubicBezTo>
                      <a:pt x="305498" y="122832"/>
                      <a:pt x="393612" y="89803"/>
                      <a:pt x="393612" y="49070"/>
                    </a:cubicBezTo>
                    <a:lnTo>
                      <a:pt x="393612" y="0"/>
                    </a:lnTo>
                    <a:cubicBezTo>
                      <a:pt x="377150" y="34612"/>
                      <a:pt x="295332" y="60924"/>
                      <a:pt x="196806" y="60924"/>
                    </a:cubicBezTo>
                    <a:close/>
                  </a:path>
                </a:pathLst>
              </a:custGeom>
              <a:solidFill>
                <a:schemeClr val="accent1"/>
              </a:solidFill>
              <a:ln w="3473"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137" name="フリーフォーム 136">
                <a:extLst>
                  <a:ext uri="{FF2B5EF4-FFF2-40B4-BE49-F238E27FC236}">
                    <a16:creationId xmlns:a16="http://schemas.microsoft.com/office/drawing/2014/main" id="{B6822F23-60D9-81EA-D401-EE6B1F9232C7}"/>
                  </a:ext>
                </a:extLst>
              </p:cNvPr>
              <p:cNvSpPr/>
              <p:nvPr/>
            </p:nvSpPr>
            <p:spPr>
              <a:xfrm>
                <a:off x="11149935" y="5833717"/>
                <a:ext cx="3517" cy="3517"/>
              </a:xfrm>
              <a:custGeom>
                <a:avLst/>
                <a:gdLst>
                  <a:gd name="connsiteX0" fmla="*/ 0 w 3517"/>
                  <a:gd name="connsiteY0" fmla="*/ 0 h 3517"/>
                  <a:gd name="connsiteX1" fmla="*/ 0 w 3517"/>
                  <a:gd name="connsiteY1" fmla="*/ 0 h 3517"/>
                  <a:gd name="connsiteX2" fmla="*/ 0 w 3517"/>
                  <a:gd name="connsiteY2" fmla="*/ 0 h 3517"/>
                  <a:gd name="connsiteX3" fmla="*/ 0 w 3517"/>
                  <a:gd name="connsiteY3" fmla="*/ 0 h 3517"/>
                  <a:gd name="connsiteX4" fmla="*/ 0 w 3517"/>
                  <a:gd name="connsiteY4" fmla="*/ 0 h 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 h="3517">
                    <a:moveTo>
                      <a:pt x="0" y="0"/>
                    </a:moveTo>
                    <a:lnTo>
                      <a:pt x="0" y="0"/>
                    </a:lnTo>
                    <a:lnTo>
                      <a:pt x="0" y="0"/>
                    </a:lnTo>
                    <a:lnTo>
                      <a:pt x="0" y="0"/>
                    </a:lnTo>
                    <a:lnTo>
                      <a:pt x="0" y="0"/>
                    </a:lnTo>
                    <a:close/>
                  </a:path>
                </a:pathLst>
              </a:custGeom>
              <a:solidFill>
                <a:schemeClr val="tx2">
                  <a:lumMod val="60000"/>
                  <a:lumOff val="40000"/>
                </a:schemeClr>
              </a:solidFill>
              <a:ln w="3473"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138" name="フリーフォーム 137">
                <a:extLst>
                  <a:ext uri="{FF2B5EF4-FFF2-40B4-BE49-F238E27FC236}">
                    <a16:creationId xmlns:a16="http://schemas.microsoft.com/office/drawing/2014/main" id="{E765A253-AB7B-D095-C656-51E0743C5651}"/>
                  </a:ext>
                </a:extLst>
              </p:cNvPr>
              <p:cNvSpPr/>
              <p:nvPr/>
            </p:nvSpPr>
            <p:spPr>
              <a:xfrm>
                <a:off x="10854639" y="5760974"/>
                <a:ext cx="393611" cy="132329"/>
              </a:xfrm>
              <a:custGeom>
                <a:avLst/>
                <a:gdLst>
                  <a:gd name="connsiteX0" fmla="*/ 316402 w 393611"/>
                  <a:gd name="connsiteY0" fmla="*/ 0 h 132329"/>
                  <a:gd name="connsiteX1" fmla="*/ 316402 w 393611"/>
                  <a:gd name="connsiteY1" fmla="*/ 65707 h 132329"/>
                  <a:gd name="connsiteX2" fmla="*/ 288262 w 393611"/>
                  <a:gd name="connsiteY2" fmla="*/ 93848 h 132329"/>
                  <a:gd name="connsiteX3" fmla="*/ 105350 w 393611"/>
                  <a:gd name="connsiteY3" fmla="*/ 93848 h 132329"/>
                  <a:gd name="connsiteX4" fmla="*/ 77210 w 393611"/>
                  <a:gd name="connsiteY4" fmla="*/ 65707 h 132329"/>
                  <a:gd name="connsiteX5" fmla="*/ 77210 w 393611"/>
                  <a:gd name="connsiteY5" fmla="*/ 0 h 132329"/>
                  <a:gd name="connsiteX6" fmla="*/ 0 w 393611"/>
                  <a:gd name="connsiteY6" fmla="*/ 58567 h 132329"/>
                  <a:gd name="connsiteX7" fmla="*/ 196806 w 393611"/>
                  <a:gd name="connsiteY7" fmla="*/ 132330 h 132329"/>
                  <a:gd name="connsiteX8" fmla="*/ 393612 w 393611"/>
                  <a:gd name="connsiteY8" fmla="*/ 58567 h 132329"/>
                  <a:gd name="connsiteX9" fmla="*/ 316402 w 393611"/>
                  <a:gd name="connsiteY9" fmla="*/ 0 h 13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611" h="132329">
                    <a:moveTo>
                      <a:pt x="316402" y="0"/>
                    </a:moveTo>
                    <a:lnTo>
                      <a:pt x="316402" y="65707"/>
                    </a:lnTo>
                    <a:cubicBezTo>
                      <a:pt x="316402" y="81220"/>
                      <a:pt x="303774" y="93848"/>
                      <a:pt x="288262" y="93848"/>
                    </a:cubicBezTo>
                    <a:lnTo>
                      <a:pt x="105350" y="93848"/>
                    </a:lnTo>
                    <a:cubicBezTo>
                      <a:pt x="89838" y="93848"/>
                      <a:pt x="77210" y="81220"/>
                      <a:pt x="77210" y="65707"/>
                    </a:cubicBezTo>
                    <a:lnTo>
                      <a:pt x="77210" y="0"/>
                    </a:lnTo>
                    <a:cubicBezTo>
                      <a:pt x="30286" y="13472"/>
                      <a:pt x="0" y="34683"/>
                      <a:pt x="0" y="58567"/>
                    </a:cubicBezTo>
                    <a:cubicBezTo>
                      <a:pt x="0" y="99300"/>
                      <a:pt x="88114" y="132330"/>
                      <a:pt x="196806" y="132330"/>
                    </a:cubicBezTo>
                    <a:cubicBezTo>
                      <a:pt x="305498" y="132330"/>
                      <a:pt x="393612" y="99300"/>
                      <a:pt x="393612" y="58567"/>
                    </a:cubicBezTo>
                    <a:cubicBezTo>
                      <a:pt x="393612" y="34683"/>
                      <a:pt x="363326" y="13472"/>
                      <a:pt x="316402" y="0"/>
                    </a:cubicBezTo>
                    <a:close/>
                  </a:path>
                </a:pathLst>
              </a:custGeom>
              <a:solidFill>
                <a:schemeClr val="accent1"/>
              </a:solidFill>
              <a:ln w="3473"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139" name="フリーフォーム 138">
                <a:extLst>
                  <a:ext uri="{FF2B5EF4-FFF2-40B4-BE49-F238E27FC236}">
                    <a16:creationId xmlns:a16="http://schemas.microsoft.com/office/drawing/2014/main" id="{5998460F-60D4-3B3C-E2ED-C4F7B1646060}"/>
                  </a:ext>
                </a:extLst>
              </p:cNvPr>
              <p:cNvSpPr/>
              <p:nvPr/>
            </p:nvSpPr>
            <p:spPr>
              <a:xfrm>
                <a:off x="10952954" y="5571063"/>
                <a:ext cx="196981" cy="262654"/>
              </a:xfrm>
              <a:custGeom>
                <a:avLst/>
                <a:gdLst>
                  <a:gd name="connsiteX0" fmla="*/ 189947 w 196981"/>
                  <a:gd name="connsiteY0" fmla="*/ 0 h 262654"/>
                  <a:gd name="connsiteX1" fmla="*/ 7035 w 196981"/>
                  <a:gd name="connsiteY1" fmla="*/ 0 h 262654"/>
                  <a:gd name="connsiteX2" fmla="*/ 0 w 196981"/>
                  <a:gd name="connsiteY2" fmla="*/ 7035 h 262654"/>
                  <a:gd name="connsiteX3" fmla="*/ 0 w 196981"/>
                  <a:gd name="connsiteY3" fmla="*/ 255619 h 262654"/>
                  <a:gd name="connsiteX4" fmla="*/ 7035 w 196981"/>
                  <a:gd name="connsiteY4" fmla="*/ 262654 h 262654"/>
                  <a:gd name="connsiteX5" fmla="*/ 70351 w 196981"/>
                  <a:gd name="connsiteY5" fmla="*/ 262654 h 262654"/>
                  <a:gd name="connsiteX6" fmla="*/ 73868 w 196981"/>
                  <a:gd name="connsiteY6" fmla="*/ 259137 h 262654"/>
                  <a:gd name="connsiteX7" fmla="*/ 73868 w 196981"/>
                  <a:gd name="connsiteY7" fmla="*/ 209891 h 262654"/>
                  <a:gd name="connsiteX8" fmla="*/ 77386 w 196981"/>
                  <a:gd name="connsiteY8" fmla="*/ 206374 h 262654"/>
                  <a:gd name="connsiteX9" fmla="*/ 119596 w 196981"/>
                  <a:gd name="connsiteY9" fmla="*/ 206374 h 262654"/>
                  <a:gd name="connsiteX10" fmla="*/ 123114 w 196981"/>
                  <a:gd name="connsiteY10" fmla="*/ 209891 h 262654"/>
                  <a:gd name="connsiteX11" fmla="*/ 123114 w 196981"/>
                  <a:gd name="connsiteY11" fmla="*/ 259137 h 262654"/>
                  <a:gd name="connsiteX12" fmla="*/ 126631 w 196981"/>
                  <a:gd name="connsiteY12" fmla="*/ 262654 h 262654"/>
                  <a:gd name="connsiteX13" fmla="*/ 189947 w 196981"/>
                  <a:gd name="connsiteY13" fmla="*/ 262654 h 262654"/>
                  <a:gd name="connsiteX14" fmla="*/ 196982 w 196981"/>
                  <a:gd name="connsiteY14" fmla="*/ 255619 h 262654"/>
                  <a:gd name="connsiteX15" fmla="*/ 196982 w 196981"/>
                  <a:gd name="connsiteY15" fmla="*/ 7035 h 262654"/>
                  <a:gd name="connsiteX16" fmla="*/ 189947 w 196981"/>
                  <a:gd name="connsiteY16" fmla="*/ 0 h 262654"/>
                  <a:gd name="connsiteX17" fmla="*/ 57441 w 196981"/>
                  <a:gd name="connsiteY17" fmla="*/ 154173 h 262654"/>
                  <a:gd name="connsiteX18" fmla="*/ 55683 w 196981"/>
                  <a:gd name="connsiteY18" fmla="*/ 155932 h 262654"/>
                  <a:gd name="connsiteX19" fmla="*/ 38693 w 196981"/>
                  <a:gd name="connsiteY19" fmla="*/ 155932 h 262654"/>
                  <a:gd name="connsiteX20" fmla="*/ 36934 w 196981"/>
                  <a:gd name="connsiteY20" fmla="*/ 154173 h 262654"/>
                  <a:gd name="connsiteX21" fmla="*/ 36934 w 196981"/>
                  <a:gd name="connsiteY21" fmla="*/ 137184 h 262654"/>
                  <a:gd name="connsiteX22" fmla="*/ 38693 w 196981"/>
                  <a:gd name="connsiteY22" fmla="*/ 135425 h 262654"/>
                  <a:gd name="connsiteX23" fmla="*/ 55683 w 196981"/>
                  <a:gd name="connsiteY23" fmla="*/ 135425 h 262654"/>
                  <a:gd name="connsiteX24" fmla="*/ 57441 w 196981"/>
                  <a:gd name="connsiteY24" fmla="*/ 137184 h 262654"/>
                  <a:gd name="connsiteX25" fmla="*/ 57441 w 196981"/>
                  <a:gd name="connsiteY25" fmla="*/ 154173 h 262654"/>
                  <a:gd name="connsiteX26" fmla="*/ 57441 w 196981"/>
                  <a:gd name="connsiteY26" fmla="*/ 104928 h 262654"/>
                  <a:gd name="connsiteX27" fmla="*/ 55683 w 196981"/>
                  <a:gd name="connsiteY27" fmla="*/ 106687 h 262654"/>
                  <a:gd name="connsiteX28" fmla="*/ 38693 w 196981"/>
                  <a:gd name="connsiteY28" fmla="*/ 106687 h 262654"/>
                  <a:gd name="connsiteX29" fmla="*/ 36934 w 196981"/>
                  <a:gd name="connsiteY29" fmla="*/ 104928 h 262654"/>
                  <a:gd name="connsiteX30" fmla="*/ 36934 w 196981"/>
                  <a:gd name="connsiteY30" fmla="*/ 87938 h 262654"/>
                  <a:gd name="connsiteX31" fmla="*/ 38693 w 196981"/>
                  <a:gd name="connsiteY31" fmla="*/ 86180 h 262654"/>
                  <a:gd name="connsiteX32" fmla="*/ 55683 w 196981"/>
                  <a:gd name="connsiteY32" fmla="*/ 86180 h 262654"/>
                  <a:gd name="connsiteX33" fmla="*/ 57441 w 196981"/>
                  <a:gd name="connsiteY33" fmla="*/ 87938 h 262654"/>
                  <a:gd name="connsiteX34" fmla="*/ 57441 w 196981"/>
                  <a:gd name="connsiteY34" fmla="*/ 104928 h 262654"/>
                  <a:gd name="connsiteX35" fmla="*/ 57441 w 196981"/>
                  <a:gd name="connsiteY35" fmla="*/ 55683 h 262654"/>
                  <a:gd name="connsiteX36" fmla="*/ 55683 w 196981"/>
                  <a:gd name="connsiteY36" fmla="*/ 57441 h 262654"/>
                  <a:gd name="connsiteX37" fmla="*/ 38693 w 196981"/>
                  <a:gd name="connsiteY37" fmla="*/ 57441 h 262654"/>
                  <a:gd name="connsiteX38" fmla="*/ 36934 w 196981"/>
                  <a:gd name="connsiteY38" fmla="*/ 55683 h 262654"/>
                  <a:gd name="connsiteX39" fmla="*/ 36934 w 196981"/>
                  <a:gd name="connsiteY39" fmla="*/ 38693 h 262654"/>
                  <a:gd name="connsiteX40" fmla="*/ 38693 w 196981"/>
                  <a:gd name="connsiteY40" fmla="*/ 36934 h 262654"/>
                  <a:gd name="connsiteX41" fmla="*/ 55683 w 196981"/>
                  <a:gd name="connsiteY41" fmla="*/ 36934 h 262654"/>
                  <a:gd name="connsiteX42" fmla="*/ 57441 w 196981"/>
                  <a:gd name="connsiteY42" fmla="*/ 38693 h 262654"/>
                  <a:gd name="connsiteX43" fmla="*/ 57441 w 196981"/>
                  <a:gd name="connsiteY43" fmla="*/ 55683 h 262654"/>
                  <a:gd name="connsiteX44" fmla="*/ 108727 w 196981"/>
                  <a:gd name="connsiteY44" fmla="*/ 154173 h 262654"/>
                  <a:gd name="connsiteX45" fmla="*/ 106968 w 196981"/>
                  <a:gd name="connsiteY45" fmla="*/ 155932 h 262654"/>
                  <a:gd name="connsiteX46" fmla="*/ 89978 w 196981"/>
                  <a:gd name="connsiteY46" fmla="*/ 155932 h 262654"/>
                  <a:gd name="connsiteX47" fmla="*/ 88220 w 196981"/>
                  <a:gd name="connsiteY47" fmla="*/ 154173 h 262654"/>
                  <a:gd name="connsiteX48" fmla="*/ 88220 w 196981"/>
                  <a:gd name="connsiteY48" fmla="*/ 137184 h 262654"/>
                  <a:gd name="connsiteX49" fmla="*/ 89978 w 196981"/>
                  <a:gd name="connsiteY49" fmla="*/ 135425 h 262654"/>
                  <a:gd name="connsiteX50" fmla="*/ 106968 w 196981"/>
                  <a:gd name="connsiteY50" fmla="*/ 135425 h 262654"/>
                  <a:gd name="connsiteX51" fmla="*/ 108727 w 196981"/>
                  <a:gd name="connsiteY51" fmla="*/ 137184 h 262654"/>
                  <a:gd name="connsiteX52" fmla="*/ 108727 w 196981"/>
                  <a:gd name="connsiteY52" fmla="*/ 154173 h 262654"/>
                  <a:gd name="connsiteX53" fmla="*/ 108727 w 196981"/>
                  <a:gd name="connsiteY53" fmla="*/ 104928 h 262654"/>
                  <a:gd name="connsiteX54" fmla="*/ 106968 w 196981"/>
                  <a:gd name="connsiteY54" fmla="*/ 106687 h 262654"/>
                  <a:gd name="connsiteX55" fmla="*/ 89978 w 196981"/>
                  <a:gd name="connsiteY55" fmla="*/ 106687 h 262654"/>
                  <a:gd name="connsiteX56" fmla="*/ 88220 w 196981"/>
                  <a:gd name="connsiteY56" fmla="*/ 104928 h 262654"/>
                  <a:gd name="connsiteX57" fmla="*/ 88220 w 196981"/>
                  <a:gd name="connsiteY57" fmla="*/ 87938 h 262654"/>
                  <a:gd name="connsiteX58" fmla="*/ 89978 w 196981"/>
                  <a:gd name="connsiteY58" fmla="*/ 86180 h 262654"/>
                  <a:gd name="connsiteX59" fmla="*/ 106968 w 196981"/>
                  <a:gd name="connsiteY59" fmla="*/ 86180 h 262654"/>
                  <a:gd name="connsiteX60" fmla="*/ 108727 w 196981"/>
                  <a:gd name="connsiteY60" fmla="*/ 87938 h 262654"/>
                  <a:gd name="connsiteX61" fmla="*/ 108727 w 196981"/>
                  <a:gd name="connsiteY61" fmla="*/ 104928 h 262654"/>
                  <a:gd name="connsiteX62" fmla="*/ 108727 w 196981"/>
                  <a:gd name="connsiteY62" fmla="*/ 55683 h 262654"/>
                  <a:gd name="connsiteX63" fmla="*/ 106968 w 196981"/>
                  <a:gd name="connsiteY63" fmla="*/ 57441 h 262654"/>
                  <a:gd name="connsiteX64" fmla="*/ 89978 w 196981"/>
                  <a:gd name="connsiteY64" fmla="*/ 57441 h 262654"/>
                  <a:gd name="connsiteX65" fmla="*/ 88220 w 196981"/>
                  <a:gd name="connsiteY65" fmla="*/ 55683 h 262654"/>
                  <a:gd name="connsiteX66" fmla="*/ 88220 w 196981"/>
                  <a:gd name="connsiteY66" fmla="*/ 38693 h 262654"/>
                  <a:gd name="connsiteX67" fmla="*/ 89978 w 196981"/>
                  <a:gd name="connsiteY67" fmla="*/ 36934 h 262654"/>
                  <a:gd name="connsiteX68" fmla="*/ 106968 w 196981"/>
                  <a:gd name="connsiteY68" fmla="*/ 36934 h 262654"/>
                  <a:gd name="connsiteX69" fmla="*/ 108727 w 196981"/>
                  <a:gd name="connsiteY69" fmla="*/ 38693 h 262654"/>
                  <a:gd name="connsiteX70" fmla="*/ 108727 w 196981"/>
                  <a:gd name="connsiteY70" fmla="*/ 55683 h 262654"/>
                  <a:gd name="connsiteX71" fmla="*/ 160012 w 196981"/>
                  <a:gd name="connsiteY71" fmla="*/ 154173 h 262654"/>
                  <a:gd name="connsiteX72" fmla="*/ 158254 w 196981"/>
                  <a:gd name="connsiteY72" fmla="*/ 155932 h 262654"/>
                  <a:gd name="connsiteX73" fmla="*/ 141264 w 196981"/>
                  <a:gd name="connsiteY73" fmla="*/ 155932 h 262654"/>
                  <a:gd name="connsiteX74" fmla="*/ 139505 w 196981"/>
                  <a:gd name="connsiteY74" fmla="*/ 154173 h 262654"/>
                  <a:gd name="connsiteX75" fmla="*/ 139505 w 196981"/>
                  <a:gd name="connsiteY75" fmla="*/ 137184 h 262654"/>
                  <a:gd name="connsiteX76" fmla="*/ 141264 w 196981"/>
                  <a:gd name="connsiteY76" fmla="*/ 135425 h 262654"/>
                  <a:gd name="connsiteX77" fmla="*/ 158254 w 196981"/>
                  <a:gd name="connsiteY77" fmla="*/ 135425 h 262654"/>
                  <a:gd name="connsiteX78" fmla="*/ 160012 w 196981"/>
                  <a:gd name="connsiteY78" fmla="*/ 137184 h 262654"/>
                  <a:gd name="connsiteX79" fmla="*/ 160012 w 196981"/>
                  <a:gd name="connsiteY79" fmla="*/ 154173 h 262654"/>
                  <a:gd name="connsiteX80" fmla="*/ 160012 w 196981"/>
                  <a:gd name="connsiteY80" fmla="*/ 104928 h 262654"/>
                  <a:gd name="connsiteX81" fmla="*/ 158254 w 196981"/>
                  <a:gd name="connsiteY81" fmla="*/ 106687 h 262654"/>
                  <a:gd name="connsiteX82" fmla="*/ 141264 w 196981"/>
                  <a:gd name="connsiteY82" fmla="*/ 106687 h 262654"/>
                  <a:gd name="connsiteX83" fmla="*/ 139505 w 196981"/>
                  <a:gd name="connsiteY83" fmla="*/ 104928 h 262654"/>
                  <a:gd name="connsiteX84" fmla="*/ 139505 w 196981"/>
                  <a:gd name="connsiteY84" fmla="*/ 87938 h 262654"/>
                  <a:gd name="connsiteX85" fmla="*/ 141264 w 196981"/>
                  <a:gd name="connsiteY85" fmla="*/ 86180 h 262654"/>
                  <a:gd name="connsiteX86" fmla="*/ 158254 w 196981"/>
                  <a:gd name="connsiteY86" fmla="*/ 86180 h 262654"/>
                  <a:gd name="connsiteX87" fmla="*/ 160012 w 196981"/>
                  <a:gd name="connsiteY87" fmla="*/ 87938 h 262654"/>
                  <a:gd name="connsiteX88" fmla="*/ 160012 w 196981"/>
                  <a:gd name="connsiteY88" fmla="*/ 104928 h 262654"/>
                  <a:gd name="connsiteX89" fmla="*/ 160012 w 196981"/>
                  <a:gd name="connsiteY89" fmla="*/ 55683 h 262654"/>
                  <a:gd name="connsiteX90" fmla="*/ 158254 w 196981"/>
                  <a:gd name="connsiteY90" fmla="*/ 57441 h 262654"/>
                  <a:gd name="connsiteX91" fmla="*/ 141264 w 196981"/>
                  <a:gd name="connsiteY91" fmla="*/ 57441 h 262654"/>
                  <a:gd name="connsiteX92" fmla="*/ 139505 w 196981"/>
                  <a:gd name="connsiteY92" fmla="*/ 55683 h 262654"/>
                  <a:gd name="connsiteX93" fmla="*/ 139505 w 196981"/>
                  <a:gd name="connsiteY93" fmla="*/ 38693 h 262654"/>
                  <a:gd name="connsiteX94" fmla="*/ 141264 w 196981"/>
                  <a:gd name="connsiteY94" fmla="*/ 36934 h 262654"/>
                  <a:gd name="connsiteX95" fmla="*/ 158254 w 196981"/>
                  <a:gd name="connsiteY95" fmla="*/ 36934 h 262654"/>
                  <a:gd name="connsiteX96" fmla="*/ 160012 w 196981"/>
                  <a:gd name="connsiteY96" fmla="*/ 38693 h 262654"/>
                  <a:gd name="connsiteX97" fmla="*/ 160012 w 196981"/>
                  <a:gd name="connsiteY97" fmla="*/ 55683 h 26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96981" h="262654">
                    <a:moveTo>
                      <a:pt x="189947" y="0"/>
                    </a:moveTo>
                    <a:lnTo>
                      <a:pt x="7035" y="0"/>
                    </a:lnTo>
                    <a:cubicBezTo>
                      <a:pt x="3166" y="0"/>
                      <a:pt x="0" y="3166"/>
                      <a:pt x="0" y="7035"/>
                    </a:cubicBezTo>
                    <a:lnTo>
                      <a:pt x="0" y="255619"/>
                    </a:lnTo>
                    <a:cubicBezTo>
                      <a:pt x="0" y="259488"/>
                      <a:pt x="3166" y="262654"/>
                      <a:pt x="7035" y="262654"/>
                    </a:cubicBezTo>
                    <a:lnTo>
                      <a:pt x="70351" y="262654"/>
                    </a:lnTo>
                    <a:cubicBezTo>
                      <a:pt x="72285" y="262654"/>
                      <a:pt x="73868" y="261071"/>
                      <a:pt x="73868" y="259137"/>
                    </a:cubicBezTo>
                    <a:lnTo>
                      <a:pt x="73868" y="209891"/>
                    </a:lnTo>
                    <a:cubicBezTo>
                      <a:pt x="73868" y="207956"/>
                      <a:pt x="75451" y="206374"/>
                      <a:pt x="77386" y="206374"/>
                    </a:cubicBezTo>
                    <a:lnTo>
                      <a:pt x="119596" y="206374"/>
                    </a:lnTo>
                    <a:cubicBezTo>
                      <a:pt x="121531" y="206374"/>
                      <a:pt x="123114" y="207956"/>
                      <a:pt x="123114" y="209891"/>
                    </a:cubicBezTo>
                    <a:lnTo>
                      <a:pt x="123114" y="259137"/>
                    </a:lnTo>
                    <a:cubicBezTo>
                      <a:pt x="123114" y="261071"/>
                      <a:pt x="124696" y="262654"/>
                      <a:pt x="126631" y="262654"/>
                    </a:cubicBezTo>
                    <a:lnTo>
                      <a:pt x="189947" y="262654"/>
                    </a:lnTo>
                    <a:cubicBezTo>
                      <a:pt x="193816" y="262654"/>
                      <a:pt x="196982" y="259488"/>
                      <a:pt x="196982" y="255619"/>
                    </a:cubicBezTo>
                    <a:lnTo>
                      <a:pt x="196982" y="7035"/>
                    </a:lnTo>
                    <a:cubicBezTo>
                      <a:pt x="196982" y="3166"/>
                      <a:pt x="193816" y="0"/>
                      <a:pt x="189947" y="0"/>
                    </a:cubicBezTo>
                    <a:close/>
                    <a:moveTo>
                      <a:pt x="57441" y="154173"/>
                    </a:moveTo>
                    <a:cubicBezTo>
                      <a:pt x="57441" y="155158"/>
                      <a:pt x="56667" y="155932"/>
                      <a:pt x="55683" y="155932"/>
                    </a:cubicBezTo>
                    <a:lnTo>
                      <a:pt x="38693" y="155932"/>
                    </a:lnTo>
                    <a:cubicBezTo>
                      <a:pt x="37708" y="155932"/>
                      <a:pt x="36934" y="155158"/>
                      <a:pt x="36934" y="154173"/>
                    </a:cubicBezTo>
                    <a:lnTo>
                      <a:pt x="36934" y="137184"/>
                    </a:lnTo>
                    <a:cubicBezTo>
                      <a:pt x="36934" y="136199"/>
                      <a:pt x="37708" y="135425"/>
                      <a:pt x="38693" y="135425"/>
                    </a:cubicBezTo>
                    <a:lnTo>
                      <a:pt x="55683" y="135425"/>
                    </a:lnTo>
                    <a:cubicBezTo>
                      <a:pt x="56667" y="135425"/>
                      <a:pt x="57441" y="136199"/>
                      <a:pt x="57441" y="137184"/>
                    </a:cubicBezTo>
                    <a:lnTo>
                      <a:pt x="57441" y="154173"/>
                    </a:lnTo>
                    <a:close/>
                    <a:moveTo>
                      <a:pt x="57441" y="104928"/>
                    </a:moveTo>
                    <a:cubicBezTo>
                      <a:pt x="57441" y="105913"/>
                      <a:pt x="56667" y="106687"/>
                      <a:pt x="55683" y="106687"/>
                    </a:cubicBezTo>
                    <a:lnTo>
                      <a:pt x="38693" y="106687"/>
                    </a:lnTo>
                    <a:cubicBezTo>
                      <a:pt x="37708" y="106687"/>
                      <a:pt x="36934" y="105913"/>
                      <a:pt x="36934" y="104928"/>
                    </a:cubicBezTo>
                    <a:lnTo>
                      <a:pt x="36934" y="87938"/>
                    </a:lnTo>
                    <a:cubicBezTo>
                      <a:pt x="36934" y="86953"/>
                      <a:pt x="37708" y="86180"/>
                      <a:pt x="38693" y="86180"/>
                    </a:cubicBezTo>
                    <a:lnTo>
                      <a:pt x="55683" y="86180"/>
                    </a:lnTo>
                    <a:cubicBezTo>
                      <a:pt x="56667" y="86180"/>
                      <a:pt x="57441" y="86953"/>
                      <a:pt x="57441" y="87938"/>
                    </a:cubicBezTo>
                    <a:lnTo>
                      <a:pt x="57441" y="104928"/>
                    </a:lnTo>
                    <a:close/>
                    <a:moveTo>
                      <a:pt x="57441" y="55683"/>
                    </a:moveTo>
                    <a:cubicBezTo>
                      <a:pt x="57441" y="56667"/>
                      <a:pt x="56667" y="57441"/>
                      <a:pt x="55683" y="57441"/>
                    </a:cubicBezTo>
                    <a:lnTo>
                      <a:pt x="38693" y="57441"/>
                    </a:lnTo>
                    <a:cubicBezTo>
                      <a:pt x="37708" y="57441"/>
                      <a:pt x="36934" y="56667"/>
                      <a:pt x="36934" y="55683"/>
                    </a:cubicBezTo>
                    <a:lnTo>
                      <a:pt x="36934" y="38693"/>
                    </a:lnTo>
                    <a:cubicBezTo>
                      <a:pt x="36934" y="37708"/>
                      <a:pt x="37708" y="36934"/>
                      <a:pt x="38693" y="36934"/>
                    </a:cubicBezTo>
                    <a:lnTo>
                      <a:pt x="55683" y="36934"/>
                    </a:lnTo>
                    <a:cubicBezTo>
                      <a:pt x="56667" y="36934"/>
                      <a:pt x="57441" y="37708"/>
                      <a:pt x="57441" y="38693"/>
                    </a:cubicBezTo>
                    <a:lnTo>
                      <a:pt x="57441" y="55683"/>
                    </a:lnTo>
                    <a:close/>
                    <a:moveTo>
                      <a:pt x="108727" y="154173"/>
                    </a:moveTo>
                    <a:cubicBezTo>
                      <a:pt x="108727" y="155158"/>
                      <a:pt x="107953" y="155932"/>
                      <a:pt x="106968" y="155932"/>
                    </a:cubicBezTo>
                    <a:lnTo>
                      <a:pt x="89978" y="155932"/>
                    </a:lnTo>
                    <a:cubicBezTo>
                      <a:pt x="88994" y="155932"/>
                      <a:pt x="88220" y="155158"/>
                      <a:pt x="88220" y="154173"/>
                    </a:cubicBezTo>
                    <a:lnTo>
                      <a:pt x="88220" y="137184"/>
                    </a:lnTo>
                    <a:cubicBezTo>
                      <a:pt x="88220" y="136199"/>
                      <a:pt x="88994" y="135425"/>
                      <a:pt x="89978" y="135425"/>
                    </a:cubicBezTo>
                    <a:lnTo>
                      <a:pt x="106968" y="135425"/>
                    </a:lnTo>
                    <a:cubicBezTo>
                      <a:pt x="107953" y="135425"/>
                      <a:pt x="108727" y="136199"/>
                      <a:pt x="108727" y="137184"/>
                    </a:cubicBezTo>
                    <a:lnTo>
                      <a:pt x="108727" y="154173"/>
                    </a:lnTo>
                    <a:close/>
                    <a:moveTo>
                      <a:pt x="108727" y="104928"/>
                    </a:moveTo>
                    <a:cubicBezTo>
                      <a:pt x="108727" y="105913"/>
                      <a:pt x="107953" y="106687"/>
                      <a:pt x="106968" y="106687"/>
                    </a:cubicBezTo>
                    <a:lnTo>
                      <a:pt x="89978" y="106687"/>
                    </a:lnTo>
                    <a:cubicBezTo>
                      <a:pt x="88994" y="106687"/>
                      <a:pt x="88220" y="105913"/>
                      <a:pt x="88220" y="104928"/>
                    </a:cubicBezTo>
                    <a:lnTo>
                      <a:pt x="88220" y="87938"/>
                    </a:lnTo>
                    <a:cubicBezTo>
                      <a:pt x="88220" y="86953"/>
                      <a:pt x="88994" y="86180"/>
                      <a:pt x="89978" y="86180"/>
                    </a:cubicBezTo>
                    <a:lnTo>
                      <a:pt x="106968" y="86180"/>
                    </a:lnTo>
                    <a:cubicBezTo>
                      <a:pt x="107953" y="86180"/>
                      <a:pt x="108727" y="86953"/>
                      <a:pt x="108727" y="87938"/>
                    </a:cubicBezTo>
                    <a:lnTo>
                      <a:pt x="108727" y="104928"/>
                    </a:lnTo>
                    <a:close/>
                    <a:moveTo>
                      <a:pt x="108727" y="55683"/>
                    </a:moveTo>
                    <a:cubicBezTo>
                      <a:pt x="108727" y="56667"/>
                      <a:pt x="107953" y="57441"/>
                      <a:pt x="106968" y="57441"/>
                    </a:cubicBezTo>
                    <a:lnTo>
                      <a:pt x="89978" y="57441"/>
                    </a:lnTo>
                    <a:cubicBezTo>
                      <a:pt x="88994" y="57441"/>
                      <a:pt x="88220" y="56667"/>
                      <a:pt x="88220" y="55683"/>
                    </a:cubicBezTo>
                    <a:lnTo>
                      <a:pt x="88220" y="38693"/>
                    </a:lnTo>
                    <a:cubicBezTo>
                      <a:pt x="88220" y="37708"/>
                      <a:pt x="88994" y="36934"/>
                      <a:pt x="89978" y="36934"/>
                    </a:cubicBezTo>
                    <a:lnTo>
                      <a:pt x="106968" y="36934"/>
                    </a:lnTo>
                    <a:cubicBezTo>
                      <a:pt x="107953" y="36934"/>
                      <a:pt x="108727" y="37708"/>
                      <a:pt x="108727" y="38693"/>
                    </a:cubicBezTo>
                    <a:lnTo>
                      <a:pt x="108727" y="55683"/>
                    </a:lnTo>
                    <a:close/>
                    <a:moveTo>
                      <a:pt x="160012" y="154173"/>
                    </a:moveTo>
                    <a:cubicBezTo>
                      <a:pt x="160012" y="155158"/>
                      <a:pt x="159239" y="155932"/>
                      <a:pt x="158254" y="155932"/>
                    </a:cubicBezTo>
                    <a:lnTo>
                      <a:pt x="141264" y="155932"/>
                    </a:lnTo>
                    <a:cubicBezTo>
                      <a:pt x="140279" y="155932"/>
                      <a:pt x="139505" y="155158"/>
                      <a:pt x="139505" y="154173"/>
                    </a:cubicBezTo>
                    <a:lnTo>
                      <a:pt x="139505" y="137184"/>
                    </a:lnTo>
                    <a:cubicBezTo>
                      <a:pt x="139505" y="136199"/>
                      <a:pt x="140279" y="135425"/>
                      <a:pt x="141264" y="135425"/>
                    </a:cubicBezTo>
                    <a:lnTo>
                      <a:pt x="158254" y="135425"/>
                    </a:lnTo>
                    <a:cubicBezTo>
                      <a:pt x="159239" y="135425"/>
                      <a:pt x="160012" y="136199"/>
                      <a:pt x="160012" y="137184"/>
                    </a:cubicBezTo>
                    <a:lnTo>
                      <a:pt x="160012" y="154173"/>
                    </a:lnTo>
                    <a:close/>
                    <a:moveTo>
                      <a:pt x="160012" y="104928"/>
                    </a:moveTo>
                    <a:cubicBezTo>
                      <a:pt x="160012" y="105913"/>
                      <a:pt x="159239" y="106687"/>
                      <a:pt x="158254" y="106687"/>
                    </a:cubicBezTo>
                    <a:lnTo>
                      <a:pt x="141264" y="106687"/>
                    </a:lnTo>
                    <a:cubicBezTo>
                      <a:pt x="140279" y="106687"/>
                      <a:pt x="139505" y="105913"/>
                      <a:pt x="139505" y="104928"/>
                    </a:cubicBezTo>
                    <a:lnTo>
                      <a:pt x="139505" y="87938"/>
                    </a:lnTo>
                    <a:cubicBezTo>
                      <a:pt x="139505" y="86953"/>
                      <a:pt x="140279" y="86180"/>
                      <a:pt x="141264" y="86180"/>
                    </a:cubicBezTo>
                    <a:lnTo>
                      <a:pt x="158254" y="86180"/>
                    </a:lnTo>
                    <a:cubicBezTo>
                      <a:pt x="159239" y="86180"/>
                      <a:pt x="160012" y="86953"/>
                      <a:pt x="160012" y="87938"/>
                    </a:cubicBezTo>
                    <a:lnTo>
                      <a:pt x="160012" y="104928"/>
                    </a:lnTo>
                    <a:close/>
                    <a:moveTo>
                      <a:pt x="160012" y="55683"/>
                    </a:moveTo>
                    <a:cubicBezTo>
                      <a:pt x="160012" y="56667"/>
                      <a:pt x="159239" y="57441"/>
                      <a:pt x="158254" y="57441"/>
                    </a:cubicBezTo>
                    <a:lnTo>
                      <a:pt x="141264" y="57441"/>
                    </a:lnTo>
                    <a:cubicBezTo>
                      <a:pt x="140279" y="57441"/>
                      <a:pt x="139505" y="56667"/>
                      <a:pt x="139505" y="55683"/>
                    </a:cubicBezTo>
                    <a:lnTo>
                      <a:pt x="139505" y="38693"/>
                    </a:lnTo>
                    <a:cubicBezTo>
                      <a:pt x="139505" y="37708"/>
                      <a:pt x="140279" y="36934"/>
                      <a:pt x="141264" y="36934"/>
                    </a:cubicBezTo>
                    <a:lnTo>
                      <a:pt x="158254" y="36934"/>
                    </a:lnTo>
                    <a:cubicBezTo>
                      <a:pt x="159239" y="36934"/>
                      <a:pt x="160012" y="37708"/>
                      <a:pt x="160012" y="38693"/>
                    </a:cubicBezTo>
                    <a:lnTo>
                      <a:pt x="160012" y="55683"/>
                    </a:lnTo>
                    <a:close/>
                  </a:path>
                </a:pathLst>
              </a:custGeom>
              <a:solidFill>
                <a:schemeClr val="accent1"/>
              </a:solidFill>
              <a:ln w="3473"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grpSp>
        <p:sp>
          <p:nvSpPr>
            <p:cNvPr id="93" name="テキスト ボックス 92">
              <a:extLst>
                <a:ext uri="{FF2B5EF4-FFF2-40B4-BE49-F238E27FC236}">
                  <a16:creationId xmlns:a16="http://schemas.microsoft.com/office/drawing/2014/main" id="{BA9E0CE6-98B9-91D0-F03A-7A824234CC72}"/>
                </a:ext>
              </a:extLst>
            </p:cNvPr>
            <p:cNvSpPr txBox="1"/>
            <p:nvPr/>
          </p:nvSpPr>
          <p:spPr>
            <a:xfrm>
              <a:off x="2107288" y="6139422"/>
              <a:ext cx="1474539" cy="168993"/>
            </a:xfrm>
            <a:prstGeom prst="rect">
              <a:avLst/>
            </a:prstGeom>
          </p:spPr>
          <p:txBody>
            <a:bodyPr vert="horz" wrap="square" lIns="91440" tIns="0" rIns="0" bIns="0" rtlCol="0">
              <a:spAutoFit/>
            </a:bodyPr>
            <a:lstStyle/>
            <a:p>
              <a:pPr marL="0" marR="0" lvl="0" indent="0" algn="ctr" defTabSz="914400" rtl="0" eaLnBrk="1" fontAlgn="auto" latinLnBrk="0" hangingPunct="1">
                <a:lnSpc>
                  <a:spcPct val="100000"/>
                </a:lnSpc>
                <a:spcBef>
                  <a:spcPts val="800"/>
                </a:spcBef>
                <a:spcAft>
                  <a:spcPts val="0"/>
                </a:spcAft>
                <a:buClrTx/>
                <a:buSzTx/>
                <a:buFontTx/>
                <a:buNone/>
                <a:tabLst/>
                <a:defRPr/>
              </a:pPr>
              <a:r>
                <a:rPr kumimoji="1" lang="ja-JP" altLang="en-US" sz="1100" b="1" u="none" strike="noStrike" kern="1200" cap="none" spc="0" normalizeH="0" baseline="0" noProof="0">
                  <a:ln>
                    <a:noFill/>
                  </a:ln>
                  <a:solidFill>
                    <a:schemeClr val="accent1"/>
                  </a:solidFill>
                  <a:effectLst/>
                  <a:uLnTx/>
                  <a:uFillTx/>
                  <a:latin typeface="Arial" panose="020B0604020202020204" pitchFamily="34" charset="0"/>
                  <a:ea typeface="Yu Gothic" panose="020B0400000000000000" pitchFamily="34" charset="-128"/>
                  <a:cs typeface="Arial" panose="020B0604020202020204" pitchFamily="34" charset="0"/>
                </a:rPr>
                <a:t>人物属性情報</a:t>
              </a:r>
              <a:endParaRPr kumimoji="1" lang="en-US" altLang="ja-JP" sz="1100" b="1" u="none" strike="noStrike" kern="1200" cap="none" spc="0" normalizeH="0" baseline="0" noProof="0" dirty="0">
                <a:ln>
                  <a:noFill/>
                </a:ln>
                <a:solidFill>
                  <a:schemeClr val="accent1"/>
                </a:solidFill>
                <a:effectLst/>
                <a:uLnTx/>
                <a:uFillTx/>
                <a:latin typeface="Arial" panose="020B0604020202020204" pitchFamily="34" charset="0"/>
                <a:ea typeface="Yu Gothic" panose="020B0400000000000000" pitchFamily="34" charset="-128"/>
                <a:cs typeface="Arial" panose="020B0604020202020204" pitchFamily="34" charset="0"/>
              </a:endParaRPr>
            </a:p>
          </p:txBody>
        </p:sp>
        <p:grpSp>
          <p:nvGrpSpPr>
            <p:cNvPr id="94" name="グループ化 93">
              <a:extLst>
                <a:ext uri="{FF2B5EF4-FFF2-40B4-BE49-F238E27FC236}">
                  <a16:creationId xmlns:a16="http://schemas.microsoft.com/office/drawing/2014/main" id="{2E8C9BB9-1F78-E3AC-7D0C-87258F9BF0D0}"/>
                </a:ext>
              </a:extLst>
            </p:cNvPr>
            <p:cNvGrpSpPr>
              <a:grpSpLocks noChangeAspect="1"/>
            </p:cNvGrpSpPr>
            <p:nvPr/>
          </p:nvGrpSpPr>
          <p:grpSpPr>
            <a:xfrm>
              <a:off x="2641514" y="5374578"/>
              <a:ext cx="528092" cy="641769"/>
              <a:chOff x="12086826" y="3086845"/>
              <a:chExt cx="368398" cy="447697"/>
            </a:xfrm>
            <a:solidFill>
              <a:schemeClr val="accent1"/>
            </a:solidFill>
          </p:grpSpPr>
          <p:sp>
            <p:nvSpPr>
              <p:cNvPr id="125" name="フリーフォーム 124">
                <a:extLst>
                  <a:ext uri="{FF2B5EF4-FFF2-40B4-BE49-F238E27FC236}">
                    <a16:creationId xmlns:a16="http://schemas.microsoft.com/office/drawing/2014/main" id="{0935E8DA-0627-75C8-3392-021C0265A8F1}"/>
                  </a:ext>
                </a:extLst>
              </p:cNvPr>
              <p:cNvSpPr/>
              <p:nvPr/>
            </p:nvSpPr>
            <p:spPr>
              <a:xfrm>
                <a:off x="12086826" y="3428041"/>
                <a:ext cx="368391" cy="106501"/>
              </a:xfrm>
              <a:custGeom>
                <a:avLst/>
                <a:gdLst>
                  <a:gd name="connsiteX0" fmla="*/ 259702 w 519404"/>
                  <a:gd name="connsiteY0" fmla="*/ 68511 h 150158"/>
                  <a:gd name="connsiteX1" fmla="*/ 0 w 519404"/>
                  <a:gd name="connsiteY1" fmla="*/ 46 h 150158"/>
                  <a:gd name="connsiteX2" fmla="*/ 0 w 519404"/>
                  <a:gd name="connsiteY2" fmla="*/ 52822 h 150158"/>
                  <a:gd name="connsiteX3" fmla="*/ 259702 w 519404"/>
                  <a:gd name="connsiteY3" fmla="*/ 150159 h 150158"/>
                  <a:gd name="connsiteX4" fmla="*/ 519405 w 519404"/>
                  <a:gd name="connsiteY4" fmla="*/ 52822 h 150158"/>
                  <a:gd name="connsiteX5" fmla="*/ 519405 w 519404"/>
                  <a:gd name="connsiteY5" fmla="*/ 0 h 150158"/>
                  <a:gd name="connsiteX6" fmla="*/ 259702 w 519404"/>
                  <a:gd name="connsiteY6" fmla="*/ 68465 h 150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404" h="150158">
                    <a:moveTo>
                      <a:pt x="259702" y="68511"/>
                    </a:moveTo>
                    <a:cubicBezTo>
                      <a:pt x="137672" y="68511"/>
                      <a:pt x="34395" y="39733"/>
                      <a:pt x="0" y="46"/>
                    </a:cubicBezTo>
                    <a:lnTo>
                      <a:pt x="0" y="52822"/>
                    </a:lnTo>
                    <a:cubicBezTo>
                      <a:pt x="0" y="106573"/>
                      <a:pt x="116274" y="150159"/>
                      <a:pt x="259702" y="150159"/>
                    </a:cubicBezTo>
                    <a:cubicBezTo>
                      <a:pt x="403131" y="150159"/>
                      <a:pt x="519405" y="106573"/>
                      <a:pt x="519405" y="52822"/>
                    </a:cubicBezTo>
                    <a:lnTo>
                      <a:pt x="519405" y="0"/>
                    </a:lnTo>
                    <a:cubicBezTo>
                      <a:pt x="485056" y="39640"/>
                      <a:pt x="381779" y="68465"/>
                      <a:pt x="259702" y="68465"/>
                    </a:cubicBezTo>
                    <a:close/>
                  </a:path>
                </a:pathLst>
              </a:custGeom>
              <a:grpFill/>
              <a:ln w="4614"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126" name="フリーフォーム 125">
                <a:extLst>
                  <a:ext uri="{FF2B5EF4-FFF2-40B4-BE49-F238E27FC236}">
                    <a16:creationId xmlns:a16="http://schemas.microsoft.com/office/drawing/2014/main" id="{CB0F3A32-0F46-7C06-EA83-477D291BACA8}"/>
                  </a:ext>
                </a:extLst>
              </p:cNvPr>
              <p:cNvSpPr/>
              <p:nvPr/>
            </p:nvSpPr>
            <p:spPr>
              <a:xfrm>
                <a:off x="12086826" y="3339054"/>
                <a:ext cx="368391" cy="114961"/>
              </a:xfrm>
              <a:custGeom>
                <a:avLst/>
                <a:gdLst>
                  <a:gd name="connsiteX0" fmla="*/ 259702 w 519404"/>
                  <a:gd name="connsiteY0" fmla="*/ 80394 h 162087"/>
                  <a:gd name="connsiteX1" fmla="*/ 0 w 519404"/>
                  <a:gd name="connsiteY1" fmla="*/ 0 h 162087"/>
                  <a:gd name="connsiteX2" fmla="*/ 0 w 519404"/>
                  <a:gd name="connsiteY2" fmla="*/ 64752 h 162087"/>
                  <a:gd name="connsiteX3" fmla="*/ 259702 w 519404"/>
                  <a:gd name="connsiteY3" fmla="*/ 162088 h 162087"/>
                  <a:gd name="connsiteX4" fmla="*/ 519405 w 519404"/>
                  <a:gd name="connsiteY4" fmla="*/ 64752 h 162087"/>
                  <a:gd name="connsiteX5" fmla="*/ 519405 w 519404"/>
                  <a:gd name="connsiteY5" fmla="*/ 46 h 162087"/>
                  <a:gd name="connsiteX6" fmla="*/ 259702 w 519404"/>
                  <a:gd name="connsiteY6" fmla="*/ 80440 h 16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404" h="162087">
                    <a:moveTo>
                      <a:pt x="259702" y="80394"/>
                    </a:moveTo>
                    <a:cubicBezTo>
                      <a:pt x="129689" y="80394"/>
                      <a:pt x="21723" y="45674"/>
                      <a:pt x="0" y="0"/>
                    </a:cubicBezTo>
                    <a:lnTo>
                      <a:pt x="0" y="64752"/>
                    </a:lnTo>
                    <a:cubicBezTo>
                      <a:pt x="0" y="118502"/>
                      <a:pt x="116274" y="162088"/>
                      <a:pt x="259702" y="162088"/>
                    </a:cubicBezTo>
                    <a:cubicBezTo>
                      <a:pt x="403131" y="162088"/>
                      <a:pt x="519405" y="118502"/>
                      <a:pt x="519405" y="64752"/>
                    </a:cubicBezTo>
                    <a:lnTo>
                      <a:pt x="519405" y="46"/>
                    </a:lnTo>
                    <a:cubicBezTo>
                      <a:pt x="497682" y="45721"/>
                      <a:pt x="389716" y="80440"/>
                      <a:pt x="259702" y="80440"/>
                    </a:cubicBezTo>
                    <a:close/>
                  </a:path>
                </a:pathLst>
              </a:custGeom>
              <a:grpFill/>
              <a:ln w="4614"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127" name="フリーフォーム 126">
                <a:extLst>
                  <a:ext uri="{FF2B5EF4-FFF2-40B4-BE49-F238E27FC236}">
                    <a16:creationId xmlns:a16="http://schemas.microsoft.com/office/drawing/2014/main" id="{C9E6C436-E2F9-B4FA-B92C-7559FAFCAD6B}"/>
                  </a:ext>
                </a:extLst>
              </p:cNvPr>
              <p:cNvSpPr/>
              <p:nvPr/>
            </p:nvSpPr>
            <p:spPr>
              <a:xfrm>
                <a:off x="12086833" y="3086845"/>
                <a:ext cx="368391" cy="286219"/>
              </a:xfrm>
              <a:custGeom>
                <a:avLst/>
                <a:gdLst>
                  <a:gd name="connsiteX0" fmla="*/ 111168 w 519404"/>
                  <a:gd name="connsiteY0" fmla="*/ 226375 h 403548"/>
                  <a:gd name="connsiteX1" fmla="*/ 0 w 519404"/>
                  <a:gd name="connsiteY1" fmla="*/ 306212 h 403548"/>
                  <a:gd name="connsiteX2" fmla="*/ 259702 w 519404"/>
                  <a:gd name="connsiteY2" fmla="*/ 403548 h 403548"/>
                  <a:gd name="connsiteX3" fmla="*/ 519405 w 519404"/>
                  <a:gd name="connsiteY3" fmla="*/ 306212 h 403548"/>
                  <a:gd name="connsiteX4" fmla="*/ 398953 w 519404"/>
                  <a:gd name="connsiteY4" fmla="*/ 224054 h 403548"/>
                  <a:gd name="connsiteX5" fmla="*/ 398953 w 519404"/>
                  <a:gd name="connsiteY5" fmla="*/ 11604 h 403548"/>
                  <a:gd name="connsiteX6" fmla="*/ 387349 w 519404"/>
                  <a:gd name="connsiteY6" fmla="*/ 0 h 403548"/>
                  <a:gd name="connsiteX7" fmla="*/ 122773 w 519404"/>
                  <a:gd name="connsiteY7" fmla="*/ 0 h 403548"/>
                  <a:gd name="connsiteX8" fmla="*/ 111168 w 519404"/>
                  <a:gd name="connsiteY8" fmla="*/ 11604 h 403548"/>
                  <a:gd name="connsiteX9" fmla="*/ 111168 w 519404"/>
                  <a:gd name="connsiteY9" fmla="*/ 226375 h 403548"/>
                  <a:gd name="connsiteX10" fmla="*/ 129735 w 519404"/>
                  <a:gd name="connsiteY10" fmla="*/ 18567 h 403548"/>
                  <a:gd name="connsiteX11" fmla="*/ 380386 w 519404"/>
                  <a:gd name="connsiteY11" fmla="*/ 18567 h 403548"/>
                  <a:gd name="connsiteX12" fmla="*/ 380386 w 519404"/>
                  <a:gd name="connsiteY12" fmla="*/ 365162 h 403548"/>
                  <a:gd name="connsiteX13" fmla="*/ 129735 w 519404"/>
                  <a:gd name="connsiteY13" fmla="*/ 365162 h 403548"/>
                  <a:gd name="connsiteX14" fmla="*/ 129735 w 519404"/>
                  <a:gd name="connsiteY14" fmla="*/ 18567 h 40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404" h="403548">
                    <a:moveTo>
                      <a:pt x="111168" y="226375"/>
                    </a:moveTo>
                    <a:cubicBezTo>
                      <a:pt x="44003" y="243967"/>
                      <a:pt x="0" y="273163"/>
                      <a:pt x="0" y="306212"/>
                    </a:cubicBezTo>
                    <a:cubicBezTo>
                      <a:pt x="0" y="359963"/>
                      <a:pt x="116274" y="403548"/>
                      <a:pt x="259702" y="403548"/>
                    </a:cubicBezTo>
                    <a:cubicBezTo>
                      <a:pt x="403131" y="403548"/>
                      <a:pt x="519405" y="359963"/>
                      <a:pt x="519405" y="306212"/>
                    </a:cubicBezTo>
                    <a:cubicBezTo>
                      <a:pt x="519405" y="271678"/>
                      <a:pt x="471363" y="241368"/>
                      <a:pt x="398953" y="224054"/>
                    </a:cubicBezTo>
                    <a:lnTo>
                      <a:pt x="398953" y="11604"/>
                    </a:lnTo>
                    <a:cubicBezTo>
                      <a:pt x="398953" y="5199"/>
                      <a:pt x="393754" y="0"/>
                      <a:pt x="387349" y="0"/>
                    </a:cubicBezTo>
                    <a:lnTo>
                      <a:pt x="122773" y="0"/>
                    </a:lnTo>
                    <a:cubicBezTo>
                      <a:pt x="116367" y="0"/>
                      <a:pt x="111168" y="5199"/>
                      <a:pt x="111168" y="11604"/>
                    </a:cubicBezTo>
                    <a:lnTo>
                      <a:pt x="111168" y="226375"/>
                    </a:lnTo>
                    <a:close/>
                    <a:moveTo>
                      <a:pt x="129735" y="18567"/>
                    </a:moveTo>
                    <a:lnTo>
                      <a:pt x="380386" y="18567"/>
                    </a:lnTo>
                    <a:lnTo>
                      <a:pt x="380386" y="365162"/>
                    </a:lnTo>
                    <a:lnTo>
                      <a:pt x="129735" y="365162"/>
                    </a:lnTo>
                    <a:lnTo>
                      <a:pt x="129735" y="18567"/>
                    </a:lnTo>
                    <a:close/>
                  </a:path>
                </a:pathLst>
              </a:custGeom>
              <a:grpFill/>
              <a:ln w="4614"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128" name="フリーフォーム 127">
                <a:extLst>
                  <a:ext uri="{FF2B5EF4-FFF2-40B4-BE49-F238E27FC236}">
                    <a16:creationId xmlns:a16="http://schemas.microsoft.com/office/drawing/2014/main" id="{3FECCF4E-A1E8-F8F2-DB52-6FE7C5825FDC}"/>
                  </a:ext>
                </a:extLst>
              </p:cNvPr>
              <p:cNvSpPr/>
              <p:nvPr/>
            </p:nvSpPr>
            <p:spPr>
              <a:xfrm>
                <a:off x="12202973" y="3258858"/>
                <a:ext cx="13168" cy="13168"/>
              </a:xfrm>
              <a:custGeom>
                <a:avLst/>
                <a:gdLst>
                  <a:gd name="connsiteX0" fmla="*/ 16246 w 18566"/>
                  <a:gd name="connsiteY0" fmla="*/ 0 h 18566"/>
                  <a:gd name="connsiteX1" fmla="*/ 18567 w 18566"/>
                  <a:gd name="connsiteY1" fmla="*/ 2321 h 18566"/>
                  <a:gd name="connsiteX2" fmla="*/ 18567 w 18566"/>
                  <a:gd name="connsiteY2" fmla="*/ 16246 h 18566"/>
                  <a:gd name="connsiteX3" fmla="*/ 16246 w 18566"/>
                  <a:gd name="connsiteY3" fmla="*/ 18567 h 18566"/>
                  <a:gd name="connsiteX4" fmla="*/ 2321 w 18566"/>
                  <a:gd name="connsiteY4" fmla="*/ 18567 h 18566"/>
                  <a:gd name="connsiteX5" fmla="*/ 0 w 18566"/>
                  <a:gd name="connsiteY5" fmla="*/ 16246 h 18566"/>
                  <a:gd name="connsiteX6" fmla="*/ 0 w 18566"/>
                  <a:gd name="connsiteY6" fmla="*/ 2321 h 18566"/>
                  <a:gd name="connsiteX7" fmla="*/ 2321 w 18566"/>
                  <a:gd name="connsiteY7" fmla="*/ 0 h 1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66" h="18566">
                    <a:moveTo>
                      <a:pt x="16246" y="0"/>
                    </a:moveTo>
                    <a:cubicBezTo>
                      <a:pt x="17528" y="0"/>
                      <a:pt x="18567" y="1039"/>
                      <a:pt x="18567" y="2321"/>
                    </a:cubicBezTo>
                    <a:lnTo>
                      <a:pt x="18567" y="16246"/>
                    </a:lnTo>
                    <a:cubicBezTo>
                      <a:pt x="18567" y="17528"/>
                      <a:pt x="17528" y="18567"/>
                      <a:pt x="16246" y="18567"/>
                    </a:cubicBezTo>
                    <a:lnTo>
                      <a:pt x="2321" y="18567"/>
                    </a:lnTo>
                    <a:cubicBezTo>
                      <a:pt x="1039" y="18567"/>
                      <a:pt x="0" y="17528"/>
                      <a:pt x="0" y="16246"/>
                    </a:cubicBezTo>
                    <a:lnTo>
                      <a:pt x="0" y="2321"/>
                    </a:lnTo>
                    <a:cubicBezTo>
                      <a:pt x="0" y="1039"/>
                      <a:pt x="1039" y="0"/>
                      <a:pt x="2321" y="0"/>
                    </a:cubicBezTo>
                    <a:close/>
                  </a:path>
                </a:pathLst>
              </a:custGeom>
              <a:grpFill/>
              <a:ln w="4614"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129" name="フリーフォーム 128">
                <a:extLst>
                  <a:ext uri="{FF2B5EF4-FFF2-40B4-BE49-F238E27FC236}">
                    <a16:creationId xmlns:a16="http://schemas.microsoft.com/office/drawing/2014/main" id="{040EE546-10FD-5802-D3BF-79F2187922FA}"/>
                  </a:ext>
                </a:extLst>
              </p:cNvPr>
              <p:cNvSpPr/>
              <p:nvPr/>
            </p:nvSpPr>
            <p:spPr>
              <a:xfrm>
                <a:off x="12230429" y="3258858"/>
                <a:ext cx="102056" cy="13168"/>
              </a:xfrm>
              <a:custGeom>
                <a:avLst/>
                <a:gdLst>
                  <a:gd name="connsiteX0" fmla="*/ 141571 w 143892"/>
                  <a:gd name="connsiteY0" fmla="*/ 0 h 18566"/>
                  <a:gd name="connsiteX1" fmla="*/ 143892 w 143892"/>
                  <a:gd name="connsiteY1" fmla="*/ 2321 h 18566"/>
                  <a:gd name="connsiteX2" fmla="*/ 143892 w 143892"/>
                  <a:gd name="connsiteY2" fmla="*/ 16246 h 18566"/>
                  <a:gd name="connsiteX3" fmla="*/ 141571 w 143892"/>
                  <a:gd name="connsiteY3" fmla="*/ 18567 h 18566"/>
                  <a:gd name="connsiteX4" fmla="*/ 2321 w 143892"/>
                  <a:gd name="connsiteY4" fmla="*/ 18567 h 18566"/>
                  <a:gd name="connsiteX5" fmla="*/ 0 w 143892"/>
                  <a:gd name="connsiteY5" fmla="*/ 16246 h 18566"/>
                  <a:gd name="connsiteX6" fmla="*/ 0 w 143892"/>
                  <a:gd name="connsiteY6" fmla="*/ 2321 h 18566"/>
                  <a:gd name="connsiteX7" fmla="*/ 2321 w 143892"/>
                  <a:gd name="connsiteY7" fmla="*/ 0 h 1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892" h="18566">
                    <a:moveTo>
                      <a:pt x="141571" y="0"/>
                    </a:moveTo>
                    <a:cubicBezTo>
                      <a:pt x="142853" y="0"/>
                      <a:pt x="143892" y="1039"/>
                      <a:pt x="143892" y="2321"/>
                    </a:cubicBezTo>
                    <a:lnTo>
                      <a:pt x="143892" y="16246"/>
                    </a:lnTo>
                    <a:cubicBezTo>
                      <a:pt x="143892" y="17528"/>
                      <a:pt x="142853" y="18567"/>
                      <a:pt x="141571" y="18567"/>
                    </a:cubicBezTo>
                    <a:lnTo>
                      <a:pt x="2321" y="18567"/>
                    </a:lnTo>
                    <a:cubicBezTo>
                      <a:pt x="1039" y="18567"/>
                      <a:pt x="0" y="17528"/>
                      <a:pt x="0" y="16246"/>
                    </a:cubicBezTo>
                    <a:lnTo>
                      <a:pt x="0" y="2321"/>
                    </a:lnTo>
                    <a:cubicBezTo>
                      <a:pt x="0" y="1039"/>
                      <a:pt x="1039" y="0"/>
                      <a:pt x="2321" y="0"/>
                    </a:cubicBezTo>
                    <a:close/>
                  </a:path>
                </a:pathLst>
              </a:custGeom>
              <a:grpFill/>
              <a:ln w="4614"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130" name="フリーフォーム 129">
                <a:extLst>
                  <a:ext uri="{FF2B5EF4-FFF2-40B4-BE49-F238E27FC236}">
                    <a16:creationId xmlns:a16="http://schemas.microsoft.com/office/drawing/2014/main" id="{9764FF2D-E4AF-72BA-D99A-6760C472A328}"/>
                  </a:ext>
                </a:extLst>
              </p:cNvPr>
              <p:cNvSpPr/>
              <p:nvPr/>
            </p:nvSpPr>
            <p:spPr>
              <a:xfrm>
                <a:off x="12202973" y="3298100"/>
                <a:ext cx="13168" cy="13168"/>
              </a:xfrm>
              <a:custGeom>
                <a:avLst/>
                <a:gdLst>
                  <a:gd name="connsiteX0" fmla="*/ 16246 w 18566"/>
                  <a:gd name="connsiteY0" fmla="*/ 0 h 18566"/>
                  <a:gd name="connsiteX1" fmla="*/ 18567 w 18566"/>
                  <a:gd name="connsiteY1" fmla="*/ 2321 h 18566"/>
                  <a:gd name="connsiteX2" fmla="*/ 18567 w 18566"/>
                  <a:gd name="connsiteY2" fmla="*/ 16246 h 18566"/>
                  <a:gd name="connsiteX3" fmla="*/ 16246 w 18566"/>
                  <a:gd name="connsiteY3" fmla="*/ 18567 h 18566"/>
                  <a:gd name="connsiteX4" fmla="*/ 2321 w 18566"/>
                  <a:gd name="connsiteY4" fmla="*/ 18567 h 18566"/>
                  <a:gd name="connsiteX5" fmla="*/ 0 w 18566"/>
                  <a:gd name="connsiteY5" fmla="*/ 16246 h 18566"/>
                  <a:gd name="connsiteX6" fmla="*/ 0 w 18566"/>
                  <a:gd name="connsiteY6" fmla="*/ 2321 h 18566"/>
                  <a:gd name="connsiteX7" fmla="*/ 2321 w 18566"/>
                  <a:gd name="connsiteY7" fmla="*/ 0 h 1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66" h="18566">
                    <a:moveTo>
                      <a:pt x="16246" y="0"/>
                    </a:moveTo>
                    <a:cubicBezTo>
                      <a:pt x="17528" y="0"/>
                      <a:pt x="18567" y="1039"/>
                      <a:pt x="18567" y="2321"/>
                    </a:cubicBezTo>
                    <a:lnTo>
                      <a:pt x="18567" y="16246"/>
                    </a:lnTo>
                    <a:cubicBezTo>
                      <a:pt x="18567" y="17528"/>
                      <a:pt x="17528" y="18567"/>
                      <a:pt x="16246" y="18567"/>
                    </a:cubicBezTo>
                    <a:lnTo>
                      <a:pt x="2321" y="18567"/>
                    </a:lnTo>
                    <a:cubicBezTo>
                      <a:pt x="1039" y="18567"/>
                      <a:pt x="0" y="17528"/>
                      <a:pt x="0" y="16246"/>
                    </a:cubicBezTo>
                    <a:lnTo>
                      <a:pt x="0" y="2321"/>
                    </a:lnTo>
                    <a:cubicBezTo>
                      <a:pt x="0" y="1039"/>
                      <a:pt x="1039" y="0"/>
                      <a:pt x="2321" y="0"/>
                    </a:cubicBezTo>
                    <a:close/>
                  </a:path>
                </a:pathLst>
              </a:custGeom>
              <a:grpFill/>
              <a:ln w="4614"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131" name="フリーフォーム 130">
                <a:extLst>
                  <a:ext uri="{FF2B5EF4-FFF2-40B4-BE49-F238E27FC236}">
                    <a16:creationId xmlns:a16="http://schemas.microsoft.com/office/drawing/2014/main" id="{FCDB70AB-E970-E693-2FF2-1EBDA415CC21}"/>
                  </a:ext>
                </a:extLst>
              </p:cNvPr>
              <p:cNvSpPr/>
              <p:nvPr/>
            </p:nvSpPr>
            <p:spPr>
              <a:xfrm>
                <a:off x="12230429" y="3298100"/>
                <a:ext cx="102056" cy="13168"/>
              </a:xfrm>
              <a:custGeom>
                <a:avLst/>
                <a:gdLst>
                  <a:gd name="connsiteX0" fmla="*/ 141571 w 143892"/>
                  <a:gd name="connsiteY0" fmla="*/ 0 h 18566"/>
                  <a:gd name="connsiteX1" fmla="*/ 143892 w 143892"/>
                  <a:gd name="connsiteY1" fmla="*/ 2321 h 18566"/>
                  <a:gd name="connsiteX2" fmla="*/ 143892 w 143892"/>
                  <a:gd name="connsiteY2" fmla="*/ 16246 h 18566"/>
                  <a:gd name="connsiteX3" fmla="*/ 141571 w 143892"/>
                  <a:gd name="connsiteY3" fmla="*/ 18567 h 18566"/>
                  <a:gd name="connsiteX4" fmla="*/ 2321 w 143892"/>
                  <a:gd name="connsiteY4" fmla="*/ 18567 h 18566"/>
                  <a:gd name="connsiteX5" fmla="*/ 0 w 143892"/>
                  <a:gd name="connsiteY5" fmla="*/ 16246 h 18566"/>
                  <a:gd name="connsiteX6" fmla="*/ 0 w 143892"/>
                  <a:gd name="connsiteY6" fmla="*/ 2321 h 18566"/>
                  <a:gd name="connsiteX7" fmla="*/ 2321 w 143892"/>
                  <a:gd name="connsiteY7" fmla="*/ 0 h 1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892" h="18566">
                    <a:moveTo>
                      <a:pt x="141571" y="0"/>
                    </a:moveTo>
                    <a:cubicBezTo>
                      <a:pt x="142853" y="0"/>
                      <a:pt x="143892" y="1039"/>
                      <a:pt x="143892" y="2321"/>
                    </a:cubicBezTo>
                    <a:lnTo>
                      <a:pt x="143892" y="16246"/>
                    </a:lnTo>
                    <a:cubicBezTo>
                      <a:pt x="143892" y="17528"/>
                      <a:pt x="142853" y="18567"/>
                      <a:pt x="141571" y="18567"/>
                    </a:cubicBezTo>
                    <a:lnTo>
                      <a:pt x="2321" y="18567"/>
                    </a:lnTo>
                    <a:cubicBezTo>
                      <a:pt x="1039" y="18567"/>
                      <a:pt x="0" y="17528"/>
                      <a:pt x="0" y="16246"/>
                    </a:cubicBezTo>
                    <a:lnTo>
                      <a:pt x="0" y="2321"/>
                    </a:lnTo>
                    <a:cubicBezTo>
                      <a:pt x="0" y="1039"/>
                      <a:pt x="1039" y="0"/>
                      <a:pt x="2321" y="0"/>
                    </a:cubicBezTo>
                    <a:close/>
                  </a:path>
                </a:pathLst>
              </a:custGeom>
              <a:grpFill/>
              <a:ln w="4614"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132" name="フリーフォーム 131">
                <a:extLst>
                  <a:ext uri="{FF2B5EF4-FFF2-40B4-BE49-F238E27FC236}">
                    <a16:creationId xmlns:a16="http://schemas.microsoft.com/office/drawing/2014/main" id="{874C22EA-E710-25FC-8A2B-9EA3138D20AC}"/>
                  </a:ext>
                </a:extLst>
              </p:cNvPr>
              <p:cNvSpPr/>
              <p:nvPr/>
            </p:nvSpPr>
            <p:spPr>
              <a:xfrm>
                <a:off x="12244191" y="3137246"/>
                <a:ext cx="47078" cy="47078"/>
              </a:xfrm>
              <a:custGeom>
                <a:avLst/>
                <a:gdLst>
                  <a:gd name="connsiteX0" fmla="*/ 66376 w 66376"/>
                  <a:gd name="connsiteY0" fmla="*/ 33188 h 66376"/>
                  <a:gd name="connsiteX1" fmla="*/ 33188 w 66376"/>
                  <a:gd name="connsiteY1" fmla="*/ 66376 h 66376"/>
                  <a:gd name="connsiteX2" fmla="*/ 0 w 66376"/>
                  <a:gd name="connsiteY2" fmla="*/ 33188 h 66376"/>
                  <a:gd name="connsiteX3" fmla="*/ 33188 w 66376"/>
                  <a:gd name="connsiteY3" fmla="*/ 0 h 66376"/>
                  <a:gd name="connsiteX4" fmla="*/ 66376 w 66376"/>
                  <a:gd name="connsiteY4" fmla="*/ 33188 h 6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76" h="66376">
                    <a:moveTo>
                      <a:pt x="66376" y="33188"/>
                    </a:moveTo>
                    <a:cubicBezTo>
                      <a:pt x="66376" y="51517"/>
                      <a:pt x="51517" y="66376"/>
                      <a:pt x="33188" y="66376"/>
                    </a:cubicBezTo>
                    <a:cubicBezTo>
                      <a:pt x="14859" y="66376"/>
                      <a:pt x="0" y="51517"/>
                      <a:pt x="0" y="33188"/>
                    </a:cubicBezTo>
                    <a:cubicBezTo>
                      <a:pt x="0" y="14859"/>
                      <a:pt x="14859" y="0"/>
                      <a:pt x="33188" y="0"/>
                    </a:cubicBezTo>
                    <a:cubicBezTo>
                      <a:pt x="51517" y="0"/>
                      <a:pt x="66376" y="14859"/>
                      <a:pt x="66376" y="33188"/>
                    </a:cubicBezTo>
                    <a:close/>
                  </a:path>
                </a:pathLst>
              </a:custGeom>
              <a:grpFill/>
              <a:ln w="4614"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133" name="フリーフォーム 132">
                <a:extLst>
                  <a:ext uri="{FF2B5EF4-FFF2-40B4-BE49-F238E27FC236}">
                    <a16:creationId xmlns:a16="http://schemas.microsoft.com/office/drawing/2014/main" id="{DBF189B5-8138-67A4-C9C1-116F01B6C9F8}"/>
                  </a:ext>
                </a:extLst>
              </p:cNvPr>
              <p:cNvSpPr/>
              <p:nvPr/>
            </p:nvSpPr>
            <p:spPr>
              <a:xfrm>
                <a:off x="12229475" y="3190217"/>
                <a:ext cx="76509" cy="41217"/>
              </a:xfrm>
              <a:custGeom>
                <a:avLst/>
                <a:gdLst>
                  <a:gd name="connsiteX0" fmla="*/ 103231 w 107872"/>
                  <a:gd name="connsiteY0" fmla="*/ 58114 h 58113"/>
                  <a:gd name="connsiteX1" fmla="*/ 107873 w 107872"/>
                  <a:gd name="connsiteY1" fmla="*/ 53472 h 58113"/>
                  <a:gd name="connsiteX2" fmla="*/ 107873 w 107872"/>
                  <a:gd name="connsiteY2" fmla="*/ 29057 h 58113"/>
                  <a:gd name="connsiteX3" fmla="*/ 96826 w 107872"/>
                  <a:gd name="connsiteY3" fmla="*/ 10722 h 58113"/>
                  <a:gd name="connsiteX4" fmla="*/ 53936 w 107872"/>
                  <a:gd name="connsiteY4" fmla="*/ 0 h 58113"/>
                  <a:gd name="connsiteX5" fmla="*/ 11047 w 107872"/>
                  <a:gd name="connsiteY5" fmla="*/ 10722 h 58113"/>
                  <a:gd name="connsiteX6" fmla="*/ 0 w 107872"/>
                  <a:gd name="connsiteY6" fmla="*/ 29057 h 58113"/>
                  <a:gd name="connsiteX7" fmla="*/ 0 w 107872"/>
                  <a:gd name="connsiteY7" fmla="*/ 53472 h 58113"/>
                  <a:gd name="connsiteX8" fmla="*/ 4642 w 107872"/>
                  <a:gd name="connsiteY8" fmla="*/ 58114 h 58113"/>
                  <a:gd name="connsiteX9" fmla="*/ 103278 w 107872"/>
                  <a:gd name="connsiteY9" fmla="*/ 58114 h 5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872" h="58113">
                    <a:moveTo>
                      <a:pt x="103231" y="58114"/>
                    </a:moveTo>
                    <a:cubicBezTo>
                      <a:pt x="105784" y="58114"/>
                      <a:pt x="107873" y="56025"/>
                      <a:pt x="107873" y="53472"/>
                    </a:cubicBezTo>
                    <a:lnTo>
                      <a:pt x="107873" y="29057"/>
                    </a:lnTo>
                    <a:cubicBezTo>
                      <a:pt x="107873" y="21120"/>
                      <a:pt x="103370" y="14204"/>
                      <a:pt x="96826" y="10722"/>
                    </a:cubicBezTo>
                    <a:cubicBezTo>
                      <a:pt x="83968" y="3899"/>
                      <a:pt x="69393" y="0"/>
                      <a:pt x="53936" y="0"/>
                    </a:cubicBezTo>
                    <a:cubicBezTo>
                      <a:pt x="38480" y="0"/>
                      <a:pt x="23858" y="3853"/>
                      <a:pt x="11047" y="10722"/>
                    </a:cubicBezTo>
                    <a:cubicBezTo>
                      <a:pt x="4456" y="14204"/>
                      <a:pt x="0" y="21120"/>
                      <a:pt x="0" y="29057"/>
                    </a:cubicBezTo>
                    <a:lnTo>
                      <a:pt x="0" y="53472"/>
                    </a:lnTo>
                    <a:cubicBezTo>
                      <a:pt x="0" y="56025"/>
                      <a:pt x="2089" y="58114"/>
                      <a:pt x="4642" y="58114"/>
                    </a:cubicBezTo>
                    <a:lnTo>
                      <a:pt x="103278" y="58114"/>
                    </a:lnTo>
                    <a:close/>
                  </a:path>
                </a:pathLst>
              </a:custGeom>
              <a:grpFill/>
              <a:ln w="4614"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grpSp>
        <p:sp>
          <p:nvSpPr>
            <p:cNvPr id="95" name="正方形/長方形 94">
              <a:extLst>
                <a:ext uri="{FF2B5EF4-FFF2-40B4-BE49-F238E27FC236}">
                  <a16:creationId xmlns:a16="http://schemas.microsoft.com/office/drawing/2014/main" id="{DD2CBF3E-1734-ED66-6FDB-94EB2CAE69CF}"/>
                </a:ext>
              </a:extLst>
            </p:cNvPr>
            <p:cNvSpPr/>
            <p:nvPr/>
          </p:nvSpPr>
          <p:spPr>
            <a:xfrm>
              <a:off x="4644589" y="2721234"/>
              <a:ext cx="2315004" cy="261610"/>
            </a:xfrm>
            <a:prstGeom prst="rect">
              <a:avLst/>
            </a:prstGeom>
          </p:spPr>
          <p:txBody>
            <a:bodyPr wrap="square">
              <a:spAutoFit/>
            </a:bodyPr>
            <a:lstStyle/>
            <a:p>
              <a:pPr algn="ctr"/>
              <a:r>
                <a:rPr lang="ja-JP" altLang="en-US" sz="1100" b="1">
                  <a:solidFill>
                    <a:schemeClr val="accent6"/>
                  </a:solidFill>
                  <a:latin typeface="Arial" panose="020B0604020202020204" pitchFamily="34" charset="0"/>
                  <a:ea typeface="Yu Gothic" panose="020B0400000000000000" pitchFamily="34" charset="-128"/>
                  <a:cs typeface="Arial" panose="020B0604020202020204" pitchFamily="34" charset="0"/>
                </a:rPr>
                <a:t>名刺単位の出力</a:t>
              </a:r>
            </a:p>
          </p:txBody>
        </p:sp>
        <p:sp>
          <p:nvSpPr>
            <p:cNvPr id="96" name="正方形/長方形 95">
              <a:extLst>
                <a:ext uri="{FF2B5EF4-FFF2-40B4-BE49-F238E27FC236}">
                  <a16:creationId xmlns:a16="http://schemas.microsoft.com/office/drawing/2014/main" id="{072CF190-D794-8D0A-DB73-240A627EF22F}"/>
                </a:ext>
              </a:extLst>
            </p:cNvPr>
            <p:cNvSpPr/>
            <p:nvPr/>
          </p:nvSpPr>
          <p:spPr>
            <a:xfrm>
              <a:off x="4058084" y="5070181"/>
              <a:ext cx="1293287" cy="261610"/>
            </a:xfrm>
            <a:prstGeom prst="rect">
              <a:avLst/>
            </a:prstGeom>
          </p:spPr>
          <p:txBody>
            <a:bodyPr wrap="square">
              <a:spAutoFit/>
            </a:bodyPr>
            <a:lstStyle/>
            <a:p>
              <a:pPr algn="ctr"/>
              <a:r>
                <a:rPr lang="ja-JP" altLang="en-US" sz="1100" b="1">
                  <a:solidFill>
                    <a:schemeClr val="accent6"/>
                  </a:solidFill>
                  <a:latin typeface="Arial" panose="020B0604020202020204" pitchFamily="34" charset="0"/>
                  <a:ea typeface="Yu Gothic" panose="020B0400000000000000" pitchFamily="34" charset="-128"/>
                  <a:cs typeface="Arial" panose="020B0604020202020204" pitchFamily="34" charset="0"/>
                </a:rPr>
                <a:t>取込</a:t>
              </a:r>
              <a:r>
                <a:rPr lang="en" altLang="ja-JP" sz="1100" b="1" dirty="0">
                  <a:solidFill>
                    <a:schemeClr val="accent6"/>
                  </a:solidFill>
                  <a:latin typeface="Arial" panose="020B0604020202020204" pitchFamily="34" charset="0"/>
                  <a:ea typeface="Yu Gothic" panose="020B0400000000000000" pitchFamily="34" charset="-128"/>
                  <a:cs typeface="Arial" panose="020B0604020202020204" pitchFamily="34" charset="0"/>
                </a:rPr>
                <a:t>CSV</a:t>
              </a:r>
              <a:endParaRPr lang="ja-JP" altLang="en-US" sz="1100" b="1">
                <a:solidFill>
                  <a:schemeClr val="accent6"/>
                </a:solidFill>
                <a:latin typeface="Arial" panose="020B0604020202020204" pitchFamily="34" charset="0"/>
                <a:ea typeface="Yu Gothic" panose="020B0400000000000000" pitchFamily="34" charset="-128"/>
                <a:cs typeface="Arial" panose="020B0604020202020204" pitchFamily="34" charset="0"/>
              </a:endParaRPr>
            </a:p>
          </p:txBody>
        </p:sp>
        <p:pic>
          <p:nvPicPr>
            <p:cNvPr id="97" name="グラフィックス 96">
              <a:extLst>
                <a:ext uri="{FF2B5EF4-FFF2-40B4-BE49-F238E27FC236}">
                  <a16:creationId xmlns:a16="http://schemas.microsoft.com/office/drawing/2014/main" id="{91E9EE86-2471-E264-E7F3-34014C43A1E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658135" y="2126498"/>
              <a:ext cx="1080000" cy="1080000"/>
            </a:xfrm>
            <a:prstGeom prst="rect">
              <a:avLst/>
            </a:prstGeom>
          </p:spPr>
        </p:pic>
        <p:pic>
          <p:nvPicPr>
            <p:cNvPr id="98" name="グラフィックス 97">
              <a:extLst>
                <a:ext uri="{FF2B5EF4-FFF2-40B4-BE49-F238E27FC236}">
                  <a16:creationId xmlns:a16="http://schemas.microsoft.com/office/drawing/2014/main" id="{168AB300-55B9-52F2-1101-6E37EC7E7B31}"/>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639632" y="3496794"/>
              <a:ext cx="1080000" cy="1080000"/>
            </a:xfrm>
            <a:prstGeom prst="rect">
              <a:avLst/>
            </a:prstGeom>
          </p:spPr>
        </p:pic>
        <p:grpSp>
          <p:nvGrpSpPr>
            <p:cNvPr id="99" name="グループ化 98">
              <a:extLst>
                <a:ext uri="{FF2B5EF4-FFF2-40B4-BE49-F238E27FC236}">
                  <a16:creationId xmlns:a16="http://schemas.microsoft.com/office/drawing/2014/main" id="{D0999346-5C6E-66E6-1A79-04585636CC0A}"/>
                </a:ext>
              </a:extLst>
            </p:cNvPr>
            <p:cNvGrpSpPr/>
            <p:nvPr/>
          </p:nvGrpSpPr>
          <p:grpSpPr>
            <a:xfrm>
              <a:off x="3260509" y="3696789"/>
              <a:ext cx="1484564" cy="1484565"/>
              <a:chOff x="3260509" y="3511609"/>
              <a:chExt cx="1484564" cy="1484565"/>
            </a:xfrm>
          </p:grpSpPr>
          <p:sp>
            <p:nvSpPr>
              <p:cNvPr id="122" name="円/楕円 121">
                <a:extLst>
                  <a:ext uri="{FF2B5EF4-FFF2-40B4-BE49-F238E27FC236}">
                    <a16:creationId xmlns:a16="http://schemas.microsoft.com/office/drawing/2014/main" id="{AF42A989-7FC8-7143-88C8-303C4A78DC10}"/>
                  </a:ext>
                </a:extLst>
              </p:cNvPr>
              <p:cNvSpPr>
                <a:spLocks noChangeAspect="1"/>
              </p:cNvSpPr>
              <p:nvPr/>
            </p:nvSpPr>
            <p:spPr>
              <a:xfrm>
                <a:off x="3260509" y="3511609"/>
                <a:ext cx="1484564" cy="1484565"/>
              </a:xfrm>
              <a:prstGeom prst="ellipse">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Arial" panose="020B0604020202020204" pitchFamily="34" charset="0"/>
                  <a:ea typeface="Yu Gothic" panose="020B0400000000000000" pitchFamily="34" charset="-128"/>
                  <a:cs typeface="Arial" panose="020B0604020202020204" pitchFamily="34" charset="0"/>
                </a:endParaRPr>
              </a:p>
            </p:txBody>
          </p:sp>
          <p:sp>
            <p:nvSpPr>
              <p:cNvPr id="123" name="角丸四角形 122">
                <a:extLst>
                  <a:ext uri="{FF2B5EF4-FFF2-40B4-BE49-F238E27FC236}">
                    <a16:creationId xmlns:a16="http://schemas.microsoft.com/office/drawing/2014/main" id="{2CF9CF1D-BF7F-544D-6219-5387E3EC870E}"/>
                  </a:ext>
                </a:extLst>
              </p:cNvPr>
              <p:cNvSpPr/>
              <p:nvPr/>
            </p:nvSpPr>
            <p:spPr>
              <a:xfrm>
                <a:off x="3477006" y="4490936"/>
                <a:ext cx="1051571" cy="1538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en" altLang="ja-JP" sz="1000" b="1" dirty="0" err="1">
                    <a:solidFill>
                      <a:schemeClr val="accent1"/>
                    </a:solidFill>
                    <a:latin typeface="Arial" panose="020B0604020202020204" pitchFamily="34" charset="0"/>
                    <a:ea typeface="Yu Gothic" panose="020B0400000000000000" pitchFamily="34" charset="-128"/>
                    <a:cs typeface="Arial" panose="020B0604020202020204" pitchFamily="34" charset="0"/>
                  </a:rPr>
                  <a:t>Sansan</a:t>
                </a:r>
                <a:r>
                  <a:rPr kumimoji="1" lang="en" altLang="ja-JP" sz="1000" b="1" dirty="0">
                    <a:solidFill>
                      <a:schemeClr val="accent1"/>
                    </a:solidFill>
                    <a:latin typeface="Arial" panose="020B0604020202020204" pitchFamily="34" charset="0"/>
                    <a:ea typeface="Yu Gothic" panose="020B0400000000000000" pitchFamily="34" charset="-128"/>
                    <a:cs typeface="Arial" panose="020B0604020202020204" pitchFamily="34" charset="0"/>
                  </a:rPr>
                  <a:t> Data Hub</a:t>
                </a:r>
              </a:p>
            </p:txBody>
          </p:sp>
          <p:pic>
            <p:nvPicPr>
              <p:cNvPr id="124" name="グラフィックス 123">
                <a:extLst>
                  <a:ext uri="{FF2B5EF4-FFF2-40B4-BE49-F238E27FC236}">
                    <a16:creationId xmlns:a16="http://schemas.microsoft.com/office/drawing/2014/main" id="{98B70EB5-F23A-0EE0-C4B0-2DD2A2C76DB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50811" y="3680893"/>
                <a:ext cx="903961" cy="903961"/>
              </a:xfrm>
              <a:prstGeom prst="rect">
                <a:avLst/>
              </a:prstGeom>
            </p:spPr>
          </p:pic>
        </p:grpSp>
        <p:grpSp>
          <p:nvGrpSpPr>
            <p:cNvPr id="4" name="グループ化 3">
              <a:extLst>
                <a:ext uri="{FF2B5EF4-FFF2-40B4-BE49-F238E27FC236}">
                  <a16:creationId xmlns:a16="http://schemas.microsoft.com/office/drawing/2014/main" id="{C06049B6-A1A9-355C-F9AA-2E0A6592A257}"/>
                </a:ext>
              </a:extLst>
            </p:cNvPr>
            <p:cNvGrpSpPr/>
            <p:nvPr/>
          </p:nvGrpSpPr>
          <p:grpSpPr>
            <a:xfrm>
              <a:off x="1451967" y="4903048"/>
              <a:ext cx="1467153" cy="334266"/>
              <a:chOff x="1451967" y="4551657"/>
              <a:chExt cx="1467153" cy="568464"/>
            </a:xfrm>
          </p:grpSpPr>
          <p:cxnSp>
            <p:nvCxnSpPr>
              <p:cNvPr id="100" name="直線コネクタ 99">
                <a:extLst>
                  <a:ext uri="{FF2B5EF4-FFF2-40B4-BE49-F238E27FC236}">
                    <a16:creationId xmlns:a16="http://schemas.microsoft.com/office/drawing/2014/main" id="{1045C0AC-4D52-8CE1-A22B-1D78ADB9EB91}"/>
                  </a:ext>
                </a:extLst>
              </p:cNvPr>
              <p:cNvCxnSpPr>
                <a:cxnSpLocks/>
              </p:cNvCxnSpPr>
              <p:nvPr/>
            </p:nvCxnSpPr>
            <p:spPr>
              <a:xfrm flipV="1">
                <a:off x="1451967" y="4551657"/>
                <a:ext cx="0" cy="568464"/>
              </a:xfrm>
              <a:prstGeom prst="line">
                <a:avLst/>
              </a:prstGeom>
              <a:ln w="31750" cap="flat">
                <a:solidFill>
                  <a:schemeClr val="accent1">
                    <a:lumMod val="60000"/>
                    <a:lumOff val="40000"/>
                  </a:schemeClr>
                </a:solidFill>
                <a:prstDash val="solid"/>
                <a:miter lim="800000"/>
                <a:headEnd type="none" w="lg" len="lg"/>
                <a:tailEnd type="none" w="lg" len="med"/>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D39B4637-60C6-8FFA-B495-D98C2C82100D}"/>
                  </a:ext>
                </a:extLst>
              </p:cNvPr>
              <p:cNvCxnSpPr>
                <a:cxnSpLocks/>
              </p:cNvCxnSpPr>
              <p:nvPr/>
            </p:nvCxnSpPr>
            <p:spPr>
              <a:xfrm flipV="1">
                <a:off x="2919120" y="4551657"/>
                <a:ext cx="0" cy="568464"/>
              </a:xfrm>
              <a:prstGeom prst="line">
                <a:avLst/>
              </a:prstGeom>
              <a:ln w="31750" cap="flat">
                <a:solidFill>
                  <a:schemeClr val="accent1">
                    <a:lumMod val="60000"/>
                    <a:lumOff val="40000"/>
                  </a:schemeClr>
                </a:solidFill>
                <a:prstDash val="solid"/>
                <a:miter lim="800000"/>
                <a:headEnd type="none" w="lg" len="lg"/>
                <a:tailEnd type="none" w="lg" len="med"/>
              </a:ln>
            </p:spPr>
            <p:style>
              <a:lnRef idx="1">
                <a:schemeClr val="accent1"/>
              </a:lnRef>
              <a:fillRef idx="0">
                <a:schemeClr val="accent1"/>
              </a:fillRef>
              <a:effectRef idx="0">
                <a:schemeClr val="accent1"/>
              </a:effectRef>
              <a:fontRef idx="minor">
                <a:schemeClr val="tx1"/>
              </a:fontRef>
            </p:style>
          </p:cxnSp>
        </p:grpSp>
        <p:cxnSp>
          <p:nvCxnSpPr>
            <p:cNvPr id="102" name="直線矢印コネクタ 101">
              <a:extLst>
                <a:ext uri="{FF2B5EF4-FFF2-40B4-BE49-F238E27FC236}">
                  <a16:creationId xmlns:a16="http://schemas.microsoft.com/office/drawing/2014/main" id="{7072D0DC-A8B2-4AC6-43C6-D1E6795BE5D7}"/>
                </a:ext>
              </a:extLst>
            </p:cNvPr>
            <p:cNvCxnSpPr>
              <a:cxnSpLocks/>
            </p:cNvCxnSpPr>
            <p:nvPr/>
          </p:nvCxnSpPr>
          <p:spPr>
            <a:xfrm>
              <a:off x="1436798" y="4910075"/>
              <a:ext cx="1796450" cy="0"/>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03" name="テキスト ボックス 102">
              <a:extLst>
                <a:ext uri="{FF2B5EF4-FFF2-40B4-BE49-F238E27FC236}">
                  <a16:creationId xmlns:a16="http://schemas.microsoft.com/office/drawing/2014/main" id="{C6F5B3ED-29DA-719A-840F-9B9FEA08929E}"/>
                </a:ext>
              </a:extLst>
            </p:cNvPr>
            <p:cNvSpPr txBox="1"/>
            <p:nvPr/>
          </p:nvSpPr>
          <p:spPr>
            <a:xfrm>
              <a:off x="1805181" y="4941315"/>
              <a:ext cx="755451" cy="259303"/>
            </a:xfrm>
            <a:prstGeom prst="rect">
              <a:avLst/>
            </a:prstGeom>
            <a:solidFill>
              <a:srgbClr val="F4F4F4"/>
            </a:solidFill>
          </p:spPr>
          <p:txBody>
            <a:bodyPr vert="horz" wrap="square" lIns="74295" tIns="37148" rIns="74295" bIns="37148" rtlCol="0">
              <a:spAutoFit/>
            </a:bodyPr>
            <a:lstStyle/>
            <a:p>
              <a:pPr algn="ctr">
                <a:lnSpc>
                  <a:spcPct val="130000"/>
                </a:lnSpc>
                <a:spcBef>
                  <a:spcPts val="650"/>
                </a:spcBef>
              </a:pPr>
              <a:r>
                <a:rPr lang="ja-JP" altLang="en-US" sz="1000" b="1">
                  <a:solidFill>
                    <a:schemeClr val="accent1"/>
                  </a:solidFill>
                  <a:latin typeface="Arial" panose="020B0604020202020204" pitchFamily="34" charset="0"/>
                  <a:ea typeface="Yu Gothic" charset="-128"/>
                  <a:cs typeface="Arial" panose="020B0604020202020204" pitchFamily="34" charset="0"/>
                </a:rPr>
                <a:t>リッチ化</a:t>
              </a:r>
              <a:endParaRPr lang="en-US" altLang="ja-JP" sz="1000" b="1" dirty="0">
                <a:solidFill>
                  <a:schemeClr val="accent1"/>
                </a:solidFill>
                <a:latin typeface="Arial" panose="020B0604020202020204" pitchFamily="34" charset="0"/>
                <a:ea typeface="Yu Gothic" charset="-128"/>
                <a:cs typeface="Arial" panose="020B0604020202020204" pitchFamily="34" charset="0"/>
              </a:endParaRPr>
            </a:p>
          </p:txBody>
        </p:sp>
        <p:sp>
          <p:nvSpPr>
            <p:cNvPr id="104" name="正方形/長方形 103">
              <a:extLst>
                <a:ext uri="{FF2B5EF4-FFF2-40B4-BE49-F238E27FC236}">
                  <a16:creationId xmlns:a16="http://schemas.microsoft.com/office/drawing/2014/main" id="{88175719-E106-907C-0D57-2DCF1D837270}"/>
                </a:ext>
              </a:extLst>
            </p:cNvPr>
            <p:cNvSpPr/>
            <p:nvPr/>
          </p:nvSpPr>
          <p:spPr>
            <a:xfrm>
              <a:off x="5330009" y="4405021"/>
              <a:ext cx="3348879" cy="1503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Arial" panose="020B0604020202020204" pitchFamily="34" charset="0"/>
                <a:ea typeface="Yu Gothic" panose="020B0400000000000000" pitchFamily="34" charset="-128"/>
                <a:cs typeface="Arial" panose="020B0604020202020204" pitchFamily="34" charset="0"/>
              </a:endParaRPr>
            </a:p>
          </p:txBody>
        </p:sp>
        <p:sp>
          <p:nvSpPr>
            <p:cNvPr id="105" name="正方形/長方形 104">
              <a:extLst>
                <a:ext uri="{FF2B5EF4-FFF2-40B4-BE49-F238E27FC236}">
                  <a16:creationId xmlns:a16="http://schemas.microsoft.com/office/drawing/2014/main" id="{C0270DA7-FA1E-B6AC-15D7-BDECC7DE2BA7}"/>
                </a:ext>
              </a:extLst>
            </p:cNvPr>
            <p:cNvSpPr/>
            <p:nvPr/>
          </p:nvSpPr>
          <p:spPr>
            <a:xfrm>
              <a:off x="5381386" y="5418623"/>
              <a:ext cx="954107" cy="246221"/>
            </a:xfrm>
            <a:prstGeom prst="rect">
              <a:avLst/>
            </a:prstGeom>
          </p:spPr>
          <p:txBody>
            <a:bodyPr wrap="none">
              <a:spAutoFit/>
            </a:bodyPr>
            <a:lstStyle/>
            <a:p>
              <a:r>
                <a:rPr lang="ja-JP" altLang="en-US" sz="1000" b="1">
                  <a:latin typeface="Arial" panose="020B0604020202020204" pitchFamily="34" charset="0"/>
                  <a:ea typeface="Yu Gothic" panose="020B0400000000000000" pitchFamily="34" charset="-128"/>
                  <a:cs typeface="Arial" panose="020B0604020202020204" pitchFamily="34" charset="0"/>
                </a:rPr>
                <a:t>三三株式会社</a:t>
              </a:r>
              <a:endParaRPr lang="ja-JP" altLang="en-US" sz="1000" b="1" dirty="0">
                <a:latin typeface="Arial" panose="020B0604020202020204" pitchFamily="34" charset="0"/>
                <a:ea typeface="Yu Gothic" panose="020B0400000000000000" pitchFamily="34" charset="-128"/>
                <a:cs typeface="Arial" panose="020B0604020202020204" pitchFamily="34" charset="0"/>
              </a:endParaRPr>
            </a:p>
          </p:txBody>
        </p:sp>
        <p:pic>
          <p:nvPicPr>
            <p:cNvPr id="106" name="グラフィックス 105">
              <a:extLst>
                <a:ext uri="{FF2B5EF4-FFF2-40B4-BE49-F238E27FC236}">
                  <a16:creationId xmlns:a16="http://schemas.microsoft.com/office/drawing/2014/main" id="{8CE7187D-83D0-F5CA-BBA2-57BB56FFFCB8}"/>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515891" y="4746828"/>
              <a:ext cx="682881" cy="682881"/>
            </a:xfrm>
            <a:prstGeom prst="rect">
              <a:avLst/>
            </a:prstGeom>
          </p:spPr>
        </p:pic>
        <p:sp>
          <p:nvSpPr>
            <p:cNvPr id="107" name="正方形/長方形 106">
              <a:extLst>
                <a:ext uri="{FF2B5EF4-FFF2-40B4-BE49-F238E27FC236}">
                  <a16:creationId xmlns:a16="http://schemas.microsoft.com/office/drawing/2014/main" id="{185E8CF0-228F-FAA2-4D24-3579AFF41CBC}"/>
                </a:ext>
              </a:extLst>
            </p:cNvPr>
            <p:cNvSpPr/>
            <p:nvPr/>
          </p:nvSpPr>
          <p:spPr>
            <a:xfrm>
              <a:off x="5631826" y="4555362"/>
              <a:ext cx="466794" cy="261610"/>
            </a:xfrm>
            <a:prstGeom prst="rect">
              <a:avLst/>
            </a:prstGeom>
          </p:spPr>
          <p:txBody>
            <a:bodyPr wrap="none">
              <a:spAutoFit/>
            </a:bodyPr>
            <a:lstStyle/>
            <a:p>
              <a:r>
                <a:rPr lang="ja-JP" altLang="en-US" sz="1100" b="1">
                  <a:latin typeface="Arial" panose="020B0604020202020204" pitchFamily="34" charset="0"/>
                  <a:ea typeface="Yu Gothic" panose="020B0400000000000000" pitchFamily="34" charset="-128"/>
                  <a:cs typeface="Arial" panose="020B0604020202020204" pitchFamily="34" charset="0"/>
                </a:rPr>
                <a:t>会社</a:t>
              </a:r>
              <a:endParaRPr lang="ja-JP" altLang="en-US" sz="1100" b="1" dirty="0">
                <a:latin typeface="Arial" panose="020B0604020202020204" pitchFamily="34" charset="0"/>
                <a:ea typeface="Yu Gothic" panose="020B0400000000000000" pitchFamily="34" charset="-128"/>
                <a:cs typeface="Arial" panose="020B0604020202020204" pitchFamily="34" charset="0"/>
              </a:endParaRPr>
            </a:p>
          </p:txBody>
        </p:sp>
        <p:sp>
          <p:nvSpPr>
            <p:cNvPr id="108" name="正方形/長方形 107">
              <a:extLst>
                <a:ext uri="{FF2B5EF4-FFF2-40B4-BE49-F238E27FC236}">
                  <a16:creationId xmlns:a16="http://schemas.microsoft.com/office/drawing/2014/main" id="{87F9DB33-D463-D292-BB2E-AF2F773D9A53}"/>
                </a:ext>
              </a:extLst>
            </p:cNvPr>
            <p:cNvSpPr/>
            <p:nvPr/>
          </p:nvSpPr>
          <p:spPr>
            <a:xfrm>
              <a:off x="8850671" y="4395919"/>
              <a:ext cx="2617739" cy="1503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Arial" panose="020B0604020202020204" pitchFamily="34" charset="0"/>
                <a:ea typeface="Yu Gothic" panose="020B0400000000000000" pitchFamily="34" charset="-128"/>
                <a:cs typeface="Arial" panose="020B0604020202020204" pitchFamily="34" charset="0"/>
              </a:endParaRPr>
            </a:p>
          </p:txBody>
        </p:sp>
        <p:sp>
          <p:nvSpPr>
            <p:cNvPr id="109" name="正方形/長方形 108">
              <a:extLst>
                <a:ext uri="{FF2B5EF4-FFF2-40B4-BE49-F238E27FC236}">
                  <a16:creationId xmlns:a16="http://schemas.microsoft.com/office/drawing/2014/main" id="{BEDA1BA3-361E-0C52-A62E-855CABFF90BE}"/>
                </a:ext>
              </a:extLst>
            </p:cNvPr>
            <p:cNvSpPr/>
            <p:nvPr/>
          </p:nvSpPr>
          <p:spPr>
            <a:xfrm>
              <a:off x="8925352" y="5418623"/>
              <a:ext cx="1089222" cy="400110"/>
            </a:xfrm>
            <a:prstGeom prst="rect">
              <a:avLst/>
            </a:prstGeom>
          </p:spPr>
          <p:txBody>
            <a:bodyPr wrap="square">
              <a:spAutoFit/>
            </a:bodyPr>
            <a:lstStyle/>
            <a:p>
              <a:pPr algn="ctr"/>
              <a:r>
                <a:rPr lang="ja-JP" altLang="en-US" sz="1000" b="1">
                  <a:latin typeface="Arial" panose="020B0604020202020204" pitchFamily="34" charset="0"/>
                  <a:ea typeface="Yu Gothic" panose="020B0400000000000000" pitchFamily="34" charset="-128"/>
                  <a:cs typeface="Arial" panose="020B0604020202020204" pitchFamily="34" charset="0"/>
                </a:rPr>
                <a:t>三三株式会社</a:t>
              </a:r>
              <a:endParaRPr lang="en-US" altLang="ja-JP" sz="1000" b="1" dirty="0">
                <a:latin typeface="Arial" panose="020B0604020202020204" pitchFamily="34" charset="0"/>
                <a:ea typeface="Yu Gothic" panose="020B0400000000000000" pitchFamily="34" charset="-128"/>
                <a:cs typeface="Arial" panose="020B0604020202020204" pitchFamily="34" charset="0"/>
              </a:endParaRPr>
            </a:p>
            <a:p>
              <a:pPr algn="ctr"/>
              <a:r>
                <a:rPr lang="ja-JP" altLang="en-US" sz="1000" b="1">
                  <a:latin typeface="Arial" panose="020B0604020202020204" pitchFamily="34" charset="0"/>
                  <a:ea typeface="Yu Gothic" panose="020B0400000000000000" pitchFamily="34" charset="-128"/>
                  <a:cs typeface="Arial" panose="020B0604020202020204" pitchFamily="34" charset="0"/>
                </a:rPr>
                <a:t>鈴木一郎</a:t>
              </a:r>
              <a:endParaRPr lang="ja-JP" altLang="en-US" sz="1000" b="1" dirty="0">
                <a:latin typeface="Arial" panose="020B0604020202020204" pitchFamily="34" charset="0"/>
                <a:ea typeface="Yu Gothic" panose="020B0400000000000000" pitchFamily="34" charset="-128"/>
                <a:cs typeface="Arial" panose="020B0604020202020204" pitchFamily="34" charset="0"/>
              </a:endParaRPr>
            </a:p>
          </p:txBody>
        </p:sp>
        <p:pic>
          <p:nvPicPr>
            <p:cNvPr id="110" name="グラフィックス 109">
              <a:extLst>
                <a:ext uri="{FF2B5EF4-FFF2-40B4-BE49-F238E27FC236}">
                  <a16:creationId xmlns:a16="http://schemas.microsoft.com/office/drawing/2014/main" id="{21C52802-F2E7-6C44-DF5C-D1A9D9EC713D}"/>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117250" y="4746828"/>
              <a:ext cx="705426" cy="705426"/>
            </a:xfrm>
            <a:prstGeom prst="rect">
              <a:avLst/>
            </a:prstGeom>
          </p:spPr>
        </p:pic>
        <p:sp>
          <p:nvSpPr>
            <p:cNvPr id="111" name="正方形/長方形 110">
              <a:extLst>
                <a:ext uri="{FF2B5EF4-FFF2-40B4-BE49-F238E27FC236}">
                  <a16:creationId xmlns:a16="http://schemas.microsoft.com/office/drawing/2014/main" id="{A1F74716-9642-DB8A-697B-8177550615AF}"/>
                </a:ext>
              </a:extLst>
            </p:cNvPr>
            <p:cNvSpPr/>
            <p:nvPr/>
          </p:nvSpPr>
          <p:spPr>
            <a:xfrm>
              <a:off x="9236566" y="4555362"/>
              <a:ext cx="466794" cy="261610"/>
            </a:xfrm>
            <a:prstGeom prst="rect">
              <a:avLst/>
            </a:prstGeom>
          </p:spPr>
          <p:txBody>
            <a:bodyPr wrap="none">
              <a:spAutoFit/>
            </a:bodyPr>
            <a:lstStyle/>
            <a:p>
              <a:r>
                <a:rPr lang="ja-JP" altLang="en-US" sz="1100" b="1">
                  <a:latin typeface="Arial" panose="020B0604020202020204" pitchFamily="34" charset="0"/>
                  <a:ea typeface="Yu Gothic" panose="020B0400000000000000" pitchFamily="34" charset="-128"/>
                  <a:cs typeface="Arial" panose="020B0604020202020204" pitchFamily="34" charset="0"/>
                </a:rPr>
                <a:t>人物</a:t>
              </a:r>
              <a:endParaRPr lang="ja-JP" altLang="en-US" sz="1100" b="1" dirty="0">
                <a:latin typeface="Arial" panose="020B0604020202020204" pitchFamily="34" charset="0"/>
                <a:ea typeface="Yu Gothic" panose="020B0400000000000000" pitchFamily="34" charset="-128"/>
                <a:cs typeface="Arial" panose="020B0604020202020204" pitchFamily="34" charset="0"/>
              </a:endParaRPr>
            </a:p>
          </p:txBody>
        </p:sp>
        <p:sp>
          <p:nvSpPr>
            <p:cNvPr id="113" name="テキスト ボックス 112">
              <a:extLst>
                <a:ext uri="{FF2B5EF4-FFF2-40B4-BE49-F238E27FC236}">
                  <a16:creationId xmlns:a16="http://schemas.microsoft.com/office/drawing/2014/main" id="{0DBD3237-862B-561C-DBD9-86C64E7C685B}"/>
                </a:ext>
              </a:extLst>
            </p:cNvPr>
            <p:cNvSpPr txBox="1"/>
            <p:nvPr/>
          </p:nvSpPr>
          <p:spPr>
            <a:xfrm>
              <a:off x="10008808" y="4564235"/>
              <a:ext cx="1366079" cy="1176925"/>
            </a:xfrm>
            <a:prstGeom prst="rect">
              <a:avLst/>
            </a:prstGeom>
            <a:noFill/>
          </p:spPr>
          <p:txBody>
            <a:bodyPr vert="horz" wrap="none" lIns="91440" tIns="45720" rIns="91440" bIns="45720" rtlCol="0">
              <a:spAutoFit/>
            </a:bodyPr>
            <a:lstStyle/>
            <a:p>
              <a:pPr>
                <a:lnSpc>
                  <a:spcPct val="130000"/>
                </a:lnSpc>
                <a:spcBef>
                  <a:spcPts val="800"/>
                </a:spcBef>
              </a:pPr>
              <a:r>
                <a:rPr lang="en-US" altLang="ja-JP" sz="1100" b="1" dirty="0">
                  <a:solidFill>
                    <a:schemeClr val="accent6"/>
                  </a:solidFill>
                  <a:latin typeface="Arial" panose="020B0604020202020204" pitchFamily="34" charset="0"/>
                  <a:ea typeface="Yu Gothic" panose="020B0400000000000000" pitchFamily="34" charset="-128"/>
                  <a:cs typeface="Arial" panose="020B0604020202020204" pitchFamily="34" charset="0"/>
                </a:rPr>
                <a:t>SOC: 333</a:t>
              </a:r>
              <a:br>
                <a:rPr lang="en-US" altLang="ja-JP" sz="1100" b="1" dirty="0">
                  <a:solidFill>
                    <a:schemeClr val="accent6"/>
                  </a:solidFill>
                  <a:latin typeface="Arial" panose="020B0604020202020204" pitchFamily="34" charset="0"/>
                  <a:ea typeface="Yu Gothic" panose="020B0400000000000000" pitchFamily="34" charset="-128"/>
                  <a:cs typeface="Arial" panose="020B0604020202020204" pitchFamily="34" charset="0"/>
                </a:rPr>
              </a:br>
              <a:r>
                <a:rPr lang="en-US" altLang="ja-JP" sz="1100" b="1" dirty="0">
                  <a:solidFill>
                    <a:schemeClr val="accent6"/>
                  </a:solidFill>
                  <a:latin typeface="Arial" panose="020B0604020202020204" pitchFamily="34" charset="0"/>
                  <a:ea typeface="Yu Gothic" panose="020B0400000000000000" pitchFamily="34" charset="-128"/>
                  <a:cs typeface="Arial" panose="020B0604020202020204" pitchFamily="34" charset="0"/>
                </a:rPr>
                <a:t>CI</a:t>
              </a:r>
              <a:r>
                <a:rPr lang="ja-JP" altLang="en-US" sz="1100" b="1">
                  <a:solidFill>
                    <a:schemeClr val="accent6"/>
                  </a:solidFill>
                  <a:latin typeface="Arial" panose="020B0604020202020204" pitchFamily="34" charset="0"/>
                  <a:ea typeface="Yu Gothic" panose="020B0400000000000000" pitchFamily="34" charset="-128"/>
                  <a:cs typeface="Arial" panose="020B0604020202020204" pitchFamily="34" charset="0"/>
                </a:rPr>
                <a:t>人物</a:t>
              </a:r>
              <a:r>
                <a:rPr lang="en-US" altLang="ja-JP" sz="1100" b="1" dirty="0">
                  <a:solidFill>
                    <a:schemeClr val="accent6"/>
                  </a:solidFill>
                  <a:latin typeface="Arial" panose="020B0604020202020204" pitchFamily="34" charset="0"/>
                  <a:ea typeface="Yu Gothic" panose="020B0400000000000000" pitchFamily="34" charset="-128"/>
                  <a:cs typeface="Arial" panose="020B0604020202020204" pitchFamily="34" charset="0"/>
                </a:rPr>
                <a:t>ID: suzuki1</a:t>
              </a:r>
              <a:br>
                <a:rPr lang="en-US" altLang="ja-JP" sz="1100" b="1" dirty="0">
                  <a:solidFill>
                    <a:schemeClr val="accent6"/>
                  </a:solidFill>
                  <a:latin typeface="Arial" panose="020B0604020202020204" pitchFamily="34" charset="0"/>
                  <a:ea typeface="Yu Gothic" panose="020B0400000000000000" pitchFamily="34" charset="-128"/>
                  <a:cs typeface="Arial" panose="020B0604020202020204" pitchFamily="34" charset="0"/>
                </a:rPr>
              </a:br>
              <a:r>
                <a:rPr lang="ja-JP" altLang="en-US" sz="1100" b="1">
                  <a:latin typeface="Arial" panose="020B0604020202020204" pitchFamily="34" charset="0"/>
                  <a:ea typeface="Yu Gothic" panose="020B0400000000000000" pitchFamily="34" charset="-128"/>
                  <a:cs typeface="Arial" panose="020B0604020202020204" pitchFamily="34" charset="0"/>
                </a:rPr>
                <a:t>部署・職種分類</a:t>
              </a:r>
              <a:br>
                <a:rPr lang="en-US" altLang="ja-JP" sz="1100" b="1" dirty="0">
                  <a:latin typeface="Arial" panose="020B0604020202020204" pitchFamily="34" charset="0"/>
                  <a:ea typeface="Yu Gothic" panose="020B0400000000000000" pitchFamily="34" charset="-128"/>
                  <a:cs typeface="Arial" panose="020B0604020202020204" pitchFamily="34" charset="0"/>
                </a:rPr>
              </a:br>
              <a:r>
                <a:rPr lang="ja-JP" altLang="en-US" sz="1100" b="1">
                  <a:latin typeface="Arial" panose="020B0604020202020204" pitchFamily="34" charset="0"/>
                  <a:ea typeface="Yu Gothic" panose="020B0400000000000000" pitchFamily="34" charset="-128"/>
                  <a:cs typeface="Arial" panose="020B0604020202020204" pitchFamily="34" charset="0"/>
                </a:rPr>
                <a:t>タグ</a:t>
              </a:r>
              <a:br>
                <a:rPr lang="en-US" altLang="ja-JP" sz="1100" b="1" dirty="0">
                  <a:latin typeface="Arial" panose="020B0604020202020204" pitchFamily="34" charset="0"/>
                  <a:ea typeface="Yu Gothic" panose="020B0400000000000000" pitchFamily="34" charset="-128"/>
                  <a:cs typeface="Arial" panose="020B0604020202020204" pitchFamily="34" charset="0"/>
                </a:rPr>
              </a:br>
              <a:r>
                <a:rPr lang="ja-JP" altLang="en-US" sz="1100" b="1">
                  <a:latin typeface="Arial" panose="020B0604020202020204" pitchFamily="34" charset="0"/>
                  <a:ea typeface="Yu Gothic" panose="020B0400000000000000" pitchFamily="34" charset="-128"/>
                  <a:cs typeface="Arial" panose="020B0604020202020204" pitchFamily="34" charset="0"/>
                </a:rPr>
                <a:t>最上位役職ランク</a:t>
              </a:r>
              <a:endParaRPr lang="ja-JP" altLang="en-US" sz="1100" b="1">
                <a:solidFill>
                  <a:schemeClr val="accent6"/>
                </a:solidFill>
                <a:latin typeface="Arial" panose="020B0604020202020204" pitchFamily="34" charset="0"/>
                <a:ea typeface="Yu Gothic" panose="020B0400000000000000" pitchFamily="34" charset="-128"/>
                <a:cs typeface="Arial" panose="020B0604020202020204" pitchFamily="34" charset="0"/>
              </a:endParaRPr>
            </a:p>
          </p:txBody>
        </p:sp>
        <p:sp>
          <p:nvSpPr>
            <p:cNvPr id="114" name="テキスト ボックス 113">
              <a:extLst>
                <a:ext uri="{FF2B5EF4-FFF2-40B4-BE49-F238E27FC236}">
                  <a16:creationId xmlns:a16="http://schemas.microsoft.com/office/drawing/2014/main" id="{8F4C5D0B-DD3F-4AEB-B7E8-DA1A56FF8FBA}"/>
                </a:ext>
              </a:extLst>
            </p:cNvPr>
            <p:cNvSpPr txBox="1"/>
            <p:nvPr/>
          </p:nvSpPr>
          <p:spPr>
            <a:xfrm>
              <a:off x="490075" y="2175258"/>
              <a:ext cx="821059" cy="343235"/>
            </a:xfrm>
            <a:prstGeom prst="rect">
              <a:avLst/>
            </a:prstGeom>
            <a:solidFill>
              <a:schemeClr val="bg1"/>
            </a:solidFill>
          </p:spPr>
          <p:txBody>
            <a:bodyPr vert="horz" wrap="none" lIns="91440" tIns="45720" rIns="91440" bIns="45720" rtlCol="0" anchor="ctr">
              <a:spAutoFit/>
            </a:bodyPr>
            <a:lstStyle/>
            <a:p>
              <a:pPr>
                <a:lnSpc>
                  <a:spcPct val="130000"/>
                </a:lnSpc>
                <a:spcBef>
                  <a:spcPts val="800"/>
                </a:spcBef>
              </a:pPr>
              <a:r>
                <a:rPr kumimoji="1" lang="en-US" altLang="ja-JP" sz="1400" b="1" dirty="0" err="1">
                  <a:solidFill>
                    <a:schemeClr val="accent1"/>
                  </a:solidFill>
                  <a:latin typeface="Arial" panose="020B0604020202020204" pitchFamily="34" charset="0"/>
                  <a:cs typeface="Arial" panose="020B0604020202020204" pitchFamily="34" charset="0"/>
                </a:rPr>
                <a:t>Sansan</a:t>
              </a:r>
              <a:endParaRPr kumimoji="1" lang="ja-JP" altLang="en-US" sz="1400" b="1">
                <a:solidFill>
                  <a:schemeClr val="accent1"/>
                </a:solidFill>
                <a:latin typeface="Arial" panose="020B0604020202020204" pitchFamily="34" charset="0"/>
                <a:cs typeface="Arial" panose="020B0604020202020204" pitchFamily="34" charset="0"/>
              </a:endParaRPr>
            </a:p>
          </p:txBody>
        </p:sp>
        <p:sp>
          <p:nvSpPr>
            <p:cNvPr id="115" name="テキスト ボックス 114">
              <a:extLst>
                <a:ext uri="{FF2B5EF4-FFF2-40B4-BE49-F238E27FC236}">
                  <a16:creationId xmlns:a16="http://schemas.microsoft.com/office/drawing/2014/main" id="{3D040B29-E1BC-0A50-D20C-71567794A794}"/>
                </a:ext>
              </a:extLst>
            </p:cNvPr>
            <p:cNvSpPr txBox="1"/>
            <p:nvPr/>
          </p:nvSpPr>
          <p:spPr>
            <a:xfrm>
              <a:off x="11101487" y="2200106"/>
              <a:ext cx="533864" cy="343235"/>
            </a:xfrm>
            <a:prstGeom prst="rect">
              <a:avLst/>
            </a:prstGeom>
            <a:solidFill>
              <a:schemeClr val="accent5"/>
            </a:solidFill>
          </p:spPr>
          <p:txBody>
            <a:bodyPr vert="horz" wrap="none" lIns="91440" tIns="45720" rIns="91440" bIns="45720" rtlCol="0">
              <a:spAutoFit/>
            </a:bodyPr>
            <a:lstStyle/>
            <a:p>
              <a:pPr>
                <a:lnSpc>
                  <a:spcPct val="130000"/>
                </a:lnSpc>
                <a:spcBef>
                  <a:spcPts val="800"/>
                </a:spcBef>
              </a:pPr>
              <a:r>
                <a:rPr kumimoji="1" lang="en-US" altLang="ja-JP" sz="1400" b="1" dirty="0">
                  <a:solidFill>
                    <a:schemeClr val="bg1"/>
                  </a:solidFill>
                  <a:latin typeface="Arial" panose="020B0604020202020204" pitchFamily="34" charset="0"/>
                  <a:cs typeface="Arial" panose="020B0604020202020204" pitchFamily="34" charset="0"/>
                </a:rPr>
                <a:t>SFA</a:t>
              </a:r>
              <a:endParaRPr kumimoji="1" lang="ja-JP" altLang="en-US" sz="1400" b="1">
                <a:solidFill>
                  <a:schemeClr val="bg1"/>
                </a:solidFill>
                <a:latin typeface="Arial" panose="020B0604020202020204" pitchFamily="34" charset="0"/>
                <a:cs typeface="Arial" panose="020B0604020202020204" pitchFamily="34" charset="0"/>
              </a:endParaRPr>
            </a:p>
          </p:txBody>
        </p:sp>
        <p:sp>
          <p:nvSpPr>
            <p:cNvPr id="116" name="テキスト ボックス 115">
              <a:extLst>
                <a:ext uri="{FF2B5EF4-FFF2-40B4-BE49-F238E27FC236}">
                  <a16:creationId xmlns:a16="http://schemas.microsoft.com/office/drawing/2014/main" id="{E8F54DC6-021C-DB43-73A8-BB411B568A70}"/>
                </a:ext>
              </a:extLst>
            </p:cNvPr>
            <p:cNvSpPr txBox="1"/>
            <p:nvPr/>
          </p:nvSpPr>
          <p:spPr>
            <a:xfrm>
              <a:off x="6382885" y="4656651"/>
              <a:ext cx="1131726" cy="956865"/>
            </a:xfrm>
            <a:prstGeom prst="rect">
              <a:avLst/>
            </a:prstGeom>
            <a:noFill/>
          </p:spPr>
          <p:txBody>
            <a:bodyPr vert="horz" wrap="square" lIns="91440" tIns="45720" rIns="91440" bIns="45720" rtlCol="0">
              <a:spAutoFit/>
            </a:bodyPr>
            <a:lstStyle/>
            <a:p>
              <a:pPr>
                <a:lnSpc>
                  <a:spcPct val="130000"/>
                </a:lnSpc>
                <a:spcBef>
                  <a:spcPts val="800"/>
                </a:spcBef>
              </a:pPr>
              <a:r>
                <a:rPr lang="en-US" altLang="ja-JP" sz="1100" b="1" dirty="0">
                  <a:solidFill>
                    <a:schemeClr val="accent6"/>
                  </a:solidFill>
                  <a:latin typeface="Arial" panose="020B0604020202020204" pitchFamily="34" charset="0"/>
                  <a:ea typeface="Yu Gothic" panose="020B0400000000000000" pitchFamily="34" charset="-128"/>
                  <a:cs typeface="Arial" panose="020B0604020202020204" pitchFamily="34" charset="0"/>
                </a:rPr>
                <a:t>SOC: 333</a:t>
              </a:r>
              <a:br>
                <a:rPr lang="en-US" altLang="ja-JP" sz="1100" b="1" dirty="0">
                  <a:solidFill>
                    <a:schemeClr val="accent6"/>
                  </a:solidFill>
                  <a:latin typeface="Arial" panose="020B0604020202020204" pitchFamily="34" charset="0"/>
                  <a:ea typeface="Yu Gothic" panose="020B0400000000000000" pitchFamily="34" charset="-128"/>
                  <a:cs typeface="Arial" panose="020B0604020202020204" pitchFamily="34" charset="0"/>
                </a:rPr>
              </a:br>
              <a:r>
                <a:rPr lang="ja-JP" altLang="en-US" sz="1100" b="1">
                  <a:latin typeface="Arial" panose="020B0604020202020204" pitchFamily="34" charset="0"/>
                  <a:ea typeface="Yu Gothic" panose="020B0400000000000000" pitchFamily="34" charset="-128"/>
                  <a:cs typeface="Arial" panose="020B0604020202020204" pitchFamily="34" charset="0"/>
                </a:rPr>
                <a:t>登記社名</a:t>
              </a:r>
              <a:br>
                <a:rPr lang="en-US" altLang="ja-JP" sz="1100" b="1" dirty="0">
                  <a:latin typeface="Arial" panose="020B0604020202020204" pitchFamily="34" charset="0"/>
                  <a:ea typeface="Yu Gothic" panose="020B0400000000000000" pitchFamily="34" charset="-128"/>
                  <a:cs typeface="Arial" panose="020B0604020202020204" pitchFamily="34" charset="0"/>
                </a:rPr>
              </a:br>
              <a:r>
                <a:rPr lang="ja-JP" altLang="en-US" sz="1100" b="1">
                  <a:latin typeface="Arial" panose="020B0604020202020204" pitchFamily="34" charset="0"/>
                  <a:ea typeface="Yu Gothic" panose="020B0400000000000000" pitchFamily="34" charset="-128"/>
                  <a:cs typeface="Arial" panose="020B0604020202020204" pitchFamily="34" charset="0"/>
                </a:rPr>
                <a:t>法人番号</a:t>
              </a:r>
              <a:br>
                <a:rPr lang="en-US" altLang="ja-JP" sz="1100" b="1" dirty="0">
                  <a:latin typeface="Arial" panose="020B0604020202020204" pitchFamily="34" charset="0"/>
                  <a:ea typeface="Yu Gothic" panose="020B0400000000000000" pitchFamily="34" charset="-128"/>
                  <a:cs typeface="Arial" panose="020B0604020202020204" pitchFamily="34" charset="0"/>
                </a:rPr>
              </a:br>
              <a:r>
                <a:rPr lang="ja-JP" altLang="en-US" sz="1100" b="1">
                  <a:latin typeface="Arial" panose="020B0604020202020204" pitchFamily="34" charset="0"/>
                  <a:ea typeface="Yu Gothic" panose="020B0400000000000000" pitchFamily="34" charset="-128"/>
                  <a:cs typeface="Arial" panose="020B0604020202020204" pitchFamily="34" charset="0"/>
                </a:rPr>
                <a:t>住所</a:t>
              </a:r>
              <a:endParaRPr lang="ja-JP" altLang="en-US" sz="1100" b="1" dirty="0">
                <a:latin typeface="Arial" panose="020B0604020202020204" pitchFamily="34" charset="0"/>
                <a:ea typeface="Yu Gothic" panose="020B0400000000000000" pitchFamily="34" charset="-128"/>
                <a:cs typeface="Arial" panose="020B0604020202020204" pitchFamily="34" charset="0"/>
              </a:endParaRPr>
            </a:p>
          </p:txBody>
        </p:sp>
        <p:sp>
          <p:nvSpPr>
            <p:cNvPr id="117" name="テキスト ボックス 116">
              <a:extLst>
                <a:ext uri="{FF2B5EF4-FFF2-40B4-BE49-F238E27FC236}">
                  <a16:creationId xmlns:a16="http://schemas.microsoft.com/office/drawing/2014/main" id="{8A3C378C-1170-E098-7A6E-E97831671DF7}"/>
                </a:ext>
              </a:extLst>
            </p:cNvPr>
            <p:cNvSpPr txBox="1"/>
            <p:nvPr/>
          </p:nvSpPr>
          <p:spPr>
            <a:xfrm>
              <a:off x="7518003" y="4656651"/>
              <a:ext cx="889987" cy="956865"/>
            </a:xfrm>
            <a:prstGeom prst="rect">
              <a:avLst/>
            </a:prstGeom>
            <a:noFill/>
          </p:spPr>
          <p:txBody>
            <a:bodyPr vert="horz" wrap="none" lIns="91440" tIns="45720" rIns="91440" bIns="45720" rtlCol="0">
              <a:spAutoFit/>
            </a:bodyPr>
            <a:lstStyle/>
            <a:p>
              <a:pPr>
                <a:lnSpc>
                  <a:spcPct val="130000"/>
                </a:lnSpc>
                <a:spcBef>
                  <a:spcPts val="800"/>
                </a:spcBef>
              </a:pPr>
              <a:r>
                <a:rPr lang="ja-JP" altLang="en-US" sz="1100" b="1">
                  <a:latin typeface="Arial" panose="020B0604020202020204" pitchFamily="34" charset="0"/>
                  <a:ea typeface="Yu Gothic" panose="020B0400000000000000" pitchFamily="34" charset="-128"/>
                  <a:cs typeface="Arial" panose="020B0604020202020204" pitchFamily="34" charset="0"/>
                </a:rPr>
                <a:t>従業員数</a:t>
              </a:r>
              <a:br>
                <a:rPr lang="en-US" altLang="ja-JP" sz="1100" b="1" dirty="0">
                  <a:latin typeface="Arial" panose="020B0604020202020204" pitchFamily="34" charset="0"/>
                  <a:ea typeface="Yu Gothic" panose="020B0400000000000000" pitchFamily="34" charset="-128"/>
                  <a:cs typeface="Arial" panose="020B0604020202020204" pitchFamily="34" charset="0"/>
                </a:rPr>
              </a:br>
              <a:r>
                <a:rPr lang="ja-JP" altLang="en-US" sz="1100" b="1">
                  <a:latin typeface="Arial" panose="020B0604020202020204" pitchFamily="34" charset="0"/>
                  <a:ea typeface="Yu Gothic" panose="020B0400000000000000" pitchFamily="34" charset="-128"/>
                  <a:cs typeface="Arial" panose="020B0604020202020204" pitchFamily="34" charset="0"/>
                </a:rPr>
                <a:t>売上高</a:t>
              </a:r>
              <a:br>
                <a:rPr lang="en-US" altLang="ja-JP" sz="1100" b="1" dirty="0">
                  <a:latin typeface="Arial" panose="020B0604020202020204" pitchFamily="34" charset="0"/>
                  <a:ea typeface="Yu Gothic" panose="020B0400000000000000" pitchFamily="34" charset="-128"/>
                  <a:cs typeface="Arial" panose="020B0604020202020204" pitchFamily="34" charset="0"/>
                </a:rPr>
              </a:br>
              <a:r>
                <a:rPr lang="ja-JP" altLang="en-US" sz="1100" b="1">
                  <a:latin typeface="Arial" panose="020B0604020202020204" pitchFamily="34" charset="0"/>
                  <a:ea typeface="Yu Gothic" panose="020B0400000000000000" pitchFamily="34" charset="-128"/>
                  <a:cs typeface="Arial" panose="020B0604020202020204" pitchFamily="34" charset="0"/>
                </a:rPr>
                <a:t>資本金</a:t>
              </a:r>
              <a:r>
                <a:rPr lang="en-US" altLang="ja-JP" sz="1100" b="1" dirty="0">
                  <a:latin typeface="Arial" panose="020B0604020202020204" pitchFamily="34" charset="0"/>
                  <a:ea typeface="Yu Gothic" panose="020B0400000000000000" pitchFamily="34" charset="-128"/>
                  <a:cs typeface="Arial" panose="020B0604020202020204" pitchFamily="34" charset="0"/>
                </a:rPr>
                <a:t> </a:t>
              </a:r>
              <a:br>
                <a:rPr lang="en-US" altLang="ja-JP" sz="1100" b="1" dirty="0">
                  <a:latin typeface="Arial" panose="020B0604020202020204" pitchFamily="34" charset="0"/>
                  <a:ea typeface="Yu Gothic" panose="020B0400000000000000" pitchFamily="34" charset="-128"/>
                  <a:cs typeface="Arial" panose="020B0604020202020204" pitchFamily="34" charset="0"/>
                </a:rPr>
              </a:br>
              <a:r>
                <a:rPr lang="ja-JP" altLang="en-US" sz="1100" b="1">
                  <a:latin typeface="Arial" panose="020B0604020202020204" pitchFamily="34" charset="0"/>
                  <a:ea typeface="Yu Gothic" panose="020B0400000000000000" pitchFamily="34" charset="-128"/>
                  <a:cs typeface="Arial" panose="020B0604020202020204" pitchFamily="34" charset="0"/>
                </a:rPr>
                <a:t>キーワード</a:t>
              </a:r>
              <a:endParaRPr lang="ja-JP" altLang="en-US" sz="1100" b="1" dirty="0">
                <a:latin typeface="Arial" panose="020B0604020202020204" pitchFamily="34" charset="0"/>
                <a:ea typeface="Yu Gothic" panose="020B0400000000000000" pitchFamily="34" charset="-128"/>
                <a:cs typeface="Arial" panose="020B0604020202020204" pitchFamily="34" charset="0"/>
              </a:endParaRPr>
            </a:p>
          </p:txBody>
        </p:sp>
        <p:sp>
          <p:nvSpPr>
            <p:cNvPr id="118" name="正方形/長方形 117">
              <a:extLst>
                <a:ext uri="{FF2B5EF4-FFF2-40B4-BE49-F238E27FC236}">
                  <a16:creationId xmlns:a16="http://schemas.microsoft.com/office/drawing/2014/main" id="{52B3D34C-C8F4-3C77-C14F-9B0FB75E4130}"/>
                </a:ext>
              </a:extLst>
            </p:cNvPr>
            <p:cNvSpPr/>
            <p:nvPr/>
          </p:nvSpPr>
          <p:spPr>
            <a:xfrm>
              <a:off x="7686993" y="2398928"/>
              <a:ext cx="3004856" cy="1110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Arial" panose="020B0604020202020204" pitchFamily="34" charset="0"/>
                <a:ea typeface="Yu Gothic" panose="020B0400000000000000" pitchFamily="34" charset="-128"/>
                <a:cs typeface="Arial" panose="020B0604020202020204" pitchFamily="34" charset="0"/>
              </a:endParaRPr>
            </a:p>
          </p:txBody>
        </p:sp>
        <p:sp>
          <p:nvSpPr>
            <p:cNvPr id="119" name="正方形/長方形 118">
              <a:extLst>
                <a:ext uri="{FF2B5EF4-FFF2-40B4-BE49-F238E27FC236}">
                  <a16:creationId xmlns:a16="http://schemas.microsoft.com/office/drawing/2014/main" id="{476DF2AB-19A5-42E3-B70C-A9111FF44AD4}"/>
                </a:ext>
              </a:extLst>
            </p:cNvPr>
            <p:cNvSpPr/>
            <p:nvPr/>
          </p:nvSpPr>
          <p:spPr>
            <a:xfrm>
              <a:off x="8767477" y="2491422"/>
              <a:ext cx="1845541" cy="8823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30000"/>
                </a:lnSpc>
              </a:pPr>
              <a:r>
                <a:rPr kumimoji="1" lang="ja-JP" altLang="en-US" sz="1200" b="1" dirty="0">
                  <a:solidFill>
                    <a:schemeClr val="tx1"/>
                  </a:solidFill>
                  <a:latin typeface="Arial" panose="020B0604020202020204" pitchFamily="34" charset="0"/>
                  <a:ea typeface="Yu Gothic" panose="020B0400000000000000" pitchFamily="34" charset="-128"/>
                  <a:cs typeface="Arial" panose="020B0604020202020204" pitchFamily="34" charset="0"/>
                </a:rPr>
                <a:t>三三</a:t>
              </a:r>
              <a:r>
                <a:rPr kumimoji="1" lang="ja-JP" altLang="en-US" sz="1200" b="1">
                  <a:solidFill>
                    <a:schemeClr val="tx1"/>
                  </a:solidFill>
                  <a:latin typeface="Arial" panose="020B0604020202020204" pitchFamily="34" charset="0"/>
                  <a:ea typeface="Yu Gothic" panose="020B0400000000000000" pitchFamily="34" charset="-128"/>
                  <a:cs typeface="Arial" panose="020B0604020202020204" pitchFamily="34" charset="0"/>
                </a:rPr>
                <a:t>株式会社</a:t>
              </a:r>
              <a:r>
                <a:rPr kumimoji="1" lang="en-US" altLang="ja-JP" sz="1200" b="1" dirty="0">
                  <a:solidFill>
                    <a:schemeClr val="tx1"/>
                  </a:solidFill>
                  <a:latin typeface="Arial" panose="020B0604020202020204" pitchFamily="34" charset="0"/>
                  <a:ea typeface="Yu Gothic" panose="020B0400000000000000" pitchFamily="34" charset="-128"/>
                  <a:cs typeface="Arial" panose="020B0604020202020204" pitchFamily="34" charset="0"/>
                </a:rPr>
                <a:t> </a:t>
              </a:r>
              <a:r>
                <a:rPr kumimoji="1" lang="ja-JP" altLang="en-US" sz="1200" b="1">
                  <a:solidFill>
                    <a:schemeClr val="tx1"/>
                  </a:solidFill>
                  <a:latin typeface="Arial" panose="020B0604020202020204" pitchFamily="34" charset="0"/>
                  <a:ea typeface="Yu Gothic" panose="020B0400000000000000" pitchFamily="34" charset="-128"/>
                  <a:cs typeface="Arial" panose="020B0604020202020204" pitchFamily="34" charset="0"/>
                </a:rPr>
                <a:t>鈴木一郎</a:t>
              </a:r>
              <a:endParaRPr lang="en-US" altLang="ja-JP" sz="12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nSpc>
                  <a:spcPct val="130000"/>
                </a:lnSpc>
              </a:pPr>
              <a:r>
                <a:rPr kumimoji="1" lang="en-US" altLang="ja-JP" sz="1200" b="1" dirty="0">
                  <a:solidFill>
                    <a:schemeClr val="accent6"/>
                  </a:solidFill>
                  <a:latin typeface="Arial" panose="020B0604020202020204" pitchFamily="34" charset="0"/>
                  <a:ea typeface="Yu Gothic" panose="020B0400000000000000" pitchFamily="34" charset="-128"/>
                  <a:cs typeface="Arial" panose="020B0604020202020204" pitchFamily="34" charset="0"/>
                </a:rPr>
                <a:t>SOC: 333</a:t>
              </a:r>
              <a:br>
                <a:rPr lang="en-US" altLang="ja-JP" sz="1200" b="1" dirty="0">
                  <a:solidFill>
                    <a:schemeClr val="accent6"/>
                  </a:solidFill>
                  <a:latin typeface="Arial" panose="020B0604020202020204" pitchFamily="34" charset="0"/>
                  <a:ea typeface="Yu Gothic" panose="020B0400000000000000" pitchFamily="34" charset="-128"/>
                  <a:cs typeface="Arial" panose="020B0604020202020204" pitchFamily="34" charset="0"/>
                </a:rPr>
              </a:br>
              <a:r>
                <a:rPr lang="en-US" altLang="ja-JP" sz="1200" b="1" dirty="0">
                  <a:solidFill>
                    <a:schemeClr val="accent6"/>
                  </a:solidFill>
                  <a:latin typeface="Arial" panose="020B0604020202020204" pitchFamily="34" charset="0"/>
                  <a:ea typeface="Yu Gothic" panose="020B0400000000000000" pitchFamily="34" charset="-128"/>
                  <a:cs typeface="Arial" panose="020B0604020202020204" pitchFamily="34" charset="0"/>
                </a:rPr>
                <a:t>CI</a:t>
              </a:r>
              <a:r>
                <a:rPr lang="ja-JP" altLang="en-US" sz="1200" b="1">
                  <a:solidFill>
                    <a:schemeClr val="accent6"/>
                  </a:solidFill>
                  <a:latin typeface="Arial" panose="020B0604020202020204" pitchFamily="34" charset="0"/>
                  <a:ea typeface="Yu Gothic" panose="020B0400000000000000" pitchFamily="34" charset="-128"/>
                  <a:cs typeface="Arial" panose="020B0604020202020204" pitchFamily="34" charset="0"/>
                </a:rPr>
                <a:t>人物</a:t>
              </a:r>
              <a:r>
                <a:rPr lang="en-US" altLang="ja-JP" sz="1200" b="1" dirty="0">
                  <a:solidFill>
                    <a:schemeClr val="accent6"/>
                  </a:solidFill>
                  <a:latin typeface="Arial" panose="020B0604020202020204" pitchFamily="34" charset="0"/>
                  <a:ea typeface="Yu Gothic" panose="020B0400000000000000" pitchFamily="34" charset="-128"/>
                  <a:cs typeface="Arial" panose="020B0604020202020204" pitchFamily="34" charset="0"/>
                </a:rPr>
                <a:t>ID:</a:t>
              </a:r>
              <a:r>
                <a:rPr lang="ja-JP" altLang="en-US" sz="1200" b="1">
                  <a:solidFill>
                    <a:schemeClr val="accent6"/>
                  </a:solidFill>
                  <a:latin typeface="Arial" panose="020B0604020202020204" pitchFamily="34" charset="0"/>
                  <a:ea typeface="Yu Gothic" panose="020B0400000000000000" pitchFamily="34" charset="-128"/>
                  <a:cs typeface="Arial" panose="020B0604020202020204" pitchFamily="34" charset="0"/>
                </a:rPr>
                <a:t> </a:t>
              </a:r>
              <a:r>
                <a:rPr lang="en-US" altLang="ja-JP" sz="1200" b="1" dirty="0">
                  <a:solidFill>
                    <a:schemeClr val="accent6"/>
                  </a:solidFill>
                  <a:latin typeface="Arial" panose="020B0604020202020204" pitchFamily="34" charset="0"/>
                  <a:ea typeface="Yu Gothic" panose="020B0400000000000000" pitchFamily="34" charset="-128"/>
                  <a:cs typeface="Arial" panose="020B0604020202020204" pitchFamily="34" charset="0"/>
                </a:rPr>
                <a:t>suzuki1</a:t>
              </a:r>
              <a:endParaRPr kumimoji="1" lang="ja-JP" altLang="en-US" sz="1200" b="1" dirty="0">
                <a:solidFill>
                  <a:schemeClr val="accent6"/>
                </a:solidFill>
                <a:latin typeface="Arial" panose="020B0604020202020204" pitchFamily="34" charset="0"/>
                <a:ea typeface="Yu Gothic" panose="020B0400000000000000" pitchFamily="34" charset="-128"/>
                <a:cs typeface="Arial" panose="020B0604020202020204" pitchFamily="34" charset="0"/>
              </a:endParaRPr>
            </a:p>
          </p:txBody>
        </p:sp>
        <p:pic>
          <p:nvPicPr>
            <p:cNvPr id="120" name="グラフィックス 119">
              <a:extLst>
                <a:ext uri="{FF2B5EF4-FFF2-40B4-BE49-F238E27FC236}">
                  <a16:creationId xmlns:a16="http://schemas.microsoft.com/office/drawing/2014/main" id="{9AB809DA-FAF6-FF29-F9C4-90F5E156A813}"/>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7669955" y="2593519"/>
              <a:ext cx="1067262" cy="1067262"/>
            </a:xfrm>
            <a:prstGeom prst="rect">
              <a:avLst/>
            </a:prstGeom>
          </p:spPr>
        </p:pic>
        <p:sp>
          <p:nvSpPr>
            <p:cNvPr id="121" name="正方形/長方形 120">
              <a:extLst>
                <a:ext uri="{FF2B5EF4-FFF2-40B4-BE49-F238E27FC236}">
                  <a16:creationId xmlns:a16="http://schemas.microsoft.com/office/drawing/2014/main" id="{91062E46-C951-C95B-2BCC-D99C3F4AC65E}"/>
                </a:ext>
              </a:extLst>
            </p:cNvPr>
            <p:cNvSpPr/>
            <p:nvPr/>
          </p:nvSpPr>
          <p:spPr>
            <a:xfrm>
              <a:off x="7971802" y="2643979"/>
              <a:ext cx="466794" cy="261610"/>
            </a:xfrm>
            <a:prstGeom prst="rect">
              <a:avLst/>
            </a:prstGeom>
          </p:spPr>
          <p:txBody>
            <a:bodyPr wrap="none">
              <a:spAutoFit/>
            </a:bodyPr>
            <a:lstStyle/>
            <a:p>
              <a:r>
                <a:rPr lang="ja-JP" altLang="en-US" sz="1100" b="1">
                  <a:latin typeface="Arial" panose="020B0604020202020204" pitchFamily="34" charset="0"/>
                  <a:ea typeface="Yu Gothic" panose="020B0400000000000000" pitchFamily="34" charset="-128"/>
                  <a:cs typeface="Arial" panose="020B0604020202020204" pitchFamily="34" charset="0"/>
                </a:rPr>
                <a:t>名刺</a:t>
              </a:r>
              <a:endParaRPr lang="ja-JP" altLang="en-US" sz="1100" b="1" dirty="0">
                <a:latin typeface="Arial" panose="020B0604020202020204" pitchFamily="34" charset="0"/>
                <a:ea typeface="Yu Gothic" panose="020B0400000000000000" pitchFamily="34" charset="-128"/>
                <a:cs typeface="Arial" panose="020B0604020202020204" pitchFamily="34" charset="0"/>
              </a:endParaRPr>
            </a:p>
          </p:txBody>
        </p:sp>
        <p:cxnSp>
          <p:nvCxnSpPr>
            <p:cNvPr id="6" name="カギ線コネクタ 5">
              <a:extLst>
                <a:ext uri="{FF2B5EF4-FFF2-40B4-BE49-F238E27FC236}">
                  <a16:creationId xmlns:a16="http://schemas.microsoft.com/office/drawing/2014/main" id="{BC3D6DA9-0A87-A1D6-B88E-B492553380F0}"/>
                </a:ext>
              </a:extLst>
            </p:cNvPr>
            <p:cNvCxnSpPr>
              <a:cxnSpLocks/>
              <a:stCxn id="118" idx="2"/>
              <a:endCxn id="104" idx="0"/>
            </p:cNvCxnSpPr>
            <p:nvPr/>
          </p:nvCxnSpPr>
          <p:spPr>
            <a:xfrm rot="5400000">
              <a:off x="7649075" y="2864675"/>
              <a:ext cx="895720" cy="2184972"/>
            </a:xfrm>
            <a:prstGeom prst="bentConnector3">
              <a:avLst>
                <a:gd name="adj1" fmla="val 74767"/>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BD939E92-E7BE-A05E-36F1-84336A2CD37C}"/>
                </a:ext>
              </a:extLst>
            </p:cNvPr>
            <p:cNvSpPr txBox="1"/>
            <p:nvPr/>
          </p:nvSpPr>
          <p:spPr>
            <a:xfrm>
              <a:off x="1304891" y="4364895"/>
              <a:ext cx="1701828" cy="244299"/>
            </a:xfrm>
            <a:prstGeom prst="rect">
              <a:avLst/>
            </a:prstGeom>
            <a:noFill/>
          </p:spPr>
          <p:txBody>
            <a:bodyPr vert="horz" wrap="square" lIns="74295" tIns="37148" rIns="74295" bIns="37148" rtlCol="0">
              <a:spAutoFit/>
            </a:bodyPr>
            <a:lstStyle/>
            <a:p>
              <a:r>
                <a:rPr lang="ja-JP" altLang="en-US" sz="1100" b="1">
                  <a:solidFill>
                    <a:schemeClr val="accent1"/>
                  </a:solidFill>
                  <a:latin typeface="Arial" panose="020B0604020202020204" pitchFamily="34" charset="0"/>
                  <a:ea typeface="Yu Gothic" panose="020B0400000000000000" pitchFamily="34" charset="-128"/>
                  <a:cs typeface="Arial" panose="020B0604020202020204" pitchFamily="34" charset="0"/>
                </a:rPr>
                <a:t>データ化が完了した名刺</a:t>
              </a:r>
              <a:endParaRPr lang="en-US"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grpSp>
    </p:spTree>
    <p:extLst>
      <p:ext uri="{BB962C8B-B14F-4D97-AF65-F5344CB8AC3E}">
        <p14:creationId xmlns:p14="http://schemas.microsoft.com/office/powerpoint/2010/main" val="261233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89080-B53D-21F5-84CA-59E19EAB2D7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E5CBEC7-B232-6739-8F34-ECD8668D184F}"/>
              </a:ext>
            </a:extLst>
          </p:cNvPr>
          <p:cNvSpPr>
            <a:spLocks noGrp="1"/>
          </p:cNvSpPr>
          <p:nvPr>
            <p:ph type="title"/>
          </p:nvPr>
        </p:nvSpPr>
        <p:spPr/>
        <p:txBody>
          <a:bodyPr/>
          <a:lstStyle/>
          <a:p>
            <a:r>
              <a:rPr lang="ja-JP" altLang="en-US">
                <a:solidFill>
                  <a:srgbClr val="000000"/>
                </a:solidFill>
                <a:latin typeface="Arial" panose="020B0604020202020204" pitchFamily="34" charset="0"/>
                <a:ea typeface="Yu Gothic"/>
                <a:cs typeface="Arial" panose="020B0604020202020204" pitchFamily="34" charset="0"/>
              </a:rPr>
              <a:t>最新判定結果を基にしたデータ最新化</a:t>
            </a:r>
            <a:endParaRPr kumimoji="1" lang="ja-JP" altLang="en-US">
              <a:latin typeface="Arial" panose="020B0604020202020204" pitchFamily="34" charset="0"/>
              <a:cs typeface="Arial" panose="020B0604020202020204" pitchFamily="34" charset="0"/>
            </a:endParaRPr>
          </a:p>
        </p:txBody>
      </p:sp>
      <p:sp>
        <p:nvSpPr>
          <p:cNvPr id="3" name="テキスト プレースホルダー 1">
            <a:extLst>
              <a:ext uri="{FF2B5EF4-FFF2-40B4-BE49-F238E27FC236}">
                <a16:creationId xmlns:a16="http://schemas.microsoft.com/office/drawing/2014/main" id="{281A724A-CCDF-A031-6CDE-AF72ECA20DB6}"/>
              </a:ext>
            </a:extLst>
          </p:cNvPr>
          <p:cNvSpPr txBox="1">
            <a:spLocks/>
          </p:cNvSpPr>
          <p:nvPr/>
        </p:nvSpPr>
        <p:spPr>
          <a:xfrm>
            <a:off x="657464" y="1040222"/>
            <a:ext cx="10799459" cy="2964163"/>
          </a:xfrm>
          <a:prstGeom prst="rect">
            <a:avLst/>
          </a:prstGeom>
        </p:spPr>
        <p:txBody>
          <a:bodyPr vert="horz" lIns="91440" tIns="45720" rIns="91440" bIns="45720" rtlCol="0">
            <a:normAutofit/>
          </a:bodyPr>
          <a:lstStyle>
            <a:lvl1pPr marL="360000" indent="-288000" algn="l" defTabSz="914400" rtl="0" eaLnBrk="1" latinLnBrk="0" hangingPunct="1">
              <a:lnSpc>
                <a:spcPct val="130000"/>
              </a:lnSpc>
              <a:spcBef>
                <a:spcPts val="1400"/>
              </a:spcBef>
              <a:buClr>
                <a:schemeClr val="accent6"/>
              </a:buClr>
              <a:buFont typeface="HGPｺﾞｼｯｸE" panose="020B0900000000000000" pitchFamily="50" charset="-128"/>
              <a:buChar char="-"/>
              <a:defRPr kumimoji="1" sz="2400" b="0" i="0" kern="1200">
                <a:solidFill>
                  <a:schemeClr val="tx2"/>
                </a:solidFill>
                <a:latin typeface="+mn-lt"/>
                <a:ea typeface="+mn-ea"/>
                <a:cs typeface="Yu Gothic" charset="-128"/>
              </a:defRPr>
            </a:lvl1pPr>
            <a:lvl2pPr marL="666000" indent="-285750" algn="l" defTabSz="914400" rtl="0" eaLnBrk="1" latinLnBrk="0" hangingPunct="1">
              <a:lnSpc>
                <a:spcPct val="130000"/>
              </a:lnSpc>
              <a:spcBef>
                <a:spcPts val="800"/>
              </a:spcBef>
              <a:buClr>
                <a:schemeClr val="accent6"/>
              </a:buClr>
              <a:buFont typeface="HGPｺﾞｼｯｸE" panose="020B0900000000000000" pitchFamily="50" charset="-128"/>
              <a:buChar char="-"/>
              <a:defRPr kumimoji="1" sz="2200" b="0" i="0" kern="1200">
                <a:solidFill>
                  <a:schemeClr val="tx2"/>
                </a:solidFill>
                <a:latin typeface="+mn-lt"/>
                <a:ea typeface="+mn-ea"/>
                <a:cs typeface="Yu Gothic" charset="-128"/>
              </a:defRPr>
            </a:lvl2pPr>
            <a:lvl3pPr marL="1255713" indent="-228600" algn="l" defTabSz="914400" rtl="0" eaLnBrk="1" latinLnBrk="0" hangingPunct="1">
              <a:lnSpc>
                <a:spcPct val="130000"/>
              </a:lnSpc>
              <a:spcBef>
                <a:spcPts val="600"/>
              </a:spcBef>
              <a:buClr>
                <a:schemeClr val="accent6"/>
              </a:buClr>
              <a:buFont typeface="HGPｺﾞｼｯｸE" panose="020B0900000000000000" pitchFamily="50" charset="-128"/>
              <a:buChar char="&gt;"/>
              <a:defRPr kumimoji="1" sz="2000" b="0" i="0" kern="1200">
                <a:solidFill>
                  <a:schemeClr val="tx2"/>
                </a:solidFill>
                <a:latin typeface="+mn-lt"/>
                <a:ea typeface="+mn-ea"/>
                <a:cs typeface="Yu Gothic" charset="-128"/>
              </a:defRPr>
            </a:lvl3pPr>
            <a:lvl4pPr marL="1525588" indent="-228600" algn="l" defTabSz="914400" rtl="0" eaLnBrk="1" latinLnBrk="0" hangingPunct="1">
              <a:lnSpc>
                <a:spcPct val="130000"/>
              </a:lnSpc>
              <a:spcBef>
                <a:spcPts val="400"/>
              </a:spcBef>
              <a:buClr>
                <a:schemeClr val="accent6"/>
              </a:buClr>
              <a:buFont typeface="HGPｺﾞｼｯｸE" panose="020B0900000000000000" pitchFamily="50" charset="-128"/>
              <a:buChar char="-"/>
              <a:defRPr kumimoji="1" sz="1800" b="0" i="0" kern="1200">
                <a:solidFill>
                  <a:schemeClr val="tx2"/>
                </a:solidFill>
                <a:latin typeface="+mn-lt"/>
                <a:ea typeface="+mn-ea"/>
                <a:cs typeface="Yu Gothic" charset="-128"/>
              </a:defRPr>
            </a:lvl4pPr>
            <a:lvl5pPr marL="1795463" indent="-228600" algn="l" defTabSz="914400" rtl="0" eaLnBrk="1" latinLnBrk="0" hangingPunct="1">
              <a:lnSpc>
                <a:spcPct val="130000"/>
              </a:lnSpc>
              <a:spcBef>
                <a:spcPts val="200"/>
              </a:spcBef>
              <a:buClr>
                <a:schemeClr val="accent6"/>
              </a:buClr>
              <a:buFont typeface="HGPｺﾞｼｯｸE" panose="020B0900000000000000" pitchFamily="50" charset="-128"/>
              <a:buChar char="&gt;"/>
              <a:defRPr kumimoji="1" sz="1600" b="0" i="0" kern="1200">
                <a:solidFill>
                  <a:schemeClr val="tx2"/>
                </a:solidFill>
                <a:latin typeface="+mn-lt"/>
                <a:ea typeface="+mn-ea"/>
                <a:cs typeface="Yu Gothic"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72000" indent="0">
              <a:lnSpc>
                <a:spcPct val="125000"/>
              </a:lnSpc>
              <a:spcBef>
                <a:spcPts val="300"/>
              </a:spcBef>
              <a:buNone/>
            </a:pPr>
            <a:r>
              <a:rPr lang="en" altLang="ja-JP" sz="1350" b="1" dirty="0" err="1">
                <a:solidFill>
                  <a:schemeClr val="tx1"/>
                </a:solidFill>
                <a:ea typeface="游ゴシック" panose="020B0400000000000000" pitchFamily="50" charset="-128"/>
                <a:cs typeface="+mn-cs"/>
              </a:rPr>
              <a:t>Sansan</a:t>
            </a:r>
            <a:r>
              <a:rPr lang="en" altLang="ja-JP" sz="1350" b="1" dirty="0">
                <a:solidFill>
                  <a:schemeClr val="tx1"/>
                </a:solidFill>
                <a:ea typeface="游ゴシック" panose="020B0400000000000000" pitchFamily="50" charset="-128"/>
                <a:cs typeface="+mn-cs"/>
              </a:rPr>
              <a:t> Data Hub</a:t>
            </a:r>
            <a:r>
              <a:rPr lang="ja-JP" altLang="en-US" sz="1350" b="1">
                <a:solidFill>
                  <a:schemeClr val="tx1"/>
                </a:solidFill>
                <a:ea typeface="游ゴシック" panose="020B0400000000000000" pitchFamily="50" charset="-128"/>
                <a:cs typeface="+mn-cs"/>
              </a:rPr>
              <a:t>で会社・人物を判定し、名刺単位ではなく会社・人物単位にまとめて連携できます</a:t>
            </a:r>
            <a:br>
              <a:rPr lang="en-US" altLang="ja-JP" sz="1350" b="1" dirty="0">
                <a:solidFill>
                  <a:schemeClr val="tx1"/>
                </a:solidFill>
                <a:ea typeface="游ゴシック" panose="020B0400000000000000" pitchFamily="50" charset="-128"/>
                <a:cs typeface="+mn-cs"/>
              </a:rPr>
            </a:br>
            <a:r>
              <a:rPr lang="ja-JP" altLang="en-US" sz="1350" b="1">
                <a:solidFill>
                  <a:schemeClr val="tx1"/>
                </a:solidFill>
                <a:ea typeface="游ゴシック" panose="020B0400000000000000" pitchFamily="50" charset="-128"/>
                <a:cs typeface="+mn-cs"/>
              </a:rPr>
              <a:t>そのため、同じ人物の名刺が複数ある場合でも、連携先ではレコード数を抑えて扱いやすくできます</a:t>
            </a:r>
          </a:p>
          <a:p>
            <a:pPr marL="72000" indent="0">
              <a:lnSpc>
                <a:spcPct val="125000"/>
              </a:lnSpc>
              <a:spcBef>
                <a:spcPts val="300"/>
              </a:spcBef>
              <a:buNone/>
            </a:pPr>
            <a:r>
              <a:rPr lang="ja-JP" altLang="en-US" sz="1350" b="1">
                <a:solidFill>
                  <a:schemeClr val="tx1"/>
                </a:solidFill>
                <a:ea typeface="游ゴシック" panose="020B0400000000000000" pitchFamily="50" charset="-128"/>
                <a:cs typeface="+mn-cs"/>
              </a:rPr>
              <a:t>ただし、最新判定の正確性を保証するものではないため、</a:t>
            </a:r>
            <a:r>
              <a:rPr lang="en" altLang="ja-JP" sz="1350" b="1" dirty="0">
                <a:solidFill>
                  <a:schemeClr val="tx1"/>
                </a:solidFill>
                <a:ea typeface="游ゴシック" panose="020B0400000000000000" pitchFamily="50" charset="-128"/>
                <a:cs typeface="+mn-cs"/>
              </a:rPr>
              <a:t>SFA</a:t>
            </a:r>
            <a:r>
              <a:rPr lang="ja-JP" altLang="en-US" sz="1350" b="1">
                <a:solidFill>
                  <a:schemeClr val="tx1"/>
                </a:solidFill>
                <a:ea typeface="游ゴシック" panose="020B0400000000000000" pitchFamily="50" charset="-128"/>
                <a:cs typeface="+mn-cs"/>
              </a:rPr>
              <a:t>の正式な顧客マスタ更新よりも、</a:t>
            </a:r>
            <a:r>
              <a:rPr lang="en" altLang="ja-JP" sz="1350" b="1" dirty="0">
                <a:solidFill>
                  <a:schemeClr val="tx1"/>
                </a:solidFill>
                <a:ea typeface="游ゴシック" panose="020B0400000000000000" pitchFamily="50" charset="-128"/>
                <a:cs typeface="+mn-cs"/>
              </a:rPr>
              <a:t>MA</a:t>
            </a:r>
            <a:r>
              <a:rPr lang="ja-JP" altLang="en-US" sz="1350" b="1">
                <a:solidFill>
                  <a:schemeClr val="tx1"/>
                </a:solidFill>
                <a:ea typeface="游ゴシック" panose="020B0400000000000000" pitchFamily="50" charset="-128"/>
                <a:cs typeface="+mn-cs"/>
              </a:rPr>
              <a:t>へのリード連携やマーケティング施策での活用に向いています</a:t>
            </a:r>
          </a:p>
        </p:txBody>
      </p:sp>
      <p:grpSp>
        <p:nvGrpSpPr>
          <p:cNvPr id="13" name="グループ化 12">
            <a:extLst>
              <a:ext uri="{FF2B5EF4-FFF2-40B4-BE49-F238E27FC236}">
                <a16:creationId xmlns:a16="http://schemas.microsoft.com/office/drawing/2014/main" id="{E2F74EA1-92FF-58B9-41CE-0045EC3122E0}"/>
              </a:ext>
            </a:extLst>
          </p:cNvPr>
          <p:cNvGrpSpPr/>
          <p:nvPr/>
        </p:nvGrpSpPr>
        <p:grpSpPr>
          <a:xfrm>
            <a:off x="595693" y="2251370"/>
            <a:ext cx="11139899" cy="4171654"/>
            <a:chOff x="477160" y="2450985"/>
            <a:chExt cx="11139899" cy="4171654"/>
          </a:xfrm>
        </p:grpSpPr>
        <p:sp>
          <p:nvSpPr>
            <p:cNvPr id="6" name="正方形/長方形 5">
              <a:extLst>
                <a:ext uri="{FF2B5EF4-FFF2-40B4-BE49-F238E27FC236}">
                  <a16:creationId xmlns:a16="http://schemas.microsoft.com/office/drawing/2014/main" id="{CB62D621-FD9B-E501-B4D2-2CD9FCF5EA97}"/>
                </a:ext>
              </a:extLst>
            </p:cNvPr>
            <p:cNvSpPr/>
            <p:nvPr/>
          </p:nvSpPr>
          <p:spPr>
            <a:xfrm>
              <a:off x="477160" y="2450985"/>
              <a:ext cx="5201621" cy="417165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accent5">
                    <a:lumMod val="20000"/>
                    <a:lumOff val="80000"/>
                  </a:schemeClr>
                </a:solidFill>
                <a:latin typeface="Arial" panose="020B0604020202020204" pitchFamily="34" charset="0"/>
                <a:cs typeface="Arial" panose="020B0604020202020204" pitchFamily="34" charset="0"/>
              </a:endParaRPr>
            </a:p>
          </p:txBody>
        </p:sp>
        <p:sp>
          <p:nvSpPr>
            <p:cNvPr id="5" name="正方形/長方形 4">
              <a:extLst>
                <a:ext uri="{FF2B5EF4-FFF2-40B4-BE49-F238E27FC236}">
                  <a16:creationId xmlns:a16="http://schemas.microsoft.com/office/drawing/2014/main" id="{A0477D7A-3DF2-4A3A-8385-50CC8F43EB50}"/>
                </a:ext>
              </a:extLst>
            </p:cNvPr>
            <p:cNvSpPr/>
            <p:nvPr/>
          </p:nvSpPr>
          <p:spPr>
            <a:xfrm>
              <a:off x="5857324" y="2450985"/>
              <a:ext cx="5759735" cy="417165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accent2"/>
                </a:solidFill>
                <a:latin typeface="Arial" panose="020B0604020202020204" pitchFamily="34" charset="0"/>
                <a:cs typeface="Arial" panose="020B0604020202020204" pitchFamily="34" charset="0"/>
              </a:endParaRPr>
            </a:p>
          </p:txBody>
        </p:sp>
        <p:sp>
          <p:nvSpPr>
            <p:cNvPr id="73" name="正方形/長方形 72">
              <a:extLst>
                <a:ext uri="{FF2B5EF4-FFF2-40B4-BE49-F238E27FC236}">
                  <a16:creationId xmlns:a16="http://schemas.microsoft.com/office/drawing/2014/main" id="{3D5FE894-FC01-903F-2F49-EBF9821F0BAC}"/>
                </a:ext>
              </a:extLst>
            </p:cNvPr>
            <p:cNvSpPr/>
            <p:nvPr/>
          </p:nvSpPr>
          <p:spPr>
            <a:xfrm>
              <a:off x="7838366" y="2744648"/>
              <a:ext cx="3154969" cy="3615878"/>
            </a:xfrm>
            <a:prstGeom prst="rect">
              <a:avLst/>
            </a:prstGeom>
            <a:solidFill>
              <a:schemeClr val="bg1"/>
            </a:solid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accent2"/>
                </a:solidFill>
                <a:latin typeface="Arial" panose="020B0604020202020204" pitchFamily="34" charset="0"/>
                <a:cs typeface="Arial" panose="020B0604020202020204" pitchFamily="34" charset="0"/>
              </a:endParaRPr>
            </a:p>
          </p:txBody>
        </p:sp>
        <p:sp>
          <p:nvSpPr>
            <p:cNvPr id="160" name="四角形: 角を丸くする 513">
              <a:extLst>
                <a:ext uri="{FF2B5EF4-FFF2-40B4-BE49-F238E27FC236}">
                  <a16:creationId xmlns:a16="http://schemas.microsoft.com/office/drawing/2014/main" id="{34DE927B-F91B-851B-BD8B-3A2798F64EC8}"/>
                </a:ext>
              </a:extLst>
            </p:cNvPr>
            <p:cNvSpPr/>
            <p:nvPr/>
          </p:nvSpPr>
          <p:spPr>
            <a:xfrm>
              <a:off x="7994942" y="4755416"/>
              <a:ext cx="2841817" cy="1286819"/>
            </a:xfrm>
            <a:prstGeom prst="roundRect">
              <a:avLst>
                <a:gd name="adj" fmla="val 335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p:txBody>
        </p:sp>
        <p:sp>
          <p:nvSpPr>
            <p:cNvPr id="99" name="四角形: 角を丸くする 513">
              <a:extLst>
                <a:ext uri="{FF2B5EF4-FFF2-40B4-BE49-F238E27FC236}">
                  <a16:creationId xmlns:a16="http://schemas.microsoft.com/office/drawing/2014/main" id="{D627F929-94FA-5112-07FA-7A1D2B2CCFFE}"/>
                </a:ext>
              </a:extLst>
            </p:cNvPr>
            <p:cNvSpPr/>
            <p:nvPr/>
          </p:nvSpPr>
          <p:spPr>
            <a:xfrm>
              <a:off x="7994942" y="3081599"/>
              <a:ext cx="2841817" cy="1286819"/>
            </a:xfrm>
            <a:prstGeom prst="roundRect">
              <a:avLst>
                <a:gd name="adj" fmla="val 335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a:p>
              <a:pPr algn="ctr"/>
              <a:endParaRPr kumimoji="1" lang="en-US" altLang="ja-JP" sz="14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p:txBody>
        </p:sp>
        <p:grpSp>
          <p:nvGrpSpPr>
            <p:cNvPr id="100" name="グループ化 99">
              <a:extLst>
                <a:ext uri="{FF2B5EF4-FFF2-40B4-BE49-F238E27FC236}">
                  <a16:creationId xmlns:a16="http://schemas.microsoft.com/office/drawing/2014/main" id="{54531F95-8132-B7C8-C1A3-3A66EFB34A49}"/>
                </a:ext>
              </a:extLst>
            </p:cNvPr>
            <p:cNvGrpSpPr/>
            <p:nvPr/>
          </p:nvGrpSpPr>
          <p:grpSpPr>
            <a:xfrm>
              <a:off x="8082568" y="3507220"/>
              <a:ext cx="2690010" cy="845511"/>
              <a:chOff x="8058124" y="5405674"/>
              <a:chExt cx="1615681" cy="765583"/>
            </a:xfrm>
          </p:grpSpPr>
          <p:sp>
            <p:nvSpPr>
              <p:cNvPr id="148" name="正方形/長方形 147">
                <a:extLst>
                  <a:ext uri="{FF2B5EF4-FFF2-40B4-BE49-F238E27FC236}">
                    <a16:creationId xmlns:a16="http://schemas.microsoft.com/office/drawing/2014/main" id="{F45AE7E4-665F-A335-7BEC-23BE33D2AF6C}"/>
                  </a:ext>
                </a:extLst>
              </p:cNvPr>
              <p:cNvSpPr/>
              <p:nvPr/>
            </p:nvSpPr>
            <p:spPr>
              <a:xfrm>
                <a:off x="8058124" y="5405674"/>
                <a:ext cx="1615681" cy="765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000" b="1" dirty="0">
                  <a:latin typeface="Arial" panose="020B0604020202020204" pitchFamily="34" charset="0"/>
                  <a:ea typeface="Yu Gothic" panose="020B0400000000000000" pitchFamily="34" charset="-128"/>
                  <a:cs typeface="Arial" panose="020B0604020202020204" pitchFamily="34" charset="0"/>
                </a:endParaRPr>
              </a:p>
            </p:txBody>
          </p:sp>
          <p:sp>
            <p:nvSpPr>
              <p:cNvPr id="149" name="正方形/長方形 148">
                <a:extLst>
                  <a:ext uri="{FF2B5EF4-FFF2-40B4-BE49-F238E27FC236}">
                    <a16:creationId xmlns:a16="http://schemas.microsoft.com/office/drawing/2014/main" id="{3701F510-E2D1-5D69-88EE-EC7963A79FAC}"/>
                  </a:ext>
                </a:extLst>
              </p:cNvPr>
              <p:cNvSpPr/>
              <p:nvPr/>
            </p:nvSpPr>
            <p:spPr>
              <a:xfrm>
                <a:off x="8079247" y="5475306"/>
                <a:ext cx="771920" cy="16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000" b="1" dirty="0">
                    <a:solidFill>
                      <a:schemeClr val="accent6"/>
                    </a:solidFill>
                    <a:latin typeface="Arial" panose="020B0604020202020204" pitchFamily="34" charset="0"/>
                    <a:ea typeface="Yu Gothic" panose="020B0400000000000000" pitchFamily="34" charset="-128"/>
                    <a:cs typeface="Arial" panose="020B0604020202020204" pitchFamily="34" charset="0"/>
                  </a:rPr>
                  <a:t>SOC</a:t>
                </a:r>
                <a:r>
                  <a:rPr lang="ja-JP" altLang="en-US" sz="1000" b="1">
                    <a:solidFill>
                      <a:schemeClr val="accent6"/>
                    </a:solidFill>
                    <a:latin typeface="Arial" panose="020B0604020202020204" pitchFamily="34" charset="0"/>
                    <a:ea typeface="Yu Gothic" panose="020B0400000000000000" pitchFamily="34" charset="-128"/>
                    <a:cs typeface="Arial" panose="020B0604020202020204" pitchFamily="34" charset="0"/>
                  </a:rPr>
                  <a:t>：</a:t>
                </a:r>
                <a:r>
                  <a:rPr lang="en-US" altLang="ja-JP" sz="1000" b="1" dirty="0">
                    <a:solidFill>
                      <a:schemeClr val="accent6"/>
                    </a:solidFill>
                    <a:latin typeface="Arial" panose="020B0604020202020204" pitchFamily="34" charset="0"/>
                    <a:ea typeface="Yu Gothic" panose="020B0400000000000000" pitchFamily="34" charset="-128"/>
                    <a:cs typeface="Arial" panose="020B0604020202020204" pitchFamily="34" charset="0"/>
                  </a:rPr>
                  <a:t>333</a:t>
                </a:r>
                <a:endParaRPr kumimoji="1" lang="ja-JP" altLang="en-US" sz="1000" b="1" dirty="0">
                  <a:solidFill>
                    <a:schemeClr val="accent6"/>
                  </a:solidFill>
                  <a:latin typeface="Arial" panose="020B0604020202020204" pitchFamily="34" charset="0"/>
                  <a:ea typeface="Yu Gothic" panose="020B0400000000000000" pitchFamily="34" charset="-128"/>
                  <a:cs typeface="Arial" panose="020B0604020202020204" pitchFamily="34" charset="0"/>
                </a:endParaRPr>
              </a:p>
            </p:txBody>
          </p:sp>
          <p:sp>
            <p:nvSpPr>
              <p:cNvPr id="150" name="正方形/長方形 149">
                <a:extLst>
                  <a:ext uri="{FF2B5EF4-FFF2-40B4-BE49-F238E27FC236}">
                    <a16:creationId xmlns:a16="http://schemas.microsoft.com/office/drawing/2014/main" id="{A721CBB7-9D57-5075-7EC8-7AE35F718022}"/>
                  </a:ext>
                </a:extLst>
              </p:cNvPr>
              <p:cNvSpPr/>
              <p:nvPr/>
            </p:nvSpPr>
            <p:spPr>
              <a:xfrm>
                <a:off x="8079247" y="5683954"/>
                <a:ext cx="771920" cy="16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000" b="1" dirty="0">
                    <a:solidFill>
                      <a:schemeClr val="accent6"/>
                    </a:solidFill>
                    <a:latin typeface="Arial" panose="020B0604020202020204" pitchFamily="34" charset="0"/>
                    <a:ea typeface="Yu Gothic" panose="020B0400000000000000" pitchFamily="34" charset="-128"/>
                    <a:cs typeface="Arial" panose="020B0604020202020204" pitchFamily="34" charset="0"/>
                  </a:rPr>
                  <a:t>CI</a:t>
                </a:r>
                <a:r>
                  <a:rPr kumimoji="1" lang="ja-JP" altLang="en-US" sz="1000" b="1">
                    <a:solidFill>
                      <a:schemeClr val="accent6"/>
                    </a:solidFill>
                    <a:latin typeface="Arial" panose="020B0604020202020204" pitchFamily="34" charset="0"/>
                    <a:ea typeface="Yu Gothic" panose="020B0400000000000000" pitchFamily="34" charset="-128"/>
                    <a:cs typeface="Arial" panose="020B0604020202020204" pitchFamily="34" charset="0"/>
                  </a:rPr>
                  <a:t>人物</a:t>
                </a:r>
                <a:r>
                  <a:rPr kumimoji="1" lang="en-US" altLang="ja-JP" sz="1000" b="1" dirty="0">
                    <a:solidFill>
                      <a:schemeClr val="accent6"/>
                    </a:solidFill>
                    <a:latin typeface="Arial" panose="020B0604020202020204" pitchFamily="34" charset="0"/>
                    <a:ea typeface="Yu Gothic" panose="020B0400000000000000" pitchFamily="34" charset="-128"/>
                    <a:cs typeface="Arial" panose="020B0604020202020204" pitchFamily="34" charset="0"/>
                  </a:rPr>
                  <a:t>ID</a:t>
                </a:r>
                <a:r>
                  <a:rPr kumimoji="1" lang="ja-JP" altLang="en-US" sz="1000" b="1">
                    <a:solidFill>
                      <a:schemeClr val="accent6"/>
                    </a:solidFill>
                    <a:latin typeface="Arial" panose="020B0604020202020204" pitchFamily="34" charset="0"/>
                    <a:ea typeface="Yu Gothic" panose="020B0400000000000000" pitchFamily="34" charset="-128"/>
                    <a:cs typeface="Arial" panose="020B0604020202020204" pitchFamily="34" charset="0"/>
                  </a:rPr>
                  <a:t>：</a:t>
                </a:r>
                <a:r>
                  <a:rPr kumimoji="1" lang="en-US" altLang="ja-JP" sz="1000" b="1" dirty="0">
                    <a:solidFill>
                      <a:schemeClr val="accent6"/>
                    </a:solidFill>
                    <a:latin typeface="Arial" panose="020B0604020202020204" pitchFamily="34" charset="0"/>
                    <a:ea typeface="Yu Gothic" panose="020B0400000000000000" pitchFamily="34" charset="-128"/>
                    <a:cs typeface="Arial" panose="020B0604020202020204" pitchFamily="34" charset="0"/>
                  </a:rPr>
                  <a:t>suzuki1</a:t>
                </a:r>
                <a:endParaRPr kumimoji="1" lang="ja-JP" altLang="en-US" sz="1000" b="1" dirty="0">
                  <a:solidFill>
                    <a:schemeClr val="accent6"/>
                  </a:solidFill>
                  <a:latin typeface="Arial" panose="020B0604020202020204" pitchFamily="34" charset="0"/>
                  <a:ea typeface="Yu Gothic" panose="020B0400000000000000" pitchFamily="34" charset="-128"/>
                  <a:cs typeface="Arial" panose="020B0604020202020204" pitchFamily="34" charset="0"/>
                </a:endParaRPr>
              </a:p>
            </p:txBody>
          </p:sp>
          <p:sp>
            <p:nvSpPr>
              <p:cNvPr id="151" name="正方形/長方形 150">
                <a:extLst>
                  <a:ext uri="{FF2B5EF4-FFF2-40B4-BE49-F238E27FC236}">
                    <a16:creationId xmlns:a16="http://schemas.microsoft.com/office/drawing/2014/main" id="{8CB99045-B80D-C0AC-531D-9FA22172D597}"/>
                  </a:ext>
                </a:extLst>
              </p:cNvPr>
              <p:cNvSpPr/>
              <p:nvPr/>
            </p:nvSpPr>
            <p:spPr>
              <a:xfrm>
                <a:off x="8079247" y="5895579"/>
                <a:ext cx="771920" cy="16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000" b="1">
                    <a:solidFill>
                      <a:schemeClr val="tx1"/>
                    </a:solidFill>
                    <a:latin typeface="Arial" panose="020B0604020202020204" pitchFamily="34" charset="0"/>
                    <a:ea typeface="Yu Gothic" panose="020B0400000000000000" pitchFamily="34" charset="-128"/>
                    <a:cs typeface="Arial" panose="020B0604020202020204" pitchFamily="34" charset="0"/>
                  </a:rPr>
                  <a:t>最新人物情報</a:t>
                </a:r>
                <a:endParaRPr kumimoji="1" lang="ja-JP" altLang="en-US" sz="10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p:txBody>
          </p:sp>
          <p:sp>
            <p:nvSpPr>
              <p:cNvPr id="152" name="正方形/長方形 151">
                <a:extLst>
                  <a:ext uri="{FF2B5EF4-FFF2-40B4-BE49-F238E27FC236}">
                    <a16:creationId xmlns:a16="http://schemas.microsoft.com/office/drawing/2014/main" id="{9376D2BF-3D42-80BE-E8E4-0ACA288371A6}"/>
                  </a:ext>
                </a:extLst>
              </p:cNvPr>
              <p:cNvSpPr/>
              <p:nvPr/>
            </p:nvSpPr>
            <p:spPr>
              <a:xfrm>
                <a:off x="8900947" y="5475306"/>
                <a:ext cx="721491" cy="16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000" b="1">
                    <a:solidFill>
                      <a:schemeClr val="tx1"/>
                    </a:solidFill>
                    <a:latin typeface="Arial" panose="020B0604020202020204" pitchFamily="34" charset="0"/>
                    <a:ea typeface="Yu Gothic" panose="020B0400000000000000" pitchFamily="34" charset="-128"/>
                    <a:cs typeface="Arial" panose="020B0604020202020204" pitchFamily="34" charset="0"/>
                  </a:rPr>
                  <a:t>最上位役職</a:t>
                </a:r>
                <a:r>
                  <a:rPr lang="ja-JP" altLang="en-US" sz="1000" b="1" dirty="0">
                    <a:solidFill>
                      <a:schemeClr val="tx1"/>
                    </a:solidFill>
                    <a:latin typeface="Arial" panose="020B0604020202020204" pitchFamily="34" charset="0"/>
                    <a:ea typeface="Yu Gothic" panose="020B0400000000000000" pitchFamily="34" charset="-128"/>
                    <a:cs typeface="Arial" panose="020B0604020202020204" pitchFamily="34" charset="0"/>
                  </a:rPr>
                  <a:t>ランク</a:t>
                </a:r>
                <a:endParaRPr kumimoji="1" lang="ja-JP" altLang="en-US" sz="10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p:txBody>
          </p:sp>
          <p:sp>
            <p:nvSpPr>
              <p:cNvPr id="153" name="正方形/長方形 152">
                <a:extLst>
                  <a:ext uri="{FF2B5EF4-FFF2-40B4-BE49-F238E27FC236}">
                    <a16:creationId xmlns:a16="http://schemas.microsoft.com/office/drawing/2014/main" id="{77652D90-5C06-8BC8-46CE-46273E6AE48A}"/>
                  </a:ext>
                </a:extLst>
              </p:cNvPr>
              <p:cNvSpPr/>
              <p:nvPr/>
            </p:nvSpPr>
            <p:spPr>
              <a:xfrm>
                <a:off x="8900947" y="5683954"/>
                <a:ext cx="721491" cy="16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000" b="1">
                    <a:solidFill>
                      <a:schemeClr val="tx1"/>
                    </a:solidFill>
                    <a:latin typeface="Arial" panose="020B0604020202020204" pitchFamily="34" charset="0"/>
                    <a:ea typeface="Yu Gothic" panose="020B0400000000000000" pitchFamily="34" charset="-128"/>
                    <a:cs typeface="Arial" panose="020B0604020202020204" pitchFamily="34" charset="0"/>
                  </a:rPr>
                  <a:t>部署・職種分類</a:t>
                </a:r>
                <a:endParaRPr kumimoji="1" lang="ja-JP" altLang="en-US" sz="10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p:txBody>
          </p:sp>
          <p:sp>
            <p:nvSpPr>
              <p:cNvPr id="154" name="正方形/長方形 153">
                <a:extLst>
                  <a:ext uri="{FF2B5EF4-FFF2-40B4-BE49-F238E27FC236}">
                    <a16:creationId xmlns:a16="http://schemas.microsoft.com/office/drawing/2014/main" id="{3D9C9069-3A09-DC0A-F5F2-92AF9685875D}"/>
                  </a:ext>
                </a:extLst>
              </p:cNvPr>
              <p:cNvSpPr/>
              <p:nvPr/>
            </p:nvSpPr>
            <p:spPr>
              <a:xfrm>
                <a:off x="8900947" y="5895579"/>
                <a:ext cx="721491" cy="16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000" b="1" dirty="0">
                    <a:solidFill>
                      <a:schemeClr val="tx1"/>
                    </a:solidFill>
                    <a:latin typeface="Arial" panose="020B0604020202020204" pitchFamily="34" charset="0"/>
                    <a:ea typeface="Yu Gothic" panose="020B0400000000000000" pitchFamily="34" charset="-128"/>
                    <a:cs typeface="Arial" panose="020B0604020202020204" pitchFamily="34" charset="0"/>
                  </a:rPr>
                  <a:t>タグ</a:t>
                </a:r>
                <a:endParaRPr kumimoji="1" lang="ja-JP" altLang="en-US" sz="10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p:txBody>
          </p:sp>
        </p:grpSp>
        <p:sp>
          <p:nvSpPr>
            <p:cNvPr id="102" name="テキスト ボックス 101">
              <a:extLst>
                <a:ext uri="{FF2B5EF4-FFF2-40B4-BE49-F238E27FC236}">
                  <a16:creationId xmlns:a16="http://schemas.microsoft.com/office/drawing/2014/main" id="{F9E27843-5CA5-FCB3-B05B-48FB7F61E581}"/>
                </a:ext>
              </a:extLst>
            </p:cNvPr>
            <p:cNvSpPr txBox="1"/>
            <p:nvPr/>
          </p:nvSpPr>
          <p:spPr>
            <a:xfrm>
              <a:off x="5615504" y="5507467"/>
              <a:ext cx="1850206" cy="303161"/>
            </a:xfrm>
            <a:prstGeom prst="rect">
              <a:avLst/>
            </a:prstGeom>
            <a:noFill/>
          </p:spPr>
          <p:txBody>
            <a:bodyPr vert="horz" wrap="square" lIns="74295" tIns="37148" rIns="74295" bIns="37148" rtlCol="0">
              <a:spAutoFit/>
            </a:bodyPr>
            <a:lstStyle/>
            <a:p>
              <a:pPr>
                <a:lnSpc>
                  <a:spcPct val="150000"/>
                </a:lnSpc>
              </a:pPr>
              <a:r>
                <a:rPr lang="ja-JP" altLang="en-US" sz="1100" b="1">
                  <a:solidFill>
                    <a:schemeClr val="accent1"/>
                  </a:solidFill>
                  <a:latin typeface="Arial" panose="020B0604020202020204" pitchFamily="34" charset="0"/>
                  <a:ea typeface="Yu Gothic" panose="020B0400000000000000" pitchFamily="34" charset="-128"/>
                  <a:cs typeface="Arial" panose="020B0604020202020204" pitchFamily="34" charset="0"/>
                </a:rPr>
                <a:t>・登録内容を取込・識別</a:t>
              </a:r>
              <a:endParaRPr lang="en-US"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107" name="正方形/長方形 106">
              <a:extLst>
                <a:ext uri="{FF2B5EF4-FFF2-40B4-BE49-F238E27FC236}">
                  <a16:creationId xmlns:a16="http://schemas.microsoft.com/office/drawing/2014/main" id="{13D2956B-869A-462D-AE76-2C3DC9101A4A}"/>
                </a:ext>
              </a:extLst>
            </p:cNvPr>
            <p:cNvSpPr/>
            <p:nvPr/>
          </p:nvSpPr>
          <p:spPr>
            <a:xfrm>
              <a:off x="8429171" y="4888358"/>
              <a:ext cx="1973358" cy="261610"/>
            </a:xfrm>
            <a:prstGeom prst="rect">
              <a:avLst/>
            </a:prstGeom>
          </p:spPr>
          <p:txBody>
            <a:bodyPr wrap="square">
              <a:spAutoFit/>
            </a:bodyPr>
            <a:lstStyle/>
            <a:p>
              <a:pPr algn="ctr"/>
              <a:r>
                <a:rPr lang="ja-JP" altLang="en-US" sz="1100" b="1">
                  <a:latin typeface="Arial" panose="020B0604020202020204" pitchFamily="34" charset="0"/>
                  <a:ea typeface="Yu Gothic" panose="020B0400000000000000" pitchFamily="34" charset="-128"/>
                  <a:cs typeface="Arial" panose="020B0604020202020204" pitchFamily="34" charset="0"/>
                </a:rPr>
                <a:t>四四株式会社</a:t>
              </a:r>
              <a:r>
                <a:rPr lang="ja-JP" altLang="en-US" sz="1100" b="1" dirty="0">
                  <a:latin typeface="Arial" panose="020B0604020202020204" pitchFamily="34" charset="0"/>
                  <a:ea typeface="Yu Gothic" panose="020B0400000000000000" pitchFamily="34" charset="-128"/>
                  <a:cs typeface="Arial" panose="020B0604020202020204" pitchFamily="34" charset="0"/>
                </a:rPr>
                <a:t>　</a:t>
              </a:r>
              <a:r>
                <a:rPr lang="ja-JP" altLang="en-US" sz="1100" b="1">
                  <a:latin typeface="Arial" panose="020B0604020202020204" pitchFamily="34" charset="0"/>
                  <a:ea typeface="Yu Gothic" panose="020B0400000000000000" pitchFamily="34" charset="-128"/>
                  <a:cs typeface="Arial" panose="020B0604020202020204" pitchFamily="34" charset="0"/>
                </a:rPr>
                <a:t>佐藤二郎</a:t>
              </a:r>
              <a:endParaRPr lang="ja-JP" altLang="en-US" sz="1100" b="1" dirty="0">
                <a:latin typeface="Arial" panose="020B0604020202020204" pitchFamily="34" charset="0"/>
                <a:ea typeface="Yu Gothic" panose="020B0400000000000000" pitchFamily="34" charset="-128"/>
                <a:cs typeface="Arial" panose="020B0604020202020204" pitchFamily="34" charset="0"/>
              </a:endParaRPr>
            </a:p>
          </p:txBody>
        </p:sp>
        <p:grpSp>
          <p:nvGrpSpPr>
            <p:cNvPr id="106" name="グループ化 105">
              <a:extLst>
                <a:ext uri="{FF2B5EF4-FFF2-40B4-BE49-F238E27FC236}">
                  <a16:creationId xmlns:a16="http://schemas.microsoft.com/office/drawing/2014/main" id="{2B5AF3D9-3B82-CDE8-6837-B6AB0A1444B0}"/>
                </a:ext>
              </a:extLst>
            </p:cNvPr>
            <p:cNvGrpSpPr/>
            <p:nvPr/>
          </p:nvGrpSpPr>
          <p:grpSpPr>
            <a:xfrm>
              <a:off x="8059122" y="5181306"/>
              <a:ext cx="2690010" cy="845511"/>
              <a:chOff x="8058124" y="5405674"/>
              <a:chExt cx="1615681" cy="765583"/>
            </a:xfrm>
          </p:grpSpPr>
          <p:sp>
            <p:nvSpPr>
              <p:cNvPr id="141" name="正方形/長方形 140">
                <a:extLst>
                  <a:ext uri="{FF2B5EF4-FFF2-40B4-BE49-F238E27FC236}">
                    <a16:creationId xmlns:a16="http://schemas.microsoft.com/office/drawing/2014/main" id="{A0CDFE49-A7FA-3546-9750-F8E89F54B755}"/>
                  </a:ext>
                </a:extLst>
              </p:cNvPr>
              <p:cNvSpPr/>
              <p:nvPr/>
            </p:nvSpPr>
            <p:spPr>
              <a:xfrm>
                <a:off x="8058124" y="5405674"/>
                <a:ext cx="1615681" cy="765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000" b="1" dirty="0">
                  <a:latin typeface="Arial" panose="020B0604020202020204" pitchFamily="34" charset="0"/>
                  <a:ea typeface="Yu Gothic" panose="020B0400000000000000" pitchFamily="34" charset="-128"/>
                  <a:cs typeface="Arial" panose="020B0604020202020204" pitchFamily="34" charset="0"/>
                </a:endParaRPr>
              </a:p>
            </p:txBody>
          </p:sp>
          <p:sp>
            <p:nvSpPr>
              <p:cNvPr id="142" name="正方形/長方形 141">
                <a:extLst>
                  <a:ext uri="{FF2B5EF4-FFF2-40B4-BE49-F238E27FC236}">
                    <a16:creationId xmlns:a16="http://schemas.microsoft.com/office/drawing/2014/main" id="{34F209F8-9FB4-769B-62B6-31293D1D895E}"/>
                  </a:ext>
                </a:extLst>
              </p:cNvPr>
              <p:cNvSpPr/>
              <p:nvPr/>
            </p:nvSpPr>
            <p:spPr>
              <a:xfrm>
                <a:off x="8120093" y="5475307"/>
                <a:ext cx="735162" cy="16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000" b="1" dirty="0">
                    <a:solidFill>
                      <a:schemeClr val="accent6"/>
                    </a:solidFill>
                    <a:latin typeface="Arial" panose="020B0604020202020204" pitchFamily="34" charset="0"/>
                    <a:ea typeface="Yu Gothic" panose="020B0400000000000000" pitchFamily="34" charset="-128"/>
                    <a:cs typeface="Arial" panose="020B0604020202020204" pitchFamily="34" charset="0"/>
                  </a:rPr>
                  <a:t>SOC</a:t>
                </a:r>
                <a:r>
                  <a:rPr lang="ja-JP" altLang="en-US" sz="1000" b="1">
                    <a:solidFill>
                      <a:schemeClr val="accent6"/>
                    </a:solidFill>
                    <a:latin typeface="Arial" panose="020B0604020202020204" pitchFamily="34" charset="0"/>
                    <a:ea typeface="Yu Gothic" panose="020B0400000000000000" pitchFamily="34" charset="-128"/>
                    <a:cs typeface="Arial" panose="020B0604020202020204" pitchFamily="34" charset="0"/>
                  </a:rPr>
                  <a:t>：</a:t>
                </a:r>
                <a:r>
                  <a:rPr lang="en-US" altLang="ja-JP" sz="1000" b="1" dirty="0">
                    <a:solidFill>
                      <a:schemeClr val="accent6"/>
                    </a:solidFill>
                    <a:latin typeface="Arial" panose="020B0604020202020204" pitchFamily="34" charset="0"/>
                    <a:ea typeface="Yu Gothic" panose="020B0400000000000000" pitchFamily="34" charset="-128"/>
                    <a:cs typeface="Arial" panose="020B0604020202020204" pitchFamily="34" charset="0"/>
                  </a:rPr>
                  <a:t>222</a:t>
                </a:r>
                <a:endParaRPr kumimoji="1" lang="ja-JP" altLang="en-US" sz="1000" b="1" dirty="0">
                  <a:solidFill>
                    <a:schemeClr val="accent6"/>
                  </a:solidFill>
                  <a:latin typeface="Arial" panose="020B0604020202020204" pitchFamily="34" charset="0"/>
                  <a:ea typeface="Yu Gothic" panose="020B0400000000000000" pitchFamily="34" charset="-128"/>
                  <a:cs typeface="Arial" panose="020B0604020202020204" pitchFamily="34" charset="0"/>
                </a:endParaRPr>
              </a:p>
            </p:txBody>
          </p:sp>
          <p:sp>
            <p:nvSpPr>
              <p:cNvPr id="143" name="正方形/長方形 142">
                <a:extLst>
                  <a:ext uri="{FF2B5EF4-FFF2-40B4-BE49-F238E27FC236}">
                    <a16:creationId xmlns:a16="http://schemas.microsoft.com/office/drawing/2014/main" id="{51EC84E0-F883-01E2-351F-0CF9F270674E}"/>
                  </a:ext>
                </a:extLst>
              </p:cNvPr>
              <p:cNvSpPr/>
              <p:nvPr/>
            </p:nvSpPr>
            <p:spPr>
              <a:xfrm>
                <a:off x="8120093" y="5684532"/>
                <a:ext cx="735162" cy="16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000" b="1" dirty="0">
                    <a:solidFill>
                      <a:schemeClr val="accent6"/>
                    </a:solidFill>
                    <a:latin typeface="Arial" panose="020B0604020202020204" pitchFamily="34" charset="0"/>
                    <a:ea typeface="Yu Gothic" panose="020B0400000000000000" pitchFamily="34" charset="-128"/>
                    <a:cs typeface="Arial" panose="020B0604020202020204" pitchFamily="34" charset="0"/>
                  </a:rPr>
                  <a:t>CI</a:t>
                </a:r>
                <a:r>
                  <a:rPr kumimoji="1" lang="ja-JP" altLang="en-US" sz="1000" b="1">
                    <a:solidFill>
                      <a:schemeClr val="accent6"/>
                    </a:solidFill>
                    <a:latin typeface="Arial" panose="020B0604020202020204" pitchFamily="34" charset="0"/>
                    <a:ea typeface="Yu Gothic" panose="020B0400000000000000" pitchFamily="34" charset="-128"/>
                    <a:cs typeface="Arial" panose="020B0604020202020204" pitchFamily="34" charset="0"/>
                  </a:rPr>
                  <a:t>人物</a:t>
                </a:r>
                <a:r>
                  <a:rPr kumimoji="1" lang="en-US" altLang="ja-JP" sz="1000" b="1" dirty="0">
                    <a:solidFill>
                      <a:schemeClr val="accent6"/>
                    </a:solidFill>
                    <a:latin typeface="Arial" panose="020B0604020202020204" pitchFamily="34" charset="0"/>
                    <a:ea typeface="Yu Gothic" panose="020B0400000000000000" pitchFamily="34" charset="-128"/>
                    <a:cs typeface="Arial" panose="020B0604020202020204" pitchFamily="34" charset="0"/>
                  </a:rPr>
                  <a:t>ID</a:t>
                </a:r>
                <a:r>
                  <a:rPr kumimoji="1" lang="ja-JP" altLang="en-US" sz="1000" b="1">
                    <a:solidFill>
                      <a:schemeClr val="accent6"/>
                    </a:solidFill>
                    <a:latin typeface="Arial" panose="020B0604020202020204" pitchFamily="34" charset="0"/>
                    <a:ea typeface="Yu Gothic" panose="020B0400000000000000" pitchFamily="34" charset="-128"/>
                    <a:cs typeface="Arial" panose="020B0604020202020204" pitchFamily="34" charset="0"/>
                  </a:rPr>
                  <a:t>：</a:t>
                </a:r>
                <a:r>
                  <a:rPr kumimoji="1" lang="en-US" altLang="ja-JP" sz="1000" b="1" dirty="0">
                    <a:solidFill>
                      <a:schemeClr val="accent6"/>
                    </a:solidFill>
                    <a:latin typeface="Arial" panose="020B0604020202020204" pitchFamily="34" charset="0"/>
                    <a:ea typeface="Yu Gothic" panose="020B0400000000000000" pitchFamily="34" charset="-128"/>
                    <a:cs typeface="Arial" panose="020B0604020202020204" pitchFamily="34" charset="0"/>
                  </a:rPr>
                  <a:t>sato1</a:t>
                </a:r>
                <a:endParaRPr kumimoji="1" lang="ja-JP" altLang="en-US" sz="1000" b="1" dirty="0">
                  <a:solidFill>
                    <a:schemeClr val="accent6"/>
                  </a:solidFill>
                  <a:latin typeface="Arial" panose="020B0604020202020204" pitchFamily="34" charset="0"/>
                  <a:ea typeface="Yu Gothic" panose="020B0400000000000000" pitchFamily="34" charset="-128"/>
                  <a:cs typeface="Arial" panose="020B0604020202020204" pitchFamily="34" charset="0"/>
                </a:endParaRPr>
              </a:p>
            </p:txBody>
          </p:sp>
          <p:sp>
            <p:nvSpPr>
              <p:cNvPr id="144" name="正方形/長方形 143">
                <a:extLst>
                  <a:ext uri="{FF2B5EF4-FFF2-40B4-BE49-F238E27FC236}">
                    <a16:creationId xmlns:a16="http://schemas.microsoft.com/office/drawing/2014/main" id="{CD3A85FF-B498-58D6-3C74-64A8ED135649}"/>
                  </a:ext>
                </a:extLst>
              </p:cNvPr>
              <p:cNvSpPr/>
              <p:nvPr/>
            </p:nvSpPr>
            <p:spPr>
              <a:xfrm>
                <a:off x="8120093" y="5895580"/>
                <a:ext cx="735162" cy="16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000" b="1">
                    <a:solidFill>
                      <a:schemeClr val="tx1"/>
                    </a:solidFill>
                    <a:latin typeface="Arial" panose="020B0604020202020204" pitchFamily="34" charset="0"/>
                    <a:ea typeface="Yu Gothic" panose="020B0400000000000000" pitchFamily="34" charset="-128"/>
                    <a:cs typeface="Arial" panose="020B0604020202020204" pitchFamily="34" charset="0"/>
                  </a:rPr>
                  <a:t>最新人物情報</a:t>
                </a:r>
                <a:endParaRPr kumimoji="1" lang="ja-JP" altLang="en-US" sz="10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p:txBody>
          </p:sp>
          <p:sp>
            <p:nvSpPr>
              <p:cNvPr id="145" name="正方形/長方形 144">
                <a:extLst>
                  <a:ext uri="{FF2B5EF4-FFF2-40B4-BE49-F238E27FC236}">
                    <a16:creationId xmlns:a16="http://schemas.microsoft.com/office/drawing/2014/main" id="{4AE5444B-B39A-DFE0-4334-AB2354EE5E57}"/>
                  </a:ext>
                </a:extLst>
              </p:cNvPr>
              <p:cNvSpPr/>
              <p:nvPr/>
            </p:nvSpPr>
            <p:spPr>
              <a:xfrm>
                <a:off x="8900947" y="5475307"/>
                <a:ext cx="735162" cy="16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000" b="1">
                    <a:solidFill>
                      <a:schemeClr val="tx1"/>
                    </a:solidFill>
                    <a:latin typeface="Arial" panose="020B0604020202020204" pitchFamily="34" charset="0"/>
                    <a:ea typeface="Yu Gothic" panose="020B0400000000000000" pitchFamily="34" charset="-128"/>
                    <a:cs typeface="Arial" panose="020B0604020202020204" pitchFamily="34" charset="0"/>
                  </a:rPr>
                  <a:t>最上位役職</a:t>
                </a:r>
                <a:r>
                  <a:rPr lang="ja-JP" altLang="en-US" sz="1000" b="1" dirty="0">
                    <a:solidFill>
                      <a:schemeClr val="tx1"/>
                    </a:solidFill>
                    <a:latin typeface="Arial" panose="020B0604020202020204" pitchFamily="34" charset="0"/>
                    <a:ea typeface="Yu Gothic" panose="020B0400000000000000" pitchFamily="34" charset="-128"/>
                    <a:cs typeface="Arial" panose="020B0604020202020204" pitchFamily="34" charset="0"/>
                  </a:rPr>
                  <a:t>ランク</a:t>
                </a:r>
                <a:endParaRPr kumimoji="1" lang="ja-JP" altLang="en-US" sz="10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p:txBody>
          </p:sp>
          <p:sp>
            <p:nvSpPr>
              <p:cNvPr id="146" name="正方形/長方形 145">
                <a:extLst>
                  <a:ext uri="{FF2B5EF4-FFF2-40B4-BE49-F238E27FC236}">
                    <a16:creationId xmlns:a16="http://schemas.microsoft.com/office/drawing/2014/main" id="{C3D6324E-93BD-0DAD-94FE-208740071EA1}"/>
                  </a:ext>
                </a:extLst>
              </p:cNvPr>
              <p:cNvSpPr/>
              <p:nvPr/>
            </p:nvSpPr>
            <p:spPr>
              <a:xfrm>
                <a:off x="8900947" y="5684532"/>
                <a:ext cx="735162" cy="16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000" b="1">
                    <a:solidFill>
                      <a:schemeClr val="tx1"/>
                    </a:solidFill>
                    <a:latin typeface="Arial" panose="020B0604020202020204" pitchFamily="34" charset="0"/>
                    <a:ea typeface="Yu Gothic" panose="020B0400000000000000" pitchFamily="34" charset="-128"/>
                    <a:cs typeface="Arial" panose="020B0604020202020204" pitchFamily="34" charset="0"/>
                  </a:rPr>
                  <a:t>部署・職種分類</a:t>
                </a:r>
                <a:endParaRPr kumimoji="1" lang="ja-JP" altLang="en-US" sz="10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p:txBody>
          </p:sp>
          <p:sp>
            <p:nvSpPr>
              <p:cNvPr id="147" name="正方形/長方形 146">
                <a:extLst>
                  <a:ext uri="{FF2B5EF4-FFF2-40B4-BE49-F238E27FC236}">
                    <a16:creationId xmlns:a16="http://schemas.microsoft.com/office/drawing/2014/main" id="{1B02D17C-8279-5914-AB49-C444E76AF18C}"/>
                  </a:ext>
                </a:extLst>
              </p:cNvPr>
              <p:cNvSpPr/>
              <p:nvPr/>
            </p:nvSpPr>
            <p:spPr>
              <a:xfrm>
                <a:off x="8900947" y="5895580"/>
                <a:ext cx="735162" cy="1629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000" b="1" dirty="0">
                    <a:solidFill>
                      <a:schemeClr val="tx1"/>
                    </a:solidFill>
                    <a:latin typeface="Arial" panose="020B0604020202020204" pitchFamily="34" charset="0"/>
                    <a:ea typeface="Yu Gothic" panose="020B0400000000000000" pitchFamily="34" charset="-128"/>
                    <a:cs typeface="Arial" panose="020B0604020202020204" pitchFamily="34" charset="0"/>
                  </a:rPr>
                  <a:t>タグ</a:t>
                </a:r>
                <a:endParaRPr kumimoji="1" lang="ja-JP" altLang="en-US" sz="10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p:txBody>
          </p:sp>
        </p:grpSp>
        <p:sp>
          <p:nvSpPr>
            <p:cNvPr id="7" name="テキスト ボックス 6">
              <a:extLst>
                <a:ext uri="{FF2B5EF4-FFF2-40B4-BE49-F238E27FC236}">
                  <a16:creationId xmlns:a16="http://schemas.microsoft.com/office/drawing/2014/main" id="{A221D2D1-F6F7-662F-575E-BD5FF0BA9C9E}"/>
                </a:ext>
              </a:extLst>
            </p:cNvPr>
            <p:cNvSpPr txBox="1"/>
            <p:nvPr/>
          </p:nvSpPr>
          <p:spPr>
            <a:xfrm>
              <a:off x="1116213" y="3453282"/>
              <a:ext cx="1760945" cy="169277"/>
            </a:xfrm>
            <a:prstGeom prst="rect">
              <a:avLst/>
            </a:prstGeom>
          </p:spPr>
          <p:txBody>
            <a:bodyPr vert="horz" wrap="square" lIns="0" tIns="0" rIns="0" bIns="0" rtlCol="0" anchor="ctr" anchorCtr="0">
              <a:spAutoFit/>
            </a:bodyPr>
            <a:lstStyle/>
            <a:p>
              <a:pPr algn="ctr"/>
              <a:r>
                <a:rPr lang="ja-JP" altLang="en-US" sz="1100" b="1">
                  <a:solidFill>
                    <a:schemeClr val="accent1"/>
                  </a:solidFill>
                  <a:latin typeface="Arial" panose="020B0604020202020204" pitchFamily="34" charset="0"/>
                  <a:ea typeface="Yu Gothic" panose="020B0400000000000000" pitchFamily="34" charset="-128"/>
                  <a:cs typeface="Arial" panose="020B0604020202020204" pitchFamily="34" charset="0"/>
                </a:rPr>
                <a:t>名刺をスキャンして登録</a:t>
              </a:r>
              <a:endParaRPr lang="ja-JP" altLang="en-US" sz="11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10" name="フリーフォーム 9">
              <a:extLst>
                <a:ext uri="{FF2B5EF4-FFF2-40B4-BE49-F238E27FC236}">
                  <a16:creationId xmlns:a16="http://schemas.microsoft.com/office/drawing/2014/main" id="{18285451-5743-C88A-F8D0-2DB1E461544C}"/>
                </a:ext>
              </a:extLst>
            </p:cNvPr>
            <p:cNvSpPr/>
            <p:nvPr/>
          </p:nvSpPr>
          <p:spPr>
            <a:xfrm>
              <a:off x="4238712" y="2835586"/>
              <a:ext cx="3535473" cy="754172"/>
            </a:xfrm>
            <a:custGeom>
              <a:avLst/>
              <a:gdLst>
                <a:gd name="connsiteX0" fmla="*/ 0 w 1518833"/>
                <a:gd name="connsiteY0" fmla="*/ 1100379 h 1100379"/>
                <a:gd name="connsiteX1" fmla="*/ 0 w 1518833"/>
                <a:gd name="connsiteY1" fmla="*/ 0 h 1100379"/>
                <a:gd name="connsiteX2" fmla="*/ 1518833 w 1518833"/>
                <a:gd name="connsiteY2" fmla="*/ 0 h 1100379"/>
              </a:gdLst>
              <a:ahLst/>
              <a:cxnLst>
                <a:cxn ang="0">
                  <a:pos x="connsiteX0" y="connsiteY0"/>
                </a:cxn>
                <a:cxn ang="0">
                  <a:pos x="connsiteX1" y="connsiteY1"/>
                </a:cxn>
                <a:cxn ang="0">
                  <a:pos x="connsiteX2" y="connsiteY2"/>
                </a:cxn>
              </a:cxnLst>
              <a:rect l="l" t="t" r="r" b="b"/>
              <a:pathLst>
                <a:path w="1518833" h="1100379">
                  <a:moveTo>
                    <a:pt x="0" y="1100379"/>
                  </a:moveTo>
                  <a:lnTo>
                    <a:pt x="0" y="0"/>
                  </a:lnTo>
                  <a:lnTo>
                    <a:pt x="1518833" y="0"/>
                  </a:lnTo>
                </a:path>
              </a:pathLst>
            </a:cu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Arial" panose="020B0604020202020204" pitchFamily="34" charset="0"/>
                <a:ea typeface="Yu Gothic" panose="020B0400000000000000" pitchFamily="34" charset="-128"/>
                <a:cs typeface="Arial" panose="020B0604020202020204" pitchFamily="34" charset="0"/>
              </a:endParaRPr>
            </a:p>
          </p:txBody>
        </p:sp>
        <p:cxnSp>
          <p:nvCxnSpPr>
            <p:cNvPr id="11" name="直線矢印コネクタ 10">
              <a:extLst>
                <a:ext uri="{FF2B5EF4-FFF2-40B4-BE49-F238E27FC236}">
                  <a16:creationId xmlns:a16="http://schemas.microsoft.com/office/drawing/2014/main" id="{A9C7C1BF-F368-ABD3-D23B-BB3B7D9E4E16}"/>
                </a:ext>
              </a:extLst>
            </p:cNvPr>
            <p:cNvCxnSpPr>
              <a:cxnSpLocks/>
            </p:cNvCxnSpPr>
            <p:nvPr/>
          </p:nvCxnSpPr>
          <p:spPr>
            <a:xfrm>
              <a:off x="1984962" y="3722522"/>
              <a:ext cx="0" cy="363148"/>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C8ABC3EA-3C15-7DD8-D7E5-563C2DEF1FC8}"/>
                </a:ext>
              </a:extLst>
            </p:cNvPr>
            <p:cNvSpPr txBox="1"/>
            <p:nvPr/>
          </p:nvSpPr>
          <p:spPr>
            <a:xfrm>
              <a:off x="687516" y="6313476"/>
              <a:ext cx="1080000" cy="169277"/>
            </a:xfrm>
            <a:prstGeom prst="rect">
              <a:avLst/>
            </a:prstGeom>
          </p:spPr>
          <p:txBody>
            <a:bodyPr vert="horz" wrap="square" lIns="91440" tIns="0" rIns="0" bIns="0" rtlCol="0">
              <a:spAutoFit/>
            </a:bodyPr>
            <a:lstStyle/>
            <a:p>
              <a:pPr marL="0" marR="0" lvl="0" indent="0" algn="ctr" defTabSz="914400" rtl="0" eaLnBrk="1" fontAlgn="auto" latinLnBrk="0" hangingPunct="1">
                <a:lnSpc>
                  <a:spcPct val="100000"/>
                </a:lnSpc>
                <a:spcBef>
                  <a:spcPts val="800"/>
                </a:spcBef>
                <a:spcAft>
                  <a:spcPts val="0"/>
                </a:spcAft>
                <a:buClrTx/>
                <a:buSzTx/>
                <a:buFontTx/>
                <a:buNone/>
                <a:tabLst/>
                <a:defRPr/>
              </a:pPr>
              <a:r>
                <a:rPr kumimoji="1" lang="ja-JP" altLang="en-US" sz="1100" b="1" u="none" strike="noStrike" kern="1200" cap="none" spc="0" normalizeH="0" baseline="0" noProof="0">
                  <a:ln>
                    <a:noFill/>
                  </a:ln>
                  <a:solidFill>
                    <a:schemeClr val="accent1"/>
                  </a:solidFill>
                  <a:effectLst/>
                  <a:uLnTx/>
                  <a:uFillTx/>
                  <a:latin typeface="Arial" panose="020B0604020202020204" pitchFamily="34" charset="0"/>
                  <a:ea typeface="Yu Gothic" panose="020B0400000000000000" pitchFamily="34" charset="-128"/>
                  <a:cs typeface="Arial" panose="020B0604020202020204" pitchFamily="34" charset="0"/>
                </a:rPr>
                <a:t>企業属性情報</a:t>
              </a:r>
              <a:endParaRPr kumimoji="1" lang="en-US" altLang="ja-JP" sz="1000" b="1" u="none" strike="noStrike" kern="1200" cap="none" spc="0" normalizeH="0" baseline="0" noProof="0" dirty="0">
                <a:ln>
                  <a:noFill/>
                </a:ln>
                <a:solidFill>
                  <a:schemeClr val="accent1"/>
                </a:solidFill>
                <a:effectLst/>
                <a:uLnTx/>
                <a:uFillTx/>
                <a:latin typeface="Arial" panose="020B0604020202020204" pitchFamily="34" charset="0"/>
                <a:ea typeface="Yu Gothic" panose="020B0400000000000000" pitchFamily="34" charset="-128"/>
                <a:cs typeface="Arial" panose="020B0604020202020204" pitchFamily="34" charset="0"/>
              </a:endParaRPr>
            </a:p>
          </p:txBody>
        </p:sp>
        <p:grpSp>
          <p:nvGrpSpPr>
            <p:cNvPr id="17" name="グループ化 16">
              <a:extLst>
                <a:ext uri="{FF2B5EF4-FFF2-40B4-BE49-F238E27FC236}">
                  <a16:creationId xmlns:a16="http://schemas.microsoft.com/office/drawing/2014/main" id="{8BD987F5-B1F2-4985-25B8-0C81DB07C13B}"/>
                </a:ext>
              </a:extLst>
            </p:cNvPr>
            <p:cNvGrpSpPr/>
            <p:nvPr/>
          </p:nvGrpSpPr>
          <p:grpSpPr>
            <a:xfrm>
              <a:off x="760606" y="5434571"/>
              <a:ext cx="933821" cy="933821"/>
              <a:chOff x="10713762" y="5488999"/>
              <a:chExt cx="675366" cy="675366"/>
            </a:xfrm>
          </p:grpSpPr>
          <p:sp>
            <p:nvSpPr>
              <p:cNvPr id="60" name="フリーフォーム 59">
                <a:extLst>
                  <a:ext uri="{FF2B5EF4-FFF2-40B4-BE49-F238E27FC236}">
                    <a16:creationId xmlns:a16="http://schemas.microsoft.com/office/drawing/2014/main" id="{441D2187-3E0B-F995-325B-5088585E307E}"/>
                  </a:ext>
                </a:extLst>
              </p:cNvPr>
              <p:cNvSpPr/>
              <p:nvPr/>
            </p:nvSpPr>
            <p:spPr>
              <a:xfrm>
                <a:off x="10713762" y="5488999"/>
                <a:ext cx="675366" cy="675366"/>
              </a:xfrm>
              <a:custGeom>
                <a:avLst/>
                <a:gdLst>
                  <a:gd name="connsiteX0" fmla="*/ 0 w 675366"/>
                  <a:gd name="connsiteY0" fmla="*/ 0 h 675366"/>
                  <a:gd name="connsiteX1" fmla="*/ 675366 w 675366"/>
                  <a:gd name="connsiteY1" fmla="*/ 0 h 675366"/>
                  <a:gd name="connsiteX2" fmla="*/ 675366 w 675366"/>
                  <a:gd name="connsiteY2" fmla="*/ 675366 h 675366"/>
                  <a:gd name="connsiteX3" fmla="*/ 0 w 675366"/>
                  <a:gd name="connsiteY3" fmla="*/ 675366 h 675366"/>
                </a:gdLst>
                <a:ahLst/>
                <a:cxnLst>
                  <a:cxn ang="0">
                    <a:pos x="connsiteX0" y="connsiteY0"/>
                  </a:cxn>
                  <a:cxn ang="0">
                    <a:pos x="connsiteX1" y="connsiteY1"/>
                  </a:cxn>
                  <a:cxn ang="0">
                    <a:pos x="connsiteX2" y="connsiteY2"/>
                  </a:cxn>
                  <a:cxn ang="0">
                    <a:pos x="connsiteX3" y="connsiteY3"/>
                  </a:cxn>
                </a:cxnLst>
                <a:rect l="l" t="t" r="r" b="b"/>
                <a:pathLst>
                  <a:path w="675366" h="675366">
                    <a:moveTo>
                      <a:pt x="0" y="0"/>
                    </a:moveTo>
                    <a:lnTo>
                      <a:pt x="675366" y="0"/>
                    </a:lnTo>
                    <a:lnTo>
                      <a:pt x="675366" y="675366"/>
                    </a:lnTo>
                    <a:lnTo>
                      <a:pt x="0" y="675366"/>
                    </a:lnTo>
                    <a:close/>
                  </a:path>
                </a:pathLst>
              </a:custGeom>
              <a:noFill/>
              <a:ln w="3473"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61" name="フリーフォーム 60">
                <a:extLst>
                  <a:ext uri="{FF2B5EF4-FFF2-40B4-BE49-F238E27FC236}">
                    <a16:creationId xmlns:a16="http://schemas.microsoft.com/office/drawing/2014/main" id="{09DB4235-2449-C86A-C606-04650936F83C}"/>
                  </a:ext>
                </a:extLst>
              </p:cNvPr>
              <p:cNvSpPr/>
              <p:nvPr/>
            </p:nvSpPr>
            <p:spPr>
              <a:xfrm>
                <a:off x="10854639" y="5952046"/>
                <a:ext cx="393611" cy="113792"/>
              </a:xfrm>
              <a:custGeom>
                <a:avLst/>
                <a:gdLst>
                  <a:gd name="connsiteX0" fmla="*/ 196806 w 393611"/>
                  <a:gd name="connsiteY0" fmla="*/ 51919 h 113792"/>
                  <a:gd name="connsiteX1" fmla="*/ 0 w 393611"/>
                  <a:gd name="connsiteY1" fmla="*/ 35 h 113792"/>
                  <a:gd name="connsiteX2" fmla="*/ 0 w 393611"/>
                  <a:gd name="connsiteY2" fmla="*/ 40030 h 113792"/>
                  <a:gd name="connsiteX3" fmla="*/ 196806 w 393611"/>
                  <a:gd name="connsiteY3" fmla="*/ 113792 h 113792"/>
                  <a:gd name="connsiteX4" fmla="*/ 393612 w 393611"/>
                  <a:gd name="connsiteY4" fmla="*/ 40030 h 113792"/>
                  <a:gd name="connsiteX5" fmla="*/ 393612 w 393611"/>
                  <a:gd name="connsiteY5" fmla="*/ 0 h 113792"/>
                  <a:gd name="connsiteX6" fmla="*/ 196806 w 393611"/>
                  <a:gd name="connsiteY6" fmla="*/ 51884 h 11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11" h="113792">
                    <a:moveTo>
                      <a:pt x="196806" y="51919"/>
                    </a:moveTo>
                    <a:cubicBezTo>
                      <a:pt x="104330" y="51919"/>
                      <a:pt x="26065" y="30110"/>
                      <a:pt x="0" y="35"/>
                    </a:cubicBezTo>
                    <a:lnTo>
                      <a:pt x="0" y="40030"/>
                    </a:lnTo>
                    <a:cubicBezTo>
                      <a:pt x="0" y="80763"/>
                      <a:pt x="88114" y="113792"/>
                      <a:pt x="196806" y="113792"/>
                    </a:cubicBezTo>
                    <a:cubicBezTo>
                      <a:pt x="305498" y="113792"/>
                      <a:pt x="393612" y="80763"/>
                      <a:pt x="393612" y="40030"/>
                    </a:cubicBezTo>
                    <a:lnTo>
                      <a:pt x="393612" y="0"/>
                    </a:lnTo>
                    <a:cubicBezTo>
                      <a:pt x="367582" y="30040"/>
                      <a:pt x="289317" y="51884"/>
                      <a:pt x="196806" y="51884"/>
                    </a:cubicBezTo>
                    <a:close/>
                  </a:path>
                </a:pathLst>
              </a:custGeom>
              <a:solidFill>
                <a:schemeClr val="accent1"/>
              </a:solidFill>
              <a:ln w="3473"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62" name="フリーフォーム 61">
                <a:extLst>
                  <a:ext uri="{FF2B5EF4-FFF2-40B4-BE49-F238E27FC236}">
                    <a16:creationId xmlns:a16="http://schemas.microsoft.com/office/drawing/2014/main" id="{F29553FC-0D99-C6BC-8AA4-C69EA7657EA5}"/>
                  </a:ext>
                </a:extLst>
              </p:cNvPr>
              <p:cNvSpPr/>
              <p:nvPr/>
            </p:nvSpPr>
            <p:spPr>
              <a:xfrm>
                <a:off x="10854639" y="5856967"/>
                <a:ext cx="393611" cy="122832"/>
              </a:xfrm>
              <a:custGeom>
                <a:avLst/>
                <a:gdLst>
                  <a:gd name="connsiteX0" fmla="*/ 196806 w 393611"/>
                  <a:gd name="connsiteY0" fmla="*/ 60924 h 122832"/>
                  <a:gd name="connsiteX1" fmla="*/ 0 w 393611"/>
                  <a:gd name="connsiteY1" fmla="*/ 0 h 122832"/>
                  <a:gd name="connsiteX2" fmla="*/ 0 w 393611"/>
                  <a:gd name="connsiteY2" fmla="*/ 49070 h 122832"/>
                  <a:gd name="connsiteX3" fmla="*/ 196806 w 393611"/>
                  <a:gd name="connsiteY3" fmla="*/ 122832 h 122832"/>
                  <a:gd name="connsiteX4" fmla="*/ 393612 w 393611"/>
                  <a:gd name="connsiteY4" fmla="*/ 49070 h 122832"/>
                  <a:gd name="connsiteX5" fmla="*/ 393612 w 393611"/>
                  <a:gd name="connsiteY5" fmla="*/ 0 h 122832"/>
                  <a:gd name="connsiteX6" fmla="*/ 196806 w 393611"/>
                  <a:gd name="connsiteY6" fmla="*/ 60924 h 12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11" h="122832">
                    <a:moveTo>
                      <a:pt x="196806" y="60924"/>
                    </a:moveTo>
                    <a:cubicBezTo>
                      <a:pt x="98280" y="60924"/>
                      <a:pt x="16462" y="34612"/>
                      <a:pt x="0" y="0"/>
                    </a:cubicBezTo>
                    <a:lnTo>
                      <a:pt x="0" y="49070"/>
                    </a:lnTo>
                    <a:cubicBezTo>
                      <a:pt x="0" y="89803"/>
                      <a:pt x="88114" y="122832"/>
                      <a:pt x="196806" y="122832"/>
                    </a:cubicBezTo>
                    <a:cubicBezTo>
                      <a:pt x="305498" y="122832"/>
                      <a:pt x="393612" y="89803"/>
                      <a:pt x="393612" y="49070"/>
                    </a:cubicBezTo>
                    <a:lnTo>
                      <a:pt x="393612" y="0"/>
                    </a:lnTo>
                    <a:cubicBezTo>
                      <a:pt x="377150" y="34612"/>
                      <a:pt x="295332" y="60924"/>
                      <a:pt x="196806" y="60924"/>
                    </a:cubicBezTo>
                    <a:close/>
                  </a:path>
                </a:pathLst>
              </a:custGeom>
              <a:solidFill>
                <a:schemeClr val="accent1"/>
              </a:solidFill>
              <a:ln w="3473"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63" name="フリーフォーム 62">
                <a:extLst>
                  <a:ext uri="{FF2B5EF4-FFF2-40B4-BE49-F238E27FC236}">
                    <a16:creationId xmlns:a16="http://schemas.microsoft.com/office/drawing/2014/main" id="{ED08BAD5-DACC-677E-1BC3-D41141DB2659}"/>
                  </a:ext>
                </a:extLst>
              </p:cNvPr>
              <p:cNvSpPr/>
              <p:nvPr/>
            </p:nvSpPr>
            <p:spPr>
              <a:xfrm>
                <a:off x="11149935" y="5833717"/>
                <a:ext cx="3517" cy="3517"/>
              </a:xfrm>
              <a:custGeom>
                <a:avLst/>
                <a:gdLst>
                  <a:gd name="connsiteX0" fmla="*/ 0 w 3517"/>
                  <a:gd name="connsiteY0" fmla="*/ 0 h 3517"/>
                  <a:gd name="connsiteX1" fmla="*/ 0 w 3517"/>
                  <a:gd name="connsiteY1" fmla="*/ 0 h 3517"/>
                  <a:gd name="connsiteX2" fmla="*/ 0 w 3517"/>
                  <a:gd name="connsiteY2" fmla="*/ 0 h 3517"/>
                  <a:gd name="connsiteX3" fmla="*/ 0 w 3517"/>
                  <a:gd name="connsiteY3" fmla="*/ 0 h 3517"/>
                  <a:gd name="connsiteX4" fmla="*/ 0 w 3517"/>
                  <a:gd name="connsiteY4" fmla="*/ 0 h 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7" h="3517">
                    <a:moveTo>
                      <a:pt x="0" y="0"/>
                    </a:moveTo>
                    <a:lnTo>
                      <a:pt x="0" y="0"/>
                    </a:lnTo>
                    <a:lnTo>
                      <a:pt x="0" y="0"/>
                    </a:lnTo>
                    <a:lnTo>
                      <a:pt x="0" y="0"/>
                    </a:lnTo>
                    <a:lnTo>
                      <a:pt x="0" y="0"/>
                    </a:lnTo>
                    <a:close/>
                  </a:path>
                </a:pathLst>
              </a:custGeom>
              <a:solidFill>
                <a:schemeClr val="tx2">
                  <a:lumMod val="60000"/>
                  <a:lumOff val="40000"/>
                </a:schemeClr>
              </a:solidFill>
              <a:ln w="3473"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64" name="フリーフォーム 63">
                <a:extLst>
                  <a:ext uri="{FF2B5EF4-FFF2-40B4-BE49-F238E27FC236}">
                    <a16:creationId xmlns:a16="http://schemas.microsoft.com/office/drawing/2014/main" id="{B42007E9-6762-69B6-D361-BAD28552AF4B}"/>
                  </a:ext>
                </a:extLst>
              </p:cNvPr>
              <p:cNvSpPr/>
              <p:nvPr/>
            </p:nvSpPr>
            <p:spPr>
              <a:xfrm>
                <a:off x="10854639" y="5760974"/>
                <a:ext cx="393611" cy="132329"/>
              </a:xfrm>
              <a:custGeom>
                <a:avLst/>
                <a:gdLst>
                  <a:gd name="connsiteX0" fmla="*/ 316402 w 393611"/>
                  <a:gd name="connsiteY0" fmla="*/ 0 h 132329"/>
                  <a:gd name="connsiteX1" fmla="*/ 316402 w 393611"/>
                  <a:gd name="connsiteY1" fmla="*/ 65707 h 132329"/>
                  <a:gd name="connsiteX2" fmla="*/ 288262 w 393611"/>
                  <a:gd name="connsiteY2" fmla="*/ 93848 h 132329"/>
                  <a:gd name="connsiteX3" fmla="*/ 105350 w 393611"/>
                  <a:gd name="connsiteY3" fmla="*/ 93848 h 132329"/>
                  <a:gd name="connsiteX4" fmla="*/ 77210 w 393611"/>
                  <a:gd name="connsiteY4" fmla="*/ 65707 h 132329"/>
                  <a:gd name="connsiteX5" fmla="*/ 77210 w 393611"/>
                  <a:gd name="connsiteY5" fmla="*/ 0 h 132329"/>
                  <a:gd name="connsiteX6" fmla="*/ 0 w 393611"/>
                  <a:gd name="connsiteY6" fmla="*/ 58567 h 132329"/>
                  <a:gd name="connsiteX7" fmla="*/ 196806 w 393611"/>
                  <a:gd name="connsiteY7" fmla="*/ 132330 h 132329"/>
                  <a:gd name="connsiteX8" fmla="*/ 393612 w 393611"/>
                  <a:gd name="connsiteY8" fmla="*/ 58567 h 132329"/>
                  <a:gd name="connsiteX9" fmla="*/ 316402 w 393611"/>
                  <a:gd name="connsiteY9" fmla="*/ 0 h 13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3611" h="132329">
                    <a:moveTo>
                      <a:pt x="316402" y="0"/>
                    </a:moveTo>
                    <a:lnTo>
                      <a:pt x="316402" y="65707"/>
                    </a:lnTo>
                    <a:cubicBezTo>
                      <a:pt x="316402" y="81220"/>
                      <a:pt x="303774" y="93848"/>
                      <a:pt x="288262" y="93848"/>
                    </a:cubicBezTo>
                    <a:lnTo>
                      <a:pt x="105350" y="93848"/>
                    </a:lnTo>
                    <a:cubicBezTo>
                      <a:pt x="89838" y="93848"/>
                      <a:pt x="77210" y="81220"/>
                      <a:pt x="77210" y="65707"/>
                    </a:cubicBezTo>
                    <a:lnTo>
                      <a:pt x="77210" y="0"/>
                    </a:lnTo>
                    <a:cubicBezTo>
                      <a:pt x="30286" y="13472"/>
                      <a:pt x="0" y="34683"/>
                      <a:pt x="0" y="58567"/>
                    </a:cubicBezTo>
                    <a:cubicBezTo>
                      <a:pt x="0" y="99300"/>
                      <a:pt x="88114" y="132330"/>
                      <a:pt x="196806" y="132330"/>
                    </a:cubicBezTo>
                    <a:cubicBezTo>
                      <a:pt x="305498" y="132330"/>
                      <a:pt x="393612" y="99300"/>
                      <a:pt x="393612" y="58567"/>
                    </a:cubicBezTo>
                    <a:cubicBezTo>
                      <a:pt x="393612" y="34683"/>
                      <a:pt x="363326" y="13472"/>
                      <a:pt x="316402" y="0"/>
                    </a:cubicBezTo>
                    <a:close/>
                  </a:path>
                </a:pathLst>
              </a:custGeom>
              <a:solidFill>
                <a:schemeClr val="accent1"/>
              </a:solidFill>
              <a:ln w="3473"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65" name="フリーフォーム 64">
                <a:extLst>
                  <a:ext uri="{FF2B5EF4-FFF2-40B4-BE49-F238E27FC236}">
                    <a16:creationId xmlns:a16="http://schemas.microsoft.com/office/drawing/2014/main" id="{3CB512DE-952E-BC40-A7FE-86F9559DFF67}"/>
                  </a:ext>
                </a:extLst>
              </p:cNvPr>
              <p:cNvSpPr/>
              <p:nvPr/>
            </p:nvSpPr>
            <p:spPr>
              <a:xfrm>
                <a:off x="10952954" y="5571063"/>
                <a:ext cx="196981" cy="262654"/>
              </a:xfrm>
              <a:custGeom>
                <a:avLst/>
                <a:gdLst>
                  <a:gd name="connsiteX0" fmla="*/ 189947 w 196981"/>
                  <a:gd name="connsiteY0" fmla="*/ 0 h 262654"/>
                  <a:gd name="connsiteX1" fmla="*/ 7035 w 196981"/>
                  <a:gd name="connsiteY1" fmla="*/ 0 h 262654"/>
                  <a:gd name="connsiteX2" fmla="*/ 0 w 196981"/>
                  <a:gd name="connsiteY2" fmla="*/ 7035 h 262654"/>
                  <a:gd name="connsiteX3" fmla="*/ 0 w 196981"/>
                  <a:gd name="connsiteY3" fmla="*/ 255619 h 262654"/>
                  <a:gd name="connsiteX4" fmla="*/ 7035 w 196981"/>
                  <a:gd name="connsiteY4" fmla="*/ 262654 h 262654"/>
                  <a:gd name="connsiteX5" fmla="*/ 70351 w 196981"/>
                  <a:gd name="connsiteY5" fmla="*/ 262654 h 262654"/>
                  <a:gd name="connsiteX6" fmla="*/ 73868 w 196981"/>
                  <a:gd name="connsiteY6" fmla="*/ 259137 h 262654"/>
                  <a:gd name="connsiteX7" fmla="*/ 73868 w 196981"/>
                  <a:gd name="connsiteY7" fmla="*/ 209891 h 262654"/>
                  <a:gd name="connsiteX8" fmla="*/ 77386 w 196981"/>
                  <a:gd name="connsiteY8" fmla="*/ 206374 h 262654"/>
                  <a:gd name="connsiteX9" fmla="*/ 119596 w 196981"/>
                  <a:gd name="connsiteY9" fmla="*/ 206374 h 262654"/>
                  <a:gd name="connsiteX10" fmla="*/ 123114 w 196981"/>
                  <a:gd name="connsiteY10" fmla="*/ 209891 h 262654"/>
                  <a:gd name="connsiteX11" fmla="*/ 123114 w 196981"/>
                  <a:gd name="connsiteY11" fmla="*/ 259137 h 262654"/>
                  <a:gd name="connsiteX12" fmla="*/ 126631 w 196981"/>
                  <a:gd name="connsiteY12" fmla="*/ 262654 h 262654"/>
                  <a:gd name="connsiteX13" fmla="*/ 189947 w 196981"/>
                  <a:gd name="connsiteY13" fmla="*/ 262654 h 262654"/>
                  <a:gd name="connsiteX14" fmla="*/ 196982 w 196981"/>
                  <a:gd name="connsiteY14" fmla="*/ 255619 h 262654"/>
                  <a:gd name="connsiteX15" fmla="*/ 196982 w 196981"/>
                  <a:gd name="connsiteY15" fmla="*/ 7035 h 262654"/>
                  <a:gd name="connsiteX16" fmla="*/ 189947 w 196981"/>
                  <a:gd name="connsiteY16" fmla="*/ 0 h 262654"/>
                  <a:gd name="connsiteX17" fmla="*/ 57441 w 196981"/>
                  <a:gd name="connsiteY17" fmla="*/ 154173 h 262654"/>
                  <a:gd name="connsiteX18" fmla="*/ 55683 w 196981"/>
                  <a:gd name="connsiteY18" fmla="*/ 155932 h 262654"/>
                  <a:gd name="connsiteX19" fmla="*/ 38693 w 196981"/>
                  <a:gd name="connsiteY19" fmla="*/ 155932 h 262654"/>
                  <a:gd name="connsiteX20" fmla="*/ 36934 w 196981"/>
                  <a:gd name="connsiteY20" fmla="*/ 154173 h 262654"/>
                  <a:gd name="connsiteX21" fmla="*/ 36934 w 196981"/>
                  <a:gd name="connsiteY21" fmla="*/ 137184 h 262654"/>
                  <a:gd name="connsiteX22" fmla="*/ 38693 w 196981"/>
                  <a:gd name="connsiteY22" fmla="*/ 135425 h 262654"/>
                  <a:gd name="connsiteX23" fmla="*/ 55683 w 196981"/>
                  <a:gd name="connsiteY23" fmla="*/ 135425 h 262654"/>
                  <a:gd name="connsiteX24" fmla="*/ 57441 w 196981"/>
                  <a:gd name="connsiteY24" fmla="*/ 137184 h 262654"/>
                  <a:gd name="connsiteX25" fmla="*/ 57441 w 196981"/>
                  <a:gd name="connsiteY25" fmla="*/ 154173 h 262654"/>
                  <a:gd name="connsiteX26" fmla="*/ 57441 w 196981"/>
                  <a:gd name="connsiteY26" fmla="*/ 104928 h 262654"/>
                  <a:gd name="connsiteX27" fmla="*/ 55683 w 196981"/>
                  <a:gd name="connsiteY27" fmla="*/ 106687 h 262654"/>
                  <a:gd name="connsiteX28" fmla="*/ 38693 w 196981"/>
                  <a:gd name="connsiteY28" fmla="*/ 106687 h 262654"/>
                  <a:gd name="connsiteX29" fmla="*/ 36934 w 196981"/>
                  <a:gd name="connsiteY29" fmla="*/ 104928 h 262654"/>
                  <a:gd name="connsiteX30" fmla="*/ 36934 w 196981"/>
                  <a:gd name="connsiteY30" fmla="*/ 87938 h 262654"/>
                  <a:gd name="connsiteX31" fmla="*/ 38693 w 196981"/>
                  <a:gd name="connsiteY31" fmla="*/ 86180 h 262654"/>
                  <a:gd name="connsiteX32" fmla="*/ 55683 w 196981"/>
                  <a:gd name="connsiteY32" fmla="*/ 86180 h 262654"/>
                  <a:gd name="connsiteX33" fmla="*/ 57441 w 196981"/>
                  <a:gd name="connsiteY33" fmla="*/ 87938 h 262654"/>
                  <a:gd name="connsiteX34" fmla="*/ 57441 w 196981"/>
                  <a:gd name="connsiteY34" fmla="*/ 104928 h 262654"/>
                  <a:gd name="connsiteX35" fmla="*/ 57441 w 196981"/>
                  <a:gd name="connsiteY35" fmla="*/ 55683 h 262654"/>
                  <a:gd name="connsiteX36" fmla="*/ 55683 w 196981"/>
                  <a:gd name="connsiteY36" fmla="*/ 57441 h 262654"/>
                  <a:gd name="connsiteX37" fmla="*/ 38693 w 196981"/>
                  <a:gd name="connsiteY37" fmla="*/ 57441 h 262654"/>
                  <a:gd name="connsiteX38" fmla="*/ 36934 w 196981"/>
                  <a:gd name="connsiteY38" fmla="*/ 55683 h 262654"/>
                  <a:gd name="connsiteX39" fmla="*/ 36934 w 196981"/>
                  <a:gd name="connsiteY39" fmla="*/ 38693 h 262654"/>
                  <a:gd name="connsiteX40" fmla="*/ 38693 w 196981"/>
                  <a:gd name="connsiteY40" fmla="*/ 36934 h 262654"/>
                  <a:gd name="connsiteX41" fmla="*/ 55683 w 196981"/>
                  <a:gd name="connsiteY41" fmla="*/ 36934 h 262654"/>
                  <a:gd name="connsiteX42" fmla="*/ 57441 w 196981"/>
                  <a:gd name="connsiteY42" fmla="*/ 38693 h 262654"/>
                  <a:gd name="connsiteX43" fmla="*/ 57441 w 196981"/>
                  <a:gd name="connsiteY43" fmla="*/ 55683 h 262654"/>
                  <a:gd name="connsiteX44" fmla="*/ 108727 w 196981"/>
                  <a:gd name="connsiteY44" fmla="*/ 154173 h 262654"/>
                  <a:gd name="connsiteX45" fmla="*/ 106968 w 196981"/>
                  <a:gd name="connsiteY45" fmla="*/ 155932 h 262654"/>
                  <a:gd name="connsiteX46" fmla="*/ 89978 w 196981"/>
                  <a:gd name="connsiteY46" fmla="*/ 155932 h 262654"/>
                  <a:gd name="connsiteX47" fmla="*/ 88220 w 196981"/>
                  <a:gd name="connsiteY47" fmla="*/ 154173 h 262654"/>
                  <a:gd name="connsiteX48" fmla="*/ 88220 w 196981"/>
                  <a:gd name="connsiteY48" fmla="*/ 137184 h 262654"/>
                  <a:gd name="connsiteX49" fmla="*/ 89978 w 196981"/>
                  <a:gd name="connsiteY49" fmla="*/ 135425 h 262654"/>
                  <a:gd name="connsiteX50" fmla="*/ 106968 w 196981"/>
                  <a:gd name="connsiteY50" fmla="*/ 135425 h 262654"/>
                  <a:gd name="connsiteX51" fmla="*/ 108727 w 196981"/>
                  <a:gd name="connsiteY51" fmla="*/ 137184 h 262654"/>
                  <a:gd name="connsiteX52" fmla="*/ 108727 w 196981"/>
                  <a:gd name="connsiteY52" fmla="*/ 154173 h 262654"/>
                  <a:gd name="connsiteX53" fmla="*/ 108727 w 196981"/>
                  <a:gd name="connsiteY53" fmla="*/ 104928 h 262654"/>
                  <a:gd name="connsiteX54" fmla="*/ 106968 w 196981"/>
                  <a:gd name="connsiteY54" fmla="*/ 106687 h 262654"/>
                  <a:gd name="connsiteX55" fmla="*/ 89978 w 196981"/>
                  <a:gd name="connsiteY55" fmla="*/ 106687 h 262654"/>
                  <a:gd name="connsiteX56" fmla="*/ 88220 w 196981"/>
                  <a:gd name="connsiteY56" fmla="*/ 104928 h 262654"/>
                  <a:gd name="connsiteX57" fmla="*/ 88220 w 196981"/>
                  <a:gd name="connsiteY57" fmla="*/ 87938 h 262654"/>
                  <a:gd name="connsiteX58" fmla="*/ 89978 w 196981"/>
                  <a:gd name="connsiteY58" fmla="*/ 86180 h 262654"/>
                  <a:gd name="connsiteX59" fmla="*/ 106968 w 196981"/>
                  <a:gd name="connsiteY59" fmla="*/ 86180 h 262654"/>
                  <a:gd name="connsiteX60" fmla="*/ 108727 w 196981"/>
                  <a:gd name="connsiteY60" fmla="*/ 87938 h 262654"/>
                  <a:gd name="connsiteX61" fmla="*/ 108727 w 196981"/>
                  <a:gd name="connsiteY61" fmla="*/ 104928 h 262654"/>
                  <a:gd name="connsiteX62" fmla="*/ 108727 w 196981"/>
                  <a:gd name="connsiteY62" fmla="*/ 55683 h 262654"/>
                  <a:gd name="connsiteX63" fmla="*/ 106968 w 196981"/>
                  <a:gd name="connsiteY63" fmla="*/ 57441 h 262654"/>
                  <a:gd name="connsiteX64" fmla="*/ 89978 w 196981"/>
                  <a:gd name="connsiteY64" fmla="*/ 57441 h 262654"/>
                  <a:gd name="connsiteX65" fmla="*/ 88220 w 196981"/>
                  <a:gd name="connsiteY65" fmla="*/ 55683 h 262654"/>
                  <a:gd name="connsiteX66" fmla="*/ 88220 w 196981"/>
                  <a:gd name="connsiteY66" fmla="*/ 38693 h 262654"/>
                  <a:gd name="connsiteX67" fmla="*/ 89978 w 196981"/>
                  <a:gd name="connsiteY67" fmla="*/ 36934 h 262654"/>
                  <a:gd name="connsiteX68" fmla="*/ 106968 w 196981"/>
                  <a:gd name="connsiteY68" fmla="*/ 36934 h 262654"/>
                  <a:gd name="connsiteX69" fmla="*/ 108727 w 196981"/>
                  <a:gd name="connsiteY69" fmla="*/ 38693 h 262654"/>
                  <a:gd name="connsiteX70" fmla="*/ 108727 w 196981"/>
                  <a:gd name="connsiteY70" fmla="*/ 55683 h 262654"/>
                  <a:gd name="connsiteX71" fmla="*/ 160012 w 196981"/>
                  <a:gd name="connsiteY71" fmla="*/ 154173 h 262654"/>
                  <a:gd name="connsiteX72" fmla="*/ 158254 w 196981"/>
                  <a:gd name="connsiteY72" fmla="*/ 155932 h 262654"/>
                  <a:gd name="connsiteX73" fmla="*/ 141264 w 196981"/>
                  <a:gd name="connsiteY73" fmla="*/ 155932 h 262654"/>
                  <a:gd name="connsiteX74" fmla="*/ 139505 w 196981"/>
                  <a:gd name="connsiteY74" fmla="*/ 154173 h 262654"/>
                  <a:gd name="connsiteX75" fmla="*/ 139505 w 196981"/>
                  <a:gd name="connsiteY75" fmla="*/ 137184 h 262654"/>
                  <a:gd name="connsiteX76" fmla="*/ 141264 w 196981"/>
                  <a:gd name="connsiteY76" fmla="*/ 135425 h 262654"/>
                  <a:gd name="connsiteX77" fmla="*/ 158254 w 196981"/>
                  <a:gd name="connsiteY77" fmla="*/ 135425 h 262654"/>
                  <a:gd name="connsiteX78" fmla="*/ 160012 w 196981"/>
                  <a:gd name="connsiteY78" fmla="*/ 137184 h 262654"/>
                  <a:gd name="connsiteX79" fmla="*/ 160012 w 196981"/>
                  <a:gd name="connsiteY79" fmla="*/ 154173 h 262654"/>
                  <a:gd name="connsiteX80" fmla="*/ 160012 w 196981"/>
                  <a:gd name="connsiteY80" fmla="*/ 104928 h 262654"/>
                  <a:gd name="connsiteX81" fmla="*/ 158254 w 196981"/>
                  <a:gd name="connsiteY81" fmla="*/ 106687 h 262654"/>
                  <a:gd name="connsiteX82" fmla="*/ 141264 w 196981"/>
                  <a:gd name="connsiteY82" fmla="*/ 106687 h 262654"/>
                  <a:gd name="connsiteX83" fmla="*/ 139505 w 196981"/>
                  <a:gd name="connsiteY83" fmla="*/ 104928 h 262654"/>
                  <a:gd name="connsiteX84" fmla="*/ 139505 w 196981"/>
                  <a:gd name="connsiteY84" fmla="*/ 87938 h 262654"/>
                  <a:gd name="connsiteX85" fmla="*/ 141264 w 196981"/>
                  <a:gd name="connsiteY85" fmla="*/ 86180 h 262654"/>
                  <a:gd name="connsiteX86" fmla="*/ 158254 w 196981"/>
                  <a:gd name="connsiteY86" fmla="*/ 86180 h 262654"/>
                  <a:gd name="connsiteX87" fmla="*/ 160012 w 196981"/>
                  <a:gd name="connsiteY87" fmla="*/ 87938 h 262654"/>
                  <a:gd name="connsiteX88" fmla="*/ 160012 w 196981"/>
                  <a:gd name="connsiteY88" fmla="*/ 104928 h 262654"/>
                  <a:gd name="connsiteX89" fmla="*/ 160012 w 196981"/>
                  <a:gd name="connsiteY89" fmla="*/ 55683 h 262654"/>
                  <a:gd name="connsiteX90" fmla="*/ 158254 w 196981"/>
                  <a:gd name="connsiteY90" fmla="*/ 57441 h 262654"/>
                  <a:gd name="connsiteX91" fmla="*/ 141264 w 196981"/>
                  <a:gd name="connsiteY91" fmla="*/ 57441 h 262654"/>
                  <a:gd name="connsiteX92" fmla="*/ 139505 w 196981"/>
                  <a:gd name="connsiteY92" fmla="*/ 55683 h 262654"/>
                  <a:gd name="connsiteX93" fmla="*/ 139505 w 196981"/>
                  <a:gd name="connsiteY93" fmla="*/ 38693 h 262654"/>
                  <a:gd name="connsiteX94" fmla="*/ 141264 w 196981"/>
                  <a:gd name="connsiteY94" fmla="*/ 36934 h 262654"/>
                  <a:gd name="connsiteX95" fmla="*/ 158254 w 196981"/>
                  <a:gd name="connsiteY95" fmla="*/ 36934 h 262654"/>
                  <a:gd name="connsiteX96" fmla="*/ 160012 w 196981"/>
                  <a:gd name="connsiteY96" fmla="*/ 38693 h 262654"/>
                  <a:gd name="connsiteX97" fmla="*/ 160012 w 196981"/>
                  <a:gd name="connsiteY97" fmla="*/ 55683 h 26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96981" h="262654">
                    <a:moveTo>
                      <a:pt x="189947" y="0"/>
                    </a:moveTo>
                    <a:lnTo>
                      <a:pt x="7035" y="0"/>
                    </a:lnTo>
                    <a:cubicBezTo>
                      <a:pt x="3166" y="0"/>
                      <a:pt x="0" y="3166"/>
                      <a:pt x="0" y="7035"/>
                    </a:cubicBezTo>
                    <a:lnTo>
                      <a:pt x="0" y="255619"/>
                    </a:lnTo>
                    <a:cubicBezTo>
                      <a:pt x="0" y="259488"/>
                      <a:pt x="3166" y="262654"/>
                      <a:pt x="7035" y="262654"/>
                    </a:cubicBezTo>
                    <a:lnTo>
                      <a:pt x="70351" y="262654"/>
                    </a:lnTo>
                    <a:cubicBezTo>
                      <a:pt x="72285" y="262654"/>
                      <a:pt x="73868" y="261071"/>
                      <a:pt x="73868" y="259137"/>
                    </a:cubicBezTo>
                    <a:lnTo>
                      <a:pt x="73868" y="209891"/>
                    </a:lnTo>
                    <a:cubicBezTo>
                      <a:pt x="73868" y="207956"/>
                      <a:pt x="75451" y="206374"/>
                      <a:pt x="77386" y="206374"/>
                    </a:cubicBezTo>
                    <a:lnTo>
                      <a:pt x="119596" y="206374"/>
                    </a:lnTo>
                    <a:cubicBezTo>
                      <a:pt x="121531" y="206374"/>
                      <a:pt x="123114" y="207956"/>
                      <a:pt x="123114" y="209891"/>
                    </a:cubicBezTo>
                    <a:lnTo>
                      <a:pt x="123114" y="259137"/>
                    </a:lnTo>
                    <a:cubicBezTo>
                      <a:pt x="123114" y="261071"/>
                      <a:pt x="124696" y="262654"/>
                      <a:pt x="126631" y="262654"/>
                    </a:cubicBezTo>
                    <a:lnTo>
                      <a:pt x="189947" y="262654"/>
                    </a:lnTo>
                    <a:cubicBezTo>
                      <a:pt x="193816" y="262654"/>
                      <a:pt x="196982" y="259488"/>
                      <a:pt x="196982" y="255619"/>
                    </a:cubicBezTo>
                    <a:lnTo>
                      <a:pt x="196982" y="7035"/>
                    </a:lnTo>
                    <a:cubicBezTo>
                      <a:pt x="196982" y="3166"/>
                      <a:pt x="193816" y="0"/>
                      <a:pt x="189947" y="0"/>
                    </a:cubicBezTo>
                    <a:close/>
                    <a:moveTo>
                      <a:pt x="57441" y="154173"/>
                    </a:moveTo>
                    <a:cubicBezTo>
                      <a:pt x="57441" y="155158"/>
                      <a:pt x="56667" y="155932"/>
                      <a:pt x="55683" y="155932"/>
                    </a:cubicBezTo>
                    <a:lnTo>
                      <a:pt x="38693" y="155932"/>
                    </a:lnTo>
                    <a:cubicBezTo>
                      <a:pt x="37708" y="155932"/>
                      <a:pt x="36934" y="155158"/>
                      <a:pt x="36934" y="154173"/>
                    </a:cubicBezTo>
                    <a:lnTo>
                      <a:pt x="36934" y="137184"/>
                    </a:lnTo>
                    <a:cubicBezTo>
                      <a:pt x="36934" y="136199"/>
                      <a:pt x="37708" y="135425"/>
                      <a:pt x="38693" y="135425"/>
                    </a:cubicBezTo>
                    <a:lnTo>
                      <a:pt x="55683" y="135425"/>
                    </a:lnTo>
                    <a:cubicBezTo>
                      <a:pt x="56667" y="135425"/>
                      <a:pt x="57441" y="136199"/>
                      <a:pt x="57441" y="137184"/>
                    </a:cubicBezTo>
                    <a:lnTo>
                      <a:pt x="57441" y="154173"/>
                    </a:lnTo>
                    <a:close/>
                    <a:moveTo>
                      <a:pt x="57441" y="104928"/>
                    </a:moveTo>
                    <a:cubicBezTo>
                      <a:pt x="57441" y="105913"/>
                      <a:pt x="56667" y="106687"/>
                      <a:pt x="55683" y="106687"/>
                    </a:cubicBezTo>
                    <a:lnTo>
                      <a:pt x="38693" y="106687"/>
                    </a:lnTo>
                    <a:cubicBezTo>
                      <a:pt x="37708" y="106687"/>
                      <a:pt x="36934" y="105913"/>
                      <a:pt x="36934" y="104928"/>
                    </a:cubicBezTo>
                    <a:lnTo>
                      <a:pt x="36934" y="87938"/>
                    </a:lnTo>
                    <a:cubicBezTo>
                      <a:pt x="36934" y="86953"/>
                      <a:pt x="37708" y="86180"/>
                      <a:pt x="38693" y="86180"/>
                    </a:cubicBezTo>
                    <a:lnTo>
                      <a:pt x="55683" y="86180"/>
                    </a:lnTo>
                    <a:cubicBezTo>
                      <a:pt x="56667" y="86180"/>
                      <a:pt x="57441" y="86953"/>
                      <a:pt x="57441" y="87938"/>
                    </a:cubicBezTo>
                    <a:lnTo>
                      <a:pt x="57441" y="104928"/>
                    </a:lnTo>
                    <a:close/>
                    <a:moveTo>
                      <a:pt x="57441" y="55683"/>
                    </a:moveTo>
                    <a:cubicBezTo>
                      <a:pt x="57441" y="56667"/>
                      <a:pt x="56667" y="57441"/>
                      <a:pt x="55683" y="57441"/>
                    </a:cubicBezTo>
                    <a:lnTo>
                      <a:pt x="38693" y="57441"/>
                    </a:lnTo>
                    <a:cubicBezTo>
                      <a:pt x="37708" y="57441"/>
                      <a:pt x="36934" y="56667"/>
                      <a:pt x="36934" y="55683"/>
                    </a:cubicBezTo>
                    <a:lnTo>
                      <a:pt x="36934" y="38693"/>
                    </a:lnTo>
                    <a:cubicBezTo>
                      <a:pt x="36934" y="37708"/>
                      <a:pt x="37708" y="36934"/>
                      <a:pt x="38693" y="36934"/>
                    </a:cubicBezTo>
                    <a:lnTo>
                      <a:pt x="55683" y="36934"/>
                    </a:lnTo>
                    <a:cubicBezTo>
                      <a:pt x="56667" y="36934"/>
                      <a:pt x="57441" y="37708"/>
                      <a:pt x="57441" y="38693"/>
                    </a:cubicBezTo>
                    <a:lnTo>
                      <a:pt x="57441" y="55683"/>
                    </a:lnTo>
                    <a:close/>
                    <a:moveTo>
                      <a:pt x="108727" y="154173"/>
                    </a:moveTo>
                    <a:cubicBezTo>
                      <a:pt x="108727" y="155158"/>
                      <a:pt x="107953" y="155932"/>
                      <a:pt x="106968" y="155932"/>
                    </a:cubicBezTo>
                    <a:lnTo>
                      <a:pt x="89978" y="155932"/>
                    </a:lnTo>
                    <a:cubicBezTo>
                      <a:pt x="88994" y="155932"/>
                      <a:pt x="88220" y="155158"/>
                      <a:pt x="88220" y="154173"/>
                    </a:cubicBezTo>
                    <a:lnTo>
                      <a:pt x="88220" y="137184"/>
                    </a:lnTo>
                    <a:cubicBezTo>
                      <a:pt x="88220" y="136199"/>
                      <a:pt x="88994" y="135425"/>
                      <a:pt x="89978" y="135425"/>
                    </a:cubicBezTo>
                    <a:lnTo>
                      <a:pt x="106968" y="135425"/>
                    </a:lnTo>
                    <a:cubicBezTo>
                      <a:pt x="107953" y="135425"/>
                      <a:pt x="108727" y="136199"/>
                      <a:pt x="108727" y="137184"/>
                    </a:cubicBezTo>
                    <a:lnTo>
                      <a:pt x="108727" y="154173"/>
                    </a:lnTo>
                    <a:close/>
                    <a:moveTo>
                      <a:pt x="108727" y="104928"/>
                    </a:moveTo>
                    <a:cubicBezTo>
                      <a:pt x="108727" y="105913"/>
                      <a:pt x="107953" y="106687"/>
                      <a:pt x="106968" y="106687"/>
                    </a:cubicBezTo>
                    <a:lnTo>
                      <a:pt x="89978" y="106687"/>
                    </a:lnTo>
                    <a:cubicBezTo>
                      <a:pt x="88994" y="106687"/>
                      <a:pt x="88220" y="105913"/>
                      <a:pt x="88220" y="104928"/>
                    </a:cubicBezTo>
                    <a:lnTo>
                      <a:pt x="88220" y="87938"/>
                    </a:lnTo>
                    <a:cubicBezTo>
                      <a:pt x="88220" y="86953"/>
                      <a:pt x="88994" y="86180"/>
                      <a:pt x="89978" y="86180"/>
                    </a:cubicBezTo>
                    <a:lnTo>
                      <a:pt x="106968" y="86180"/>
                    </a:lnTo>
                    <a:cubicBezTo>
                      <a:pt x="107953" y="86180"/>
                      <a:pt x="108727" y="86953"/>
                      <a:pt x="108727" y="87938"/>
                    </a:cubicBezTo>
                    <a:lnTo>
                      <a:pt x="108727" y="104928"/>
                    </a:lnTo>
                    <a:close/>
                    <a:moveTo>
                      <a:pt x="108727" y="55683"/>
                    </a:moveTo>
                    <a:cubicBezTo>
                      <a:pt x="108727" y="56667"/>
                      <a:pt x="107953" y="57441"/>
                      <a:pt x="106968" y="57441"/>
                    </a:cubicBezTo>
                    <a:lnTo>
                      <a:pt x="89978" y="57441"/>
                    </a:lnTo>
                    <a:cubicBezTo>
                      <a:pt x="88994" y="57441"/>
                      <a:pt x="88220" y="56667"/>
                      <a:pt x="88220" y="55683"/>
                    </a:cubicBezTo>
                    <a:lnTo>
                      <a:pt x="88220" y="38693"/>
                    </a:lnTo>
                    <a:cubicBezTo>
                      <a:pt x="88220" y="37708"/>
                      <a:pt x="88994" y="36934"/>
                      <a:pt x="89978" y="36934"/>
                    </a:cubicBezTo>
                    <a:lnTo>
                      <a:pt x="106968" y="36934"/>
                    </a:lnTo>
                    <a:cubicBezTo>
                      <a:pt x="107953" y="36934"/>
                      <a:pt x="108727" y="37708"/>
                      <a:pt x="108727" y="38693"/>
                    </a:cubicBezTo>
                    <a:lnTo>
                      <a:pt x="108727" y="55683"/>
                    </a:lnTo>
                    <a:close/>
                    <a:moveTo>
                      <a:pt x="160012" y="154173"/>
                    </a:moveTo>
                    <a:cubicBezTo>
                      <a:pt x="160012" y="155158"/>
                      <a:pt x="159239" y="155932"/>
                      <a:pt x="158254" y="155932"/>
                    </a:cubicBezTo>
                    <a:lnTo>
                      <a:pt x="141264" y="155932"/>
                    </a:lnTo>
                    <a:cubicBezTo>
                      <a:pt x="140279" y="155932"/>
                      <a:pt x="139505" y="155158"/>
                      <a:pt x="139505" y="154173"/>
                    </a:cubicBezTo>
                    <a:lnTo>
                      <a:pt x="139505" y="137184"/>
                    </a:lnTo>
                    <a:cubicBezTo>
                      <a:pt x="139505" y="136199"/>
                      <a:pt x="140279" y="135425"/>
                      <a:pt x="141264" y="135425"/>
                    </a:cubicBezTo>
                    <a:lnTo>
                      <a:pt x="158254" y="135425"/>
                    </a:lnTo>
                    <a:cubicBezTo>
                      <a:pt x="159239" y="135425"/>
                      <a:pt x="160012" y="136199"/>
                      <a:pt x="160012" y="137184"/>
                    </a:cubicBezTo>
                    <a:lnTo>
                      <a:pt x="160012" y="154173"/>
                    </a:lnTo>
                    <a:close/>
                    <a:moveTo>
                      <a:pt x="160012" y="104928"/>
                    </a:moveTo>
                    <a:cubicBezTo>
                      <a:pt x="160012" y="105913"/>
                      <a:pt x="159239" y="106687"/>
                      <a:pt x="158254" y="106687"/>
                    </a:cubicBezTo>
                    <a:lnTo>
                      <a:pt x="141264" y="106687"/>
                    </a:lnTo>
                    <a:cubicBezTo>
                      <a:pt x="140279" y="106687"/>
                      <a:pt x="139505" y="105913"/>
                      <a:pt x="139505" y="104928"/>
                    </a:cubicBezTo>
                    <a:lnTo>
                      <a:pt x="139505" y="87938"/>
                    </a:lnTo>
                    <a:cubicBezTo>
                      <a:pt x="139505" y="86953"/>
                      <a:pt x="140279" y="86180"/>
                      <a:pt x="141264" y="86180"/>
                    </a:cubicBezTo>
                    <a:lnTo>
                      <a:pt x="158254" y="86180"/>
                    </a:lnTo>
                    <a:cubicBezTo>
                      <a:pt x="159239" y="86180"/>
                      <a:pt x="160012" y="86953"/>
                      <a:pt x="160012" y="87938"/>
                    </a:cubicBezTo>
                    <a:lnTo>
                      <a:pt x="160012" y="104928"/>
                    </a:lnTo>
                    <a:close/>
                    <a:moveTo>
                      <a:pt x="160012" y="55683"/>
                    </a:moveTo>
                    <a:cubicBezTo>
                      <a:pt x="160012" y="56667"/>
                      <a:pt x="159239" y="57441"/>
                      <a:pt x="158254" y="57441"/>
                    </a:cubicBezTo>
                    <a:lnTo>
                      <a:pt x="141264" y="57441"/>
                    </a:lnTo>
                    <a:cubicBezTo>
                      <a:pt x="140279" y="57441"/>
                      <a:pt x="139505" y="56667"/>
                      <a:pt x="139505" y="55683"/>
                    </a:cubicBezTo>
                    <a:lnTo>
                      <a:pt x="139505" y="38693"/>
                    </a:lnTo>
                    <a:cubicBezTo>
                      <a:pt x="139505" y="37708"/>
                      <a:pt x="140279" y="36934"/>
                      <a:pt x="141264" y="36934"/>
                    </a:cubicBezTo>
                    <a:lnTo>
                      <a:pt x="158254" y="36934"/>
                    </a:lnTo>
                    <a:cubicBezTo>
                      <a:pt x="159239" y="36934"/>
                      <a:pt x="160012" y="37708"/>
                      <a:pt x="160012" y="38693"/>
                    </a:cubicBezTo>
                    <a:lnTo>
                      <a:pt x="160012" y="55683"/>
                    </a:lnTo>
                    <a:close/>
                  </a:path>
                </a:pathLst>
              </a:custGeom>
              <a:solidFill>
                <a:schemeClr val="accent1"/>
              </a:solidFill>
              <a:ln w="3473"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grpSp>
        <p:sp>
          <p:nvSpPr>
            <p:cNvPr id="18" name="テキスト ボックス 17">
              <a:extLst>
                <a:ext uri="{FF2B5EF4-FFF2-40B4-BE49-F238E27FC236}">
                  <a16:creationId xmlns:a16="http://schemas.microsoft.com/office/drawing/2014/main" id="{1E96E90F-51AF-CE29-671C-94CE6F12E631}"/>
                </a:ext>
              </a:extLst>
            </p:cNvPr>
            <p:cNvSpPr txBox="1"/>
            <p:nvPr/>
          </p:nvSpPr>
          <p:spPr>
            <a:xfrm>
              <a:off x="1970195" y="6313760"/>
              <a:ext cx="1474539" cy="168993"/>
            </a:xfrm>
            <a:prstGeom prst="rect">
              <a:avLst/>
            </a:prstGeom>
          </p:spPr>
          <p:txBody>
            <a:bodyPr vert="horz" wrap="square" lIns="91440" tIns="0" rIns="0" bIns="0" rtlCol="0">
              <a:spAutoFit/>
            </a:bodyPr>
            <a:lstStyle/>
            <a:p>
              <a:pPr marL="0" marR="0" lvl="0" indent="0" algn="ctr" defTabSz="914400" rtl="0" eaLnBrk="1" fontAlgn="auto" latinLnBrk="0" hangingPunct="1">
                <a:lnSpc>
                  <a:spcPct val="100000"/>
                </a:lnSpc>
                <a:spcBef>
                  <a:spcPts val="800"/>
                </a:spcBef>
                <a:spcAft>
                  <a:spcPts val="0"/>
                </a:spcAft>
                <a:buClrTx/>
                <a:buSzTx/>
                <a:buFontTx/>
                <a:buNone/>
                <a:tabLst/>
                <a:defRPr/>
              </a:pPr>
              <a:r>
                <a:rPr kumimoji="1" lang="ja-JP" altLang="en-US" sz="1100" b="1" u="none" strike="noStrike" kern="1200" cap="none" spc="0" normalizeH="0" baseline="0" noProof="0">
                  <a:ln>
                    <a:noFill/>
                  </a:ln>
                  <a:solidFill>
                    <a:schemeClr val="accent1"/>
                  </a:solidFill>
                  <a:effectLst/>
                  <a:uLnTx/>
                  <a:uFillTx/>
                  <a:latin typeface="Arial" panose="020B0604020202020204" pitchFamily="34" charset="0"/>
                  <a:ea typeface="Yu Gothic" panose="020B0400000000000000" pitchFamily="34" charset="-128"/>
                  <a:cs typeface="Arial" panose="020B0604020202020204" pitchFamily="34" charset="0"/>
                </a:rPr>
                <a:t>人物属性情報</a:t>
              </a:r>
              <a:endParaRPr kumimoji="1" lang="en-US" altLang="ja-JP" sz="1100" b="1" u="none" strike="noStrike" kern="1200" cap="none" spc="0" normalizeH="0" baseline="0" noProof="0" dirty="0">
                <a:ln>
                  <a:noFill/>
                </a:ln>
                <a:solidFill>
                  <a:schemeClr val="accent1"/>
                </a:solidFill>
                <a:effectLst/>
                <a:uLnTx/>
                <a:uFillTx/>
                <a:latin typeface="Arial" panose="020B0604020202020204" pitchFamily="34" charset="0"/>
                <a:ea typeface="Yu Gothic" panose="020B0400000000000000" pitchFamily="34" charset="-128"/>
                <a:cs typeface="Arial" panose="020B0604020202020204" pitchFamily="34" charset="0"/>
              </a:endParaRPr>
            </a:p>
          </p:txBody>
        </p:sp>
        <p:grpSp>
          <p:nvGrpSpPr>
            <p:cNvPr id="19" name="グループ化 18">
              <a:extLst>
                <a:ext uri="{FF2B5EF4-FFF2-40B4-BE49-F238E27FC236}">
                  <a16:creationId xmlns:a16="http://schemas.microsoft.com/office/drawing/2014/main" id="{73FEEF21-A79E-061E-CD35-B1AE46FAE2B8}"/>
                </a:ext>
              </a:extLst>
            </p:cNvPr>
            <p:cNvGrpSpPr>
              <a:grpSpLocks noChangeAspect="1"/>
            </p:cNvGrpSpPr>
            <p:nvPr/>
          </p:nvGrpSpPr>
          <p:grpSpPr>
            <a:xfrm>
              <a:off x="2443418" y="5595962"/>
              <a:ext cx="528092" cy="641769"/>
              <a:chOff x="12086826" y="3086845"/>
              <a:chExt cx="368398" cy="447697"/>
            </a:xfrm>
            <a:solidFill>
              <a:schemeClr val="accent1"/>
            </a:solidFill>
          </p:grpSpPr>
          <p:sp>
            <p:nvSpPr>
              <p:cNvPr id="51" name="フリーフォーム 50">
                <a:extLst>
                  <a:ext uri="{FF2B5EF4-FFF2-40B4-BE49-F238E27FC236}">
                    <a16:creationId xmlns:a16="http://schemas.microsoft.com/office/drawing/2014/main" id="{117DD4FA-3F64-3BEF-C4D0-41F30F881790}"/>
                  </a:ext>
                </a:extLst>
              </p:cNvPr>
              <p:cNvSpPr/>
              <p:nvPr/>
            </p:nvSpPr>
            <p:spPr>
              <a:xfrm>
                <a:off x="12086826" y="3428041"/>
                <a:ext cx="368391" cy="106501"/>
              </a:xfrm>
              <a:custGeom>
                <a:avLst/>
                <a:gdLst>
                  <a:gd name="connsiteX0" fmla="*/ 259702 w 519404"/>
                  <a:gd name="connsiteY0" fmla="*/ 68511 h 150158"/>
                  <a:gd name="connsiteX1" fmla="*/ 0 w 519404"/>
                  <a:gd name="connsiteY1" fmla="*/ 46 h 150158"/>
                  <a:gd name="connsiteX2" fmla="*/ 0 w 519404"/>
                  <a:gd name="connsiteY2" fmla="*/ 52822 h 150158"/>
                  <a:gd name="connsiteX3" fmla="*/ 259702 w 519404"/>
                  <a:gd name="connsiteY3" fmla="*/ 150159 h 150158"/>
                  <a:gd name="connsiteX4" fmla="*/ 519405 w 519404"/>
                  <a:gd name="connsiteY4" fmla="*/ 52822 h 150158"/>
                  <a:gd name="connsiteX5" fmla="*/ 519405 w 519404"/>
                  <a:gd name="connsiteY5" fmla="*/ 0 h 150158"/>
                  <a:gd name="connsiteX6" fmla="*/ 259702 w 519404"/>
                  <a:gd name="connsiteY6" fmla="*/ 68465 h 150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404" h="150158">
                    <a:moveTo>
                      <a:pt x="259702" y="68511"/>
                    </a:moveTo>
                    <a:cubicBezTo>
                      <a:pt x="137672" y="68511"/>
                      <a:pt x="34395" y="39733"/>
                      <a:pt x="0" y="46"/>
                    </a:cubicBezTo>
                    <a:lnTo>
                      <a:pt x="0" y="52822"/>
                    </a:lnTo>
                    <a:cubicBezTo>
                      <a:pt x="0" y="106573"/>
                      <a:pt x="116274" y="150159"/>
                      <a:pt x="259702" y="150159"/>
                    </a:cubicBezTo>
                    <a:cubicBezTo>
                      <a:pt x="403131" y="150159"/>
                      <a:pt x="519405" y="106573"/>
                      <a:pt x="519405" y="52822"/>
                    </a:cubicBezTo>
                    <a:lnTo>
                      <a:pt x="519405" y="0"/>
                    </a:lnTo>
                    <a:cubicBezTo>
                      <a:pt x="485056" y="39640"/>
                      <a:pt x="381779" y="68465"/>
                      <a:pt x="259702" y="68465"/>
                    </a:cubicBezTo>
                    <a:close/>
                  </a:path>
                </a:pathLst>
              </a:custGeom>
              <a:grpFill/>
              <a:ln w="4614"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52" name="フリーフォーム 51">
                <a:extLst>
                  <a:ext uri="{FF2B5EF4-FFF2-40B4-BE49-F238E27FC236}">
                    <a16:creationId xmlns:a16="http://schemas.microsoft.com/office/drawing/2014/main" id="{1B52B9CA-2CE7-15E7-E501-70494296D13E}"/>
                  </a:ext>
                </a:extLst>
              </p:cNvPr>
              <p:cNvSpPr/>
              <p:nvPr/>
            </p:nvSpPr>
            <p:spPr>
              <a:xfrm>
                <a:off x="12086826" y="3339054"/>
                <a:ext cx="368391" cy="114961"/>
              </a:xfrm>
              <a:custGeom>
                <a:avLst/>
                <a:gdLst>
                  <a:gd name="connsiteX0" fmla="*/ 259702 w 519404"/>
                  <a:gd name="connsiteY0" fmla="*/ 80394 h 162087"/>
                  <a:gd name="connsiteX1" fmla="*/ 0 w 519404"/>
                  <a:gd name="connsiteY1" fmla="*/ 0 h 162087"/>
                  <a:gd name="connsiteX2" fmla="*/ 0 w 519404"/>
                  <a:gd name="connsiteY2" fmla="*/ 64752 h 162087"/>
                  <a:gd name="connsiteX3" fmla="*/ 259702 w 519404"/>
                  <a:gd name="connsiteY3" fmla="*/ 162088 h 162087"/>
                  <a:gd name="connsiteX4" fmla="*/ 519405 w 519404"/>
                  <a:gd name="connsiteY4" fmla="*/ 64752 h 162087"/>
                  <a:gd name="connsiteX5" fmla="*/ 519405 w 519404"/>
                  <a:gd name="connsiteY5" fmla="*/ 46 h 162087"/>
                  <a:gd name="connsiteX6" fmla="*/ 259702 w 519404"/>
                  <a:gd name="connsiteY6" fmla="*/ 80440 h 162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404" h="162087">
                    <a:moveTo>
                      <a:pt x="259702" y="80394"/>
                    </a:moveTo>
                    <a:cubicBezTo>
                      <a:pt x="129689" y="80394"/>
                      <a:pt x="21723" y="45674"/>
                      <a:pt x="0" y="0"/>
                    </a:cubicBezTo>
                    <a:lnTo>
                      <a:pt x="0" y="64752"/>
                    </a:lnTo>
                    <a:cubicBezTo>
                      <a:pt x="0" y="118502"/>
                      <a:pt x="116274" y="162088"/>
                      <a:pt x="259702" y="162088"/>
                    </a:cubicBezTo>
                    <a:cubicBezTo>
                      <a:pt x="403131" y="162088"/>
                      <a:pt x="519405" y="118502"/>
                      <a:pt x="519405" y="64752"/>
                    </a:cubicBezTo>
                    <a:lnTo>
                      <a:pt x="519405" y="46"/>
                    </a:lnTo>
                    <a:cubicBezTo>
                      <a:pt x="497682" y="45721"/>
                      <a:pt x="389716" y="80440"/>
                      <a:pt x="259702" y="80440"/>
                    </a:cubicBezTo>
                    <a:close/>
                  </a:path>
                </a:pathLst>
              </a:custGeom>
              <a:grpFill/>
              <a:ln w="4614"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53" name="フリーフォーム 52">
                <a:extLst>
                  <a:ext uri="{FF2B5EF4-FFF2-40B4-BE49-F238E27FC236}">
                    <a16:creationId xmlns:a16="http://schemas.microsoft.com/office/drawing/2014/main" id="{E97717EA-BAA2-2097-2648-31A2FA14029C}"/>
                  </a:ext>
                </a:extLst>
              </p:cNvPr>
              <p:cNvSpPr/>
              <p:nvPr/>
            </p:nvSpPr>
            <p:spPr>
              <a:xfrm>
                <a:off x="12086833" y="3086845"/>
                <a:ext cx="368391" cy="286219"/>
              </a:xfrm>
              <a:custGeom>
                <a:avLst/>
                <a:gdLst>
                  <a:gd name="connsiteX0" fmla="*/ 111168 w 519404"/>
                  <a:gd name="connsiteY0" fmla="*/ 226375 h 403548"/>
                  <a:gd name="connsiteX1" fmla="*/ 0 w 519404"/>
                  <a:gd name="connsiteY1" fmla="*/ 306212 h 403548"/>
                  <a:gd name="connsiteX2" fmla="*/ 259702 w 519404"/>
                  <a:gd name="connsiteY2" fmla="*/ 403548 h 403548"/>
                  <a:gd name="connsiteX3" fmla="*/ 519405 w 519404"/>
                  <a:gd name="connsiteY3" fmla="*/ 306212 h 403548"/>
                  <a:gd name="connsiteX4" fmla="*/ 398953 w 519404"/>
                  <a:gd name="connsiteY4" fmla="*/ 224054 h 403548"/>
                  <a:gd name="connsiteX5" fmla="*/ 398953 w 519404"/>
                  <a:gd name="connsiteY5" fmla="*/ 11604 h 403548"/>
                  <a:gd name="connsiteX6" fmla="*/ 387349 w 519404"/>
                  <a:gd name="connsiteY6" fmla="*/ 0 h 403548"/>
                  <a:gd name="connsiteX7" fmla="*/ 122773 w 519404"/>
                  <a:gd name="connsiteY7" fmla="*/ 0 h 403548"/>
                  <a:gd name="connsiteX8" fmla="*/ 111168 w 519404"/>
                  <a:gd name="connsiteY8" fmla="*/ 11604 h 403548"/>
                  <a:gd name="connsiteX9" fmla="*/ 111168 w 519404"/>
                  <a:gd name="connsiteY9" fmla="*/ 226375 h 403548"/>
                  <a:gd name="connsiteX10" fmla="*/ 129735 w 519404"/>
                  <a:gd name="connsiteY10" fmla="*/ 18567 h 403548"/>
                  <a:gd name="connsiteX11" fmla="*/ 380386 w 519404"/>
                  <a:gd name="connsiteY11" fmla="*/ 18567 h 403548"/>
                  <a:gd name="connsiteX12" fmla="*/ 380386 w 519404"/>
                  <a:gd name="connsiteY12" fmla="*/ 365162 h 403548"/>
                  <a:gd name="connsiteX13" fmla="*/ 129735 w 519404"/>
                  <a:gd name="connsiteY13" fmla="*/ 365162 h 403548"/>
                  <a:gd name="connsiteX14" fmla="*/ 129735 w 519404"/>
                  <a:gd name="connsiteY14" fmla="*/ 18567 h 40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404" h="403548">
                    <a:moveTo>
                      <a:pt x="111168" y="226375"/>
                    </a:moveTo>
                    <a:cubicBezTo>
                      <a:pt x="44003" y="243967"/>
                      <a:pt x="0" y="273163"/>
                      <a:pt x="0" y="306212"/>
                    </a:cubicBezTo>
                    <a:cubicBezTo>
                      <a:pt x="0" y="359963"/>
                      <a:pt x="116274" y="403548"/>
                      <a:pt x="259702" y="403548"/>
                    </a:cubicBezTo>
                    <a:cubicBezTo>
                      <a:pt x="403131" y="403548"/>
                      <a:pt x="519405" y="359963"/>
                      <a:pt x="519405" y="306212"/>
                    </a:cubicBezTo>
                    <a:cubicBezTo>
                      <a:pt x="519405" y="271678"/>
                      <a:pt x="471363" y="241368"/>
                      <a:pt x="398953" y="224054"/>
                    </a:cubicBezTo>
                    <a:lnTo>
                      <a:pt x="398953" y="11604"/>
                    </a:lnTo>
                    <a:cubicBezTo>
                      <a:pt x="398953" y="5199"/>
                      <a:pt x="393754" y="0"/>
                      <a:pt x="387349" y="0"/>
                    </a:cubicBezTo>
                    <a:lnTo>
                      <a:pt x="122773" y="0"/>
                    </a:lnTo>
                    <a:cubicBezTo>
                      <a:pt x="116367" y="0"/>
                      <a:pt x="111168" y="5199"/>
                      <a:pt x="111168" y="11604"/>
                    </a:cubicBezTo>
                    <a:lnTo>
                      <a:pt x="111168" y="226375"/>
                    </a:lnTo>
                    <a:close/>
                    <a:moveTo>
                      <a:pt x="129735" y="18567"/>
                    </a:moveTo>
                    <a:lnTo>
                      <a:pt x="380386" y="18567"/>
                    </a:lnTo>
                    <a:lnTo>
                      <a:pt x="380386" y="365162"/>
                    </a:lnTo>
                    <a:lnTo>
                      <a:pt x="129735" y="365162"/>
                    </a:lnTo>
                    <a:lnTo>
                      <a:pt x="129735" y="18567"/>
                    </a:lnTo>
                    <a:close/>
                  </a:path>
                </a:pathLst>
              </a:custGeom>
              <a:grpFill/>
              <a:ln w="4614"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54" name="フリーフォーム 53">
                <a:extLst>
                  <a:ext uri="{FF2B5EF4-FFF2-40B4-BE49-F238E27FC236}">
                    <a16:creationId xmlns:a16="http://schemas.microsoft.com/office/drawing/2014/main" id="{C5410773-F206-4FB3-C2B5-CC194ADE7A86}"/>
                  </a:ext>
                </a:extLst>
              </p:cNvPr>
              <p:cNvSpPr/>
              <p:nvPr/>
            </p:nvSpPr>
            <p:spPr>
              <a:xfrm>
                <a:off x="12202973" y="3258858"/>
                <a:ext cx="13168" cy="13168"/>
              </a:xfrm>
              <a:custGeom>
                <a:avLst/>
                <a:gdLst>
                  <a:gd name="connsiteX0" fmla="*/ 16246 w 18566"/>
                  <a:gd name="connsiteY0" fmla="*/ 0 h 18566"/>
                  <a:gd name="connsiteX1" fmla="*/ 18567 w 18566"/>
                  <a:gd name="connsiteY1" fmla="*/ 2321 h 18566"/>
                  <a:gd name="connsiteX2" fmla="*/ 18567 w 18566"/>
                  <a:gd name="connsiteY2" fmla="*/ 16246 h 18566"/>
                  <a:gd name="connsiteX3" fmla="*/ 16246 w 18566"/>
                  <a:gd name="connsiteY3" fmla="*/ 18567 h 18566"/>
                  <a:gd name="connsiteX4" fmla="*/ 2321 w 18566"/>
                  <a:gd name="connsiteY4" fmla="*/ 18567 h 18566"/>
                  <a:gd name="connsiteX5" fmla="*/ 0 w 18566"/>
                  <a:gd name="connsiteY5" fmla="*/ 16246 h 18566"/>
                  <a:gd name="connsiteX6" fmla="*/ 0 w 18566"/>
                  <a:gd name="connsiteY6" fmla="*/ 2321 h 18566"/>
                  <a:gd name="connsiteX7" fmla="*/ 2321 w 18566"/>
                  <a:gd name="connsiteY7" fmla="*/ 0 h 1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66" h="18566">
                    <a:moveTo>
                      <a:pt x="16246" y="0"/>
                    </a:moveTo>
                    <a:cubicBezTo>
                      <a:pt x="17528" y="0"/>
                      <a:pt x="18567" y="1039"/>
                      <a:pt x="18567" y="2321"/>
                    </a:cubicBezTo>
                    <a:lnTo>
                      <a:pt x="18567" y="16246"/>
                    </a:lnTo>
                    <a:cubicBezTo>
                      <a:pt x="18567" y="17528"/>
                      <a:pt x="17528" y="18567"/>
                      <a:pt x="16246" y="18567"/>
                    </a:cubicBezTo>
                    <a:lnTo>
                      <a:pt x="2321" y="18567"/>
                    </a:lnTo>
                    <a:cubicBezTo>
                      <a:pt x="1039" y="18567"/>
                      <a:pt x="0" y="17528"/>
                      <a:pt x="0" y="16246"/>
                    </a:cubicBezTo>
                    <a:lnTo>
                      <a:pt x="0" y="2321"/>
                    </a:lnTo>
                    <a:cubicBezTo>
                      <a:pt x="0" y="1039"/>
                      <a:pt x="1039" y="0"/>
                      <a:pt x="2321" y="0"/>
                    </a:cubicBezTo>
                    <a:close/>
                  </a:path>
                </a:pathLst>
              </a:custGeom>
              <a:grpFill/>
              <a:ln w="4614"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55" name="フリーフォーム 54">
                <a:extLst>
                  <a:ext uri="{FF2B5EF4-FFF2-40B4-BE49-F238E27FC236}">
                    <a16:creationId xmlns:a16="http://schemas.microsoft.com/office/drawing/2014/main" id="{7C5A44AA-F198-27C2-A2E1-EEF31BD8988F}"/>
                  </a:ext>
                </a:extLst>
              </p:cNvPr>
              <p:cNvSpPr/>
              <p:nvPr/>
            </p:nvSpPr>
            <p:spPr>
              <a:xfrm>
                <a:off x="12230429" y="3258858"/>
                <a:ext cx="102056" cy="13168"/>
              </a:xfrm>
              <a:custGeom>
                <a:avLst/>
                <a:gdLst>
                  <a:gd name="connsiteX0" fmla="*/ 141571 w 143892"/>
                  <a:gd name="connsiteY0" fmla="*/ 0 h 18566"/>
                  <a:gd name="connsiteX1" fmla="*/ 143892 w 143892"/>
                  <a:gd name="connsiteY1" fmla="*/ 2321 h 18566"/>
                  <a:gd name="connsiteX2" fmla="*/ 143892 w 143892"/>
                  <a:gd name="connsiteY2" fmla="*/ 16246 h 18566"/>
                  <a:gd name="connsiteX3" fmla="*/ 141571 w 143892"/>
                  <a:gd name="connsiteY3" fmla="*/ 18567 h 18566"/>
                  <a:gd name="connsiteX4" fmla="*/ 2321 w 143892"/>
                  <a:gd name="connsiteY4" fmla="*/ 18567 h 18566"/>
                  <a:gd name="connsiteX5" fmla="*/ 0 w 143892"/>
                  <a:gd name="connsiteY5" fmla="*/ 16246 h 18566"/>
                  <a:gd name="connsiteX6" fmla="*/ 0 w 143892"/>
                  <a:gd name="connsiteY6" fmla="*/ 2321 h 18566"/>
                  <a:gd name="connsiteX7" fmla="*/ 2321 w 143892"/>
                  <a:gd name="connsiteY7" fmla="*/ 0 h 1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892" h="18566">
                    <a:moveTo>
                      <a:pt x="141571" y="0"/>
                    </a:moveTo>
                    <a:cubicBezTo>
                      <a:pt x="142853" y="0"/>
                      <a:pt x="143892" y="1039"/>
                      <a:pt x="143892" y="2321"/>
                    </a:cubicBezTo>
                    <a:lnTo>
                      <a:pt x="143892" y="16246"/>
                    </a:lnTo>
                    <a:cubicBezTo>
                      <a:pt x="143892" y="17528"/>
                      <a:pt x="142853" y="18567"/>
                      <a:pt x="141571" y="18567"/>
                    </a:cubicBezTo>
                    <a:lnTo>
                      <a:pt x="2321" y="18567"/>
                    </a:lnTo>
                    <a:cubicBezTo>
                      <a:pt x="1039" y="18567"/>
                      <a:pt x="0" y="17528"/>
                      <a:pt x="0" y="16246"/>
                    </a:cubicBezTo>
                    <a:lnTo>
                      <a:pt x="0" y="2321"/>
                    </a:lnTo>
                    <a:cubicBezTo>
                      <a:pt x="0" y="1039"/>
                      <a:pt x="1039" y="0"/>
                      <a:pt x="2321" y="0"/>
                    </a:cubicBezTo>
                    <a:close/>
                  </a:path>
                </a:pathLst>
              </a:custGeom>
              <a:grpFill/>
              <a:ln w="4614"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56" name="フリーフォーム 55">
                <a:extLst>
                  <a:ext uri="{FF2B5EF4-FFF2-40B4-BE49-F238E27FC236}">
                    <a16:creationId xmlns:a16="http://schemas.microsoft.com/office/drawing/2014/main" id="{8B66F275-5C9B-4358-B889-76E475897DCD}"/>
                  </a:ext>
                </a:extLst>
              </p:cNvPr>
              <p:cNvSpPr/>
              <p:nvPr/>
            </p:nvSpPr>
            <p:spPr>
              <a:xfrm>
                <a:off x="12202973" y="3298100"/>
                <a:ext cx="13168" cy="13168"/>
              </a:xfrm>
              <a:custGeom>
                <a:avLst/>
                <a:gdLst>
                  <a:gd name="connsiteX0" fmla="*/ 16246 w 18566"/>
                  <a:gd name="connsiteY0" fmla="*/ 0 h 18566"/>
                  <a:gd name="connsiteX1" fmla="*/ 18567 w 18566"/>
                  <a:gd name="connsiteY1" fmla="*/ 2321 h 18566"/>
                  <a:gd name="connsiteX2" fmla="*/ 18567 w 18566"/>
                  <a:gd name="connsiteY2" fmla="*/ 16246 h 18566"/>
                  <a:gd name="connsiteX3" fmla="*/ 16246 w 18566"/>
                  <a:gd name="connsiteY3" fmla="*/ 18567 h 18566"/>
                  <a:gd name="connsiteX4" fmla="*/ 2321 w 18566"/>
                  <a:gd name="connsiteY4" fmla="*/ 18567 h 18566"/>
                  <a:gd name="connsiteX5" fmla="*/ 0 w 18566"/>
                  <a:gd name="connsiteY5" fmla="*/ 16246 h 18566"/>
                  <a:gd name="connsiteX6" fmla="*/ 0 w 18566"/>
                  <a:gd name="connsiteY6" fmla="*/ 2321 h 18566"/>
                  <a:gd name="connsiteX7" fmla="*/ 2321 w 18566"/>
                  <a:gd name="connsiteY7" fmla="*/ 0 h 1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66" h="18566">
                    <a:moveTo>
                      <a:pt x="16246" y="0"/>
                    </a:moveTo>
                    <a:cubicBezTo>
                      <a:pt x="17528" y="0"/>
                      <a:pt x="18567" y="1039"/>
                      <a:pt x="18567" y="2321"/>
                    </a:cubicBezTo>
                    <a:lnTo>
                      <a:pt x="18567" y="16246"/>
                    </a:lnTo>
                    <a:cubicBezTo>
                      <a:pt x="18567" y="17528"/>
                      <a:pt x="17528" y="18567"/>
                      <a:pt x="16246" y="18567"/>
                    </a:cubicBezTo>
                    <a:lnTo>
                      <a:pt x="2321" y="18567"/>
                    </a:lnTo>
                    <a:cubicBezTo>
                      <a:pt x="1039" y="18567"/>
                      <a:pt x="0" y="17528"/>
                      <a:pt x="0" y="16246"/>
                    </a:cubicBezTo>
                    <a:lnTo>
                      <a:pt x="0" y="2321"/>
                    </a:lnTo>
                    <a:cubicBezTo>
                      <a:pt x="0" y="1039"/>
                      <a:pt x="1039" y="0"/>
                      <a:pt x="2321" y="0"/>
                    </a:cubicBezTo>
                    <a:close/>
                  </a:path>
                </a:pathLst>
              </a:custGeom>
              <a:grpFill/>
              <a:ln w="4614"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57" name="フリーフォーム 56">
                <a:extLst>
                  <a:ext uri="{FF2B5EF4-FFF2-40B4-BE49-F238E27FC236}">
                    <a16:creationId xmlns:a16="http://schemas.microsoft.com/office/drawing/2014/main" id="{C1AF4D2E-7C40-B025-D342-531ADC551E8B}"/>
                  </a:ext>
                </a:extLst>
              </p:cNvPr>
              <p:cNvSpPr/>
              <p:nvPr/>
            </p:nvSpPr>
            <p:spPr>
              <a:xfrm>
                <a:off x="12230429" y="3298100"/>
                <a:ext cx="102056" cy="13168"/>
              </a:xfrm>
              <a:custGeom>
                <a:avLst/>
                <a:gdLst>
                  <a:gd name="connsiteX0" fmla="*/ 141571 w 143892"/>
                  <a:gd name="connsiteY0" fmla="*/ 0 h 18566"/>
                  <a:gd name="connsiteX1" fmla="*/ 143892 w 143892"/>
                  <a:gd name="connsiteY1" fmla="*/ 2321 h 18566"/>
                  <a:gd name="connsiteX2" fmla="*/ 143892 w 143892"/>
                  <a:gd name="connsiteY2" fmla="*/ 16246 h 18566"/>
                  <a:gd name="connsiteX3" fmla="*/ 141571 w 143892"/>
                  <a:gd name="connsiteY3" fmla="*/ 18567 h 18566"/>
                  <a:gd name="connsiteX4" fmla="*/ 2321 w 143892"/>
                  <a:gd name="connsiteY4" fmla="*/ 18567 h 18566"/>
                  <a:gd name="connsiteX5" fmla="*/ 0 w 143892"/>
                  <a:gd name="connsiteY5" fmla="*/ 16246 h 18566"/>
                  <a:gd name="connsiteX6" fmla="*/ 0 w 143892"/>
                  <a:gd name="connsiteY6" fmla="*/ 2321 h 18566"/>
                  <a:gd name="connsiteX7" fmla="*/ 2321 w 143892"/>
                  <a:gd name="connsiteY7" fmla="*/ 0 h 1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892" h="18566">
                    <a:moveTo>
                      <a:pt x="141571" y="0"/>
                    </a:moveTo>
                    <a:cubicBezTo>
                      <a:pt x="142853" y="0"/>
                      <a:pt x="143892" y="1039"/>
                      <a:pt x="143892" y="2321"/>
                    </a:cubicBezTo>
                    <a:lnTo>
                      <a:pt x="143892" y="16246"/>
                    </a:lnTo>
                    <a:cubicBezTo>
                      <a:pt x="143892" y="17528"/>
                      <a:pt x="142853" y="18567"/>
                      <a:pt x="141571" y="18567"/>
                    </a:cubicBezTo>
                    <a:lnTo>
                      <a:pt x="2321" y="18567"/>
                    </a:lnTo>
                    <a:cubicBezTo>
                      <a:pt x="1039" y="18567"/>
                      <a:pt x="0" y="17528"/>
                      <a:pt x="0" y="16246"/>
                    </a:cubicBezTo>
                    <a:lnTo>
                      <a:pt x="0" y="2321"/>
                    </a:lnTo>
                    <a:cubicBezTo>
                      <a:pt x="0" y="1039"/>
                      <a:pt x="1039" y="0"/>
                      <a:pt x="2321" y="0"/>
                    </a:cubicBezTo>
                    <a:close/>
                  </a:path>
                </a:pathLst>
              </a:custGeom>
              <a:grpFill/>
              <a:ln w="4614"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58" name="フリーフォーム 57">
                <a:extLst>
                  <a:ext uri="{FF2B5EF4-FFF2-40B4-BE49-F238E27FC236}">
                    <a16:creationId xmlns:a16="http://schemas.microsoft.com/office/drawing/2014/main" id="{32B6E57C-8507-DFBF-C9B5-4E405EEB3F6F}"/>
                  </a:ext>
                </a:extLst>
              </p:cNvPr>
              <p:cNvSpPr/>
              <p:nvPr/>
            </p:nvSpPr>
            <p:spPr>
              <a:xfrm>
                <a:off x="12244191" y="3137246"/>
                <a:ext cx="47078" cy="47078"/>
              </a:xfrm>
              <a:custGeom>
                <a:avLst/>
                <a:gdLst>
                  <a:gd name="connsiteX0" fmla="*/ 66376 w 66376"/>
                  <a:gd name="connsiteY0" fmla="*/ 33188 h 66376"/>
                  <a:gd name="connsiteX1" fmla="*/ 33188 w 66376"/>
                  <a:gd name="connsiteY1" fmla="*/ 66376 h 66376"/>
                  <a:gd name="connsiteX2" fmla="*/ 0 w 66376"/>
                  <a:gd name="connsiteY2" fmla="*/ 33188 h 66376"/>
                  <a:gd name="connsiteX3" fmla="*/ 33188 w 66376"/>
                  <a:gd name="connsiteY3" fmla="*/ 0 h 66376"/>
                  <a:gd name="connsiteX4" fmla="*/ 66376 w 66376"/>
                  <a:gd name="connsiteY4" fmla="*/ 33188 h 6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76" h="66376">
                    <a:moveTo>
                      <a:pt x="66376" y="33188"/>
                    </a:moveTo>
                    <a:cubicBezTo>
                      <a:pt x="66376" y="51517"/>
                      <a:pt x="51517" y="66376"/>
                      <a:pt x="33188" y="66376"/>
                    </a:cubicBezTo>
                    <a:cubicBezTo>
                      <a:pt x="14859" y="66376"/>
                      <a:pt x="0" y="51517"/>
                      <a:pt x="0" y="33188"/>
                    </a:cubicBezTo>
                    <a:cubicBezTo>
                      <a:pt x="0" y="14859"/>
                      <a:pt x="14859" y="0"/>
                      <a:pt x="33188" y="0"/>
                    </a:cubicBezTo>
                    <a:cubicBezTo>
                      <a:pt x="51517" y="0"/>
                      <a:pt x="66376" y="14859"/>
                      <a:pt x="66376" y="33188"/>
                    </a:cubicBezTo>
                    <a:close/>
                  </a:path>
                </a:pathLst>
              </a:custGeom>
              <a:grpFill/>
              <a:ln w="4614"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sp>
            <p:nvSpPr>
              <p:cNvPr id="59" name="フリーフォーム 58">
                <a:extLst>
                  <a:ext uri="{FF2B5EF4-FFF2-40B4-BE49-F238E27FC236}">
                    <a16:creationId xmlns:a16="http://schemas.microsoft.com/office/drawing/2014/main" id="{B6DE93D6-8A53-B472-0C5F-04DE24A36539}"/>
                  </a:ext>
                </a:extLst>
              </p:cNvPr>
              <p:cNvSpPr/>
              <p:nvPr/>
            </p:nvSpPr>
            <p:spPr>
              <a:xfrm>
                <a:off x="12229475" y="3190217"/>
                <a:ext cx="76509" cy="41217"/>
              </a:xfrm>
              <a:custGeom>
                <a:avLst/>
                <a:gdLst>
                  <a:gd name="connsiteX0" fmla="*/ 103231 w 107872"/>
                  <a:gd name="connsiteY0" fmla="*/ 58114 h 58113"/>
                  <a:gd name="connsiteX1" fmla="*/ 107873 w 107872"/>
                  <a:gd name="connsiteY1" fmla="*/ 53472 h 58113"/>
                  <a:gd name="connsiteX2" fmla="*/ 107873 w 107872"/>
                  <a:gd name="connsiteY2" fmla="*/ 29057 h 58113"/>
                  <a:gd name="connsiteX3" fmla="*/ 96826 w 107872"/>
                  <a:gd name="connsiteY3" fmla="*/ 10722 h 58113"/>
                  <a:gd name="connsiteX4" fmla="*/ 53936 w 107872"/>
                  <a:gd name="connsiteY4" fmla="*/ 0 h 58113"/>
                  <a:gd name="connsiteX5" fmla="*/ 11047 w 107872"/>
                  <a:gd name="connsiteY5" fmla="*/ 10722 h 58113"/>
                  <a:gd name="connsiteX6" fmla="*/ 0 w 107872"/>
                  <a:gd name="connsiteY6" fmla="*/ 29057 h 58113"/>
                  <a:gd name="connsiteX7" fmla="*/ 0 w 107872"/>
                  <a:gd name="connsiteY7" fmla="*/ 53472 h 58113"/>
                  <a:gd name="connsiteX8" fmla="*/ 4642 w 107872"/>
                  <a:gd name="connsiteY8" fmla="*/ 58114 h 58113"/>
                  <a:gd name="connsiteX9" fmla="*/ 103278 w 107872"/>
                  <a:gd name="connsiteY9" fmla="*/ 58114 h 5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872" h="58113">
                    <a:moveTo>
                      <a:pt x="103231" y="58114"/>
                    </a:moveTo>
                    <a:cubicBezTo>
                      <a:pt x="105784" y="58114"/>
                      <a:pt x="107873" y="56025"/>
                      <a:pt x="107873" y="53472"/>
                    </a:cubicBezTo>
                    <a:lnTo>
                      <a:pt x="107873" y="29057"/>
                    </a:lnTo>
                    <a:cubicBezTo>
                      <a:pt x="107873" y="21120"/>
                      <a:pt x="103370" y="14204"/>
                      <a:pt x="96826" y="10722"/>
                    </a:cubicBezTo>
                    <a:cubicBezTo>
                      <a:pt x="83968" y="3899"/>
                      <a:pt x="69393" y="0"/>
                      <a:pt x="53936" y="0"/>
                    </a:cubicBezTo>
                    <a:cubicBezTo>
                      <a:pt x="38480" y="0"/>
                      <a:pt x="23858" y="3853"/>
                      <a:pt x="11047" y="10722"/>
                    </a:cubicBezTo>
                    <a:cubicBezTo>
                      <a:pt x="4456" y="14204"/>
                      <a:pt x="0" y="21120"/>
                      <a:pt x="0" y="29057"/>
                    </a:cubicBezTo>
                    <a:lnTo>
                      <a:pt x="0" y="53472"/>
                    </a:lnTo>
                    <a:cubicBezTo>
                      <a:pt x="0" y="56025"/>
                      <a:pt x="2089" y="58114"/>
                      <a:pt x="4642" y="58114"/>
                    </a:cubicBezTo>
                    <a:lnTo>
                      <a:pt x="103278" y="58114"/>
                    </a:lnTo>
                    <a:close/>
                  </a:path>
                </a:pathLst>
              </a:custGeom>
              <a:grpFill/>
              <a:ln w="4614" cap="flat">
                <a:noFill/>
                <a:prstDash val="solid"/>
                <a:miter/>
              </a:ln>
            </p:spPr>
            <p:txBody>
              <a:bodyPr rtlCol="0" anchor="ctr"/>
              <a:lstStyle/>
              <a:p>
                <a:endParaRPr lang="ja-JP" altLang="en-US" b="1">
                  <a:latin typeface="Arial" panose="020B0604020202020204" pitchFamily="34" charset="0"/>
                  <a:ea typeface="Yu Gothic" panose="020B0400000000000000" pitchFamily="34" charset="-128"/>
                  <a:cs typeface="Arial" panose="020B0604020202020204" pitchFamily="34" charset="0"/>
                </a:endParaRPr>
              </a:p>
            </p:txBody>
          </p:sp>
        </p:grpSp>
        <p:sp>
          <p:nvSpPr>
            <p:cNvPr id="20" name="正方形/長方形 19">
              <a:extLst>
                <a:ext uri="{FF2B5EF4-FFF2-40B4-BE49-F238E27FC236}">
                  <a16:creationId xmlns:a16="http://schemas.microsoft.com/office/drawing/2014/main" id="{94C4D1DF-6C03-3E19-1192-9BFC85AB2F9D}"/>
                </a:ext>
              </a:extLst>
            </p:cNvPr>
            <p:cNvSpPr/>
            <p:nvPr/>
          </p:nvSpPr>
          <p:spPr>
            <a:xfrm>
              <a:off x="4891428" y="2550465"/>
              <a:ext cx="2315004" cy="276999"/>
            </a:xfrm>
            <a:prstGeom prst="rect">
              <a:avLst/>
            </a:prstGeom>
          </p:spPr>
          <p:txBody>
            <a:bodyPr wrap="square">
              <a:spAutoFit/>
            </a:bodyPr>
            <a:lstStyle/>
            <a:p>
              <a:pPr algn="ctr"/>
              <a:r>
                <a:rPr lang="ja-JP" altLang="en-US" sz="1200" b="1">
                  <a:solidFill>
                    <a:schemeClr val="accent6"/>
                  </a:solidFill>
                  <a:latin typeface="Arial" panose="020B0604020202020204" pitchFamily="34" charset="0"/>
                  <a:ea typeface="Yu Gothic" panose="020B0400000000000000" pitchFamily="34" charset="-128"/>
                  <a:cs typeface="Arial" panose="020B0604020202020204" pitchFamily="34" charset="0"/>
                </a:rPr>
                <a:t>会社単位／人物単位の出力</a:t>
              </a:r>
            </a:p>
          </p:txBody>
        </p:sp>
        <p:sp>
          <p:nvSpPr>
            <p:cNvPr id="21" name="正方形/長方形 20">
              <a:extLst>
                <a:ext uri="{FF2B5EF4-FFF2-40B4-BE49-F238E27FC236}">
                  <a16:creationId xmlns:a16="http://schemas.microsoft.com/office/drawing/2014/main" id="{B753971A-8A1B-FA84-D6FD-B8E0D692E8F3}"/>
                </a:ext>
              </a:extLst>
            </p:cNvPr>
            <p:cNvSpPr/>
            <p:nvPr/>
          </p:nvSpPr>
          <p:spPr>
            <a:xfrm>
              <a:off x="5857324" y="5176865"/>
              <a:ext cx="1293287" cy="276999"/>
            </a:xfrm>
            <a:prstGeom prst="rect">
              <a:avLst/>
            </a:prstGeom>
          </p:spPr>
          <p:txBody>
            <a:bodyPr wrap="square">
              <a:spAutoFit/>
            </a:bodyPr>
            <a:lstStyle/>
            <a:p>
              <a:pPr algn="ctr"/>
              <a:r>
                <a:rPr lang="ja-JP" altLang="en-US" sz="1200" b="1">
                  <a:solidFill>
                    <a:schemeClr val="accent6"/>
                  </a:solidFill>
                  <a:latin typeface="Arial" panose="020B0604020202020204" pitchFamily="34" charset="0"/>
                  <a:ea typeface="Yu Gothic" panose="020B0400000000000000" pitchFamily="34" charset="-128"/>
                  <a:cs typeface="Arial" panose="020B0604020202020204" pitchFamily="34" charset="0"/>
                </a:rPr>
                <a:t>取込</a:t>
              </a:r>
              <a:r>
                <a:rPr lang="en" altLang="ja-JP" sz="1200" b="1" dirty="0">
                  <a:solidFill>
                    <a:schemeClr val="accent6"/>
                  </a:solidFill>
                  <a:latin typeface="Arial" panose="020B0604020202020204" pitchFamily="34" charset="0"/>
                  <a:ea typeface="Yu Gothic" panose="020B0400000000000000" pitchFamily="34" charset="-128"/>
                  <a:cs typeface="Arial" panose="020B0604020202020204" pitchFamily="34" charset="0"/>
                </a:rPr>
                <a:t>CSV</a:t>
              </a:r>
              <a:endParaRPr lang="ja-JP" altLang="en-US" sz="1200" b="1">
                <a:solidFill>
                  <a:schemeClr val="accent6"/>
                </a:solidFill>
                <a:latin typeface="Arial" panose="020B0604020202020204" pitchFamily="34" charset="0"/>
                <a:ea typeface="Yu Gothic" panose="020B0400000000000000" pitchFamily="34" charset="-128"/>
                <a:cs typeface="Arial" panose="020B0604020202020204" pitchFamily="34" charset="0"/>
              </a:endParaRPr>
            </a:p>
          </p:txBody>
        </p:sp>
        <p:pic>
          <p:nvPicPr>
            <p:cNvPr id="22" name="グラフィックス 21">
              <a:extLst>
                <a:ext uri="{FF2B5EF4-FFF2-40B4-BE49-F238E27FC236}">
                  <a16:creationId xmlns:a16="http://schemas.microsoft.com/office/drawing/2014/main" id="{9FB08F1A-9E94-741C-6E58-AD83E328075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56685" y="2503207"/>
              <a:ext cx="1080000" cy="1080000"/>
            </a:xfrm>
            <a:prstGeom prst="rect">
              <a:avLst/>
            </a:prstGeom>
          </p:spPr>
        </p:pic>
        <p:pic>
          <p:nvPicPr>
            <p:cNvPr id="23" name="グラフィックス 22">
              <a:extLst>
                <a:ext uri="{FF2B5EF4-FFF2-40B4-BE49-F238E27FC236}">
                  <a16:creationId xmlns:a16="http://schemas.microsoft.com/office/drawing/2014/main" id="{E356921F-24FA-9397-52D7-D6A7544A79E8}"/>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444962" y="3915446"/>
              <a:ext cx="1080000" cy="1080000"/>
            </a:xfrm>
            <a:prstGeom prst="rect">
              <a:avLst/>
            </a:prstGeom>
          </p:spPr>
        </p:pic>
        <p:grpSp>
          <p:nvGrpSpPr>
            <p:cNvPr id="24" name="グループ化 23">
              <a:extLst>
                <a:ext uri="{FF2B5EF4-FFF2-40B4-BE49-F238E27FC236}">
                  <a16:creationId xmlns:a16="http://schemas.microsoft.com/office/drawing/2014/main" id="{50B8DD45-D359-242F-0F8E-91CD9CA5EC77}"/>
                </a:ext>
              </a:extLst>
            </p:cNvPr>
            <p:cNvGrpSpPr/>
            <p:nvPr/>
          </p:nvGrpSpPr>
          <p:grpSpPr>
            <a:xfrm>
              <a:off x="3375713" y="4615359"/>
              <a:ext cx="1896755" cy="1896756"/>
              <a:chOff x="3260509" y="3511609"/>
              <a:chExt cx="1484564" cy="1484565"/>
            </a:xfrm>
          </p:grpSpPr>
          <p:sp>
            <p:nvSpPr>
              <p:cNvPr id="47" name="円/楕円 46">
                <a:extLst>
                  <a:ext uri="{FF2B5EF4-FFF2-40B4-BE49-F238E27FC236}">
                    <a16:creationId xmlns:a16="http://schemas.microsoft.com/office/drawing/2014/main" id="{E350480F-1EDB-5224-88E2-E9C2D4E669BD}"/>
                  </a:ext>
                </a:extLst>
              </p:cNvPr>
              <p:cNvSpPr>
                <a:spLocks noChangeAspect="1"/>
              </p:cNvSpPr>
              <p:nvPr/>
            </p:nvSpPr>
            <p:spPr>
              <a:xfrm>
                <a:off x="3260509" y="3511609"/>
                <a:ext cx="1484564" cy="1484565"/>
              </a:xfrm>
              <a:prstGeom prst="ellipse">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2400" b="1" dirty="0">
                  <a:latin typeface="Arial" panose="020B0604020202020204" pitchFamily="34" charset="0"/>
                  <a:ea typeface="Yu Gothic" panose="020B0400000000000000" pitchFamily="34" charset="-128"/>
                  <a:cs typeface="Arial" panose="020B0604020202020204" pitchFamily="34" charset="0"/>
                </a:endParaRPr>
              </a:p>
            </p:txBody>
          </p:sp>
          <p:sp>
            <p:nvSpPr>
              <p:cNvPr id="48" name="角丸四角形 47">
                <a:extLst>
                  <a:ext uri="{FF2B5EF4-FFF2-40B4-BE49-F238E27FC236}">
                    <a16:creationId xmlns:a16="http://schemas.microsoft.com/office/drawing/2014/main" id="{4547E0B0-BCE0-5C5A-618E-5EE8B426FE2D}"/>
                  </a:ext>
                </a:extLst>
              </p:cNvPr>
              <p:cNvSpPr/>
              <p:nvPr/>
            </p:nvSpPr>
            <p:spPr>
              <a:xfrm>
                <a:off x="3426910" y="4483568"/>
                <a:ext cx="1151767" cy="16862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kumimoji="1" lang="en" altLang="ja-JP" sz="1400" b="1" dirty="0" err="1">
                    <a:solidFill>
                      <a:schemeClr val="accent1"/>
                    </a:solidFill>
                    <a:latin typeface="Arial" panose="020B0604020202020204" pitchFamily="34" charset="0"/>
                    <a:ea typeface="Yu Gothic" panose="020B0400000000000000" pitchFamily="34" charset="-128"/>
                    <a:cs typeface="Arial" panose="020B0604020202020204" pitchFamily="34" charset="0"/>
                  </a:rPr>
                  <a:t>Sansan</a:t>
                </a:r>
                <a:r>
                  <a:rPr kumimoji="1" lang="en" altLang="ja-JP" sz="1400" b="1" dirty="0">
                    <a:solidFill>
                      <a:schemeClr val="accent1"/>
                    </a:solidFill>
                    <a:latin typeface="Arial" panose="020B0604020202020204" pitchFamily="34" charset="0"/>
                    <a:ea typeface="Yu Gothic" panose="020B0400000000000000" pitchFamily="34" charset="-128"/>
                    <a:cs typeface="Arial" panose="020B0604020202020204" pitchFamily="34" charset="0"/>
                  </a:rPr>
                  <a:t> Data Hub</a:t>
                </a:r>
              </a:p>
            </p:txBody>
          </p:sp>
          <p:pic>
            <p:nvPicPr>
              <p:cNvPr id="49" name="グラフィックス 48">
                <a:extLst>
                  <a:ext uri="{FF2B5EF4-FFF2-40B4-BE49-F238E27FC236}">
                    <a16:creationId xmlns:a16="http://schemas.microsoft.com/office/drawing/2014/main" id="{4F5F3114-7A60-5E53-C359-830A9BA787C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550811" y="3680893"/>
                <a:ext cx="903961" cy="903961"/>
              </a:xfrm>
              <a:prstGeom prst="rect">
                <a:avLst/>
              </a:prstGeom>
            </p:spPr>
          </p:pic>
        </p:grpSp>
        <p:grpSp>
          <p:nvGrpSpPr>
            <p:cNvPr id="161" name="グループ化 160">
              <a:extLst>
                <a:ext uri="{FF2B5EF4-FFF2-40B4-BE49-F238E27FC236}">
                  <a16:creationId xmlns:a16="http://schemas.microsoft.com/office/drawing/2014/main" id="{AD87DE1D-44D3-E26A-B71D-B68BCE66DD52}"/>
                </a:ext>
              </a:extLst>
            </p:cNvPr>
            <p:cNvGrpSpPr/>
            <p:nvPr/>
          </p:nvGrpSpPr>
          <p:grpSpPr>
            <a:xfrm>
              <a:off x="1252395" y="5199394"/>
              <a:ext cx="1463262" cy="259304"/>
              <a:chOff x="1437566" y="4890232"/>
              <a:chExt cx="1463262" cy="568466"/>
            </a:xfrm>
          </p:grpSpPr>
          <p:cxnSp>
            <p:nvCxnSpPr>
              <p:cNvPr id="25" name="直線コネクタ 24">
                <a:extLst>
                  <a:ext uri="{FF2B5EF4-FFF2-40B4-BE49-F238E27FC236}">
                    <a16:creationId xmlns:a16="http://schemas.microsoft.com/office/drawing/2014/main" id="{C3069C11-00F4-00FD-299A-C4A5F11BC814}"/>
                  </a:ext>
                </a:extLst>
              </p:cNvPr>
              <p:cNvCxnSpPr>
                <a:cxnSpLocks/>
              </p:cNvCxnSpPr>
              <p:nvPr/>
            </p:nvCxnSpPr>
            <p:spPr>
              <a:xfrm flipV="1">
                <a:off x="1437566" y="4890234"/>
                <a:ext cx="0" cy="568464"/>
              </a:xfrm>
              <a:prstGeom prst="line">
                <a:avLst/>
              </a:prstGeom>
              <a:ln w="31750" cap="flat">
                <a:solidFill>
                  <a:schemeClr val="accent1">
                    <a:lumMod val="60000"/>
                    <a:lumOff val="40000"/>
                  </a:schemeClr>
                </a:solidFill>
                <a:prstDash val="solid"/>
                <a:miter lim="800000"/>
                <a:headEnd type="none" w="lg" len="lg"/>
                <a:tailEnd type="none" w="lg" len="med"/>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F59F628A-141C-5224-EE0C-A30D94B11DB5}"/>
                  </a:ext>
                </a:extLst>
              </p:cNvPr>
              <p:cNvCxnSpPr>
                <a:cxnSpLocks/>
              </p:cNvCxnSpPr>
              <p:nvPr/>
            </p:nvCxnSpPr>
            <p:spPr>
              <a:xfrm flipV="1">
                <a:off x="2900828" y="4890232"/>
                <a:ext cx="0" cy="568464"/>
              </a:xfrm>
              <a:prstGeom prst="line">
                <a:avLst/>
              </a:prstGeom>
              <a:ln w="31750" cap="flat">
                <a:solidFill>
                  <a:schemeClr val="accent1">
                    <a:lumMod val="60000"/>
                    <a:lumOff val="40000"/>
                  </a:schemeClr>
                </a:solidFill>
                <a:prstDash val="solid"/>
                <a:miter lim="800000"/>
                <a:headEnd type="none" w="lg" len="lg"/>
                <a:tailEnd type="none" w="lg" len="med"/>
              </a:ln>
            </p:spPr>
            <p:style>
              <a:lnRef idx="1">
                <a:schemeClr val="accent1"/>
              </a:lnRef>
              <a:fillRef idx="0">
                <a:schemeClr val="accent1"/>
              </a:fillRef>
              <a:effectRef idx="0">
                <a:schemeClr val="accent1"/>
              </a:effectRef>
              <a:fontRef idx="minor">
                <a:schemeClr val="tx1"/>
              </a:fontRef>
            </p:style>
          </p:cxnSp>
        </p:grpSp>
        <p:cxnSp>
          <p:nvCxnSpPr>
            <p:cNvPr id="27" name="直線矢印コネクタ 26">
              <a:extLst>
                <a:ext uri="{FF2B5EF4-FFF2-40B4-BE49-F238E27FC236}">
                  <a16:creationId xmlns:a16="http://schemas.microsoft.com/office/drawing/2014/main" id="{2CB0A5DD-B265-0960-C1A4-B10F133D5B39}"/>
                </a:ext>
              </a:extLst>
            </p:cNvPr>
            <p:cNvCxnSpPr>
              <a:cxnSpLocks/>
            </p:cNvCxnSpPr>
            <p:nvPr/>
          </p:nvCxnSpPr>
          <p:spPr>
            <a:xfrm>
              <a:off x="1249013" y="5189362"/>
              <a:ext cx="2101117" cy="0"/>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F4010F3A-7CA0-9D13-4584-B275F28100F6}"/>
                </a:ext>
              </a:extLst>
            </p:cNvPr>
            <p:cNvSpPr txBox="1"/>
            <p:nvPr/>
          </p:nvSpPr>
          <p:spPr>
            <a:xfrm>
              <a:off x="1607237" y="5059710"/>
              <a:ext cx="755451" cy="259303"/>
            </a:xfrm>
            <a:prstGeom prst="rect">
              <a:avLst/>
            </a:prstGeom>
            <a:solidFill>
              <a:srgbClr val="F4F4F4"/>
            </a:solidFill>
          </p:spPr>
          <p:txBody>
            <a:bodyPr vert="horz" wrap="square" lIns="74295" tIns="37148" rIns="74295" bIns="37148" rtlCol="0">
              <a:spAutoFit/>
            </a:bodyPr>
            <a:lstStyle/>
            <a:p>
              <a:pPr algn="ctr">
                <a:lnSpc>
                  <a:spcPct val="130000"/>
                </a:lnSpc>
                <a:spcBef>
                  <a:spcPts val="650"/>
                </a:spcBef>
              </a:pPr>
              <a:r>
                <a:rPr lang="ja-JP" altLang="en-US" sz="1000" b="1">
                  <a:solidFill>
                    <a:schemeClr val="accent1"/>
                  </a:solidFill>
                  <a:latin typeface="Arial" panose="020B0604020202020204" pitchFamily="34" charset="0"/>
                  <a:ea typeface="Yu Gothic" charset="-128"/>
                  <a:cs typeface="Arial" panose="020B0604020202020204" pitchFamily="34" charset="0"/>
                </a:rPr>
                <a:t>リッチ化</a:t>
              </a:r>
              <a:endParaRPr lang="en-US" altLang="ja-JP" sz="1000" b="1" dirty="0">
                <a:solidFill>
                  <a:schemeClr val="accent1"/>
                </a:solidFill>
                <a:latin typeface="Arial" panose="020B0604020202020204" pitchFamily="34" charset="0"/>
                <a:ea typeface="Yu Gothic" charset="-128"/>
                <a:cs typeface="Arial" panose="020B0604020202020204" pitchFamily="34" charset="0"/>
              </a:endParaRPr>
            </a:p>
          </p:txBody>
        </p:sp>
        <p:sp>
          <p:nvSpPr>
            <p:cNvPr id="32" name="正方形/長方形 31">
              <a:extLst>
                <a:ext uri="{FF2B5EF4-FFF2-40B4-BE49-F238E27FC236}">
                  <a16:creationId xmlns:a16="http://schemas.microsoft.com/office/drawing/2014/main" id="{351E0A80-DAF7-A72C-5662-035AE3F4B52D}"/>
                </a:ext>
              </a:extLst>
            </p:cNvPr>
            <p:cNvSpPr/>
            <p:nvPr/>
          </p:nvSpPr>
          <p:spPr>
            <a:xfrm>
              <a:off x="8874676" y="2608163"/>
              <a:ext cx="1082348" cy="307777"/>
            </a:xfrm>
            <a:prstGeom prst="rect">
              <a:avLst/>
            </a:prstGeom>
            <a:solidFill>
              <a:schemeClr val="bg1"/>
            </a:solidFill>
          </p:spPr>
          <p:txBody>
            <a:bodyPr wrap="none">
              <a:spAutoFit/>
            </a:bodyPr>
            <a:lstStyle/>
            <a:p>
              <a:r>
                <a:rPr lang="ja-JP" altLang="en-US" sz="1400" b="1">
                  <a:solidFill>
                    <a:schemeClr val="accent1"/>
                  </a:solidFill>
                  <a:latin typeface="Arial" panose="020B0604020202020204" pitchFamily="34" charset="0"/>
                  <a:ea typeface="Yu Gothic" panose="020B0400000000000000" pitchFamily="34" charset="-128"/>
                  <a:cs typeface="Arial" panose="020B0604020202020204" pitchFamily="34" charset="0"/>
                </a:rPr>
                <a:t>会社／人物</a:t>
              </a:r>
              <a:endParaRPr lang="ja-JP" altLang="en-US" sz="14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39" name="テキスト ボックス 38">
              <a:extLst>
                <a:ext uri="{FF2B5EF4-FFF2-40B4-BE49-F238E27FC236}">
                  <a16:creationId xmlns:a16="http://schemas.microsoft.com/office/drawing/2014/main" id="{5145DDC4-9129-D76F-FF51-C0B7038AB5E1}"/>
                </a:ext>
              </a:extLst>
            </p:cNvPr>
            <p:cNvSpPr txBox="1"/>
            <p:nvPr/>
          </p:nvSpPr>
          <p:spPr>
            <a:xfrm>
              <a:off x="477160" y="2450985"/>
              <a:ext cx="821059" cy="343235"/>
            </a:xfrm>
            <a:prstGeom prst="rect">
              <a:avLst/>
            </a:prstGeom>
            <a:solidFill>
              <a:schemeClr val="bg1"/>
            </a:solidFill>
          </p:spPr>
          <p:txBody>
            <a:bodyPr vert="horz" wrap="none" lIns="91440" tIns="45720" rIns="91440" bIns="45720" rtlCol="0" anchor="ctr">
              <a:spAutoFit/>
            </a:bodyPr>
            <a:lstStyle/>
            <a:p>
              <a:pPr>
                <a:lnSpc>
                  <a:spcPct val="130000"/>
                </a:lnSpc>
                <a:spcBef>
                  <a:spcPts val="800"/>
                </a:spcBef>
              </a:pPr>
              <a:r>
                <a:rPr kumimoji="1" lang="en-US" altLang="ja-JP" sz="1400" b="1" dirty="0" err="1">
                  <a:solidFill>
                    <a:schemeClr val="accent1"/>
                  </a:solidFill>
                  <a:latin typeface="Arial" panose="020B0604020202020204" pitchFamily="34" charset="0"/>
                  <a:cs typeface="Arial" panose="020B0604020202020204" pitchFamily="34" charset="0"/>
                </a:rPr>
                <a:t>Sansan</a:t>
              </a:r>
              <a:endParaRPr kumimoji="1" lang="ja-JP" altLang="en-US" sz="1400" b="1">
                <a:solidFill>
                  <a:schemeClr val="accent1"/>
                </a:solidFill>
                <a:latin typeface="Arial" panose="020B0604020202020204" pitchFamily="34" charset="0"/>
                <a:cs typeface="Arial" panose="020B0604020202020204" pitchFamily="34" charset="0"/>
              </a:endParaRPr>
            </a:p>
          </p:txBody>
        </p:sp>
        <p:sp>
          <p:nvSpPr>
            <p:cNvPr id="40" name="テキスト ボックス 39">
              <a:extLst>
                <a:ext uri="{FF2B5EF4-FFF2-40B4-BE49-F238E27FC236}">
                  <a16:creationId xmlns:a16="http://schemas.microsoft.com/office/drawing/2014/main" id="{A22CEAAB-4778-A9E0-A147-17542D5CD1DD}"/>
                </a:ext>
              </a:extLst>
            </p:cNvPr>
            <p:cNvSpPr txBox="1"/>
            <p:nvPr/>
          </p:nvSpPr>
          <p:spPr>
            <a:xfrm>
              <a:off x="11153471" y="2450985"/>
              <a:ext cx="463588" cy="343235"/>
            </a:xfrm>
            <a:prstGeom prst="rect">
              <a:avLst/>
            </a:prstGeom>
            <a:solidFill>
              <a:schemeClr val="accent5"/>
            </a:solidFill>
          </p:spPr>
          <p:txBody>
            <a:bodyPr vert="horz" wrap="none" lIns="91440" tIns="45720" rIns="91440" bIns="45720" rtlCol="0">
              <a:spAutoFit/>
            </a:bodyPr>
            <a:lstStyle/>
            <a:p>
              <a:pPr algn="ctr">
                <a:lnSpc>
                  <a:spcPct val="130000"/>
                </a:lnSpc>
                <a:spcBef>
                  <a:spcPts val="800"/>
                </a:spcBef>
              </a:pPr>
              <a:r>
                <a:rPr kumimoji="1" lang="en-US" altLang="ja-JP" sz="1400" b="1" dirty="0">
                  <a:solidFill>
                    <a:schemeClr val="bg1"/>
                  </a:solidFill>
                  <a:latin typeface="Arial" panose="020B0604020202020204" pitchFamily="34" charset="0"/>
                  <a:cs typeface="Arial" panose="020B0604020202020204" pitchFamily="34" charset="0"/>
                </a:rPr>
                <a:t>MA</a:t>
              </a:r>
              <a:endParaRPr kumimoji="1" lang="ja-JP" altLang="en-US" sz="1400" b="1">
                <a:solidFill>
                  <a:schemeClr val="bg1"/>
                </a:solidFill>
                <a:latin typeface="Arial" panose="020B0604020202020204" pitchFamily="34" charset="0"/>
                <a:cs typeface="Arial" panose="020B0604020202020204" pitchFamily="34" charset="0"/>
              </a:endParaRPr>
            </a:p>
          </p:txBody>
        </p:sp>
        <p:sp>
          <p:nvSpPr>
            <p:cNvPr id="68" name="テキスト ボックス 67">
              <a:extLst>
                <a:ext uri="{FF2B5EF4-FFF2-40B4-BE49-F238E27FC236}">
                  <a16:creationId xmlns:a16="http://schemas.microsoft.com/office/drawing/2014/main" id="{FDF33D2D-30B7-8159-8101-22056AD491BC}"/>
                </a:ext>
              </a:extLst>
            </p:cNvPr>
            <p:cNvSpPr txBox="1"/>
            <p:nvPr/>
          </p:nvSpPr>
          <p:spPr>
            <a:xfrm>
              <a:off x="4303880" y="2892494"/>
              <a:ext cx="3425860" cy="557077"/>
            </a:xfrm>
            <a:prstGeom prst="rect">
              <a:avLst/>
            </a:prstGeom>
            <a:noFill/>
          </p:spPr>
          <p:txBody>
            <a:bodyPr vert="horz" wrap="square" lIns="74295" tIns="37148" rIns="74295" bIns="37148" rtlCol="0">
              <a:spAutoFit/>
            </a:bodyPr>
            <a:lstStyle/>
            <a:p>
              <a:pPr>
                <a:lnSpc>
                  <a:spcPct val="150000"/>
                </a:lnSpc>
              </a:pPr>
              <a:r>
                <a:rPr lang="ja-JP" altLang="en-US" sz="1100" b="1">
                  <a:solidFill>
                    <a:schemeClr val="accent1"/>
                  </a:solidFill>
                  <a:latin typeface="Arial" panose="020B0604020202020204" pitchFamily="34" charset="0"/>
                  <a:ea typeface="Yu Gothic" panose="020B0400000000000000" pitchFamily="34" charset="-128"/>
                  <a:cs typeface="Arial" panose="020B0604020202020204" pitchFamily="34" charset="0"/>
                </a:rPr>
                <a:t>・</a:t>
              </a:r>
              <a:r>
                <a:rPr lang="en-US"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rPr>
                <a:t>Sansan Data Hub</a:t>
              </a:r>
              <a:r>
                <a:rPr lang="ja-JP" altLang="en-US" sz="1100" b="1">
                  <a:solidFill>
                    <a:schemeClr val="accent1"/>
                  </a:solidFill>
                  <a:latin typeface="Arial" panose="020B0604020202020204" pitchFamily="34" charset="0"/>
                  <a:ea typeface="Yu Gothic" panose="020B0400000000000000" pitchFamily="34" charset="-128"/>
                  <a:cs typeface="Arial" panose="020B0604020202020204" pitchFamily="34" charset="0"/>
                </a:rPr>
                <a:t>で最新の会社・人物を判定</a:t>
              </a:r>
              <a:br>
                <a:rPr lang="en-US"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rPr>
              </a:br>
              <a:r>
                <a:rPr lang="ja-JP" altLang="en-US" sz="1100" b="1">
                  <a:solidFill>
                    <a:schemeClr val="accent1"/>
                  </a:solidFill>
                  <a:latin typeface="Arial" panose="020B0604020202020204" pitchFamily="34" charset="0"/>
                  <a:ea typeface="Yu Gothic" panose="020B0400000000000000" pitchFamily="34" charset="-128"/>
                  <a:cs typeface="Arial" panose="020B0604020202020204" pitchFamily="34" charset="0"/>
                </a:rPr>
                <a:t>・カスタム項目へリッチ情報（国税庁など）も付与</a:t>
              </a:r>
              <a:endParaRPr lang="en-US"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69" name="テキスト ボックス 68">
              <a:extLst>
                <a:ext uri="{FF2B5EF4-FFF2-40B4-BE49-F238E27FC236}">
                  <a16:creationId xmlns:a16="http://schemas.microsoft.com/office/drawing/2014/main" id="{5E9B5362-9F34-208F-9764-C00ACD244C31}"/>
                </a:ext>
              </a:extLst>
            </p:cNvPr>
            <p:cNvSpPr txBox="1"/>
            <p:nvPr/>
          </p:nvSpPr>
          <p:spPr>
            <a:xfrm>
              <a:off x="976641" y="4803705"/>
              <a:ext cx="2016643" cy="244299"/>
            </a:xfrm>
            <a:prstGeom prst="rect">
              <a:avLst/>
            </a:prstGeom>
            <a:noFill/>
          </p:spPr>
          <p:txBody>
            <a:bodyPr vert="horz" wrap="square" lIns="74295" tIns="37148" rIns="74295" bIns="37148" rtlCol="0">
              <a:spAutoFit/>
            </a:bodyPr>
            <a:lstStyle/>
            <a:p>
              <a:r>
                <a:rPr lang="ja-JP" altLang="en-US" sz="1100" b="1">
                  <a:solidFill>
                    <a:schemeClr val="accent1"/>
                  </a:solidFill>
                  <a:latin typeface="Arial" panose="020B0604020202020204" pitchFamily="34" charset="0"/>
                  <a:ea typeface="Yu Gothic" panose="020B0400000000000000" pitchFamily="34" charset="-128"/>
                  <a:cs typeface="Arial" panose="020B0604020202020204" pitchFamily="34" charset="0"/>
                </a:rPr>
                <a:t>データ化が完了した名刺情報</a:t>
              </a:r>
              <a:endParaRPr lang="en-US"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74" name="正方形/長方形 73">
              <a:extLst>
                <a:ext uri="{FF2B5EF4-FFF2-40B4-BE49-F238E27FC236}">
                  <a16:creationId xmlns:a16="http://schemas.microsoft.com/office/drawing/2014/main" id="{6F501FC8-6578-537B-5B74-8D0F94BA9EB4}"/>
                </a:ext>
              </a:extLst>
            </p:cNvPr>
            <p:cNvSpPr/>
            <p:nvPr/>
          </p:nvSpPr>
          <p:spPr>
            <a:xfrm>
              <a:off x="8249327" y="3242031"/>
              <a:ext cx="2333047" cy="261610"/>
            </a:xfrm>
            <a:prstGeom prst="rect">
              <a:avLst/>
            </a:prstGeom>
            <a:noFill/>
          </p:spPr>
          <p:txBody>
            <a:bodyPr wrap="square">
              <a:spAutoFit/>
            </a:bodyPr>
            <a:lstStyle/>
            <a:p>
              <a:pPr algn="ctr"/>
              <a:r>
                <a:rPr lang="ja-JP" altLang="en-US" sz="1100" b="1">
                  <a:latin typeface="Arial" panose="020B0604020202020204" pitchFamily="34" charset="0"/>
                  <a:ea typeface="Yu Gothic" panose="020B0400000000000000" pitchFamily="34" charset="-128"/>
                  <a:cs typeface="Arial" panose="020B0604020202020204" pitchFamily="34" charset="0"/>
                </a:rPr>
                <a:t>三三株式会社鈴木一郎</a:t>
              </a:r>
              <a:endParaRPr lang="ja-JP" altLang="en-US" sz="1100" b="1" dirty="0">
                <a:latin typeface="Arial" panose="020B0604020202020204" pitchFamily="34" charset="0"/>
                <a:ea typeface="Yu Gothic" panose="020B0400000000000000" pitchFamily="34" charset="-128"/>
                <a:cs typeface="Arial" panose="020B0604020202020204" pitchFamily="34" charset="0"/>
              </a:endParaRPr>
            </a:p>
          </p:txBody>
        </p:sp>
        <p:cxnSp>
          <p:nvCxnSpPr>
            <p:cNvPr id="8" name="直線矢印コネクタ 7">
              <a:extLst>
                <a:ext uri="{FF2B5EF4-FFF2-40B4-BE49-F238E27FC236}">
                  <a16:creationId xmlns:a16="http://schemas.microsoft.com/office/drawing/2014/main" id="{DC3101C6-702C-CEF7-9E1F-487A80529B20}"/>
                </a:ext>
              </a:extLst>
            </p:cNvPr>
            <p:cNvCxnSpPr>
              <a:cxnSpLocks/>
              <a:stCxn id="69" idx="3"/>
            </p:cNvCxnSpPr>
            <p:nvPr/>
          </p:nvCxnSpPr>
          <p:spPr>
            <a:xfrm flipV="1">
              <a:off x="2993284" y="4915595"/>
              <a:ext cx="356846" cy="10260"/>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08CBF79A-C9EA-88B7-96EE-CD4A31F67F67}"/>
                </a:ext>
              </a:extLst>
            </p:cNvPr>
            <p:cNvCxnSpPr>
              <a:cxnSpLocks/>
            </p:cNvCxnSpPr>
            <p:nvPr/>
          </p:nvCxnSpPr>
          <p:spPr>
            <a:xfrm flipH="1">
              <a:off x="5374432" y="5498937"/>
              <a:ext cx="2463934" cy="0"/>
            </a:xfrm>
            <a:prstGeom prst="straightConnector1">
              <a:avLst/>
            </a:prstGeom>
            <a:ln w="31750">
              <a:solidFill>
                <a:schemeClr val="accent1">
                  <a:lumMod val="60000"/>
                  <a:lumOff val="4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95" name="正方形/長方形 194">
              <a:extLst>
                <a:ext uri="{FF2B5EF4-FFF2-40B4-BE49-F238E27FC236}">
                  <a16:creationId xmlns:a16="http://schemas.microsoft.com/office/drawing/2014/main" id="{03C76251-86AD-3728-5C20-CF8D60F052ED}"/>
                </a:ext>
              </a:extLst>
            </p:cNvPr>
            <p:cNvSpPr/>
            <p:nvPr/>
          </p:nvSpPr>
          <p:spPr>
            <a:xfrm>
              <a:off x="3350130" y="3622558"/>
              <a:ext cx="2024302" cy="1199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accent2"/>
                </a:solidFill>
                <a:latin typeface="Arial" panose="020B0604020202020204" pitchFamily="34" charset="0"/>
                <a:cs typeface="Arial" panose="020B0604020202020204" pitchFamily="34" charset="0"/>
              </a:endParaRPr>
            </a:p>
          </p:txBody>
        </p:sp>
        <p:grpSp>
          <p:nvGrpSpPr>
            <p:cNvPr id="187" name="グループ化 186">
              <a:extLst>
                <a:ext uri="{FF2B5EF4-FFF2-40B4-BE49-F238E27FC236}">
                  <a16:creationId xmlns:a16="http://schemas.microsoft.com/office/drawing/2014/main" id="{754DCEFD-DEAD-5ABF-4405-F6CEE1619E6B}"/>
                </a:ext>
              </a:extLst>
            </p:cNvPr>
            <p:cNvGrpSpPr/>
            <p:nvPr/>
          </p:nvGrpSpPr>
          <p:grpSpPr>
            <a:xfrm>
              <a:off x="3199259" y="3626837"/>
              <a:ext cx="2258041" cy="1075114"/>
              <a:chOff x="-2546876" y="2222263"/>
              <a:chExt cx="2258041" cy="1075114"/>
            </a:xfrm>
          </p:grpSpPr>
          <p:sp>
            <p:nvSpPr>
              <p:cNvPr id="43" name="正方形/長方形 42">
                <a:extLst>
                  <a:ext uri="{FF2B5EF4-FFF2-40B4-BE49-F238E27FC236}">
                    <a16:creationId xmlns:a16="http://schemas.microsoft.com/office/drawing/2014/main" id="{78AB6849-2904-B1FA-7CFD-9BEE7E06D79D}"/>
                  </a:ext>
                </a:extLst>
              </p:cNvPr>
              <p:cNvSpPr/>
              <p:nvPr/>
            </p:nvSpPr>
            <p:spPr>
              <a:xfrm>
                <a:off x="-2386740" y="2222263"/>
                <a:ext cx="2097905" cy="859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Arial" panose="020B0604020202020204" pitchFamily="34" charset="0"/>
                  <a:ea typeface="Yu Gothic" panose="020B0400000000000000" pitchFamily="34" charset="-128"/>
                  <a:cs typeface="Arial" panose="020B0604020202020204" pitchFamily="34" charset="0"/>
                </a:endParaRPr>
              </a:p>
            </p:txBody>
          </p:sp>
          <p:sp>
            <p:nvSpPr>
              <p:cNvPr id="44" name="正方形/長方形 43">
                <a:extLst>
                  <a:ext uri="{FF2B5EF4-FFF2-40B4-BE49-F238E27FC236}">
                    <a16:creationId xmlns:a16="http://schemas.microsoft.com/office/drawing/2014/main" id="{00496A6A-175A-F723-9067-217EEAAC6851}"/>
                  </a:ext>
                </a:extLst>
              </p:cNvPr>
              <p:cNvSpPr/>
              <p:nvPr/>
            </p:nvSpPr>
            <p:spPr>
              <a:xfrm>
                <a:off x="-1694125" y="2545578"/>
                <a:ext cx="1322422" cy="4449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30000"/>
                  </a:lnSpc>
                </a:pPr>
                <a:r>
                  <a:rPr kumimoji="1" lang="en-US" altLang="ja-JP" sz="1000" b="1" dirty="0">
                    <a:solidFill>
                      <a:schemeClr val="accent6"/>
                    </a:solidFill>
                    <a:latin typeface="Arial" panose="020B0604020202020204" pitchFamily="34" charset="0"/>
                    <a:ea typeface="Yu Gothic" panose="020B0400000000000000" pitchFamily="34" charset="-128"/>
                    <a:cs typeface="Arial" panose="020B0604020202020204" pitchFamily="34" charset="0"/>
                  </a:rPr>
                  <a:t>SOC: 333</a:t>
                </a:r>
                <a:br>
                  <a:rPr lang="en-US" altLang="ja-JP" sz="1000" b="1" dirty="0">
                    <a:solidFill>
                      <a:schemeClr val="accent6"/>
                    </a:solidFill>
                    <a:latin typeface="Arial" panose="020B0604020202020204" pitchFamily="34" charset="0"/>
                    <a:ea typeface="Yu Gothic" panose="020B0400000000000000" pitchFamily="34" charset="-128"/>
                    <a:cs typeface="Arial" panose="020B0604020202020204" pitchFamily="34" charset="0"/>
                  </a:rPr>
                </a:br>
                <a:r>
                  <a:rPr lang="en-US" altLang="ja-JP" sz="1000" b="1" dirty="0">
                    <a:solidFill>
                      <a:schemeClr val="accent6"/>
                    </a:solidFill>
                    <a:latin typeface="Arial" panose="020B0604020202020204" pitchFamily="34" charset="0"/>
                    <a:ea typeface="Yu Gothic" panose="020B0400000000000000" pitchFamily="34" charset="-128"/>
                    <a:cs typeface="Arial" panose="020B0604020202020204" pitchFamily="34" charset="0"/>
                  </a:rPr>
                  <a:t>CI</a:t>
                </a:r>
                <a:r>
                  <a:rPr lang="ja-JP" altLang="en-US" sz="1000" b="1">
                    <a:solidFill>
                      <a:schemeClr val="accent6"/>
                    </a:solidFill>
                    <a:latin typeface="Arial" panose="020B0604020202020204" pitchFamily="34" charset="0"/>
                    <a:ea typeface="Yu Gothic" panose="020B0400000000000000" pitchFamily="34" charset="-128"/>
                    <a:cs typeface="Arial" panose="020B0604020202020204" pitchFamily="34" charset="0"/>
                  </a:rPr>
                  <a:t>人物</a:t>
                </a:r>
                <a:r>
                  <a:rPr lang="en-US" altLang="ja-JP" sz="1000" b="1" dirty="0">
                    <a:solidFill>
                      <a:schemeClr val="accent6"/>
                    </a:solidFill>
                    <a:latin typeface="Arial" panose="020B0604020202020204" pitchFamily="34" charset="0"/>
                    <a:ea typeface="Yu Gothic" panose="020B0400000000000000" pitchFamily="34" charset="-128"/>
                    <a:cs typeface="Arial" panose="020B0604020202020204" pitchFamily="34" charset="0"/>
                  </a:rPr>
                  <a:t>ID:</a:t>
                </a:r>
                <a:r>
                  <a:rPr lang="ja-JP" altLang="en-US" sz="1000" b="1">
                    <a:solidFill>
                      <a:schemeClr val="accent6"/>
                    </a:solidFill>
                    <a:latin typeface="Arial" panose="020B0604020202020204" pitchFamily="34" charset="0"/>
                    <a:ea typeface="Yu Gothic" panose="020B0400000000000000" pitchFamily="34" charset="-128"/>
                    <a:cs typeface="Arial" panose="020B0604020202020204" pitchFamily="34" charset="0"/>
                  </a:rPr>
                  <a:t> </a:t>
                </a:r>
                <a:r>
                  <a:rPr lang="en-US" altLang="ja-JP" sz="1000" b="1" dirty="0">
                    <a:solidFill>
                      <a:schemeClr val="accent6"/>
                    </a:solidFill>
                    <a:latin typeface="Arial" panose="020B0604020202020204" pitchFamily="34" charset="0"/>
                    <a:ea typeface="Yu Gothic" panose="020B0400000000000000" pitchFamily="34" charset="-128"/>
                    <a:cs typeface="Arial" panose="020B0604020202020204" pitchFamily="34" charset="0"/>
                  </a:rPr>
                  <a:t>suzuki1</a:t>
                </a:r>
                <a:endParaRPr kumimoji="1" lang="ja-JP" altLang="en-US" sz="1000" b="1" dirty="0">
                  <a:solidFill>
                    <a:schemeClr val="accent6"/>
                  </a:solidFill>
                  <a:latin typeface="Arial" panose="020B0604020202020204" pitchFamily="34" charset="0"/>
                  <a:ea typeface="Yu Gothic" panose="020B0400000000000000" pitchFamily="34" charset="-128"/>
                  <a:cs typeface="Arial" panose="020B0604020202020204" pitchFamily="34" charset="0"/>
                </a:endParaRPr>
              </a:p>
            </p:txBody>
          </p:sp>
          <p:pic>
            <p:nvPicPr>
              <p:cNvPr id="45" name="グラフィックス 44">
                <a:extLst>
                  <a:ext uri="{FF2B5EF4-FFF2-40B4-BE49-F238E27FC236}">
                    <a16:creationId xmlns:a16="http://schemas.microsoft.com/office/drawing/2014/main" id="{940F67B1-C1FF-5EA9-A38C-3D7A93D40BF9}"/>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2546876" y="2257925"/>
                <a:ext cx="1039453" cy="1039452"/>
              </a:xfrm>
              <a:prstGeom prst="rect">
                <a:avLst/>
              </a:prstGeom>
            </p:spPr>
          </p:pic>
          <p:sp>
            <p:nvSpPr>
              <p:cNvPr id="186" name="テキスト ボックス 185">
                <a:extLst>
                  <a:ext uri="{FF2B5EF4-FFF2-40B4-BE49-F238E27FC236}">
                    <a16:creationId xmlns:a16="http://schemas.microsoft.com/office/drawing/2014/main" id="{35CD74F5-56F8-A159-47B7-1320039E0DA3}"/>
                  </a:ext>
                </a:extLst>
              </p:cNvPr>
              <p:cNvSpPr txBox="1"/>
              <p:nvPr/>
            </p:nvSpPr>
            <p:spPr>
              <a:xfrm>
                <a:off x="-2223845" y="2255219"/>
                <a:ext cx="1689262" cy="296684"/>
              </a:xfrm>
              <a:prstGeom prst="rect">
                <a:avLst/>
              </a:prstGeom>
              <a:noFill/>
            </p:spPr>
            <p:txBody>
              <a:bodyPr wrap="square">
                <a:spAutoFit/>
              </a:bodyPr>
              <a:lstStyle/>
              <a:p>
                <a:pPr>
                  <a:lnSpc>
                    <a:spcPct val="130000"/>
                  </a:lnSpc>
                </a:pPr>
                <a:r>
                  <a:rPr kumimoji="1" lang="ja-JP" altLang="en-US" sz="1100" b="1">
                    <a:solidFill>
                      <a:schemeClr val="tx1"/>
                    </a:solidFill>
                    <a:latin typeface="Arial" panose="020B0604020202020204" pitchFamily="34" charset="0"/>
                    <a:ea typeface="Yu Gothic" panose="020B0400000000000000" pitchFamily="34" charset="-128"/>
                    <a:cs typeface="Arial" panose="020B0604020202020204" pitchFamily="34" charset="0"/>
                  </a:rPr>
                  <a:t>三三株式会社</a:t>
                </a:r>
                <a:r>
                  <a:rPr kumimoji="1" lang="en-US" altLang="ja-JP" sz="1100" b="1" dirty="0">
                    <a:solidFill>
                      <a:schemeClr val="tx1"/>
                    </a:solidFill>
                    <a:latin typeface="Arial" panose="020B0604020202020204" pitchFamily="34" charset="0"/>
                    <a:ea typeface="Yu Gothic" panose="020B0400000000000000" pitchFamily="34" charset="-128"/>
                    <a:cs typeface="Arial" panose="020B0604020202020204" pitchFamily="34" charset="0"/>
                  </a:rPr>
                  <a:t> </a:t>
                </a:r>
                <a:r>
                  <a:rPr kumimoji="1" lang="ja-JP" altLang="en-US" sz="1100" b="1">
                    <a:solidFill>
                      <a:schemeClr val="tx1"/>
                    </a:solidFill>
                    <a:latin typeface="Arial" panose="020B0604020202020204" pitchFamily="34" charset="0"/>
                    <a:ea typeface="Yu Gothic" panose="020B0400000000000000" pitchFamily="34" charset="-128"/>
                    <a:cs typeface="Arial" panose="020B0604020202020204" pitchFamily="34" charset="0"/>
                  </a:rPr>
                  <a:t>鈴木一郎</a:t>
                </a:r>
                <a:endParaRPr lang="en-US" altLang="ja-JP" sz="1100" b="1" dirty="0">
                  <a:solidFill>
                    <a:schemeClr val="tx1"/>
                  </a:solidFill>
                  <a:latin typeface="Arial" panose="020B0604020202020204" pitchFamily="34" charset="0"/>
                  <a:ea typeface="Yu Gothic" panose="020B0400000000000000" pitchFamily="34" charset="-128"/>
                  <a:cs typeface="Arial" panose="020B0604020202020204" pitchFamily="34" charset="0"/>
                </a:endParaRPr>
              </a:p>
            </p:txBody>
          </p:sp>
        </p:grpSp>
        <p:sp>
          <p:nvSpPr>
            <p:cNvPr id="113" name="テキスト ボックス 112">
              <a:extLst>
                <a:ext uri="{FF2B5EF4-FFF2-40B4-BE49-F238E27FC236}">
                  <a16:creationId xmlns:a16="http://schemas.microsoft.com/office/drawing/2014/main" id="{664CAEBA-F2C1-3C5E-8307-C5FCD8DA0789}"/>
                </a:ext>
              </a:extLst>
            </p:cNvPr>
            <p:cNvSpPr txBox="1"/>
            <p:nvPr/>
          </p:nvSpPr>
          <p:spPr>
            <a:xfrm>
              <a:off x="3360499" y="4411720"/>
              <a:ext cx="2028626" cy="430887"/>
            </a:xfrm>
            <a:prstGeom prst="rect">
              <a:avLst/>
            </a:prstGeom>
            <a:noFill/>
          </p:spPr>
          <p:txBody>
            <a:bodyPr wrap="square">
              <a:spAutoFit/>
            </a:bodyPr>
            <a:lstStyle/>
            <a:p>
              <a:pPr algn="ctr"/>
              <a:r>
                <a:rPr lang="ja-JP" altLang="en-US" sz="1100" b="1">
                  <a:solidFill>
                    <a:schemeClr val="accent1"/>
                  </a:solidFill>
                  <a:latin typeface="Arial" panose="020B0604020202020204" pitchFamily="34" charset="0"/>
                  <a:ea typeface="Yu Gothic" panose="020B0400000000000000" pitchFamily="34" charset="-128"/>
                  <a:cs typeface="Arial" panose="020B0604020202020204" pitchFamily="34" charset="0"/>
                </a:rPr>
                <a:t>名刺情報を識別し、</a:t>
              </a:r>
              <a:br>
                <a:rPr lang="en-US"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rPr>
              </a:br>
              <a:r>
                <a:rPr lang="en-US"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rPr>
                <a:t>SOC</a:t>
              </a:r>
              <a:r>
                <a:rPr lang="ja-JP" altLang="en-US" sz="1100" b="1">
                  <a:solidFill>
                    <a:schemeClr val="accent1"/>
                  </a:solidFill>
                  <a:latin typeface="Arial" panose="020B0604020202020204" pitchFamily="34" charset="0"/>
                  <a:ea typeface="Yu Gothic" panose="020B0400000000000000" pitchFamily="34" charset="-128"/>
                  <a:cs typeface="Arial" panose="020B0604020202020204" pitchFamily="34" charset="0"/>
                </a:rPr>
                <a:t>・</a:t>
              </a:r>
              <a:r>
                <a:rPr lang="en-US"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rPr>
                <a:t>CI</a:t>
              </a:r>
              <a:r>
                <a:rPr lang="ja-JP" altLang="en-US" sz="1100" b="1">
                  <a:solidFill>
                    <a:schemeClr val="accent1"/>
                  </a:solidFill>
                  <a:latin typeface="Arial" panose="020B0604020202020204" pitchFamily="34" charset="0"/>
                  <a:ea typeface="Yu Gothic" panose="020B0400000000000000" pitchFamily="34" charset="-128"/>
                  <a:cs typeface="Arial" panose="020B0604020202020204" pitchFamily="34" charset="0"/>
                </a:rPr>
                <a:t>人物</a:t>
              </a:r>
              <a:r>
                <a:rPr lang="en-US"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rPr>
                <a:t>ID</a:t>
              </a:r>
              <a:r>
                <a:rPr lang="ja-JP" altLang="en-US" sz="1100" b="1">
                  <a:solidFill>
                    <a:schemeClr val="accent1"/>
                  </a:solidFill>
                  <a:latin typeface="Arial" panose="020B0604020202020204" pitchFamily="34" charset="0"/>
                  <a:ea typeface="Yu Gothic" panose="020B0400000000000000" pitchFamily="34" charset="-128"/>
                  <a:cs typeface="Arial" panose="020B0604020202020204" pitchFamily="34" charset="0"/>
                </a:rPr>
                <a:t>を付与する</a:t>
              </a:r>
              <a:endParaRPr lang="en-US" altLang="ja-JP" sz="1100" b="1" dirty="0">
                <a:solidFill>
                  <a:schemeClr val="accent1"/>
                </a:solidFill>
                <a:latin typeface="Arial" panose="020B0604020202020204" pitchFamily="34" charset="0"/>
                <a:ea typeface="Yu Gothic" panose="020B0400000000000000" pitchFamily="34" charset="-128"/>
                <a:cs typeface="Arial" panose="020B0604020202020204" pitchFamily="34" charset="0"/>
              </a:endParaRPr>
            </a:p>
          </p:txBody>
        </p:sp>
        <p:sp>
          <p:nvSpPr>
            <p:cNvPr id="196" name="正方形/長方形 195">
              <a:extLst>
                <a:ext uri="{FF2B5EF4-FFF2-40B4-BE49-F238E27FC236}">
                  <a16:creationId xmlns:a16="http://schemas.microsoft.com/office/drawing/2014/main" id="{E4C6B2CD-3EA4-FAD5-3AFC-8E1D1B2909CF}"/>
                </a:ext>
              </a:extLst>
            </p:cNvPr>
            <p:cNvSpPr/>
            <p:nvPr/>
          </p:nvSpPr>
          <p:spPr>
            <a:xfrm>
              <a:off x="8117737" y="3600094"/>
              <a:ext cx="1282557" cy="161377"/>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Arial" panose="020B0604020202020204" pitchFamily="34" charset="0"/>
                <a:ea typeface="Yu Gothic" panose="020B0400000000000000" pitchFamily="34" charset="-128"/>
                <a:cs typeface="Arial" panose="020B0604020202020204" pitchFamily="34" charset="0"/>
              </a:endParaRPr>
            </a:p>
          </p:txBody>
        </p:sp>
        <p:sp>
          <p:nvSpPr>
            <p:cNvPr id="197" name="正方形/長方形 196">
              <a:extLst>
                <a:ext uri="{FF2B5EF4-FFF2-40B4-BE49-F238E27FC236}">
                  <a16:creationId xmlns:a16="http://schemas.microsoft.com/office/drawing/2014/main" id="{557DDB12-84DB-5AA7-E762-223A030ECCBB}"/>
                </a:ext>
              </a:extLst>
            </p:cNvPr>
            <p:cNvSpPr/>
            <p:nvPr/>
          </p:nvSpPr>
          <p:spPr>
            <a:xfrm>
              <a:off x="8117737" y="3822833"/>
              <a:ext cx="1282557" cy="161377"/>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Arial" panose="020B0604020202020204" pitchFamily="34" charset="0"/>
                <a:ea typeface="Yu Gothic" panose="020B0400000000000000" pitchFamily="34" charset="-128"/>
                <a:cs typeface="Arial" panose="020B0604020202020204" pitchFamily="34" charset="0"/>
              </a:endParaRPr>
            </a:p>
          </p:txBody>
        </p:sp>
        <p:sp>
          <p:nvSpPr>
            <p:cNvPr id="198" name="正方形/長方形 197">
              <a:extLst>
                <a:ext uri="{FF2B5EF4-FFF2-40B4-BE49-F238E27FC236}">
                  <a16:creationId xmlns:a16="http://schemas.microsoft.com/office/drawing/2014/main" id="{BD8C20A8-9784-CF5E-0FBF-19675FAFA285}"/>
                </a:ext>
              </a:extLst>
            </p:cNvPr>
            <p:cNvSpPr/>
            <p:nvPr/>
          </p:nvSpPr>
          <p:spPr>
            <a:xfrm>
              <a:off x="4026641" y="3989278"/>
              <a:ext cx="1282557" cy="161377"/>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Arial" panose="020B0604020202020204" pitchFamily="34" charset="0"/>
                <a:ea typeface="Yu Gothic" panose="020B0400000000000000" pitchFamily="34" charset="-128"/>
                <a:cs typeface="Arial" panose="020B0604020202020204" pitchFamily="34" charset="0"/>
              </a:endParaRPr>
            </a:p>
          </p:txBody>
        </p:sp>
        <p:sp>
          <p:nvSpPr>
            <p:cNvPr id="199" name="正方形/長方形 198">
              <a:extLst>
                <a:ext uri="{FF2B5EF4-FFF2-40B4-BE49-F238E27FC236}">
                  <a16:creationId xmlns:a16="http://schemas.microsoft.com/office/drawing/2014/main" id="{734C3373-6705-BCAA-413F-CB6BB6555C35}"/>
                </a:ext>
              </a:extLst>
            </p:cNvPr>
            <p:cNvSpPr/>
            <p:nvPr/>
          </p:nvSpPr>
          <p:spPr>
            <a:xfrm>
              <a:off x="4026641" y="4212017"/>
              <a:ext cx="1282557" cy="161377"/>
            </a:xfrm>
            <a:prstGeom prst="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Arial" panose="020B0604020202020204" pitchFamily="34" charset="0"/>
                <a:ea typeface="Yu Gothic" panose="020B0400000000000000" pitchFamily="34" charset="-128"/>
                <a:cs typeface="Arial" panose="020B0604020202020204" pitchFamily="34" charset="0"/>
              </a:endParaRPr>
            </a:p>
          </p:txBody>
        </p:sp>
      </p:grpSp>
    </p:spTree>
    <p:extLst>
      <p:ext uri="{BB962C8B-B14F-4D97-AF65-F5344CB8AC3E}">
        <p14:creationId xmlns:p14="http://schemas.microsoft.com/office/powerpoint/2010/main" val="1483615130"/>
      </p:ext>
    </p:extLst>
  </p:cSld>
  <p:clrMapOvr>
    <a:masterClrMapping/>
  </p:clrMapOvr>
</p:sld>
</file>

<file path=ppt/theme/theme1.xml><?xml version="1.0" encoding="utf-8"?>
<a:theme xmlns:a="http://schemas.openxmlformats.org/drawingml/2006/main" name="Sansan_format_16_9_Ver.5.5">
  <a:themeElements>
    <a:clrScheme name="Sansan">
      <a:dk1>
        <a:srgbClr val="000000"/>
      </a:dk1>
      <a:lt1>
        <a:srgbClr val="FFFFFF"/>
      </a:lt1>
      <a:dk2>
        <a:srgbClr val="333333"/>
      </a:dk2>
      <a:lt2>
        <a:srgbClr val="C8C8C8"/>
      </a:lt2>
      <a:accent1>
        <a:srgbClr val="004E98"/>
      </a:accent1>
      <a:accent2>
        <a:srgbClr val="C8E9FF"/>
      </a:accent2>
      <a:accent3>
        <a:srgbClr val="7093C3"/>
      </a:accent3>
      <a:accent4>
        <a:srgbClr val="87B2D9"/>
      </a:accent4>
      <a:accent5>
        <a:srgbClr val="45A8F5"/>
      </a:accent5>
      <a:accent6>
        <a:srgbClr val="D70C18"/>
      </a:accent6>
      <a:hlink>
        <a:srgbClr val="D70C18"/>
      </a:hlink>
      <a:folHlink>
        <a:srgbClr val="D70C18"/>
      </a:folHlink>
    </a:clrScheme>
    <a:fontScheme name="ユーザー定義 游+Arial">
      <a:majorFont>
        <a:latin typeface="Arial"/>
        <a:ea typeface="游ゴシック Medium"/>
        <a:cs typeface=""/>
      </a:majorFont>
      <a:minorFont>
        <a:latin typeface="Arial"/>
        <a:ea typeface="游ゴシック Mediu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kumimoji="1" sz="2400" dirty="0">
            <a:solidFill>
              <a:schemeClr val="accent2"/>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45720" rIns="91440" bIns="45720" rtlCol="0">
        <a:spAutoFit/>
      </a:bodyPr>
      <a:lstStyle>
        <a:defPPr>
          <a:lnSpc>
            <a:spcPct val="130000"/>
          </a:lnSpc>
          <a:spcBef>
            <a:spcPts val="800"/>
          </a:spcBef>
          <a:defRPr kumimoji="1" sz="2400" b="1" smtClean="0">
            <a:latin typeface="+mj-lt"/>
          </a:defRPr>
        </a:defPPr>
      </a:lstStyle>
    </a:txDef>
  </a:objectDefaults>
  <a:extraClrSchemeLst/>
  <a:extLst>
    <a:ext uri="{05A4C25C-085E-4340-85A3-A5531E510DB2}">
      <thm15:themeFamily xmlns:thm15="http://schemas.microsoft.com/office/thememl/2012/main" name="Sansan_format_16_9_Ver.5.5" id="{6A39E553-7DB6-9843-B460-7D41B4A97C96}" vid="{90F05830-0173-584B-8035-0DAA48F73F3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Sansan_format_16_9_Ver.5</Template>
  <TotalTime>6261</TotalTime>
  <Words>4038</Words>
  <Application>Microsoft Macintosh PowerPoint</Application>
  <PresentationFormat>ワイド画面</PresentationFormat>
  <Paragraphs>567</Paragraphs>
  <Slides>35</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35</vt:i4>
      </vt:variant>
    </vt:vector>
  </HeadingPairs>
  <TitlesOfParts>
    <vt:vector size="42" baseType="lpstr">
      <vt:lpstr>HGPｺﾞｼｯｸE</vt:lpstr>
      <vt:lpstr>ＭＳ Ｐゴシック</vt:lpstr>
      <vt:lpstr>システムフォント（レギュラー）</vt:lpstr>
      <vt:lpstr>游ゴシック</vt:lpstr>
      <vt:lpstr>游ゴシック</vt:lpstr>
      <vt:lpstr>Arial</vt:lpstr>
      <vt:lpstr>Sansan_format_16_9_Ver.5.5</vt:lpstr>
      <vt:lpstr>Sansan Data Hub API 連携設計ガイド</vt:lpstr>
      <vt:lpstr>はじめに</vt:lpstr>
      <vt:lpstr>目次</vt:lpstr>
      <vt:lpstr>連携方式</vt:lpstr>
      <vt:lpstr>Sansan Data HubのAPIの特徴</vt:lpstr>
      <vt:lpstr>ユースケース</vt:lpstr>
      <vt:lpstr>ユースケースごとの利用機能</vt:lpstr>
      <vt:lpstr>名刺交換履歴を活用したデータ最新化</vt:lpstr>
      <vt:lpstr>最新判定結果を基にしたデータ最新化</vt:lpstr>
      <vt:lpstr>顧客IDの統一</vt:lpstr>
      <vt:lpstr>データ設計（粒度・対象）</vt:lpstr>
      <vt:lpstr>エクスポート単位について</vt:lpstr>
      <vt:lpstr>オブジェクトについて</vt:lpstr>
      <vt:lpstr>エクスポート項目の一覧について</vt:lpstr>
      <vt:lpstr>ID・キー設計</vt:lpstr>
      <vt:lpstr>各ID・キーの用途</vt:lpstr>
      <vt:lpstr>ID（取込CSV）</vt:lpstr>
      <vt:lpstr>SOC／SLC／CI人物ID</vt:lpstr>
      <vt:lpstr>名刺ID</vt:lpstr>
      <vt:lpstr>補足：ID（システム）</vt:lpstr>
      <vt:lpstr>データ取得設計（Change Feed API）</vt:lpstr>
      <vt:lpstr>データ取得設計（Change Feed APIの基本）</vt:lpstr>
      <vt:lpstr>データ取得の仕組み（差分取得フロー）</vt:lpstr>
      <vt:lpstr>設計上の注意点（重複データ）</vt:lpstr>
      <vt:lpstr>設計上の注意（その他）</vt:lpstr>
      <vt:lpstr>タイムスタンプ（_ts）の考え方</vt:lpstr>
      <vt:lpstr>データ反映設計（連携先システム）</vt:lpstr>
      <vt:lpstr>データ反映設計（最新判定結果の取り扱い）</vt:lpstr>
      <vt:lpstr>データ反映設計（名刺情報を基準とした更新）</vt:lpstr>
      <vt:lpstr>推奨設定：Sansanへのリンクの作成方法</vt:lpstr>
      <vt:lpstr>Sansanへの遷移もスムーズに</vt:lpstr>
      <vt:lpstr>Sansanページのリンクの作成について</vt:lpstr>
      <vt:lpstr>Sansan会社ページへのリンク</vt:lpstr>
      <vt:lpstr>Sansan人物ページへのリンク</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 Office User</dc:creator>
  <cp:lastModifiedBy>Nerisa Fernandez</cp:lastModifiedBy>
  <cp:revision>29</cp:revision>
  <dcterms:created xsi:type="dcterms:W3CDTF">2026-05-08T01:47:08Z</dcterms:created>
  <dcterms:modified xsi:type="dcterms:W3CDTF">2026-06-08T06:51:05Z</dcterms:modified>
</cp:coreProperties>
</file>