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70" r:id="rId3"/>
    <p:sldId id="269" r:id="rId4"/>
    <p:sldId id="267" r:id="rId5"/>
    <p:sldId id="268" r:id="rId6"/>
  </p:sldIdLst>
  <p:sldSz cx="7559675" cy="1069181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7F9F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014" y="-20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64803BC5-A8D6-483E-8596-A261F7AFA481}" type="datetimeFigureOut">
              <a:rPr kumimoji="1" lang="ja-JP" altLang="en-US" smtClean="0"/>
              <a:t>2026/8/27</a:t>
            </a:fld>
            <a:endParaRPr kumimoji="1" lang="ja-JP" altLang="en-US"/>
          </a:p>
        </p:txBody>
      </p:sp>
      <p:sp>
        <p:nvSpPr>
          <p:cNvPr id="4" name="スライド イメージ プレースホルダー 3"/>
          <p:cNvSpPr>
            <a:spLocks noGrp="1" noRot="1" noChangeAspect="1"/>
          </p:cNvSpPr>
          <p:nvPr>
            <p:ph type="sldImg" idx="2"/>
          </p:nvPr>
        </p:nvSpPr>
        <p:spPr>
          <a:xfrm>
            <a:off x="2190750" y="1233488"/>
            <a:ext cx="23542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BA711400-28E2-4960-99F9-586CCBE1BB14}" type="slidenum">
              <a:rPr kumimoji="1" lang="ja-JP" altLang="en-US" smtClean="0"/>
              <a:t>‹#›</a:t>
            </a:fld>
            <a:endParaRPr kumimoji="1" lang="ja-JP" altLang="en-US"/>
          </a:p>
        </p:txBody>
      </p:sp>
    </p:spTree>
    <p:extLst>
      <p:ext uri="{BB962C8B-B14F-4D97-AF65-F5344CB8AC3E}">
        <p14:creationId xmlns:p14="http://schemas.microsoft.com/office/powerpoint/2010/main" val="35387768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A711400-28E2-4960-99F9-586CCBE1BB14}" type="slidenum">
              <a:rPr kumimoji="1" lang="ja-JP" altLang="en-US" smtClean="0"/>
              <a:t>2</a:t>
            </a:fld>
            <a:endParaRPr kumimoji="1" lang="ja-JP" altLang="en-US"/>
          </a:p>
        </p:txBody>
      </p:sp>
    </p:spTree>
    <p:extLst>
      <p:ext uri="{BB962C8B-B14F-4D97-AF65-F5344CB8AC3E}">
        <p14:creationId xmlns:p14="http://schemas.microsoft.com/office/powerpoint/2010/main" val="1988171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p:cNvSpPr>
          <p:nvPr/>
        </p:nvSpPr>
        <p:spPr>
          <a:xfrm>
            <a:off x="502920" y="170067"/>
            <a:ext cx="6556248" cy="430887"/>
          </a:xfrm>
          <a:prstGeom prst="rect">
            <a:avLst/>
          </a:prstGeom>
          <a:noFill/>
        </p:spPr>
        <p:txBody>
          <a:bodyPr wrap="square" anchor="t">
            <a:spAutoFit/>
          </a:bodyPr>
          <a:lstStyle/>
          <a:p>
            <a:pPr algn="ctr"/>
            <a:r>
              <a:rPr sz="2200" b="1" dirty="0" err="1">
                <a:solidFill>
                  <a:srgbClr val="173A70"/>
                </a:solidFill>
                <a:latin typeface="BIZ UDPゴシック" panose="020B0400000000000000" pitchFamily="50" charset="-128"/>
                <a:ea typeface="BIZ UDPゴシック" panose="020B0400000000000000" pitchFamily="50" charset="-128"/>
              </a:rPr>
              <a:t>企業PRシート</a:t>
            </a:r>
            <a:r>
              <a:rPr sz="2200" b="1" dirty="0">
                <a:solidFill>
                  <a:srgbClr val="173A70"/>
                </a:solidFill>
                <a:latin typeface="BIZ UDPゴシック" panose="020B0400000000000000" pitchFamily="50" charset="-128"/>
                <a:ea typeface="BIZ UDPゴシック" panose="020B0400000000000000" pitchFamily="50" charset="-128"/>
              </a:rPr>
              <a:t> </a:t>
            </a:r>
            <a:r>
              <a:rPr sz="2200" b="1" dirty="0" err="1">
                <a:solidFill>
                  <a:srgbClr val="173A70"/>
                </a:solidFill>
                <a:latin typeface="BIZ UDPゴシック" panose="020B0400000000000000" pitchFamily="50" charset="-128"/>
                <a:ea typeface="BIZ UDPゴシック" panose="020B0400000000000000" pitchFamily="50" charset="-128"/>
              </a:rPr>
              <a:t>作成ガイド</a:t>
            </a:r>
            <a:endParaRPr sz="2200" b="1" dirty="0">
              <a:solidFill>
                <a:srgbClr val="173A70"/>
              </a:solidFill>
              <a:latin typeface="BIZ UDPゴシック" panose="020B0400000000000000" pitchFamily="50" charset="-128"/>
              <a:ea typeface="BIZ UDPゴシック" panose="020B0400000000000000" pitchFamily="50" charset="-128"/>
            </a:endParaRPr>
          </a:p>
        </p:txBody>
      </p:sp>
      <p:sp>
        <p:nvSpPr>
          <p:cNvPr id="3" name="TextBox 2"/>
          <p:cNvSpPr txBox="1">
            <a:spLocks/>
          </p:cNvSpPr>
          <p:nvPr/>
        </p:nvSpPr>
        <p:spPr>
          <a:xfrm>
            <a:off x="640080" y="590691"/>
            <a:ext cx="6281928" cy="246221"/>
          </a:xfrm>
          <a:prstGeom prst="rect">
            <a:avLst/>
          </a:prstGeom>
          <a:noFill/>
        </p:spPr>
        <p:txBody>
          <a:bodyPr wrap="square" anchor="t">
            <a:spAutoFit/>
          </a:bodyPr>
          <a:lstStyle/>
          <a:p>
            <a:pPr algn="ctr"/>
            <a:r>
              <a:rPr sz="1000" b="0">
                <a:solidFill>
                  <a:srgbClr val="555555"/>
                </a:solidFill>
                <a:latin typeface="BIZ UDPゴシック" panose="020B0400000000000000" pitchFamily="50" charset="-128"/>
                <a:ea typeface="BIZ UDPゴシック" panose="020B0400000000000000" pitchFamily="50" charset="-128"/>
              </a:rPr>
              <a:t>新規高等学校卒業者合同企業説明会</a:t>
            </a:r>
          </a:p>
        </p:txBody>
      </p:sp>
      <p:sp>
        <p:nvSpPr>
          <p:cNvPr id="4" name="Rectangle 3"/>
          <p:cNvSpPr>
            <a:spLocks/>
          </p:cNvSpPr>
          <p:nvPr/>
        </p:nvSpPr>
        <p:spPr>
          <a:xfrm>
            <a:off x="502920" y="883299"/>
            <a:ext cx="6556248" cy="50292"/>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7" name="Rectangle 6"/>
          <p:cNvSpPr>
            <a:spLocks/>
          </p:cNvSpPr>
          <p:nvPr/>
        </p:nvSpPr>
        <p:spPr>
          <a:xfrm>
            <a:off x="566928" y="1098564"/>
            <a:ext cx="6428232" cy="384048"/>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8" name="TextBox 7"/>
          <p:cNvSpPr txBox="1">
            <a:spLocks/>
          </p:cNvSpPr>
          <p:nvPr/>
        </p:nvSpPr>
        <p:spPr>
          <a:xfrm>
            <a:off x="731520" y="1139331"/>
            <a:ext cx="6126480" cy="292388"/>
          </a:xfrm>
          <a:prstGeom prst="rect">
            <a:avLst/>
          </a:prstGeom>
          <a:noFill/>
        </p:spPr>
        <p:txBody>
          <a:bodyPr wrap="square" anchor="t">
            <a:spAutoFit/>
          </a:bodyPr>
          <a:lstStyle/>
          <a:p>
            <a:pPr algn="l"/>
            <a:r>
              <a:rPr sz="1300" b="1" dirty="0" err="1">
                <a:solidFill>
                  <a:srgbClr val="FFFF00"/>
                </a:solidFill>
                <a:latin typeface="BIZ UDPゴシック" panose="020B0400000000000000" pitchFamily="50" charset="-128"/>
                <a:ea typeface="BIZ UDPゴシック" panose="020B0400000000000000" pitchFamily="50" charset="-128"/>
              </a:rPr>
              <a:t>PRシート</a:t>
            </a:r>
            <a:r>
              <a:rPr lang="ja-JP" altLang="en-US" sz="1300" b="1" dirty="0">
                <a:solidFill>
                  <a:srgbClr val="FFFF00"/>
                </a:solidFill>
                <a:latin typeface="BIZ UDPゴシック" panose="020B0400000000000000" pitchFamily="50" charset="-128"/>
                <a:ea typeface="BIZ UDPゴシック" panose="020B0400000000000000" pitchFamily="50" charset="-128"/>
              </a:rPr>
              <a:t>活用方法</a:t>
            </a:r>
            <a:endParaRPr sz="1300" b="1" dirty="0">
              <a:solidFill>
                <a:srgbClr val="FFFF00"/>
              </a:solidFill>
              <a:latin typeface="BIZ UDPゴシック" panose="020B0400000000000000" pitchFamily="50" charset="-128"/>
              <a:ea typeface="BIZ UDPゴシック" panose="020B0400000000000000" pitchFamily="50" charset="-128"/>
            </a:endParaRPr>
          </a:p>
        </p:txBody>
      </p:sp>
      <p:sp>
        <p:nvSpPr>
          <p:cNvPr id="9" name="TextBox 8"/>
          <p:cNvSpPr txBox="1">
            <a:spLocks/>
          </p:cNvSpPr>
          <p:nvPr/>
        </p:nvSpPr>
        <p:spPr>
          <a:xfrm>
            <a:off x="713232" y="1532220"/>
            <a:ext cx="228600" cy="246221"/>
          </a:xfrm>
          <a:prstGeom prst="rect">
            <a:avLst/>
          </a:prstGeom>
          <a:noFill/>
        </p:spPr>
        <p:txBody>
          <a:bodyPr wrap="square" anchor="t">
            <a:spAutoFit/>
          </a:bodyPr>
          <a:lstStyle/>
          <a:p>
            <a:pPr algn="l"/>
            <a:r>
              <a:rPr sz="1000" b="1">
                <a:solidFill>
                  <a:srgbClr val="2D68A8"/>
                </a:solidFill>
                <a:latin typeface="BIZ UDPゴシック" panose="020B0400000000000000" pitchFamily="50" charset="-128"/>
                <a:ea typeface="BIZ UDPゴシック" panose="020B0400000000000000" pitchFamily="50" charset="-128"/>
              </a:rPr>
              <a:t>●</a:t>
            </a:r>
          </a:p>
        </p:txBody>
      </p:sp>
      <p:sp>
        <p:nvSpPr>
          <p:cNvPr id="10" name="TextBox 9"/>
          <p:cNvSpPr txBox="1">
            <a:spLocks/>
          </p:cNvSpPr>
          <p:nvPr/>
        </p:nvSpPr>
        <p:spPr>
          <a:xfrm>
            <a:off x="960120" y="1522695"/>
            <a:ext cx="5833872" cy="269304"/>
          </a:xfrm>
          <a:prstGeom prst="rect">
            <a:avLst/>
          </a:prstGeom>
          <a:noFill/>
        </p:spPr>
        <p:txBody>
          <a:bodyPr wrap="square" anchor="t">
            <a:spAutoFit/>
          </a:bodyPr>
          <a:lstStyle/>
          <a:p>
            <a:pPr algn="l"/>
            <a:r>
              <a:rPr lang="ja-JP" altLang="en-US" sz="1150" dirty="0">
                <a:solidFill>
                  <a:srgbClr val="002060"/>
                </a:solidFill>
                <a:latin typeface="BIZ UDPゴシック" panose="020B0400000000000000" pitchFamily="50" charset="-128"/>
                <a:ea typeface="BIZ UDPゴシック" panose="020B0400000000000000" pitchFamily="50" charset="-128"/>
              </a:rPr>
              <a:t>事業所</a:t>
            </a:r>
            <a:r>
              <a:rPr lang="ja-JP" altLang="en-US" sz="1150" b="0" dirty="0">
                <a:solidFill>
                  <a:srgbClr val="002060"/>
                </a:solidFill>
                <a:latin typeface="BIZ UDPゴシック" panose="020B0400000000000000" pitchFamily="50" charset="-128"/>
                <a:ea typeface="BIZ UDPゴシック" panose="020B0400000000000000" pitchFamily="50" charset="-128"/>
              </a:rPr>
              <a:t>名とともに、</a:t>
            </a:r>
            <a:r>
              <a:rPr lang="zh-TW" altLang="en-US" sz="1150" b="1" u="sng" dirty="0">
                <a:solidFill>
                  <a:srgbClr val="002060"/>
                </a:solidFill>
                <a:latin typeface="BIZ UDPゴシック" panose="020B0400000000000000" pitchFamily="50" charset="-128"/>
                <a:ea typeface="BIZ UDPゴシック" panose="020B0400000000000000" pitchFamily="50" charset="-128"/>
              </a:rPr>
              <a:t>福岡労働局委託 若年者地域連携事業</a:t>
            </a:r>
            <a:r>
              <a:rPr lang="ja-JP" altLang="en-US" sz="1150" b="1" u="sng" dirty="0">
                <a:solidFill>
                  <a:srgbClr val="002060"/>
                </a:solidFill>
                <a:latin typeface="BIZ UDPゴシック" panose="020B0400000000000000" pitchFamily="50" charset="-128"/>
                <a:ea typeface="BIZ UDPゴシック" panose="020B0400000000000000" pitchFamily="50" charset="-128"/>
              </a:rPr>
              <a:t>ホームページ</a:t>
            </a:r>
            <a:r>
              <a:rPr lang="ja-JP" altLang="en-US" sz="1150" b="0" dirty="0">
                <a:solidFill>
                  <a:srgbClr val="002060"/>
                </a:solidFill>
                <a:latin typeface="BIZ UDPゴシック" panose="020B0400000000000000" pitchFamily="50" charset="-128"/>
                <a:ea typeface="BIZ UDPゴシック" panose="020B0400000000000000" pitchFamily="50" charset="-128"/>
              </a:rPr>
              <a:t>に掲載します</a:t>
            </a:r>
            <a:r>
              <a:rPr sz="1150" b="0" dirty="0">
                <a:solidFill>
                  <a:srgbClr val="002060"/>
                </a:solidFill>
                <a:latin typeface="BIZ UDPゴシック" panose="020B0400000000000000" pitchFamily="50" charset="-128"/>
                <a:ea typeface="BIZ UDPゴシック" panose="020B0400000000000000" pitchFamily="50" charset="-128"/>
              </a:rPr>
              <a:t>。</a:t>
            </a:r>
          </a:p>
        </p:txBody>
      </p:sp>
      <p:sp>
        <p:nvSpPr>
          <p:cNvPr id="11" name="TextBox 10"/>
          <p:cNvSpPr txBox="1">
            <a:spLocks/>
          </p:cNvSpPr>
          <p:nvPr/>
        </p:nvSpPr>
        <p:spPr>
          <a:xfrm>
            <a:off x="713232" y="1794920"/>
            <a:ext cx="228600" cy="246221"/>
          </a:xfrm>
          <a:prstGeom prst="rect">
            <a:avLst/>
          </a:prstGeom>
          <a:noFill/>
        </p:spPr>
        <p:txBody>
          <a:bodyPr wrap="square" anchor="t">
            <a:spAutoFit/>
          </a:bodyPr>
          <a:lstStyle/>
          <a:p>
            <a:pPr algn="l"/>
            <a:r>
              <a:rPr sz="1000" b="1">
                <a:solidFill>
                  <a:srgbClr val="2D68A8"/>
                </a:solidFill>
                <a:latin typeface="BIZ UDPゴシック" panose="020B0400000000000000" pitchFamily="50" charset="-128"/>
                <a:ea typeface="BIZ UDPゴシック" panose="020B0400000000000000" pitchFamily="50" charset="-128"/>
              </a:rPr>
              <a:t>●</a:t>
            </a:r>
          </a:p>
        </p:txBody>
      </p:sp>
      <p:sp>
        <p:nvSpPr>
          <p:cNvPr id="13" name="TextBox 12"/>
          <p:cNvSpPr txBox="1">
            <a:spLocks/>
          </p:cNvSpPr>
          <p:nvPr/>
        </p:nvSpPr>
        <p:spPr>
          <a:xfrm>
            <a:off x="713232" y="2057619"/>
            <a:ext cx="228600" cy="246221"/>
          </a:xfrm>
          <a:prstGeom prst="rect">
            <a:avLst/>
          </a:prstGeom>
          <a:noFill/>
        </p:spPr>
        <p:txBody>
          <a:bodyPr wrap="square" anchor="t">
            <a:spAutoFit/>
          </a:bodyPr>
          <a:lstStyle/>
          <a:p>
            <a:pPr algn="l"/>
            <a:r>
              <a:rPr sz="1000" b="1" dirty="0">
                <a:solidFill>
                  <a:srgbClr val="2D68A8"/>
                </a:solidFill>
                <a:latin typeface="BIZ UDPゴシック" panose="020B0400000000000000" pitchFamily="50" charset="-128"/>
                <a:ea typeface="BIZ UDPゴシック" panose="020B0400000000000000" pitchFamily="50" charset="-128"/>
              </a:rPr>
              <a:t>●</a:t>
            </a:r>
          </a:p>
        </p:txBody>
      </p:sp>
      <p:sp>
        <p:nvSpPr>
          <p:cNvPr id="14" name="TextBox 13"/>
          <p:cNvSpPr txBox="1">
            <a:spLocks/>
          </p:cNvSpPr>
          <p:nvPr/>
        </p:nvSpPr>
        <p:spPr>
          <a:xfrm>
            <a:off x="960120" y="2048094"/>
            <a:ext cx="5833872" cy="269304"/>
          </a:xfrm>
          <a:prstGeom prst="rect">
            <a:avLst/>
          </a:prstGeom>
          <a:noFill/>
        </p:spPr>
        <p:txBody>
          <a:bodyPr wrap="square" anchor="t">
            <a:spAutoFit/>
          </a:bodyPr>
          <a:lstStyle/>
          <a:p>
            <a:pPr algn="l"/>
            <a:r>
              <a:rPr lang="ja-JP" altLang="en-US" sz="1150" b="0" dirty="0">
                <a:solidFill>
                  <a:srgbClr val="002060"/>
                </a:solidFill>
                <a:latin typeface="BIZ UDPゴシック" panose="020B0400000000000000" pitchFamily="50" charset="-128"/>
                <a:ea typeface="BIZ UDPゴシック" panose="020B0400000000000000" pitchFamily="50" charset="-128"/>
              </a:rPr>
              <a:t>説明会当日、会場内に掲示します。</a:t>
            </a:r>
            <a:endParaRPr sz="1150" b="0" dirty="0">
              <a:solidFill>
                <a:srgbClr val="002060"/>
              </a:solidFill>
              <a:latin typeface="BIZ UDPゴシック" panose="020B0400000000000000" pitchFamily="50" charset="-128"/>
              <a:ea typeface="BIZ UDPゴシック" panose="020B0400000000000000" pitchFamily="50" charset="-128"/>
            </a:endParaRPr>
          </a:p>
        </p:txBody>
      </p:sp>
      <p:sp>
        <p:nvSpPr>
          <p:cNvPr id="17" name="Rectangle 16"/>
          <p:cNvSpPr>
            <a:spLocks/>
          </p:cNvSpPr>
          <p:nvPr/>
        </p:nvSpPr>
        <p:spPr>
          <a:xfrm>
            <a:off x="566928" y="2416090"/>
            <a:ext cx="6428232" cy="384048"/>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18" name="TextBox 17"/>
          <p:cNvSpPr txBox="1">
            <a:spLocks/>
          </p:cNvSpPr>
          <p:nvPr/>
        </p:nvSpPr>
        <p:spPr>
          <a:xfrm>
            <a:off x="731520" y="2456857"/>
            <a:ext cx="6126480" cy="292388"/>
          </a:xfrm>
          <a:prstGeom prst="rect">
            <a:avLst/>
          </a:prstGeom>
          <a:noFill/>
        </p:spPr>
        <p:txBody>
          <a:bodyPr wrap="square" anchor="t">
            <a:spAutoFit/>
          </a:bodyPr>
          <a:lstStyle/>
          <a:p>
            <a:r>
              <a:rPr lang="en-US" altLang="ja-JP" sz="1300" b="1" dirty="0">
                <a:solidFill>
                  <a:srgbClr val="FFFF00"/>
                </a:solidFill>
                <a:latin typeface="BIZ UDPゴシック" panose="020B0400000000000000" pitchFamily="50" charset="-128"/>
                <a:ea typeface="BIZ UDPゴシック" panose="020B0400000000000000" pitchFamily="50" charset="-128"/>
              </a:rPr>
              <a:t>1</a:t>
            </a:r>
            <a:r>
              <a:rPr lang="ja-JP" altLang="en-US" sz="1300" b="1" dirty="0">
                <a:solidFill>
                  <a:srgbClr val="FFFF00"/>
                </a:solidFill>
                <a:latin typeface="BIZ UDPゴシック" panose="020B0400000000000000" pitchFamily="50" charset="-128"/>
                <a:ea typeface="BIZ UDPゴシック" panose="020B0400000000000000" pitchFamily="50" charset="-128"/>
              </a:rPr>
              <a:t>シートのみ作成してください</a:t>
            </a:r>
            <a:endParaRPr sz="1300" b="1" dirty="0">
              <a:solidFill>
                <a:srgbClr val="FFFF00"/>
              </a:solidFill>
              <a:latin typeface="BIZ UDPゴシック" panose="020B0400000000000000" pitchFamily="50" charset="-128"/>
              <a:ea typeface="BIZ UDPゴシック" panose="020B0400000000000000" pitchFamily="50" charset="-128"/>
            </a:endParaRPr>
          </a:p>
        </p:txBody>
      </p:sp>
      <p:sp>
        <p:nvSpPr>
          <p:cNvPr id="19" name="TextBox 18"/>
          <p:cNvSpPr txBox="1">
            <a:spLocks/>
          </p:cNvSpPr>
          <p:nvPr/>
        </p:nvSpPr>
        <p:spPr>
          <a:xfrm>
            <a:off x="960120" y="2826339"/>
            <a:ext cx="6245352" cy="600164"/>
          </a:xfrm>
          <a:prstGeom prst="rect">
            <a:avLst/>
          </a:prstGeom>
          <a:noFill/>
        </p:spPr>
        <p:txBody>
          <a:bodyPr wrap="square" anchor="t">
            <a:spAutoFit/>
          </a:bodyPr>
          <a:lstStyle/>
          <a:p>
            <a:pPr algn="l"/>
            <a:r>
              <a:rPr lang="en-US" altLang="ja-JP" sz="1100" b="0" i="0" dirty="0">
                <a:solidFill>
                  <a:srgbClr val="002060"/>
                </a:solidFill>
                <a:effectLst/>
                <a:latin typeface="BIZ UDPゴシック" panose="020B0400000000000000" pitchFamily="50" charset="-128"/>
                <a:ea typeface="BIZ UDPゴシック" panose="020B0400000000000000" pitchFamily="50" charset="-128"/>
              </a:rPr>
              <a:t>3</a:t>
            </a:r>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a:t>
            </a:r>
            <a:r>
              <a:rPr lang="en-US" altLang="ja-JP" sz="1100" b="0" i="0" dirty="0">
                <a:solidFill>
                  <a:srgbClr val="002060"/>
                </a:solidFill>
                <a:effectLst/>
                <a:latin typeface="BIZ UDPゴシック" panose="020B0400000000000000" pitchFamily="50" charset="-128"/>
                <a:ea typeface="BIZ UDPゴシック" panose="020B0400000000000000" pitchFamily="50" charset="-128"/>
              </a:rPr>
              <a:t>5</a:t>
            </a:r>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ページに</a:t>
            </a:r>
            <a:r>
              <a:rPr lang="en-US" altLang="ja-JP" sz="1100" b="0" i="0" dirty="0">
                <a:solidFill>
                  <a:srgbClr val="002060"/>
                </a:solidFill>
                <a:effectLst/>
                <a:latin typeface="BIZ UDPゴシック" panose="020B0400000000000000" pitchFamily="50" charset="-128"/>
                <a:ea typeface="BIZ UDPゴシック" panose="020B0400000000000000" pitchFamily="50" charset="-128"/>
              </a:rPr>
              <a:t>PR</a:t>
            </a:r>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シート作成用のフォーマットを掲載しています。</a:t>
            </a:r>
            <a:endParaRPr lang="en-US" altLang="ja-JP" sz="1100" b="0" i="0" dirty="0">
              <a:solidFill>
                <a:srgbClr val="002060"/>
              </a:solidFill>
              <a:effectLst/>
              <a:latin typeface="BIZ UDPゴシック" panose="020B0400000000000000" pitchFamily="50" charset="-128"/>
              <a:ea typeface="BIZ UDPゴシック" panose="020B0400000000000000" pitchFamily="50" charset="-128"/>
            </a:endParaRPr>
          </a:p>
          <a:p>
            <a:pPr algn="l"/>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いずれかのフォーマットを使用しても、各フォーマットの項目を自由に組み合わせて作成しても</a:t>
            </a:r>
            <a:endParaRPr lang="en-US" altLang="ja-JP" sz="1100" b="0" i="0" dirty="0">
              <a:solidFill>
                <a:srgbClr val="002060"/>
              </a:solidFill>
              <a:effectLst/>
              <a:latin typeface="BIZ UDPゴシック" panose="020B0400000000000000" pitchFamily="50" charset="-128"/>
              <a:ea typeface="BIZ UDPゴシック" panose="020B0400000000000000" pitchFamily="50" charset="-128"/>
            </a:endParaRPr>
          </a:p>
          <a:p>
            <a:pPr algn="l"/>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構いません。作成しやすい方法で、</a:t>
            </a:r>
            <a:r>
              <a:rPr lang="en-US" altLang="ja-JP" sz="1100" b="0" i="0" dirty="0">
                <a:solidFill>
                  <a:srgbClr val="002060"/>
                </a:solidFill>
                <a:effectLst/>
                <a:latin typeface="BIZ UDPゴシック" panose="020B0400000000000000" pitchFamily="50" charset="-128"/>
                <a:ea typeface="BIZ UDPゴシック" panose="020B0400000000000000" pitchFamily="50" charset="-128"/>
              </a:rPr>
              <a:t>PR</a:t>
            </a:r>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シートを</a:t>
            </a:r>
            <a:r>
              <a:rPr lang="en-US" altLang="ja-JP" sz="1100" b="0" i="0" dirty="0">
                <a:solidFill>
                  <a:srgbClr val="002060"/>
                </a:solidFill>
                <a:effectLst/>
                <a:latin typeface="BIZ UDPゴシック" panose="020B0400000000000000" pitchFamily="50" charset="-128"/>
                <a:ea typeface="BIZ UDPゴシック" panose="020B0400000000000000" pitchFamily="50" charset="-128"/>
              </a:rPr>
              <a:t>1</a:t>
            </a:r>
            <a:r>
              <a:rPr lang="ja-JP" altLang="en-US" sz="1100" b="0" i="0" dirty="0">
                <a:solidFill>
                  <a:srgbClr val="002060"/>
                </a:solidFill>
                <a:effectLst/>
                <a:latin typeface="BIZ UDPゴシック" panose="020B0400000000000000" pitchFamily="50" charset="-128"/>
                <a:ea typeface="BIZ UDPゴシック" panose="020B0400000000000000" pitchFamily="50" charset="-128"/>
              </a:rPr>
              <a:t>枚作成してください。</a:t>
            </a:r>
            <a:endParaRPr sz="1100" b="0" dirty="0">
              <a:solidFill>
                <a:srgbClr val="002060"/>
              </a:solidFill>
              <a:highlight>
                <a:srgbClr val="FFFF00"/>
              </a:highlight>
              <a:latin typeface="BIZ UDPゴシック" panose="020B0400000000000000" pitchFamily="50" charset="-128"/>
              <a:ea typeface="BIZ UDPゴシック" panose="020B0400000000000000" pitchFamily="50" charset="-128"/>
            </a:endParaRPr>
          </a:p>
        </p:txBody>
      </p:sp>
      <p:sp>
        <p:nvSpPr>
          <p:cNvPr id="34" name="TextBox 9">
            <a:extLst>
              <a:ext uri="{FF2B5EF4-FFF2-40B4-BE49-F238E27FC236}">
                <a16:creationId xmlns:a16="http://schemas.microsoft.com/office/drawing/2014/main" id="{8DD6E0EE-7696-3E1B-F057-3DD2FB9C7EB4}"/>
              </a:ext>
            </a:extLst>
          </p:cNvPr>
          <p:cNvSpPr txBox="1">
            <a:spLocks/>
          </p:cNvSpPr>
          <p:nvPr/>
        </p:nvSpPr>
        <p:spPr>
          <a:xfrm>
            <a:off x="960120" y="1779870"/>
            <a:ext cx="5833872" cy="269304"/>
          </a:xfrm>
          <a:prstGeom prst="rect">
            <a:avLst/>
          </a:prstGeom>
          <a:noFill/>
        </p:spPr>
        <p:txBody>
          <a:bodyPr wrap="square" anchor="t">
            <a:spAutoFit/>
          </a:bodyPr>
          <a:lstStyle/>
          <a:p>
            <a:pPr algn="l"/>
            <a:r>
              <a:rPr lang="ja-JP" altLang="en-US" sz="1150" b="0" dirty="0">
                <a:solidFill>
                  <a:srgbClr val="002060"/>
                </a:solidFill>
                <a:latin typeface="BIZ UDPゴシック" panose="020B0400000000000000" pitchFamily="50" charset="-128"/>
                <a:ea typeface="BIZ UDPゴシック" panose="020B0400000000000000" pitchFamily="50" charset="-128"/>
              </a:rPr>
              <a:t>ハローワーク・学校へ配布し、就職活動中の生徒等に対して参加を促します</a:t>
            </a:r>
            <a:r>
              <a:rPr sz="1150" b="0" dirty="0">
                <a:solidFill>
                  <a:srgbClr val="002060"/>
                </a:solidFill>
                <a:latin typeface="BIZ UDPゴシック" panose="020B0400000000000000" pitchFamily="50" charset="-128"/>
                <a:ea typeface="BIZ UDPゴシック" panose="020B0400000000000000" pitchFamily="50" charset="-128"/>
              </a:rPr>
              <a:t>。</a:t>
            </a:r>
          </a:p>
        </p:txBody>
      </p:sp>
      <p:sp>
        <p:nvSpPr>
          <p:cNvPr id="35" name="Rounded Rectangle 9">
            <a:extLst>
              <a:ext uri="{FF2B5EF4-FFF2-40B4-BE49-F238E27FC236}">
                <a16:creationId xmlns:a16="http://schemas.microsoft.com/office/drawing/2014/main" id="{8A50A0BC-5A71-A1B8-5469-13407AE4C9DA}"/>
              </a:ext>
            </a:extLst>
          </p:cNvPr>
          <p:cNvSpPr>
            <a:spLocks/>
          </p:cNvSpPr>
          <p:nvPr/>
        </p:nvSpPr>
        <p:spPr>
          <a:xfrm>
            <a:off x="559696" y="4764129"/>
            <a:ext cx="6435464" cy="356400"/>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36" name="TextBox 4">
            <a:extLst>
              <a:ext uri="{FF2B5EF4-FFF2-40B4-BE49-F238E27FC236}">
                <a16:creationId xmlns:a16="http://schemas.microsoft.com/office/drawing/2014/main" id="{3F48011A-C344-BA15-A202-DAB88D858F14}"/>
              </a:ext>
            </a:extLst>
          </p:cNvPr>
          <p:cNvSpPr txBox="1">
            <a:spLocks/>
          </p:cNvSpPr>
          <p:nvPr/>
        </p:nvSpPr>
        <p:spPr>
          <a:xfrm>
            <a:off x="749808" y="3938603"/>
            <a:ext cx="6053328" cy="269304"/>
          </a:xfrm>
          <a:prstGeom prst="rect">
            <a:avLst/>
          </a:prstGeom>
          <a:noFill/>
        </p:spPr>
        <p:txBody>
          <a:bodyPr wrap="square" anchor="t">
            <a:spAutoFit/>
          </a:bodyPr>
          <a:lstStyle/>
          <a:p>
            <a:pPr algn="ctr"/>
            <a:r>
              <a:rPr sz="1150" b="1" dirty="0" err="1">
                <a:solidFill>
                  <a:srgbClr val="173A70"/>
                </a:solidFill>
                <a:latin typeface="BIZ UDPゴシック" panose="020B0400000000000000" pitchFamily="50" charset="-128"/>
                <a:ea typeface="BIZ UDPゴシック" panose="020B0400000000000000" pitchFamily="50" charset="-128"/>
              </a:rPr>
              <a:t>下記は掲載項目の例です。自社の魅力や募集職種に合わせて選択してください</a:t>
            </a:r>
            <a:r>
              <a:rPr sz="1150" b="1" dirty="0">
                <a:solidFill>
                  <a:srgbClr val="173A70"/>
                </a:solidFill>
                <a:latin typeface="BIZ UDPゴシック" panose="020B0400000000000000" pitchFamily="50" charset="-128"/>
                <a:ea typeface="BIZ UDPゴシック" panose="020B0400000000000000" pitchFamily="50" charset="-128"/>
              </a:rPr>
              <a:t>。</a:t>
            </a:r>
            <a:endParaRPr lang="en-US" sz="1150" b="1" dirty="0">
              <a:solidFill>
                <a:srgbClr val="173A70"/>
              </a:solidFill>
              <a:latin typeface="BIZ UDPゴシック" panose="020B0400000000000000" pitchFamily="50" charset="-128"/>
              <a:ea typeface="BIZ UDPゴシック" panose="020B0400000000000000" pitchFamily="50" charset="-128"/>
            </a:endParaRPr>
          </a:p>
        </p:txBody>
      </p:sp>
      <p:sp>
        <p:nvSpPr>
          <p:cNvPr id="37" name="Rounded Rectangle 5">
            <a:extLst>
              <a:ext uri="{FF2B5EF4-FFF2-40B4-BE49-F238E27FC236}">
                <a16:creationId xmlns:a16="http://schemas.microsoft.com/office/drawing/2014/main" id="{72A1EADA-9015-E913-F376-5D4C2D8E0ED4}"/>
              </a:ext>
            </a:extLst>
          </p:cNvPr>
          <p:cNvSpPr>
            <a:spLocks/>
          </p:cNvSpPr>
          <p:nvPr/>
        </p:nvSpPr>
        <p:spPr>
          <a:xfrm>
            <a:off x="559696" y="4293720"/>
            <a:ext cx="6435464" cy="356400"/>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2"/>
              </a:solidFill>
              <a:latin typeface="BIZ UDPゴシック" panose="020B0400000000000000" pitchFamily="50" charset="-128"/>
              <a:ea typeface="BIZ UDPゴシック" panose="020B0400000000000000" pitchFamily="50" charset="-128"/>
            </a:endParaRPr>
          </a:p>
        </p:txBody>
      </p:sp>
      <p:sp>
        <p:nvSpPr>
          <p:cNvPr id="38" name="TextBox 6">
            <a:extLst>
              <a:ext uri="{FF2B5EF4-FFF2-40B4-BE49-F238E27FC236}">
                <a16:creationId xmlns:a16="http://schemas.microsoft.com/office/drawing/2014/main" id="{ED4BBF4C-1E44-8DC5-A85A-12981E2C4B72}"/>
              </a:ext>
            </a:extLst>
          </p:cNvPr>
          <p:cNvSpPr txBox="1">
            <a:spLocks/>
          </p:cNvSpPr>
          <p:nvPr/>
        </p:nvSpPr>
        <p:spPr>
          <a:xfrm>
            <a:off x="669424" y="4337123"/>
            <a:ext cx="1197864" cy="269304"/>
          </a:xfrm>
          <a:prstGeom prst="rect">
            <a:avLst/>
          </a:prstGeom>
          <a:noFill/>
        </p:spPr>
        <p:txBody>
          <a:bodyPr wrap="square" anchor="ctr">
            <a:spAutoFit/>
          </a:bodyPr>
          <a:lstStyle/>
          <a:p>
            <a:r>
              <a:rPr sz="1150" b="1" dirty="0" err="1">
                <a:solidFill>
                  <a:srgbClr val="002060"/>
                </a:solidFill>
                <a:latin typeface="BIZ UDPゴシック" panose="020B0400000000000000" pitchFamily="50" charset="-128"/>
                <a:ea typeface="BIZ UDPゴシック" panose="020B0400000000000000" pitchFamily="50" charset="-128"/>
              </a:rPr>
              <a:t>会社について</a:t>
            </a:r>
            <a:endParaRPr sz="1150" b="1" dirty="0">
              <a:solidFill>
                <a:srgbClr val="002060"/>
              </a:solidFill>
              <a:latin typeface="BIZ UDPゴシック" panose="020B0400000000000000" pitchFamily="50" charset="-128"/>
              <a:ea typeface="BIZ UDPゴシック" panose="020B0400000000000000" pitchFamily="50" charset="-128"/>
            </a:endParaRPr>
          </a:p>
        </p:txBody>
      </p:sp>
      <p:sp>
        <p:nvSpPr>
          <p:cNvPr id="39" name="TextBox 8">
            <a:extLst>
              <a:ext uri="{FF2B5EF4-FFF2-40B4-BE49-F238E27FC236}">
                <a16:creationId xmlns:a16="http://schemas.microsoft.com/office/drawing/2014/main" id="{085C4585-8B2B-A8E2-47F4-E6D36AE133D6}"/>
              </a:ext>
            </a:extLst>
          </p:cNvPr>
          <p:cNvSpPr txBox="1">
            <a:spLocks/>
          </p:cNvSpPr>
          <p:nvPr/>
        </p:nvSpPr>
        <p:spPr>
          <a:xfrm>
            <a:off x="2315344" y="4335157"/>
            <a:ext cx="4588376" cy="255455"/>
          </a:xfrm>
          <a:prstGeom prst="rect">
            <a:avLst/>
          </a:prstGeom>
          <a:noFill/>
        </p:spPr>
        <p:txBody>
          <a:bodyPr wrap="square" anchor="ctr">
            <a:spAutoFit/>
          </a:bodyPr>
          <a:lstStyle/>
          <a:p>
            <a:pPr algn="l"/>
            <a:r>
              <a:rPr sz="1060" b="0" dirty="0" err="1">
                <a:solidFill>
                  <a:srgbClr val="002060"/>
                </a:solidFill>
                <a:latin typeface="BIZ UDPゴシック" panose="020B0400000000000000" pitchFamily="50" charset="-128"/>
                <a:ea typeface="BIZ UDPゴシック" panose="020B0400000000000000" pitchFamily="50" charset="-128"/>
              </a:rPr>
              <a:t>自社の強み・会社の特徴</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数字で見る会社</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事業・製品・サービス</a:t>
            </a:r>
            <a:endParaRPr sz="1060" b="0" dirty="0">
              <a:solidFill>
                <a:srgbClr val="002060"/>
              </a:solidFill>
              <a:latin typeface="BIZ UDPゴシック" panose="020B0400000000000000" pitchFamily="50" charset="-128"/>
              <a:ea typeface="BIZ UDPゴシック" panose="020B0400000000000000" pitchFamily="50" charset="-128"/>
            </a:endParaRPr>
          </a:p>
        </p:txBody>
      </p:sp>
      <p:sp>
        <p:nvSpPr>
          <p:cNvPr id="40" name="TextBox 10">
            <a:extLst>
              <a:ext uri="{FF2B5EF4-FFF2-40B4-BE49-F238E27FC236}">
                <a16:creationId xmlns:a16="http://schemas.microsoft.com/office/drawing/2014/main" id="{D0CE566B-647C-FA25-7B1A-9820F9C29454}"/>
              </a:ext>
            </a:extLst>
          </p:cNvPr>
          <p:cNvSpPr txBox="1">
            <a:spLocks/>
          </p:cNvSpPr>
          <p:nvPr/>
        </p:nvSpPr>
        <p:spPr>
          <a:xfrm>
            <a:off x="669424" y="4782131"/>
            <a:ext cx="1197864" cy="269304"/>
          </a:xfrm>
          <a:prstGeom prst="rect">
            <a:avLst/>
          </a:prstGeom>
          <a:noFill/>
        </p:spPr>
        <p:txBody>
          <a:bodyPr wrap="square" anchor="ctr">
            <a:spAutoFit/>
          </a:bodyPr>
          <a:lstStyle/>
          <a:p>
            <a:r>
              <a:rPr sz="1150" b="1" dirty="0" err="1">
                <a:solidFill>
                  <a:srgbClr val="002060"/>
                </a:solidFill>
                <a:latin typeface="BIZ UDPゴシック" panose="020B0400000000000000" pitchFamily="50" charset="-128"/>
                <a:ea typeface="BIZ UDPゴシック" panose="020B0400000000000000" pitchFamily="50" charset="-128"/>
              </a:rPr>
              <a:t>仕事について</a:t>
            </a:r>
            <a:endParaRPr sz="1150" b="1" dirty="0">
              <a:solidFill>
                <a:srgbClr val="002060"/>
              </a:solidFill>
              <a:latin typeface="BIZ UDPゴシック" panose="020B0400000000000000" pitchFamily="50" charset="-128"/>
              <a:ea typeface="BIZ UDPゴシック" panose="020B0400000000000000" pitchFamily="50" charset="-128"/>
            </a:endParaRPr>
          </a:p>
        </p:txBody>
      </p:sp>
      <p:sp>
        <p:nvSpPr>
          <p:cNvPr id="41" name="TextBox 12">
            <a:extLst>
              <a:ext uri="{FF2B5EF4-FFF2-40B4-BE49-F238E27FC236}">
                <a16:creationId xmlns:a16="http://schemas.microsoft.com/office/drawing/2014/main" id="{CB91770F-799B-845D-1C13-2171B5D7F869}"/>
              </a:ext>
            </a:extLst>
          </p:cNvPr>
          <p:cNvSpPr txBox="1">
            <a:spLocks/>
          </p:cNvSpPr>
          <p:nvPr/>
        </p:nvSpPr>
        <p:spPr>
          <a:xfrm>
            <a:off x="2315344" y="4811915"/>
            <a:ext cx="4588376" cy="255455"/>
          </a:xfrm>
          <a:prstGeom prst="rect">
            <a:avLst/>
          </a:prstGeom>
          <a:noFill/>
        </p:spPr>
        <p:txBody>
          <a:bodyPr wrap="square" anchor="ctr">
            <a:spAutoFit/>
          </a:bodyPr>
          <a:lstStyle/>
          <a:p>
            <a:r>
              <a:rPr sz="1060" b="0" dirty="0" err="1">
                <a:solidFill>
                  <a:srgbClr val="002060"/>
                </a:solidFill>
                <a:latin typeface="BIZ UDPゴシック" panose="020B0400000000000000" pitchFamily="50" charset="-128"/>
                <a:ea typeface="BIZ UDPゴシック" panose="020B0400000000000000" pitchFamily="50" charset="-128"/>
              </a:rPr>
              <a:t>募集職種・仕事内容</a:t>
            </a:r>
            <a:r>
              <a:rPr sz="1060" b="0" dirty="0">
                <a:solidFill>
                  <a:srgbClr val="002060"/>
                </a:solidFill>
                <a:latin typeface="BIZ UDPゴシック" panose="020B0400000000000000" pitchFamily="50" charset="-128"/>
                <a:ea typeface="BIZ UDPゴシック" panose="020B0400000000000000" pitchFamily="50" charset="-128"/>
              </a:rPr>
              <a:t>　／　1日のスケジュール　／　</a:t>
            </a:r>
            <a:r>
              <a:rPr sz="1060" b="0" dirty="0" err="1">
                <a:solidFill>
                  <a:srgbClr val="002060"/>
                </a:solidFill>
                <a:latin typeface="BIZ UDPゴシック" panose="020B0400000000000000" pitchFamily="50" charset="-128"/>
                <a:ea typeface="BIZ UDPゴシック" panose="020B0400000000000000" pitchFamily="50" charset="-128"/>
              </a:rPr>
              <a:t>仕事のやりがい・魅力</a:t>
            </a:r>
            <a:endParaRPr sz="1060" b="0" dirty="0">
              <a:solidFill>
                <a:srgbClr val="002060"/>
              </a:solidFill>
              <a:latin typeface="BIZ UDPゴシック" panose="020B0400000000000000" pitchFamily="50" charset="-128"/>
              <a:ea typeface="BIZ UDPゴシック" panose="020B0400000000000000" pitchFamily="50" charset="-128"/>
            </a:endParaRPr>
          </a:p>
        </p:txBody>
      </p:sp>
      <p:sp>
        <p:nvSpPr>
          <p:cNvPr id="42" name="Rounded Rectangle 13">
            <a:extLst>
              <a:ext uri="{FF2B5EF4-FFF2-40B4-BE49-F238E27FC236}">
                <a16:creationId xmlns:a16="http://schemas.microsoft.com/office/drawing/2014/main" id="{01D119D8-FD7C-E674-A513-05F55D9112A2}"/>
              </a:ext>
            </a:extLst>
          </p:cNvPr>
          <p:cNvSpPr>
            <a:spLocks/>
          </p:cNvSpPr>
          <p:nvPr/>
        </p:nvSpPr>
        <p:spPr>
          <a:xfrm>
            <a:off x="559696" y="5228187"/>
            <a:ext cx="6435464" cy="356400"/>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43" name="TextBox 14">
            <a:extLst>
              <a:ext uri="{FF2B5EF4-FFF2-40B4-BE49-F238E27FC236}">
                <a16:creationId xmlns:a16="http://schemas.microsoft.com/office/drawing/2014/main" id="{24E7C4EC-6CA3-D576-4444-D54625E764C7}"/>
              </a:ext>
            </a:extLst>
          </p:cNvPr>
          <p:cNvSpPr txBox="1">
            <a:spLocks/>
          </p:cNvSpPr>
          <p:nvPr/>
        </p:nvSpPr>
        <p:spPr>
          <a:xfrm>
            <a:off x="669423" y="5258889"/>
            <a:ext cx="1318893" cy="269304"/>
          </a:xfrm>
          <a:prstGeom prst="rect">
            <a:avLst/>
          </a:prstGeom>
          <a:noFill/>
        </p:spPr>
        <p:txBody>
          <a:bodyPr wrap="square" anchor="ctr">
            <a:spAutoFit/>
          </a:bodyPr>
          <a:lstStyle/>
          <a:p>
            <a:r>
              <a:rPr sz="1150" b="1" dirty="0" err="1">
                <a:solidFill>
                  <a:srgbClr val="002060"/>
                </a:solidFill>
                <a:latin typeface="BIZ UDPゴシック" panose="020B0400000000000000" pitchFamily="50" charset="-128"/>
                <a:ea typeface="BIZ UDPゴシック" panose="020B0400000000000000" pitchFamily="50" charset="-128"/>
              </a:rPr>
              <a:t>働く人について</a:t>
            </a:r>
            <a:endParaRPr sz="1150" b="1" dirty="0">
              <a:solidFill>
                <a:srgbClr val="002060"/>
              </a:solidFill>
              <a:latin typeface="BIZ UDPゴシック" panose="020B0400000000000000" pitchFamily="50" charset="-128"/>
              <a:ea typeface="BIZ UDPゴシック" panose="020B0400000000000000" pitchFamily="50" charset="-128"/>
            </a:endParaRPr>
          </a:p>
        </p:txBody>
      </p:sp>
      <p:sp>
        <p:nvSpPr>
          <p:cNvPr id="44" name="TextBox 16">
            <a:extLst>
              <a:ext uri="{FF2B5EF4-FFF2-40B4-BE49-F238E27FC236}">
                <a16:creationId xmlns:a16="http://schemas.microsoft.com/office/drawing/2014/main" id="{7B931F0B-EB16-B204-D215-540C80A5A98A}"/>
              </a:ext>
            </a:extLst>
          </p:cNvPr>
          <p:cNvSpPr txBox="1">
            <a:spLocks/>
          </p:cNvSpPr>
          <p:nvPr/>
        </p:nvSpPr>
        <p:spPr>
          <a:xfrm>
            <a:off x="2315344" y="5186729"/>
            <a:ext cx="4679816" cy="418576"/>
          </a:xfrm>
          <a:prstGeom prst="rect">
            <a:avLst/>
          </a:prstGeom>
          <a:noFill/>
        </p:spPr>
        <p:txBody>
          <a:bodyPr wrap="square" anchor="ctr">
            <a:spAutoFit/>
          </a:bodyPr>
          <a:lstStyle/>
          <a:p>
            <a:r>
              <a:rPr sz="1060" b="0" dirty="0" err="1">
                <a:solidFill>
                  <a:srgbClr val="002060"/>
                </a:solidFill>
                <a:latin typeface="BIZ UDPゴシック" panose="020B0400000000000000" pitchFamily="50" charset="-128"/>
                <a:ea typeface="BIZ UDPゴシック" panose="020B0400000000000000" pitchFamily="50" charset="-128"/>
              </a:rPr>
              <a:t>先輩社員からのメッセージ</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若手社員紹介</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入社した理由・高校生へのメッセージ</a:t>
            </a:r>
            <a:endParaRPr sz="1060" b="0" dirty="0">
              <a:solidFill>
                <a:srgbClr val="002060"/>
              </a:solidFill>
              <a:latin typeface="BIZ UDPゴシック" panose="020B0400000000000000" pitchFamily="50" charset="-128"/>
              <a:ea typeface="BIZ UDPゴシック" panose="020B0400000000000000" pitchFamily="50" charset="-128"/>
            </a:endParaRPr>
          </a:p>
        </p:txBody>
      </p:sp>
      <p:sp>
        <p:nvSpPr>
          <p:cNvPr id="45" name="Rounded Rectangle 17">
            <a:extLst>
              <a:ext uri="{FF2B5EF4-FFF2-40B4-BE49-F238E27FC236}">
                <a16:creationId xmlns:a16="http://schemas.microsoft.com/office/drawing/2014/main" id="{E4310398-666F-78CF-2158-60238EB51A22}"/>
              </a:ext>
            </a:extLst>
          </p:cNvPr>
          <p:cNvSpPr>
            <a:spLocks/>
          </p:cNvSpPr>
          <p:nvPr/>
        </p:nvSpPr>
        <p:spPr>
          <a:xfrm>
            <a:off x="559696" y="5685895"/>
            <a:ext cx="6435464" cy="356400"/>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46" name="TextBox 18">
            <a:extLst>
              <a:ext uri="{FF2B5EF4-FFF2-40B4-BE49-F238E27FC236}">
                <a16:creationId xmlns:a16="http://schemas.microsoft.com/office/drawing/2014/main" id="{C442FF78-A0C9-A83D-CF6B-F16458B0A8D3}"/>
              </a:ext>
            </a:extLst>
          </p:cNvPr>
          <p:cNvSpPr txBox="1">
            <a:spLocks/>
          </p:cNvSpPr>
          <p:nvPr/>
        </p:nvSpPr>
        <p:spPr>
          <a:xfrm>
            <a:off x="669424" y="5722947"/>
            <a:ext cx="1426464" cy="269304"/>
          </a:xfrm>
          <a:prstGeom prst="rect">
            <a:avLst/>
          </a:prstGeom>
          <a:noFill/>
        </p:spPr>
        <p:txBody>
          <a:bodyPr wrap="square" anchor="ctr">
            <a:spAutoFit/>
          </a:bodyPr>
          <a:lstStyle/>
          <a:p>
            <a:r>
              <a:rPr sz="1150" b="1" dirty="0" err="1">
                <a:solidFill>
                  <a:srgbClr val="002060"/>
                </a:solidFill>
                <a:latin typeface="BIZ UDPゴシック" panose="020B0400000000000000" pitchFamily="50" charset="-128"/>
                <a:ea typeface="BIZ UDPゴシック" panose="020B0400000000000000" pitchFamily="50" charset="-128"/>
              </a:rPr>
              <a:t>働く環境について</a:t>
            </a:r>
            <a:endParaRPr sz="1150" b="1" dirty="0">
              <a:solidFill>
                <a:srgbClr val="002060"/>
              </a:solidFill>
              <a:latin typeface="BIZ UDPゴシック" panose="020B0400000000000000" pitchFamily="50" charset="-128"/>
              <a:ea typeface="BIZ UDPゴシック" panose="020B0400000000000000" pitchFamily="50" charset="-128"/>
            </a:endParaRPr>
          </a:p>
        </p:txBody>
      </p:sp>
      <p:sp>
        <p:nvSpPr>
          <p:cNvPr id="47" name="TextBox 20">
            <a:extLst>
              <a:ext uri="{FF2B5EF4-FFF2-40B4-BE49-F238E27FC236}">
                <a16:creationId xmlns:a16="http://schemas.microsoft.com/office/drawing/2014/main" id="{010D8A3F-9C58-5C4A-2799-3642C7D7194A}"/>
              </a:ext>
            </a:extLst>
          </p:cNvPr>
          <p:cNvSpPr txBox="1">
            <a:spLocks/>
          </p:cNvSpPr>
          <p:nvPr/>
        </p:nvSpPr>
        <p:spPr>
          <a:xfrm>
            <a:off x="2315344" y="5730506"/>
            <a:ext cx="4679816" cy="255455"/>
          </a:xfrm>
          <a:prstGeom prst="rect">
            <a:avLst/>
          </a:prstGeom>
          <a:noFill/>
        </p:spPr>
        <p:txBody>
          <a:bodyPr wrap="square" anchor="ctr">
            <a:spAutoFit/>
          </a:bodyPr>
          <a:lstStyle/>
          <a:p>
            <a:r>
              <a:rPr sz="1060" b="0" dirty="0" err="1">
                <a:solidFill>
                  <a:srgbClr val="002060"/>
                </a:solidFill>
                <a:latin typeface="BIZ UDPゴシック" panose="020B0400000000000000" pitchFamily="50" charset="-128"/>
                <a:ea typeface="BIZ UDPゴシック" panose="020B0400000000000000" pitchFamily="50" charset="-128"/>
              </a:rPr>
              <a:t>福利厚生</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休日・休暇</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研修・資格取得支援</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職場の雰囲気</a:t>
            </a:r>
            <a:endParaRPr sz="1060" b="0" dirty="0">
              <a:solidFill>
                <a:srgbClr val="002060"/>
              </a:solidFill>
              <a:latin typeface="BIZ UDPゴシック" panose="020B0400000000000000" pitchFamily="50" charset="-128"/>
              <a:ea typeface="BIZ UDPゴシック" panose="020B0400000000000000" pitchFamily="50" charset="-128"/>
            </a:endParaRPr>
          </a:p>
        </p:txBody>
      </p:sp>
      <p:sp>
        <p:nvSpPr>
          <p:cNvPr id="48" name="Rounded Rectangle 21">
            <a:extLst>
              <a:ext uri="{FF2B5EF4-FFF2-40B4-BE49-F238E27FC236}">
                <a16:creationId xmlns:a16="http://schemas.microsoft.com/office/drawing/2014/main" id="{7A93390E-DD19-7EC9-260C-CA00A9D8491E}"/>
              </a:ext>
            </a:extLst>
          </p:cNvPr>
          <p:cNvSpPr>
            <a:spLocks/>
          </p:cNvSpPr>
          <p:nvPr/>
        </p:nvSpPr>
        <p:spPr>
          <a:xfrm>
            <a:off x="559696" y="6169003"/>
            <a:ext cx="6435464" cy="356400"/>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49" name="TextBox 22">
            <a:extLst>
              <a:ext uri="{FF2B5EF4-FFF2-40B4-BE49-F238E27FC236}">
                <a16:creationId xmlns:a16="http://schemas.microsoft.com/office/drawing/2014/main" id="{DA2EE837-6840-F603-0FAF-02F1CA26A6E9}"/>
              </a:ext>
            </a:extLst>
          </p:cNvPr>
          <p:cNvSpPr txBox="1">
            <a:spLocks/>
          </p:cNvSpPr>
          <p:nvPr/>
        </p:nvSpPr>
        <p:spPr>
          <a:xfrm>
            <a:off x="669424" y="6199705"/>
            <a:ext cx="1197864" cy="269304"/>
          </a:xfrm>
          <a:prstGeom prst="rect">
            <a:avLst/>
          </a:prstGeom>
          <a:noFill/>
        </p:spPr>
        <p:txBody>
          <a:bodyPr wrap="square" anchor="ctr">
            <a:spAutoFit/>
          </a:bodyPr>
          <a:lstStyle/>
          <a:p>
            <a:r>
              <a:rPr sz="1150" b="1" dirty="0" err="1">
                <a:solidFill>
                  <a:srgbClr val="002060"/>
                </a:solidFill>
                <a:latin typeface="BIZ UDPゴシック" panose="020B0400000000000000" pitchFamily="50" charset="-128"/>
                <a:ea typeface="BIZ UDPゴシック" panose="020B0400000000000000" pitchFamily="50" charset="-128"/>
              </a:rPr>
              <a:t>写真で伝える</a:t>
            </a:r>
            <a:endParaRPr sz="1150" b="1" dirty="0">
              <a:solidFill>
                <a:srgbClr val="002060"/>
              </a:solidFill>
              <a:latin typeface="BIZ UDPゴシック" panose="020B0400000000000000" pitchFamily="50" charset="-128"/>
              <a:ea typeface="BIZ UDPゴシック" panose="020B0400000000000000" pitchFamily="50" charset="-128"/>
            </a:endParaRPr>
          </a:p>
        </p:txBody>
      </p:sp>
      <p:sp>
        <p:nvSpPr>
          <p:cNvPr id="50" name="TextBox 24">
            <a:extLst>
              <a:ext uri="{FF2B5EF4-FFF2-40B4-BE49-F238E27FC236}">
                <a16:creationId xmlns:a16="http://schemas.microsoft.com/office/drawing/2014/main" id="{ED06B777-34F2-3855-7354-C8CCE9104D8A}"/>
              </a:ext>
            </a:extLst>
          </p:cNvPr>
          <p:cNvSpPr txBox="1">
            <a:spLocks/>
          </p:cNvSpPr>
          <p:nvPr/>
        </p:nvSpPr>
        <p:spPr>
          <a:xfrm>
            <a:off x="2315343" y="6119354"/>
            <a:ext cx="4574907" cy="418576"/>
          </a:xfrm>
          <a:prstGeom prst="rect">
            <a:avLst/>
          </a:prstGeom>
          <a:noFill/>
        </p:spPr>
        <p:txBody>
          <a:bodyPr wrap="square" anchor="ctr">
            <a:spAutoFit/>
          </a:bodyPr>
          <a:lstStyle/>
          <a:p>
            <a:pPr algn="l"/>
            <a:r>
              <a:rPr sz="1060" b="0" dirty="0" err="1">
                <a:solidFill>
                  <a:srgbClr val="002060"/>
                </a:solidFill>
                <a:latin typeface="BIZ UDPゴシック" panose="020B0400000000000000" pitchFamily="50" charset="-128"/>
                <a:ea typeface="BIZ UDPゴシック" panose="020B0400000000000000" pitchFamily="50" charset="-128"/>
              </a:rPr>
              <a:t>仕事風景</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社員・先輩社員</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職場・工場・店舗</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製品・サービス</a:t>
            </a:r>
            <a:r>
              <a:rPr sz="1060" b="0" dirty="0">
                <a:solidFill>
                  <a:srgbClr val="002060"/>
                </a:solidFill>
                <a:latin typeface="BIZ UDPゴシック" panose="020B0400000000000000" pitchFamily="50" charset="-128"/>
                <a:ea typeface="BIZ UDPゴシック" panose="020B0400000000000000" pitchFamily="50" charset="-128"/>
              </a:rPr>
              <a:t>　／　</a:t>
            </a:r>
            <a:r>
              <a:rPr sz="1060" b="0" dirty="0" err="1">
                <a:solidFill>
                  <a:srgbClr val="002060"/>
                </a:solidFill>
                <a:latin typeface="BIZ UDPゴシック" panose="020B0400000000000000" pitchFamily="50" charset="-128"/>
                <a:ea typeface="BIZ UDPゴシック" panose="020B0400000000000000" pitchFamily="50" charset="-128"/>
              </a:rPr>
              <a:t>社内イベント・交流</a:t>
            </a:r>
            <a:endParaRPr sz="1060" b="0" dirty="0">
              <a:solidFill>
                <a:srgbClr val="002060"/>
              </a:solidFill>
              <a:latin typeface="BIZ UDPゴシック" panose="020B0400000000000000" pitchFamily="50" charset="-128"/>
              <a:ea typeface="BIZ UDPゴシック" panose="020B0400000000000000" pitchFamily="50" charset="-128"/>
            </a:endParaRPr>
          </a:p>
        </p:txBody>
      </p:sp>
      <p:sp>
        <p:nvSpPr>
          <p:cNvPr id="51" name="Rectangle 3">
            <a:extLst>
              <a:ext uri="{FF2B5EF4-FFF2-40B4-BE49-F238E27FC236}">
                <a16:creationId xmlns:a16="http://schemas.microsoft.com/office/drawing/2014/main" id="{DDC74F70-F583-4D3A-8068-240DCC86B0AE}"/>
              </a:ext>
            </a:extLst>
          </p:cNvPr>
          <p:cNvSpPr>
            <a:spLocks/>
          </p:cNvSpPr>
          <p:nvPr/>
        </p:nvSpPr>
        <p:spPr>
          <a:xfrm>
            <a:off x="566928" y="3504936"/>
            <a:ext cx="6428232" cy="384048"/>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BIZ UDPゴシック" panose="020B0400000000000000" pitchFamily="50" charset="-128"/>
              <a:ea typeface="BIZ UDPゴシック" panose="020B0400000000000000" pitchFamily="50" charset="-128"/>
            </a:endParaRPr>
          </a:p>
        </p:txBody>
      </p:sp>
      <p:sp>
        <p:nvSpPr>
          <p:cNvPr id="52" name="TextBox 4">
            <a:extLst>
              <a:ext uri="{FF2B5EF4-FFF2-40B4-BE49-F238E27FC236}">
                <a16:creationId xmlns:a16="http://schemas.microsoft.com/office/drawing/2014/main" id="{4FA38C93-F4EA-1A26-72EF-13787AA63B61}"/>
              </a:ext>
            </a:extLst>
          </p:cNvPr>
          <p:cNvSpPr txBox="1">
            <a:spLocks/>
          </p:cNvSpPr>
          <p:nvPr/>
        </p:nvSpPr>
        <p:spPr>
          <a:xfrm>
            <a:off x="731520" y="3540534"/>
            <a:ext cx="6126480" cy="292388"/>
          </a:xfrm>
          <a:prstGeom prst="rect">
            <a:avLst/>
          </a:prstGeom>
          <a:noFill/>
        </p:spPr>
        <p:txBody>
          <a:bodyPr wrap="square" anchor="t">
            <a:spAutoFit/>
          </a:bodyPr>
          <a:lstStyle/>
          <a:p>
            <a:pPr algn="l"/>
            <a:r>
              <a:rPr lang="ja-JP" altLang="en-US" sz="1300" b="1" dirty="0">
                <a:solidFill>
                  <a:srgbClr val="FFFF00"/>
                </a:solidFill>
                <a:latin typeface="BIZ UDPゴシック" panose="020B0400000000000000" pitchFamily="50" charset="-128"/>
                <a:ea typeface="BIZ UDPゴシック" panose="020B0400000000000000" pitchFamily="50" charset="-128"/>
              </a:rPr>
              <a:t>掲載する内容を選びましょう（おすすめ：掲載項目３～５項目）</a:t>
            </a:r>
            <a:endParaRPr sz="1300" b="1" dirty="0">
              <a:solidFill>
                <a:srgbClr val="FFFF00"/>
              </a:solidFill>
              <a:latin typeface="BIZ UDPゴシック" panose="020B0400000000000000" pitchFamily="50" charset="-128"/>
              <a:ea typeface="BIZ UDPゴシック" panose="020B0400000000000000" pitchFamily="50" charset="-128"/>
            </a:endParaRPr>
          </a:p>
        </p:txBody>
      </p:sp>
      <p:sp>
        <p:nvSpPr>
          <p:cNvPr id="53" name="Rectangle 3">
            <a:extLst>
              <a:ext uri="{FF2B5EF4-FFF2-40B4-BE49-F238E27FC236}">
                <a16:creationId xmlns:a16="http://schemas.microsoft.com/office/drawing/2014/main" id="{6DAC6CFA-8CA8-8EA7-0215-5AC2D45E5761}"/>
              </a:ext>
            </a:extLst>
          </p:cNvPr>
          <p:cNvSpPr>
            <a:spLocks/>
          </p:cNvSpPr>
          <p:nvPr/>
        </p:nvSpPr>
        <p:spPr>
          <a:xfrm>
            <a:off x="566928" y="6637646"/>
            <a:ext cx="6428232" cy="384048"/>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54" name="TextBox 4">
            <a:extLst>
              <a:ext uri="{FF2B5EF4-FFF2-40B4-BE49-F238E27FC236}">
                <a16:creationId xmlns:a16="http://schemas.microsoft.com/office/drawing/2014/main" id="{25372CC3-81DD-278C-1764-EA4E0280F787}"/>
              </a:ext>
            </a:extLst>
          </p:cNvPr>
          <p:cNvSpPr txBox="1">
            <a:spLocks/>
          </p:cNvSpPr>
          <p:nvPr/>
        </p:nvSpPr>
        <p:spPr>
          <a:xfrm>
            <a:off x="731520" y="6678413"/>
            <a:ext cx="6126480" cy="292388"/>
          </a:xfrm>
          <a:prstGeom prst="rect">
            <a:avLst/>
          </a:prstGeom>
          <a:noFill/>
        </p:spPr>
        <p:txBody>
          <a:bodyPr wrap="square" anchor="t">
            <a:spAutoFit/>
          </a:bodyPr>
          <a:lstStyle/>
          <a:p>
            <a:pPr algn="l"/>
            <a:r>
              <a:rPr sz="1300" b="1" dirty="0" err="1">
                <a:solidFill>
                  <a:srgbClr val="FFFF00"/>
                </a:solidFill>
                <a:latin typeface="BIZ UDPゴシック" panose="020B0400000000000000" pitchFamily="50" charset="-128"/>
                <a:ea typeface="BIZ UDPゴシック" panose="020B0400000000000000" pitchFamily="50" charset="-128"/>
              </a:rPr>
              <a:t>写真は「働くイメージ」が伝わるものを</a:t>
            </a:r>
            <a:r>
              <a:rPr lang="ja-JP" altLang="en-US" sz="1300" b="1" dirty="0">
                <a:solidFill>
                  <a:srgbClr val="FFFF00"/>
                </a:solidFill>
                <a:latin typeface="BIZ UDPゴシック" panose="020B0400000000000000" pitchFamily="50" charset="-128"/>
                <a:ea typeface="BIZ UDPゴシック" panose="020B0400000000000000" pitchFamily="50" charset="-128"/>
              </a:rPr>
              <a:t>（おすすめ：写真３～５枚程度）</a:t>
            </a:r>
            <a:endParaRPr sz="1300" b="1" dirty="0">
              <a:solidFill>
                <a:srgbClr val="FFFF00"/>
              </a:solidFill>
              <a:latin typeface="BIZ UDPゴシック" panose="020B0400000000000000" pitchFamily="50" charset="-128"/>
              <a:ea typeface="BIZ UDPゴシック" panose="020B0400000000000000" pitchFamily="50" charset="-128"/>
            </a:endParaRPr>
          </a:p>
        </p:txBody>
      </p:sp>
      <p:sp>
        <p:nvSpPr>
          <p:cNvPr id="55" name="TextBox 28">
            <a:extLst>
              <a:ext uri="{FF2B5EF4-FFF2-40B4-BE49-F238E27FC236}">
                <a16:creationId xmlns:a16="http://schemas.microsoft.com/office/drawing/2014/main" id="{E7EB7E18-5E59-F8DB-0500-7C212A90A527}"/>
              </a:ext>
            </a:extLst>
          </p:cNvPr>
          <p:cNvSpPr txBox="1">
            <a:spLocks/>
          </p:cNvSpPr>
          <p:nvPr/>
        </p:nvSpPr>
        <p:spPr>
          <a:xfrm>
            <a:off x="658368" y="7068677"/>
            <a:ext cx="6245352" cy="276999"/>
          </a:xfrm>
          <a:prstGeom prst="rect">
            <a:avLst/>
          </a:prstGeom>
          <a:noFill/>
        </p:spPr>
        <p:txBody>
          <a:bodyPr wrap="square" anchor="t">
            <a:spAutoFit/>
          </a:bodyPr>
          <a:lstStyle/>
          <a:p>
            <a:pPr algn="ctr"/>
            <a:r>
              <a:rPr sz="1200" b="1" dirty="0" err="1">
                <a:solidFill>
                  <a:srgbClr val="002060"/>
                </a:solidFill>
                <a:latin typeface="BIZ UDPゴシック" panose="020B0400000000000000" pitchFamily="50" charset="-128"/>
                <a:ea typeface="BIZ UDPゴシック" panose="020B0400000000000000" pitchFamily="50" charset="-128"/>
              </a:rPr>
              <a:t>写真選びに迷ったら会社の建物より「人</a:t>
            </a:r>
            <a:r>
              <a:rPr sz="1200" b="1" dirty="0">
                <a:solidFill>
                  <a:srgbClr val="002060"/>
                </a:solidFill>
                <a:latin typeface="BIZ UDPゴシック" panose="020B0400000000000000" pitchFamily="50" charset="-128"/>
                <a:ea typeface="BIZ UDPゴシック" panose="020B0400000000000000" pitchFamily="50" charset="-128"/>
              </a:rPr>
              <a:t>」、</a:t>
            </a:r>
            <a:r>
              <a:rPr sz="1200" b="1" dirty="0" err="1">
                <a:solidFill>
                  <a:srgbClr val="002060"/>
                </a:solidFill>
                <a:latin typeface="BIZ UDPゴシック" panose="020B0400000000000000" pitchFamily="50" charset="-128"/>
                <a:ea typeface="BIZ UDPゴシック" panose="020B0400000000000000" pitchFamily="50" charset="-128"/>
              </a:rPr>
              <a:t>設備だけより「働いている様子</a:t>
            </a:r>
            <a:r>
              <a:rPr sz="1200" b="1" dirty="0">
                <a:solidFill>
                  <a:srgbClr val="002060"/>
                </a:solidFill>
                <a:latin typeface="BIZ UDPゴシック" panose="020B0400000000000000" pitchFamily="50" charset="-128"/>
                <a:ea typeface="BIZ UDPゴシック" panose="020B0400000000000000" pitchFamily="50" charset="-128"/>
              </a:rPr>
              <a:t>」</a:t>
            </a:r>
            <a:r>
              <a:rPr lang="ja-JP" altLang="en-US" sz="1200" b="1" dirty="0">
                <a:solidFill>
                  <a:srgbClr val="002060"/>
                </a:solidFill>
                <a:latin typeface="BIZ UDPゴシック" panose="020B0400000000000000" pitchFamily="50" charset="-128"/>
                <a:ea typeface="BIZ UDPゴシック" panose="020B0400000000000000" pitchFamily="50" charset="-128"/>
              </a:rPr>
              <a:t>を。</a:t>
            </a:r>
            <a:endParaRPr lang="en-US" sz="1200" b="1" dirty="0">
              <a:solidFill>
                <a:srgbClr val="002060"/>
              </a:solidFill>
              <a:latin typeface="BIZ UDPゴシック" panose="020B0400000000000000" pitchFamily="50" charset="-128"/>
              <a:ea typeface="BIZ UDPゴシック" panose="020B0400000000000000" pitchFamily="50" charset="-128"/>
            </a:endParaRPr>
          </a:p>
        </p:txBody>
      </p:sp>
      <p:sp>
        <p:nvSpPr>
          <p:cNvPr id="56" name="Rectangle 39">
            <a:extLst>
              <a:ext uri="{FF2B5EF4-FFF2-40B4-BE49-F238E27FC236}">
                <a16:creationId xmlns:a16="http://schemas.microsoft.com/office/drawing/2014/main" id="{04BD1EFF-2E7F-E12B-0834-1C95B522F1C8}"/>
              </a:ext>
            </a:extLst>
          </p:cNvPr>
          <p:cNvSpPr>
            <a:spLocks/>
          </p:cNvSpPr>
          <p:nvPr/>
        </p:nvSpPr>
        <p:spPr>
          <a:xfrm>
            <a:off x="566928" y="7445288"/>
            <a:ext cx="6428232" cy="384048"/>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57" name="TextBox 40">
            <a:extLst>
              <a:ext uri="{FF2B5EF4-FFF2-40B4-BE49-F238E27FC236}">
                <a16:creationId xmlns:a16="http://schemas.microsoft.com/office/drawing/2014/main" id="{C6D4B70E-77BB-EE35-5276-D72023507A53}"/>
              </a:ext>
            </a:extLst>
          </p:cNvPr>
          <p:cNvSpPr txBox="1">
            <a:spLocks/>
          </p:cNvSpPr>
          <p:nvPr/>
        </p:nvSpPr>
        <p:spPr>
          <a:xfrm>
            <a:off x="731520" y="7486055"/>
            <a:ext cx="6126480" cy="292388"/>
          </a:xfrm>
          <a:prstGeom prst="rect">
            <a:avLst/>
          </a:prstGeom>
          <a:noFill/>
        </p:spPr>
        <p:txBody>
          <a:bodyPr wrap="square" anchor="t">
            <a:spAutoFit/>
          </a:bodyPr>
          <a:lstStyle/>
          <a:p>
            <a:pPr algn="l"/>
            <a:r>
              <a:rPr sz="1300" b="1" dirty="0" err="1">
                <a:solidFill>
                  <a:srgbClr val="FFFF00"/>
                </a:solidFill>
                <a:latin typeface="BIZ UDPゴシック" panose="020B0400000000000000" pitchFamily="50" charset="-128"/>
                <a:ea typeface="BIZ UDPゴシック" panose="020B0400000000000000" pitchFamily="50" charset="-128"/>
              </a:rPr>
              <a:t>完成前のチェック</a:t>
            </a:r>
            <a:endParaRPr sz="1300" b="1" dirty="0">
              <a:solidFill>
                <a:srgbClr val="FFFF00"/>
              </a:solidFill>
              <a:latin typeface="BIZ UDPゴシック" panose="020B0400000000000000" pitchFamily="50" charset="-128"/>
              <a:ea typeface="BIZ UDPゴシック" panose="020B0400000000000000" pitchFamily="50" charset="-128"/>
            </a:endParaRPr>
          </a:p>
        </p:txBody>
      </p:sp>
      <p:sp>
        <p:nvSpPr>
          <p:cNvPr id="58" name="TextBox 41">
            <a:extLst>
              <a:ext uri="{FF2B5EF4-FFF2-40B4-BE49-F238E27FC236}">
                <a16:creationId xmlns:a16="http://schemas.microsoft.com/office/drawing/2014/main" id="{78FE31D2-75E7-44D7-C80D-14D796AB07BD}"/>
              </a:ext>
            </a:extLst>
          </p:cNvPr>
          <p:cNvSpPr txBox="1">
            <a:spLocks/>
          </p:cNvSpPr>
          <p:nvPr/>
        </p:nvSpPr>
        <p:spPr>
          <a:xfrm>
            <a:off x="822960" y="7888348"/>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59" name="TextBox 42">
            <a:extLst>
              <a:ext uri="{FF2B5EF4-FFF2-40B4-BE49-F238E27FC236}">
                <a16:creationId xmlns:a16="http://schemas.microsoft.com/office/drawing/2014/main" id="{AA82E1DD-B350-7688-1FD7-7A3953FD71B7}"/>
              </a:ext>
            </a:extLst>
          </p:cNvPr>
          <p:cNvSpPr txBox="1">
            <a:spLocks/>
          </p:cNvSpPr>
          <p:nvPr/>
        </p:nvSpPr>
        <p:spPr>
          <a:xfrm>
            <a:off x="1097280" y="7900650"/>
            <a:ext cx="5486400" cy="253916"/>
          </a:xfrm>
          <a:prstGeom prst="rect">
            <a:avLst/>
          </a:prstGeom>
          <a:noFill/>
        </p:spPr>
        <p:txBody>
          <a:bodyPr wrap="square" anchor="t">
            <a:spAutoFit/>
          </a:bodyPr>
          <a:lstStyle/>
          <a:p>
            <a:pPr algn="l"/>
            <a:r>
              <a:rPr sz="1050" b="0" dirty="0">
                <a:solidFill>
                  <a:srgbClr val="141414"/>
                </a:solidFill>
                <a:latin typeface="BIZ UDPゴシック" panose="020B0400000000000000" pitchFamily="50" charset="-128"/>
                <a:ea typeface="BIZ UDPゴシック" panose="020B0400000000000000" pitchFamily="50" charset="-128"/>
              </a:rPr>
              <a:t>写真が3～5枚程度入っている</a:t>
            </a:r>
            <a:r>
              <a:rPr lang="ja-JP" altLang="en-US" sz="1050" b="0" dirty="0">
                <a:solidFill>
                  <a:srgbClr val="141414"/>
                </a:solidFill>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60" name="TextBox 43">
            <a:extLst>
              <a:ext uri="{FF2B5EF4-FFF2-40B4-BE49-F238E27FC236}">
                <a16:creationId xmlns:a16="http://schemas.microsoft.com/office/drawing/2014/main" id="{82E0613A-A426-19A6-33D2-F72BF396701E}"/>
              </a:ext>
            </a:extLst>
          </p:cNvPr>
          <p:cNvSpPr txBox="1">
            <a:spLocks/>
          </p:cNvSpPr>
          <p:nvPr/>
        </p:nvSpPr>
        <p:spPr>
          <a:xfrm>
            <a:off x="822960" y="8160686"/>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61" name="TextBox 44">
            <a:extLst>
              <a:ext uri="{FF2B5EF4-FFF2-40B4-BE49-F238E27FC236}">
                <a16:creationId xmlns:a16="http://schemas.microsoft.com/office/drawing/2014/main" id="{E4397E69-604A-9427-3A0E-5C7AE438DCA0}"/>
              </a:ext>
            </a:extLst>
          </p:cNvPr>
          <p:cNvSpPr txBox="1">
            <a:spLocks/>
          </p:cNvSpPr>
          <p:nvPr/>
        </p:nvSpPr>
        <p:spPr>
          <a:xfrm>
            <a:off x="1097280" y="8170862"/>
            <a:ext cx="5486400" cy="253916"/>
          </a:xfrm>
          <a:prstGeom prst="rect">
            <a:avLst/>
          </a:prstGeom>
          <a:noFill/>
        </p:spPr>
        <p:txBody>
          <a:bodyPr wrap="square" anchor="t">
            <a:spAutoFit/>
          </a:bodyPr>
          <a:lstStyle/>
          <a:p>
            <a:pPr algn="l"/>
            <a:r>
              <a:rPr sz="1050" b="0" dirty="0" err="1">
                <a:solidFill>
                  <a:srgbClr val="141414"/>
                </a:solidFill>
                <a:latin typeface="BIZ UDPゴシック" panose="020B0400000000000000" pitchFamily="50" charset="-128"/>
                <a:ea typeface="BIZ UDPゴシック" panose="020B0400000000000000" pitchFamily="50" charset="-128"/>
              </a:rPr>
              <a:t>高校生にも分かる言葉になっている</a:t>
            </a:r>
            <a:r>
              <a:rPr lang="ja-JP" altLang="en-US" sz="1050" b="0" dirty="0">
                <a:solidFill>
                  <a:srgbClr val="141414"/>
                </a:solidFill>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62" name="TextBox 45">
            <a:extLst>
              <a:ext uri="{FF2B5EF4-FFF2-40B4-BE49-F238E27FC236}">
                <a16:creationId xmlns:a16="http://schemas.microsoft.com/office/drawing/2014/main" id="{BF1547BC-4F9B-7197-0126-ABA97DB37096}"/>
              </a:ext>
            </a:extLst>
          </p:cNvPr>
          <p:cNvSpPr txBox="1">
            <a:spLocks/>
          </p:cNvSpPr>
          <p:nvPr/>
        </p:nvSpPr>
        <p:spPr>
          <a:xfrm>
            <a:off x="822960" y="8966723"/>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63" name="TextBox 46">
            <a:extLst>
              <a:ext uri="{FF2B5EF4-FFF2-40B4-BE49-F238E27FC236}">
                <a16:creationId xmlns:a16="http://schemas.microsoft.com/office/drawing/2014/main" id="{52C416F7-3547-0F16-48F1-445C4CF5308F}"/>
              </a:ext>
            </a:extLst>
          </p:cNvPr>
          <p:cNvSpPr txBox="1">
            <a:spLocks/>
          </p:cNvSpPr>
          <p:nvPr/>
        </p:nvSpPr>
        <p:spPr>
          <a:xfrm>
            <a:off x="1097280" y="8711286"/>
            <a:ext cx="5486400" cy="253916"/>
          </a:xfrm>
          <a:prstGeom prst="rect">
            <a:avLst/>
          </a:prstGeom>
          <a:noFill/>
        </p:spPr>
        <p:txBody>
          <a:bodyPr wrap="square" anchor="t">
            <a:spAutoFit/>
          </a:bodyPr>
          <a:lstStyle/>
          <a:p>
            <a:pPr algn="l"/>
            <a:r>
              <a:rPr sz="1050" b="0" dirty="0" err="1">
                <a:solidFill>
                  <a:srgbClr val="141414"/>
                </a:solidFill>
                <a:latin typeface="BIZ UDPゴシック" panose="020B0400000000000000" pitchFamily="50" charset="-128"/>
                <a:ea typeface="BIZ UDPゴシック" panose="020B0400000000000000" pitchFamily="50" charset="-128"/>
              </a:rPr>
              <a:t>文字が小さくなりすぎていない</a:t>
            </a:r>
            <a:r>
              <a:rPr lang="ja-JP" altLang="en-US" sz="1050" b="0" dirty="0">
                <a:solidFill>
                  <a:srgbClr val="141414"/>
                </a:solidFill>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64" name="TextBox 47">
            <a:extLst>
              <a:ext uri="{FF2B5EF4-FFF2-40B4-BE49-F238E27FC236}">
                <a16:creationId xmlns:a16="http://schemas.microsoft.com/office/drawing/2014/main" id="{F5032EE7-640A-83D4-6953-41660E79E85B}"/>
              </a:ext>
            </a:extLst>
          </p:cNvPr>
          <p:cNvSpPr txBox="1">
            <a:spLocks/>
          </p:cNvSpPr>
          <p:nvPr/>
        </p:nvSpPr>
        <p:spPr>
          <a:xfrm>
            <a:off x="822960" y="9235402"/>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65" name="TextBox 48">
            <a:extLst>
              <a:ext uri="{FF2B5EF4-FFF2-40B4-BE49-F238E27FC236}">
                <a16:creationId xmlns:a16="http://schemas.microsoft.com/office/drawing/2014/main" id="{CAC3D970-983E-F6AE-C341-E90F23CAD33F}"/>
              </a:ext>
            </a:extLst>
          </p:cNvPr>
          <p:cNvSpPr txBox="1">
            <a:spLocks/>
          </p:cNvSpPr>
          <p:nvPr/>
        </p:nvSpPr>
        <p:spPr>
          <a:xfrm>
            <a:off x="1097280" y="8981498"/>
            <a:ext cx="5486400" cy="253916"/>
          </a:xfrm>
          <a:prstGeom prst="rect">
            <a:avLst/>
          </a:prstGeom>
          <a:noFill/>
        </p:spPr>
        <p:txBody>
          <a:bodyPr wrap="square" anchor="t">
            <a:spAutoFit/>
          </a:bodyPr>
          <a:lstStyle/>
          <a:p>
            <a:pPr algn="l"/>
            <a:r>
              <a:rPr sz="1050" b="0" dirty="0" err="1">
                <a:solidFill>
                  <a:srgbClr val="141414"/>
                </a:solidFill>
                <a:latin typeface="BIZ UDPゴシック" panose="020B0400000000000000" pitchFamily="50" charset="-128"/>
                <a:ea typeface="BIZ UDPゴシック" panose="020B0400000000000000" pitchFamily="50" charset="-128"/>
              </a:rPr>
              <a:t>自社らしさが伝わる内容になっている</a:t>
            </a:r>
            <a:r>
              <a:rPr lang="ja-JP" altLang="en-US" sz="1050" b="0" dirty="0">
                <a:solidFill>
                  <a:srgbClr val="141414"/>
                </a:solidFill>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67" name="TextBox 50">
            <a:extLst>
              <a:ext uri="{FF2B5EF4-FFF2-40B4-BE49-F238E27FC236}">
                <a16:creationId xmlns:a16="http://schemas.microsoft.com/office/drawing/2014/main" id="{27E2817B-AF64-514F-3D13-74DDE6DC9A60}"/>
              </a:ext>
            </a:extLst>
          </p:cNvPr>
          <p:cNvSpPr txBox="1">
            <a:spLocks/>
          </p:cNvSpPr>
          <p:nvPr/>
        </p:nvSpPr>
        <p:spPr>
          <a:xfrm>
            <a:off x="1097280" y="9251710"/>
            <a:ext cx="5486400" cy="253916"/>
          </a:xfrm>
          <a:prstGeom prst="rect">
            <a:avLst/>
          </a:prstGeom>
          <a:noFill/>
        </p:spPr>
        <p:txBody>
          <a:bodyPr wrap="square" anchor="t">
            <a:spAutoFit/>
          </a:bodyPr>
          <a:lstStyle/>
          <a:p>
            <a:pPr algn="l"/>
            <a:r>
              <a:rPr sz="1050" b="0" dirty="0" err="1">
                <a:solidFill>
                  <a:srgbClr val="141414"/>
                </a:solidFill>
                <a:latin typeface="BIZ UDPゴシック" panose="020B0400000000000000" pitchFamily="50" charset="-128"/>
                <a:ea typeface="BIZ UDPゴシック" panose="020B0400000000000000" pitchFamily="50" charset="-128"/>
              </a:rPr>
              <a:t>募集職種や仕事内容が分かる</a:t>
            </a:r>
            <a:r>
              <a:rPr lang="ja-JP" altLang="en-US" sz="1050" b="0" dirty="0">
                <a:solidFill>
                  <a:srgbClr val="141414"/>
                </a:solidFill>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70" name="TextBox 49">
            <a:extLst>
              <a:ext uri="{FF2B5EF4-FFF2-40B4-BE49-F238E27FC236}">
                <a16:creationId xmlns:a16="http://schemas.microsoft.com/office/drawing/2014/main" id="{675504D8-EDBD-E7A6-DEE5-668D6B71C009}"/>
              </a:ext>
            </a:extLst>
          </p:cNvPr>
          <p:cNvSpPr txBox="1">
            <a:spLocks/>
          </p:cNvSpPr>
          <p:nvPr/>
        </p:nvSpPr>
        <p:spPr>
          <a:xfrm>
            <a:off x="822960" y="9504083"/>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71" name="TextBox 50">
            <a:extLst>
              <a:ext uri="{FF2B5EF4-FFF2-40B4-BE49-F238E27FC236}">
                <a16:creationId xmlns:a16="http://schemas.microsoft.com/office/drawing/2014/main" id="{7FDA27A8-074B-16EA-E752-523731094B39}"/>
              </a:ext>
            </a:extLst>
          </p:cNvPr>
          <p:cNvSpPr txBox="1">
            <a:spLocks/>
          </p:cNvSpPr>
          <p:nvPr/>
        </p:nvSpPr>
        <p:spPr>
          <a:xfrm>
            <a:off x="1097280" y="9521923"/>
            <a:ext cx="5486400" cy="253916"/>
          </a:xfrm>
          <a:prstGeom prst="rect">
            <a:avLst/>
          </a:prstGeom>
          <a:noFill/>
        </p:spPr>
        <p:txBody>
          <a:bodyPr wrap="square" anchor="t">
            <a:spAutoFit/>
          </a:bodyPr>
          <a:lstStyle/>
          <a:p>
            <a:pPr algn="l"/>
            <a:r>
              <a:rPr lang="ja-JP" altLang="en-US" sz="1050" dirty="0">
                <a:solidFill>
                  <a:srgbClr val="141414"/>
                </a:solidFill>
                <a:latin typeface="BIZ UDPゴシック" panose="020B0400000000000000" pitchFamily="50" charset="-128"/>
                <a:ea typeface="BIZ UDPゴシック" panose="020B0400000000000000" pitchFamily="50" charset="-128"/>
              </a:rPr>
              <a:t>印刷をしてみて、文字切れ等問題はなかったか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74" name="TextBox 12">
            <a:extLst>
              <a:ext uri="{FF2B5EF4-FFF2-40B4-BE49-F238E27FC236}">
                <a16:creationId xmlns:a16="http://schemas.microsoft.com/office/drawing/2014/main" id="{946951DF-D207-C870-909B-7DC29388EF05}"/>
              </a:ext>
            </a:extLst>
          </p:cNvPr>
          <p:cNvSpPr txBox="1">
            <a:spLocks/>
          </p:cNvSpPr>
          <p:nvPr/>
        </p:nvSpPr>
        <p:spPr>
          <a:xfrm>
            <a:off x="713232" y="2837313"/>
            <a:ext cx="228600" cy="246221"/>
          </a:xfrm>
          <a:prstGeom prst="rect">
            <a:avLst/>
          </a:prstGeom>
          <a:noFill/>
        </p:spPr>
        <p:txBody>
          <a:bodyPr wrap="square" anchor="t">
            <a:spAutoFit/>
          </a:bodyPr>
          <a:lstStyle/>
          <a:p>
            <a:pPr algn="l"/>
            <a:r>
              <a:rPr sz="1000" b="1" dirty="0">
                <a:solidFill>
                  <a:srgbClr val="2D68A8"/>
                </a:solidFill>
                <a:latin typeface="BIZ UDPゴシック" panose="020B0400000000000000" pitchFamily="50" charset="-128"/>
                <a:ea typeface="BIZ UDPゴシック" panose="020B0400000000000000" pitchFamily="50" charset="-128"/>
              </a:rPr>
              <a:t>●</a:t>
            </a:r>
          </a:p>
        </p:txBody>
      </p:sp>
      <p:sp>
        <p:nvSpPr>
          <p:cNvPr id="75" name="Rectangle 39">
            <a:extLst>
              <a:ext uri="{FF2B5EF4-FFF2-40B4-BE49-F238E27FC236}">
                <a16:creationId xmlns:a16="http://schemas.microsoft.com/office/drawing/2014/main" id="{8D1FE459-9C05-4D26-F597-D9278001B495}"/>
              </a:ext>
            </a:extLst>
          </p:cNvPr>
          <p:cNvSpPr>
            <a:spLocks/>
          </p:cNvSpPr>
          <p:nvPr/>
        </p:nvSpPr>
        <p:spPr>
          <a:xfrm>
            <a:off x="614221" y="9846918"/>
            <a:ext cx="6428232" cy="62122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BIZ UDPゴシック" panose="020B0400000000000000" pitchFamily="50" charset="-128"/>
              <a:ea typeface="BIZ UDPゴシック" panose="020B0400000000000000" pitchFamily="50" charset="-128"/>
            </a:endParaRPr>
          </a:p>
        </p:txBody>
      </p:sp>
      <p:sp>
        <p:nvSpPr>
          <p:cNvPr id="76" name="TextBox 40">
            <a:extLst>
              <a:ext uri="{FF2B5EF4-FFF2-40B4-BE49-F238E27FC236}">
                <a16:creationId xmlns:a16="http://schemas.microsoft.com/office/drawing/2014/main" id="{07426204-5598-E291-A6AD-125C503A5608}"/>
              </a:ext>
            </a:extLst>
          </p:cNvPr>
          <p:cNvSpPr txBox="1">
            <a:spLocks/>
          </p:cNvSpPr>
          <p:nvPr/>
        </p:nvSpPr>
        <p:spPr>
          <a:xfrm>
            <a:off x="614221" y="9947800"/>
            <a:ext cx="6428232" cy="400110"/>
          </a:xfrm>
          <a:prstGeom prst="rect">
            <a:avLst/>
          </a:prstGeom>
          <a:noFill/>
        </p:spPr>
        <p:txBody>
          <a:bodyPr wrap="square" anchor="t">
            <a:spAutoFit/>
          </a:bodyPr>
          <a:lstStyle/>
          <a:p>
            <a:pPr algn="ctr"/>
            <a:r>
              <a:rPr lang="ja-JP" altLang="en-US" sz="2000" b="1" dirty="0">
                <a:solidFill>
                  <a:srgbClr val="FFFFFF"/>
                </a:solidFill>
                <a:latin typeface="BIZ UDPゴシック" panose="020B0400000000000000" pitchFamily="50" charset="-128"/>
                <a:ea typeface="BIZ UDPゴシック" panose="020B0400000000000000" pitchFamily="50" charset="-128"/>
              </a:rPr>
              <a:t>作成後、すみやかに提出をお願いします！</a:t>
            </a:r>
            <a:endParaRPr lang="en-US" altLang="ja-JP" sz="2000" b="1" dirty="0">
              <a:solidFill>
                <a:srgbClr val="FFFFFF"/>
              </a:solidFill>
              <a:latin typeface="BIZ UDPゴシック" panose="020B0400000000000000" pitchFamily="50" charset="-128"/>
              <a:ea typeface="BIZ UDPゴシック" panose="020B0400000000000000" pitchFamily="50" charset="-128"/>
            </a:endParaRPr>
          </a:p>
        </p:txBody>
      </p:sp>
      <p:sp>
        <p:nvSpPr>
          <p:cNvPr id="5" name="TextBox 45">
            <a:extLst>
              <a:ext uri="{FF2B5EF4-FFF2-40B4-BE49-F238E27FC236}">
                <a16:creationId xmlns:a16="http://schemas.microsoft.com/office/drawing/2014/main" id="{F9E82234-901D-F8A4-7134-93EDD7D1D8B9}"/>
              </a:ext>
            </a:extLst>
          </p:cNvPr>
          <p:cNvSpPr txBox="1">
            <a:spLocks/>
          </p:cNvSpPr>
          <p:nvPr/>
        </p:nvSpPr>
        <p:spPr>
          <a:xfrm>
            <a:off x="822960" y="8429365"/>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6" name="TextBox 46">
            <a:extLst>
              <a:ext uri="{FF2B5EF4-FFF2-40B4-BE49-F238E27FC236}">
                <a16:creationId xmlns:a16="http://schemas.microsoft.com/office/drawing/2014/main" id="{42311A1B-0658-7FFB-1E94-54E08F810676}"/>
              </a:ext>
            </a:extLst>
          </p:cNvPr>
          <p:cNvSpPr txBox="1">
            <a:spLocks/>
          </p:cNvSpPr>
          <p:nvPr/>
        </p:nvSpPr>
        <p:spPr>
          <a:xfrm>
            <a:off x="1097280" y="8441074"/>
            <a:ext cx="5486400" cy="253916"/>
          </a:xfrm>
          <a:prstGeom prst="rect">
            <a:avLst/>
          </a:prstGeom>
          <a:noFill/>
        </p:spPr>
        <p:txBody>
          <a:bodyPr wrap="square" anchor="t">
            <a:spAutoFit/>
          </a:bodyPr>
          <a:lstStyle/>
          <a:p>
            <a:pPr algn="l"/>
            <a:r>
              <a:rPr lang="ja-JP" altLang="en-US" sz="1050" b="0" i="0" dirty="0">
                <a:solidFill>
                  <a:srgbClr val="000000"/>
                </a:solidFill>
                <a:effectLst/>
                <a:latin typeface="BIZ UDPゴシック" panose="020B0400000000000000" pitchFamily="50" charset="-128"/>
                <a:ea typeface="BIZ UDPゴシック" panose="020B0400000000000000" pitchFamily="50" charset="-128"/>
              </a:rPr>
              <a:t>文字の少ない簡潔な内容になってい</a:t>
            </a:r>
            <a:r>
              <a:rPr lang="ja-JP" altLang="en-US" sz="1050" b="0" i="0" dirty="0">
                <a:effectLst/>
                <a:latin typeface="BIZ UDPゴシック" panose="020B0400000000000000" pitchFamily="50" charset="-128"/>
                <a:ea typeface="BIZ UDPゴシック" panose="020B0400000000000000" pitchFamily="50" charset="-128"/>
              </a:rPr>
              <a:t>る</a:t>
            </a:r>
            <a:r>
              <a:rPr lang="ja-JP" altLang="en-US" sz="1050" b="0" i="0" dirty="0">
                <a:solidFill>
                  <a:srgbClr val="000000"/>
                </a:solidFill>
                <a:effectLst/>
                <a:latin typeface="BIZ UDPゴシック" panose="020B0400000000000000" pitchFamily="50" charset="-128"/>
                <a:ea typeface="BIZ UDPゴシック" panose="020B0400000000000000" pitchFamily="50" charset="-128"/>
              </a:rPr>
              <a:t>か</a:t>
            </a:r>
            <a:endParaRPr sz="1050" b="0" dirty="0">
              <a:solidFill>
                <a:srgbClr val="141414"/>
              </a:solidFill>
              <a:latin typeface="BIZ UDPゴシック" panose="020B0400000000000000" pitchFamily="50" charset="-128"/>
              <a:ea typeface="BIZ UDPゴシック" panose="020B0400000000000000" pitchFamily="50" charset="-128"/>
            </a:endParaRPr>
          </a:p>
        </p:txBody>
      </p:sp>
      <p:sp>
        <p:nvSpPr>
          <p:cNvPr id="12" name="TextBox 47">
            <a:extLst>
              <a:ext uri="{FF2B5EF4-FFF2-40B4-BE49-F238E27FC236}">
                <a16:creationId xmlns:a16="http://schemas.microsoft.com/office/drawing/2014/main" id="{31EA3F43-67F8-207D-7099-EAC43AEEFBE5}"/>
              </a:ext>
            </a:extLst>
          </p:cNvPr>
          <p:cNvSpPr txBox="1">
            <a:spLocks/>
          </p:cNvSpPr>
          <p:nvPr/>
        </p:nvSpPr>
        <p:spPr>
          <a:xfrm>
            <a:off x="822960" y="8698044"/>
            <a:ext cx="228600" cy="276999"/>
          </a:xfrm>
          <a:prstGeom prst="rect">
            <a:avLst/>
          </a:prstGeom>
          <a:noFill/>
        </p:spPr>
        <p:txBody>
          <a:bodyPr wrap="square" anchor="t">
            <a:spAutoFit/>
          </a:bodyPr>
          <a:lstStyle/>
          <a:p>
            <a:pPr algn="l"/>
            <a:r>
              <a:rPr sz="1200" b="0" dirty="0">
                <a:solidFill>
                  <a:srgbClr val="173A70"/>
                </a:solidFill>
                <a:latin typeface="BIZ UDPゴシック" panose="020B0400000000000000" pitchFamily="50" charset="-128"/>
                <a:ea typeface="BIZ UDPゴシック" panose="020B0400000000000000" pitchFamily="50" charset="-128"/>
              </a:rPr>
              <a:t>□</a:t>
            </a:r>
          </a:p>
        </p:txBody>
      </p:sp>
      <p:sp>
        <p:nvSpPr>
          <p:cNvPr id="20" name="矢印: 右 19">
            <a:extLst>
              <a:ext uri="{FF2B5EF4-FFF2-40B4-BE49-F238E27FC236}">
                <a16:creationId xmlns:a16="http://schemas.microsoft.com/office/drawing/2014/main" id="{646692F3-D7D1-5AF5-D40A-84DB5EADF19D}"/>
              </a:ext>
            </a:extLst>
          </p:cNvPr>
          <p:cNvSpPr/>
          <p:nvPr/>
        </p:nvSpPr>
        <p:spPr>
          <a:xfrm>
            <a:off x="2028927" y="5813839"/>
            <a:ext cx="245807" cy="125954"/>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矢印: 右 20">
            <a:extLst>
              <a:ext uri="{FF2B5EF4-FFF2-40B4-BE49-F238E27FC236}">
                <a16:creationId xmlns:a16="http://schemas.microsoft.com/office/drawing/2014/main" id="{37CEF58D-ACF4-3696-4EF6-87F62E0A34BF}"/>
              </a:ext>
            </a:extLst>
          </p:cNvPr>
          <p:cNvSpPr/>
          <p:nvPr/>
        </p:nvSpPr>
        <p:spPr>
          <a:xfrm>
            <a:off x="2028927" y="6293210"/>
            <a:ext cx="245807" cy="125954"/>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 name="矢印: 右 21">
            <a:extLst>
              <a:ext uri="{FF2B5EF4-FFF2-40B4-BE49-F238E27FC236}">
                <a16:creationId xmlns:a16="http://schemas.microsoft.com/office/drawing/2014/main" id="{93243B1A-5B26-D360-F191-3D7E2C272BF2}"/>
              </a:ext>
            </a:extLst>
          </p:cNvPr>
          <p:cNvSpPr/>
          <p:nvPr/>
        </p:nvSpPr>
        <p:spPr>
          <a:xfrm>
            <a:off x="2028927" y="4418429"/>
            <a:ext cx="245807" cy="125954"/>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矢印: 右 22">
            <a:extLst>
              <a:ext uri="{FF2B5EF4-FFF2-40B4-BE49-F238E27FC236}">
                <a16:creationId xmlns:a16="http://schemas.microsoft.com/office/drawing/2014/main" id="{2AF47CDA-C309-0CE7-65BB-720387EC3C04}"/>
              </a:ext>
            </a:extLst>
          </p:cNvPr>
          <p:cNvSpPr/>
          <p:nvPr/>
        </p:nvSpPr>
        <p:spPr>
          <a:xfrm>
            <a:off x="2028927" y="4879823"/>
            <a:ext cx="245807" cy="125954"/>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矢印: 右 23">
            <a:extLst>
              <a:ext uri="{FF2B5EF4-FFF2-40B4-BE49-F238E27FC236}">
                <a16:creationId xmlns:a16="http://schemas.microsoft.com/office/drawing/2014/main" id="{BE639BE5-ABB0-165B-1DDA-1F5C213EE220}"/>
              </a:ext>
            </a:extLst>
          </p:cNvPr>
          <p:cNvSpPr/>
          <p:nvPr/>
        </p:nvSpPr>
        <p:spPr>
          <a:xfrm>
            <a:off x="2028927" y="5350744"/>
            <a:ext cx="245807" cy="125954"/>
          </a:xfrm>
          <a:prstGeom prst="rightArrow">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A128A66-AA90-5072-D3A2-639474501688}"/>
              </a:ext>
            </a:extLst>
          </p:cNvPr>
          <p:cNvPicPr>
            <a:picLocks noChangeAspect="1"/>
          </p:cNvPicPr>
          <p:nvPr/>
        </p:nvPicPr>
        <p:blipFill>
          <a:blip r:embed="rId3"/>
          <a:srcRect b="84153"/>
          <a:stretch/>
        </p:blipFill>
        <p:spPr>
          <a:xfrm>
            <a:off x="216318" y="2058684"/>
            <a:ext cx="7112207" cy="1584807"/>
          </a:xfrm>
          <a:prstGeom prst="rect">
            <a:avLst/>
          </a:prstGeom>
        </p:spPr>
      </p:pic>
      <p:sp>
        <p:nvSpPr>
          <p:cNvPr id="14" name="正方形/長方形 13">
            <a:extLst>
              <a:ext uri="{FF2B5EF4-FFF2-40B4-BE49-F238E27FC236}">
                <a16:creationId xmlns:a16="http://schemas.microsoft.com/office/drawing/2014/main" id="{B8CC28D1-F9F2-AAEC-549F-909444715BAC}"/>
              </a:ext>
            </a:extLst>
          </p:cNvPr>
          <p:cNvSpPr/>
          <p:nvPr/>
        </p:nvSpPr>
        <p:spPr>
          <a:xfrm>
            <a:off x="108585" y="8776010"/>
            <a:ext cx="7350024" cy="1743687"/>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3"/>
          </a:p>
        </p:txBody>
      </p:sp>
      <p:sp>
        <p:nvSpPr>
          <p:cNvPr id="10" name="テキスト ボックス 9">
            <a:extLst>
              <a:ext uri="{FF2B5EF4-FFF2-40B4-BE49-F238E27FC236}">
                <a16:creationId xmlns:a16="http://schemas.microsoft.com/office/drawing/2014/main" id="{157A2799-2CBB-C817-4093-7999E8DE6AF4}"/>
              </a:ext>
            </a:extLst>
          </p:cNvPr>
          <p:cNvSpPr txBox="1"/>
          <p:nvPr/>
        </p:nvSpPr>
        <p:spPr>
          <a:xfrm>
            <a:off x="-99556" y="1689657"/>
            <a:ext cx="1448503" cy="338554"/>
          </a:xfrm>
          <a:prstGeom prst="rect">
            <a:avLst/>
          </a:prstGeom>
          <a:noFill/>
        </p:spPr>
        <p:txBody>
          <a:bodyPr wrap="square" rtlCol="0">
            <a:spAutoFit/>
          </a:bodyPr>
          <a:lstStyle/>
          <a:p>
            <a:pPr algn="ctr"/>
            <a:r>
              <a:rPr lang="ja-JP" altLang="en-US" sz="1600" b="1" dirty="0">
                <a:solidFill>
                  <a:schemeClr val="tx1">
                    <a:lumMod val="85000"/>
                    <a:lumOff val="15000"/>
                  </a:schemeClr>
                </a:solidFill>
                <a:latin typeface="BIZ UDPゴシック" panose="020B0400000000000000" pitchFamily="50" charset="-128"/>
                <a:ea typeface="BIZ UDPゴシック" panose="020B0400000000000000" pitchFamily="50" charset="-128"/>
              </a:rPr>
              <a:t>＜共通＞</a:t>
            </a:r>
          </a:p>
        </p:txBody>
      </p:sp>
      <p:sp>
        <p:nvSpPr>
          <p:cNvPr id="11" name="テキスト ボックス 10">
            <a:extLst>
              <a:ext uri="{FF2B5EF4-FFF2-40B4-BE49-F238E27FC236}">
                <a16:creationId xmlns:a16="http://schemas.microsoft.com/office/drawing/2014/main" id="{2652989B-3C27-AAEB-A5C5-C32615BC05C1}"/>
              </a:ext>
            </a:extLst>
          </p:cNvPr>
          <p:cNvSpPr txBox="1"/>
          <p:nvPr/>
        </p:nvSpPr>
        <p:spPr>
          <a:xfrm>
            <a:off x="108589" y="8792453"/>
            <a:ext cx="7451090" cy="1690847"/>
          </a:xfrm>
          <a:prstGeom prst="rect">
            <a:avLst/>
          </a:prstGeom>
          <a:noFill/>
        </p:spPr>
        <p:txBody>
          <a:bodyPr wrap="square" rtlCol="0">
            <a:spAutoFit/>
          </a:bodyPr>
          <a:lstStyle/>
          <a:p>
            <a:pPr>
              <a:lnSpc>
                <a:spcPts val="2100"/>
              </a:lnSpc>
            </a:pPr>
            <a:r>
              <a:rPr lang="ja-JP" altLang="en-US" sz="1400" b="1" dirty="0">
                <a:latin typeface="BIZ UDPゴシック" panose="020B0400000000000000" pitchFamily="50" charset="-128"/>
                <a:ea typeface="BIZ UDPゴシック" panose="020B0400000000000000" pitchFamily="50" charset="-128"/>
              </a:rPr>
              <a:t> ＜共通＞　　</a:t>
            </a:r>
            <a:r>
              <a:rPr lang="ja-JP" altLang="en-US" sz="1400" b="1" dirty="0">
                <a:solidFill>
                  <a:srgbClr val="FF0000"/>
                </a:solidFill>
                <a:latin typeface="BIZ UDPゴシック" panose="020B0400000000000000" pitchFamily="50" charset="-128"/>
                <a:ea typeface="BIZ UDPゴシック" panose="020B0400000000000000" pitchFamily="50" charset="-128"/>
              </a:rPr>
              <a:t>赤枠内に企業名と企業ロゴの配置（可能であれば）をお願いします。</a:t>
            </a:r>
            <a:endParaRPr lang="en-US" altLang="ja-JP" sz="1400" b="1" dirty="0">
              <a:solidFill>
                <a:srgbClr val="FF0000"/>
              </a:solidFill>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 　　　　　　　　</a:t>
            </a:r>
            <a:r>
              <a:rPr lang="ja-JP" altLang="en-US" sz="1400" b="1" dirty="0">
                <a:solidFill>
                  <a:srgbClr val="FF0000"/>
                </a:solidFill>
                <a:latin typeface="BIZ UDPゴシック" panose="020B0400000000000000" pitchFamily="50" charset="-128"/>
                <a:ea typeface="BIZ UDPゴシック" panose="020B0400000000000000" pitchFamily="50" charset="-128"/>
              </a:rPr>
              <a:t>ユースエール認定マークや企業</a:t>
            </a:r>
            <a:r>
              <a:rPr lang="en-US" altLang="ja-JP" sz="1400" b="1" dirty="0">
                <a:solidFill>
                  <a:srgbClr val="FF0000"/>
                </a:solidFill>
                <a:latin typeface="BIZ UDPゴシック" panose="020B0400000000000000" pitchFamily="50" charset="-128"/>
                <a:ea typeface="BIZ UDPゴシック" panose="020B0400000000000000" pitchFamily="50" charset="-128"/>
              </a:rPr>
              <a:t>HP</a:t>
            </a:r>
            <a:r>
              <a:rPr lang="ja-JP" altLang="en-US" sz="1400" b="1" dirty="0">
                <a:solidFill>
                  <a:srgbClr val="FF0000"/>
                </a:solidFill>
                <a:latin typeface="BIZ UDPゴシック" panose="020B0400000000000000" pitchFamily="50" charset="-128"/>
                <a:ea typeface="BIZ UDPゴシック" panose="020B0400000000000000" pitchFamily="50" charset="-128"/>
              </a:rPr>
              <a:t>二次元コード等は配置不要です。</a:t>
            </a:r>
            <a:endParaRPr lang="en-US" altLang="ja-JP" sz="1400" b="1" dirty="0">
              <a:solidFill>
                <a:srgbClr val="FF0000"/>
              </a:solidFill>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選択項目①　</a:t>
            </a:r>
            <a:r>
              <a:rPr lang="en-US" altLang="ja-JP" sz="1400" b="1" dirty="0">
                <a:latin typeface="BIZ UDPゴシック" panose="020B0400000000000000" pitchFamily="50" charset="-128"/>
                <a:ea typeface="BIZ UDPゴシック" panose="020B0400000000000000" pitchFamily="50" charset="-128"/>
              </a:rPr>
              <a:t>PR</a:t>
            </a:r>
            <a:r>
              <a:rPr lang="ja-JP" altLang="en-US" sz="1400" b="1" dirty="0">
                <a:latin typeface="BIZ UDPゴシック" panose="020B0400000000000000" pitchFamily="50" charset="-128"/>
                <a:ea typeface="BIZ UDPゴシック" panose="020B0400000000000000" pitchFamily="50" charset="-128"/>
              </a:rPr>
              <a:t>シートと高卒求人の内容が相違しないよう、求人票から転記してください。</a:t>
            </a:r>
            <a:endParaRPr lang="en-US" altLang="ja-JP" sz="1400" b="1" dirty="0">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選択項目②　募集職種は今回の合同企業説明会で募集する職種のみ記載してください。</a:t>
            </a:r>
            <a:endParaRPr lang="en-US" altLang="ja-JP" sz="1400" b="1" dirty="0">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選択項目③　１日のスケジュールを使用する場合は、募集職種と可能な限り入社年数を</a:t>
            </a:r>
            <a:endParaRPr lang="en-US" altLang="ja-JP" sz="1400" b="1" dirty="0">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　　　　　　記載してください。 </a:t>
            </a:r>
            <a:r>
              <a:rPr lang="en-US" altLang="ja-JP" sz="1200" b="1" dirty="0">
                <a:latin typeface="BIZ UDPゴシック" panose="020B0400000000000000" pitchFamily="50" charset="-128"/>
                <a:ea typeface="BIZ UDPゴシック" panose="020B0400000000000000" pitchFamily="50" charset="-128"/>
              </a:rPr>
              <a:t>※</a:t>
            </a:r>
            <a:r>
              <a:rPr lang="ja-JP" altLang="en-US" sz="1200" b="1" dirty="0">
                <a:latin typeface="BIZ UDPゴシック" panose="020B0400000000000000" pitchFamily="50" charset="-128"/>
                <a:ea typeface="BIZ UDPゴシック" panose="020B0400000000000000" pitchFamily="50" charset="-128"/>
              </a:rPr>
              <a:t>高校生に年齢の近い入社１～３年目などの若手社員が望ましい。</a:t>
            </a:r>
            <a:endParaRPr lang="ja-JP" altLang="en-US" sz="1400" b="1" dirty="0">
              <a:latin typeface="BIZ UDPゴシック" panose="020B0400000000000000" pitchFamily="50" charset="-128"/>
              <a:ea typeface="BIZ UDPゴシック" panose="020B0400000000000000" pitchFamily="50" charset="-128"/>
            </a:endParaRPr>
          </a:p>
        </p:txBody>
      </p:sp>
      <p:pic>
        <p:nvPicPr>
          <p:cNvPr id="18" name="図 17">
            <a:extLst>
              <a:ext uri="{FF2B5EF4-FFF2-40B4-BE49-F238E27FC236}">
                <a16:creationId xmlns:a16="http://schemas.microsoft.com/office/drawing/2014/main" id="{D9035379-972C-4A8D-0967-801961B60989}"/>
              </a:ext>
            </a:extLst>
          </p:cNvPr>
          <p:cNvPicPr>
            <a:picLocks noChangeAspect="1"/>
          </p:cNvPicPr>
          <p:nvPr/>
        </p:nvPicPr>
        <p:blipFill>
          <a:blip r:embed="rId4"/>
          <a:srcRect l="50804" t="16756" r="3030" b="59568"/>
          <a:stretch/>
        </p:blipFill>
        <p:spPr>
          <a:xfrm>
            <a:off x="321351" y="3951278"/>
            <a:ext cx="3380809" cy="2437953"/>
          </a:xfrm>
          <a:prstGeom prst="rect">
            <a:avLst/>
          </a:prstGeom>
        </p:spPr>
      </p:pic>
      <p:pic>
        <p:nvPicPr>
          <p:cNvPr id="19" name="図 18">
            <a:extLst>
              <a:ext uri="{FF2B5EF4-FFF2-40B4-BE49-F238E27FC236}">
                <a16:creationId xmlns:a16="http://schemas.microsoft.com/office/drawing/2014/main" id="{BA4F449C-FDCA-1BCC-BB6D-7A9ECD3CFA7B}"/>
              </a:ext>
            </a:extLst>
          </p:cNvPr>
          <p:cNvPicPr>
            <a:picLocks noChangeAspect="1"/>
          </p:cNvPicPr>
          <p:nvPr/>
        </p:nvPicPr>
        <p:blipFill>
          <a:blip r:embed="rId5"/>
          <a:srcRect l="51908" t="15230" r="4320" b="58480"/>
          <a:stretch/>
        </p:blipFill>
        <p:spPr>
          <a:xfrm>
            <a:off x="4122818" y="3674023"/>
            <a:ext cx="3205707" cy="2707340"/>
          </a:xfrm>
          <a:prstGeom prst="rect">
            <a:avLst/>
          </a:prstGeom>
        </p:spPr>
      </p:pic>
      <p:pic>
        <p:nvPicPr>
          <p:cNvPr id="52" name="図 51">
            <a:extLst>
              <a:ext uri="{FF2B5EF4-FFF2-40B4-BE49-F238E27FC236}">
                <a16:creationId xmlns:a16="http://schemas.microsoft.com/office/drawing/2014/main" id="{3CE859BC-DDB3-B7E8-2578-BEB627AECD27}"/>
              </a:ext>
            </a:extLst>
          </p:cNvPr>
          <p:cNvPicPr>
            <a:picLocks noChangeAspect="1"/>
          </p:cNvPicPr>
          <p:nvPr/>
        </p:nvPicPr>
        <p:blipFill>
          <a:blip r:embed="rId6"/>
          <a:stretch>
            <a:fillRect/>
          </a:stretch>
        </p:blipFill>
        <p:spPr>
          <a:xfrm>
            <a:off x="370464" y="6756301"/>
            <a:ext cx="3552324" cy="1868593"/>
          </a:xfrm>
          <a:prstGeom prst="rect">
            <a:avLst/>
          </a:prstGeom>
        </p:spPr>
      </p:pic>
      <p:sp>
        <p:nvSpPr>
          <p:cNvPr id="53" name="テキスト ボックス 52">
            <a:extLst>
              <a:ext uri="{FF2B5EF4-FFF2-40B4-BE49-F238E27FC236}">
                <a16:creationId xmlns:a16="http://schemas.microsoft.com/office/drawing/2014/main" id="{C4B199B9-1254-A858-F340-88D4D6CE5C6C}"/>
              </a:ext>
            </a:extLst>
          </p:cNvPr>
          <p:cNvSpPr txBox="1"/>
          <p:nvPr/>
        </p:nvSpPr>
        <p:spPr>
          <a:xfrm>
            <a:off x="-64507" y="3680439"/>
            <a:ext cx="1779002" cy="338554"/>
          </a:xfrm>
          <a:prstGeom prst="rect">
            <a:avLst/>
          </a:prstGeom>
          <a:noFill/>
        </p:spPr>
        <p:txBody>
          <a:bodyPr wrap="square" rtlCol="0">
            <a:spAutoFit/>
          </a:bodyPr>
          <a:lstStyle/>
          <a:p>
            <a:pPr algn="ctr"/>
            <a:r>
              <a:rPr lang="ja-JP" altLang="en-US" sz="1600" b="1" dirty="0">
                <a:solidFill>
                  <a:schemeClr val="tx1">
                    <a:lumMod val="85000"/>
                    <a:lumOff val="15000"/>
                  </a:schemeClr>
                </a:solidFill>
                <a:latin typeface="BIZ UDPゴシック" panose="020B0400000000000000" pitchFamily="50" charset="-128"/>
                <a:ea typeface="BIZ UDPゴシック" panose="020B0400000000000000" pitchFamily="50" charset="-128"/>
              </a:rPr>
              <a:t>選択項目①</a:t>
            </a:r>
          </a:p>
        </p:txBody>
      </p:sp>
      <p:sp>
        <p:nvSpPr>
          <p:cNvPr id="54" name="テキスト ボックス 53">
            <a:extLst>
              <a:ext uri="{FF2B5EF4-FFF2-40B4-BE49-F238E27FC236}">
                <a16:creationId xmlns:a16="http://schemas.microsoft.com/office/drawing/2014/main" id="{AE17C38D-9B3D-BE99-B305-A1CD0AF90034}"/>
              </a:ext>
            </a:extLst>
          </p:cNvPr>
          <p:cNvSpPr txBox="1"/>
          <p:nvPr/>
        </p:nvSpPr>
        <p:spPr>
          <a:xfrm>
            <a:off x="3913594" y="3666151"/>
            <a:ext cx="1585175" cy="338554"/>
          </a:xfrm>
          <a:prstGeom prst="rect">
            <a:avLst/>
          </a:prstGeom>
          <a:noFill/>
        </p:spPr>
        <p:txBody>
          <a:bodyPr wrap="square" rtlCol="0">
            <a:spAutoFit/>
          </a:bodyPr>
          <a:lstStyle/>
          <a:p>
            <a:pPr algn="ctr"/>
            <a:r>
              <a:rPr lang="ja-JP" altLang="en-US" sz="1600" b="1" dirty="0">
                <a:solidFill>
                  <a:schemeClr val="tx1">
                    <a:lumMod val="85000"/>
                    <a:lumOff val="15000"/>
                  </a:schemeClr>
                </a:solidFill>
                <a:latin typeface="BIZ UDPゴシック" panose="020B0400000000000000" pitchFamily="50" charset="-128"/>
                <a:ea typeface="BIZ UDPゴシック" panose="020B0400000000000000" pitchFamily="50" charset="-128"/>
              </a:rPr>
              <a:t>選択項目②</a:t>
            </a:r>
          </a:p>
        </p:txBody>
      </p:sp>
      <p:sp>
        <p:nvSpPr>
          <p:cNvPr id="55" name="テキスト ボックス 54">
            <a:extLst>
              <a:ext uri="{FF2B5EF4-FFF2-40B4-BE49-F238E27FC236}">
                <a16:creationId xmlns:a16="http://schemas.microsoft.com/office/drawing/2014/main" id="{FB4DF076-BAAA-E0B1-DEAA-E6D8CAB74B2B}"/>
              </a:ext>
            </a:extLst>
          </p:cNvPr>
          <p:cNvSpPr txBox="1"/>
          <p:nvPr/>
        </p:nvSpPr>
        <p:spPr>
          <a:xfrm>
            <a:off x="-21643" y="6419763"/>
            <a:ext cx="1730151" cy="338554"/>
          </a:xfrm>
          <a:prstGeom prst="rect">
            <a:avLst/>
          </a:prstGeom>
          <a:noFill/>
        </p:spPr>
        <p:txBody>
          <a:bodyPr wrap="square" rtlCol="0">
            <a:spAutoFit/>
          </a:bodyPr>
          <a:lstStyle/>
          <a:p>
            <a:pPr algn="ctr"/>
            <a:r>
              <a:rPr lang="ja-JP" altLang="en-US" sz="1600" b="1" dirty="0">
                <a:solidFill>
                  <a:schemeClr val="tx1">
                    <a:lumMod val="85000"/>
                    <a:lumOff val="15000"/>
                  </a:schemeClr>
                </a:solidFill>
                <a:latin typeface="BIZ UDPゴシック" panose="020B0400000000000000" pitchFamily="50" charset="-128"/>
                <a:ea typeface="BIZ UDPゴシック" panose="020B0400000000000000" pitchFamily="50" charset="-128"/>
              </a:rPr>
              <a:t>選択項目③</a:t>
            </a:r>
          </a:p>
        </p:txBody>
      </p:sp>
      <p:sp>
        <p:nvSpPr>
          <p:cNvPr id="2" name="TextBox 1">
            <a:extLst>
              <a:ext uri="{FF2B5EF4-FFF2-40B4-BE49-F238E27FC236}">
                <a16:creationId xmlns:a16="http://schemas.microsoft.com/office/drawing/2014/main" id="{5784C814-2516-8119-66F3-2B739436358E}"/>
              </a:ext>
            </a:extLst>
          </p:cNvPr>
          <p:cNvSpPr txBox="1">
            <a:spLocks/>
          </p:cNvSpPr>
          <p:nvPr/>
        </p:nvSpPr>
        <p:spPr>
          <a:xfrm>
            <a:off x="502920" y="170067"/>
            <a:ext cx="6556248" cy="430887"/>
          </a:xfrm>
          <a:prstGeom prst="rect">
            <a:avLst/>
          </a:prstGeom>
          <a:noFill/>
        </p:spPr>
        <p:txBody>
          <a:bodyPr wrap="square" anchor="t">
            <a:spAutoFit/>
          </a:bodyPr>
          <a:lstStyle/>
          <a:p>
            <a:pPr algn="ctr"/>
            <a:r>
              <a:rPr lang="ja-JP" altLang="en-US" sz="2200" b="1" dirty="0">
                <a:solidFill>
                  <a:srgbClr val="173A70"/>
                </a:solidFill>
                <a:latin typeface="BIZ UDPゴシック" panose="020B0400000000000000" pitchFamily="50" charset="-128"/>
                <a:ea typeface="BIZ UDPゴシック" panose="020B0400000000000000" pitchFamily="50" charset="-128"/>
              </a:rPr>
              <a:t>企業</a:t>
            </a:r>
            <a:r>
              <a:rPr lang="en-US" altLang="ja-JP" sz="2200" b="1" dirty="0">
                <a:solidFill>
                  <a:srgbClr val="173A70"/>
                </a:solidFill>
                <a:latin typeface="BIZ UDPゴシック" panose="020B0400000000000000" pitchFamily="50" charset="-128"/>
                <a:ea typeface="BIZ UDPゴシック" panose="020B0400000000000000" pitchFamily="50" charset="-128"/>
              </a:rPr>
              <a:t>PR</a:t>
            </a:r>
            <a:r>
              <a:rPr lang="ja-JP" altLang="en-US" sz="2200" b="1" dirty="0">
                <a:solidFill>
                  <a:srgbClr val="173A70"/>
                </a:solidFill>
                <a:latin typeface="BIZ UDPゴシック" panose="020B0400000000000000" pitchFamily="50" charset="-128"/>
                <a:ea typeface="BIZ UDPゴシック" panose="020B0400000000000000" pitchFamily="50" charset="-128"/>
              </a:rPr>
              <a:t>シート作成にあたっての補足事項</a:t>
            </a:r>
            <a:endParaRPr sz="2200" b="1" dirty="0">
              <a:solidFill>
                <a:srgbClr val="173A70"/>
              </a:solidFill>
              <a:latin typeface="BIZ UDPゴシック" panose="020B0400000000000000" pitchFamily="50" charset="-128"/>
              <a:ea typeface="BIZ UDPゴシック" panose="020B0400000000000000" pitchFamily="50" charset="-128"/>
            </a:endParaRPr>
          </a:p>
        </p:txBody>
      </p:sp>
      <p:sp>
        <p:nvSpPr>
          <p:cNvPr id="12" name="Rectangle 3">
            <a:extLst>
              <a:ext uri="{FF2B5EF4-FFF2-40B4-BE49-F238E27FC236}">
                <a16:creationId xmlns:a16="http://schemas.microsoft.com/office/drawing/2014/main" id="{0036E74F-E2B4-5CE0-BC74-6C90FD5950F5}"/>
              </a:ext>
            </a:extLst>
          </p:cNvPr>
          <p:cNvSpPr>
            <a:spLocks/>
          </p:cNvSpPr>
          <p:nvPr/>
        </p:nvSpPr>
        <p:spPr>
          <a:xfrm>
            <a:off x="502920" y="654697"/>
            <a:ext cx="6556248" cy="50292"/>
          </a:xfrm>
          <a:prstGeom prst="rect">
            <a:avLst/>
          </a:prstGeom>
          <a:solidFill>
            <a:srgbClr val="173A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92FC1E1B-E753-9E1F-D638-9C14218BCE9B}"/>
              </a:ext>
            </a:extLst>
          </p:cNvPr>
          <p:cNvSpPr txBox="1"/>
          <p:nvPr/>
        </p:nvSpPr>
        <p:spPr>
          <a:xfrm>
            <a:off x="407383" y="770090"/>
            <a:ext cx="6651786" cy="882934"/>
          </a:xfrm>
          <a:prstGeom prst="rect">
            <a:avLst/>
          </a:prstGeom>
          <a:noFill/>
        </p:spPr>
        <p:txBody>
          <a:bodyPr wrap="square" rtlCol="0">
            <a:spAutoFit/>
          </a:bodyPr>
          <a:lstStyle/>
          <a:p>
            <a:pPr>
              <a:lnSpc>
                <a:spcPts val="2100"/>
              </a:lnSpc>
            </a:pPr>
            <a:r>
              <a:rPr lang="ja-JP" altLang="en-US" sz="1400" b="1" dirty="0">
                <a:highlight>
                  <a:srgbClr val="FFFF00"/>
                </a:highlight>
                <a:latin typeface="BIZ UDPゴシック" panose="020B0400000000000000" pitchFamily="50" charset="-128"/>
                <a:ea typeface="BIZ UDPゴシック" panose="020B0400000000000000" pitchFamily="50" charset="-128"/>
              </a:rPr>
              <a:t>企業</a:t>
            </a:r>
            <a:r>
              <a:rPr lang="en-US" altLang="ja-JP" sz="1400" b="1" dirty="0">
                <a:highlight>
                  <a:srgbClr val="FFFF00"/>
                </a:highlight>
                <a:latin typeface="BIZ UDPゴシック" panose="020B0400000000000000" pitchFamily="50" charset="-128"/>
                <a:ea typeface="BIZ UDPゴシック" panose="020B0400000000000000" pitchFamily="50" charset="-128"/>
              </a:rPr>
              <a:t>PR</a:t>
            </a:r>
            <a:r>
              <a:rPr lang="ja-JP" altLang="en-US" sz="1400" b="1" dirty="0">
                <a:highlight>
                  <a:srgbClr val="FFFF00"/>
                </a:highlight>
                <a:latin typeface="BIZ UDPゴシック" panose="020B0400000000000000" pitchFamily="50" charset="-128"/>
                <a:ea typeface="BIZ UDPゴシック" panose="020B0400000000000000" pitchFamily="50" charset="-128"/>
              </a:rPr>
              <a:t>シートを作成する際、</a:t>
            </a:r>
            <a:r>
              <a:rPr lang="ja-JP" altLang="en-US" sz="1400" b="1" dirty="0">
                <a:solidFill>
                  <a:srgbClr val="FF0000"/>
                </a:solidFill>
                <a:highlight>
                  <a:srgbClr val="FFFF00"/>
                </a:highlight>
                <a:latin typeface="BIZ UDPゴシック" panose="020B0400000000000000" pitchFamily="50" charset="-128"/>
                <a:ea typeface="BIZ UDPゴシック" panose="020B0400000000000000" pitchFamily="50" charset="-128"/>
              </a:rPr>
              <a:t>企業名だけでなく企業ロゴの配置もお願いします。</a:t>
            </a:r>
            <a:endParaRPr lang="en-US" altLang="ja-JP" sz="1400" b="1" dirty="0">
              <a:solidFill>
                <a:srgbClr val="FF0000"/>
              </a:solidFill>
              <a:highlight>
                <a:srgbClr val="FFFF00"/>
              </a:highlight>
              <a:latin typeface="BIZ UDPゴシック" panose="020B0400000000000000" pitchFamily="50" charset="-128"/>
              <a:ea typeface="BIZ UDPゴシック" panose="020B0400000000000000" pitchFamily="50" charset="-128"/>
            </a:endParaRPr>
          </a:p>
          <a:p>
            <a:pPr>
              <a:lnSpc>
                <a:spcPts val="2100"/>
              </a:lnSpc>
            </a:pPr>
            <a:r>
              <a:rPr lang="ja-JP" altLang="en-US" sz="1400" b="1" dirty="0">
                <a:latin typeface="BIZ UDPゴシック" panose="020B0400000000000000" pitchFamily="50" charset="-128"/>
                <a:ea typeface="BIZ UDPゴシック" panose="020B0400000000000000" pitchFamily="50" charset="-128"/>
              </a:rPr>
              <a:t>また、３つのフォーマットにおいて、下記のいずれかの項目を選択（使用）する場合は、本補足事項に従って作成をお願いします。</a:t>
            </a:r>
          </a:p>
        </p:txBody>
      </p:sp>
      <p:sp>
        <p:nvSpPr>
          <p:cNvPr id="7" name="正方形/長方形 6">
            <a:extLst>
              <a:ext uri="{FF2B5EF4-FFF2-40B4-BE49-F238E27FC236}">
                <a16:creationId xmlns:a16="http://schemas.microsoft.com/office/drawing/2014/main" id="{D760BFAA-FA3A-9787-41D4-FB85422AED0C}"/>
              </a:ext>
            </a:extLst>
          </p:cNvPr>
          <p:cNvSpPr/>
          <p:nvPr/>
        </p:nvSpPr>
        <p:spPr>
          <a:xfrm>
            <a:off x="407382" y="2521708"/>
            <a:ext cx="4840748" cy="791662"/>
          </a:xfrm>
          <a:prstGeom prst="rect">
            <a:avLst/>
          </a:prstGeom>
          <a:noFill/>
          <a:ln w="349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3"/>
          </a:p>
        </p:txBody>
      </p:sp>
    </p:spTree>
    <p:extLst>
      <p:ext uri="{BB962C8B-B14F-4D97-AF65-F5344CB8AC3E}">
        <p14:creationId xmlns:p14="http://schemas.microsoft.com/office/powerpoint/2010/main" val="1173747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00E8C888-E549-E64E-E34B-6A3D3392B7C0}"/>
              </a:ext>
            </a:extLst>
          </p:cNvPr>
          <p:cNvSpPr/>
          <p:nvPr/>
        </p:nvSpPr>
        <p:spPr>
          <a:xfrm>
            <a:off x="470305" y="4595162"/>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dirty="0">
              <a:latin typeface="+mn-ea"/>
            </a:endParaRPr>
          </a:p>
        </p:txBody>
      </p:sp>
      <p:sp>
        <p:nvSpPr>
          <p:cNvPr id="65" name="1 つの角を切り取った四角形 6">
            <a:extLst>
              <a:ext uri="{FF2B5EF4-FFF2-40B4-BE49-F238E27FC236}">
                <a16:creationId xmlns:a16="http://schemas.microsoft.com/office/drawing/2014/main" id="{F54F22D7-5EEF-74C1-31B5-D3CCF0B1087F}"/>
              </a:ext>
            </a:extLst>
          </p:cNvPr>
          <p:cNvSpPr/>
          <p:nvPr/>
        </p:nvSpPr>
        <p:spPr>
          <a:xfrm>
            <a:off x="456528" y="4114972"/>
            <a:ext cx="3277360" cy="386402"/>
          </a:xfrm>
          <a:prstGeom prst="snip1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solidFill>
                  <a:schemeClr val="bg1"/>
                </a:solidFill>
                <a:latin typeface="BIZ UDPゴシック" panose="020B0400000000000000" pitchFamily="50" charset="-128"/>
                <a:ea typeface="BIZ UDPゴシック" panose="020B0400000000000000" pitchFamily="50" charset="-128"/>
              </a:rPr>
              <a:t>コメントコメントコメントコメントコメント</a:t>
            </a:r>
            <a:endParaRPr lang="en-US" altLang="ja-JP" sz="990"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990" dirty="0">
                <a:solidFill>
                  <a:schemeClr val="bg1"/>
                </a:solidFill>
                <a:latin typeface="BIZ UDPゴシック" panose="020B0400000000000000" pitchFamily="50" charset="-128"/>
                <a:ea typeface="BIZ UDPゴシック" panose="020B0400000000000000" pitchFamily="50" charset="-128"/>
              </a:rPr>
              <a:t>コメントコメントコメント</a:t>
            </a:r>
            <a:endParaRPr lang="en-US" altLang="ja-JP" sz="990" dirty="0">
              <a:solidFill>
                <a:schemeClr val="bg1"/>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604448E6-2223-34D7-C1F7-DF4DA7383657}"/>
              </a:ext>
            </a:extLst>
          </p:cNvPr>
          <p:cNvSpPr/>
          <p:nvPr/>
        </p:nvSpPr>
        <p:spPr>
          <a:xfrm>
            <a:off x="470305" y="7208353"/>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 name="正方形/長方形 2">
            <a:extLst>
              <a:ext uri="{FF2B5EF4-FFF2-40B4-BE49-F238E27FC236}">
                <a16:creationId xmlns:a16="http://schemas.microsoft.com/office/drawing/2014/main" id="{79BC0024-3A28-E850-0911-1EEF02ECACD3}"/>
              </a:ext>
            </a:extLst>
          </p:cNvPr>
          <p:cNvSpPr/>
          <p:nvPr/>
        </p:nvSpPr>
        <p:spPr>
          <a:xfrm>
            <a:off x="223017" y="1440355"/>
            <a:ext cx="7131664" cy="2611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　会社所在地： </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000-0000 </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福岡県〇〇市〇〇区</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番</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号</a:t>
            </a:r>
          </a:p>
        </p:txBody>
      </p:sp>
      <p:sp>
        <p:nvSpPr>
          <p:cNvPr id="4" name="タイトル 3">
            <a:extLst>
              <a:ext uri="{FF2B5EF4-FFF2-40B4-BE49-F238E27FC236}">
                <a16:creationId xmlns:a16="http://schemas.microsoft.com/office/drawing/2014/main" id="{9E29400E-4402-0C40-97BB-994AA79B3282}"/>
              </a:ext>
            </a:extLst>
          </p:cNvPr>
          <p:cNvSpPr>
            <a:spLocks noGrp="1"/>
          </p:cNvSpPr>
          <p:nvPr>
            <p:ph type="ctrTitle"/>
          </p:nvPr>
        </p:nvSpPr>
        <p:spPr>
          <a:xfrm>
            <a:off x="378601" y="646609"/>
            <a:ext cx="6000867" cy="748612"/>
          </a:xfrm>
        </p:spPr>
        <p:txBody>
          <a:bodyPr anchor="ctr" anchorCtr="0">
            <a:noAutofit/>
          </a:bodyPr>
          <a:lstStyle/>
          <a:p>
            <a:pPr algn="l"/>
            <a:r>
              <a:rPr lang="ja-JP" altLang="en-US" sz="2828" b="1" dirty="0">
                <a:latin typeface="BIZ UDPゴシック" panose="020B0400000000000000" pitchFamily="50" charset="-128"/>
                <a:ea typeface="BIZ UDPゴシック" panose="020B0400000000000000" pitchFamily="50" charset="-128"/>
              </a:rPr>
              <a:t>　　　　 事業所名</a:t>
            </a:r>
          </a:p>
        </p:txBody>
      </p:sp>
      <p:sp>
        <p:nvSpPr>
          <p:cNvPr id="5" name="四角形: 角を丸くする 4">
            <a:extLst>
              <a:ext uri="{FF2B5EF4-FFF2-40B4-BE49-F238E27FC236}">
                <a16:creationId xmlns:a16="http://schemas.microsoft.com/office/drawing/2014/main" id="{3D02FF45-56BC-1324-5246-F663B4A83364}"/>
              </a:ext>
            </a:extLst>
          </p:cNvPr>
          <p:cNvSpPr>
            <a:spLocks noGrp="1" noRot="1" noMove="1" noResize="1" noEditPoints="1" noAdjustHandles="1" noChangeArrowheads="1" noChangeShapeType="1"/>
          </p:cNvSpPr>
          <p:nvPr/>
        </p:nvSpPr>
        <p:spPr>
          <a:xfrm>
            <a:off x="223018" y="520852"/>
            <a:ext cx="7122652" cy="9863505"/>
          </a:xfrm>
          <a:prstGeom prst="roundRect">
            <a:avLst>
              <a:gd name="adj" fmla="val 887"/>
            </a:avLst>
          </a:prstGeom>
          <a:noFill/>
          <a:ln w="1174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grpSp>
        <p:nvGrpSpPr>
          <p:cNvPr id="34" name="グループ化 33">
            <a:extLst>
              <a:ext uri="{FF2B5EF4-FFF2-40B4-BE49-F238E27FC236}">
                <a16:creationId xmlns:a16="http://schemas.microsoft.com/office/drawing/2014/main" id="{F1C9E3A9-1B00-7B27-5531-AFF390F3F342}"/>
              </a:ext>
            </a:extLst>
          </p:cNvPr>
          <p:cNvGrpSpPr/>
          <p:nvPr/>
        </p:nvGrpSpPr>
        <p:grpSpPr>
          <a:xfrm>
            <a:off x="563588" y="8597715"/>
            <a:ext cx="3063239" cy="1609531"/>
            <a:chOff x="1014295" y="12579563"/>
            <a:chExt cx="4332405" cy="2276394"/>
          </a:xfrm>
        </p:grpSpPr>
        <p:sp>
          <p:nvSpPr>
            <p:cNvPr id="72" name="正方形/長方形 71">
              <a:extLst>
                <a:ext uri="{FF2B5EF4-FFF2-40B4-BE49-F238E27FC236}">
                  <a16:creationId xmlns:a16="http://schemas.microsoft.com/office/drawing/2014/main" id="{13CEF3B9-BC9A-9A3E-479F-E1BDD1A21C84}"/>
                </a:ext>
              </a:extLst>
            </p:cNvPr>
            <p:cNvSpPr/>
            <p:nvPr/>
          </p:nvSpPr>
          <p:spPr>
            <a:xfrm>
              <a:off x="1014295" y="12579563"/>
              <a:ext cx="4332405" cy="2276394"/>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0" name="テキスト ボックス 29">
              <a:extLst>
                <a:ext uri="{FF2B5EF4-FFF2-40B4-BE49-F238E27FC236}">
                  <a16:creationId xmlns:a16="http://schemas.microsoft.com/office/drawing/2014/main" id="{A8018AB9-BDFE-E0AD-97A7-93032CD657D9}"/>
                </a:ext>
              </a:extLst>
            </p:cNvPr>
            <p:cNvSpPr txBox="1"/>
            <p:nvPr/>
          </p:nvSpPr>
          <p:spPr>
            <a:xfrm>
              <a:off x="1014295" y="12582284"/>
              <a:ext cx="4332405" cy="346059"/>
            </a:xfrm>
            <a:prstGeom prst="rect">
              <a:avLst/>
            </a:prstGeom>
            <a:solidFill>
              <a:srgbClr val="002060"/>
            </a:solidFill>
          </p:spPr>
          <p:txBody>
            <a:bodyPr wrap="square">
              <a:spAutoFit/>
            </a:bodyPr>
            <a:lstStyle/>
            <a:p>
              <a:pPr algn="ctr"/>
              <a:r>
                <a:rPr lang="ja-JP" altLang="en-US" sz="990" b="1" dirty="0">
                  <a:solidFill>
                    <a:schemeClr val="bg1"/>
                  </a:solidFill>
                  <a:latin typeface="BIZ UDゴシック" panose="020B0400000000000000" pitchFamily="49" charset="-128"/>
                  <a:ea typeface="BIZ UDゴシック" panose="020B0400000000000000" pitchFamily="49" charset="-128"/>
                </a:rPr>
                <a:t>入社〇年目（〇〇職）の１日のスケジュール</a:t>
              </a:r>
              <a:endParaRPr lang="en-US" altLang="ja-JP" sz="849" b="1" dirty="0">
                <a:solidFill>
                  <a:schemeClr val="bg1"/>
                </a:solidFill>
                <a:latin typeface="BIZ UDゴシック" panose="020B0400000000000000" pitchFamily="49" charset="-128"/>
                <a:ea typeface="BIZ UDゴシック" panose="020B0400000000000000" pitchFamily="49" charset="-128"/>
              </a:endParaRPr>
            </a:p>
          </p:txBody>
        </p:sp>
        <p:sp>
          <p:nvSpPr>
            <p:cNvPr id="14" name="テキスト ボックス 13">
              <a:extLst>
                <a:ext uri="{FF2B5EF4-FFF2-40B4-BE49-F238E27FC236}">
                  <a16:creationId xmlns:a16="http://schemas.microsoft.com/office/drawing/2014/main" id="{5BAD48AA-8B09-3A98-FC5C-F784F42994CB}"/>
                </a:ext>
              </a:extLst>
            </p:cNvPr>
            <p:cNvSpPr txBox="1"/>
            <p:nvPr/>
          </p:nvSpPr>
          <p:spPr>
            <a:xfrm>
              <a:off x="1104377" y="12965067"/>
              <a:ext cx="4133574" cy="1854356"/>
            </a:xfrm>
            <a:prstGeom prst="rect">
              <a:avLst/>
            </a:prstGeom>
            <a:noFill/>
          </p:spPr>
          <p:txBody>
            <a:bodyPr wrap="square" rIns="0" rtlCol="0">
              <a:spAutoFit/>
            </a:bodyPr>
            <a:lstStyle/>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　８：３０　　　　　　　出社</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　８：３０－　８：４０　朝礼、ラジオ体操</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　８：４０－　９：００　本日の業務内容確認</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　９：００－１２：００　作業</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１２：００－１３：００　昼休憩</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１３：００－１６：３０　作業</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１６：３０－１７：００　本日の業務点検</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a:p>
              <a:r>
                <a:rPr lang="ja-JP" altLang="en-US" sz="990" b="1" dirty="0">
                  <a:solidFill>
                    <a:schemeClr val="tx1">
                      <a:lumMod val="75000"/>
                      <a:lumOff val="25000"/>
                    </a:schemeClr>
                  </a:solidFill>
                  <a:latin typeface="BIZ UDゴシック" panose="020B0400000000000000" pitchFamily="49" charset="-128"/>
                  <a:ea typeface="BIZ UDゴシック" panose="020B0400000000000000" pitchFamily="49" charset="-128"/>
                </a:rPr>
                <a:t>１７：１５　　　　　　　退社</a:t>
              </a:r>
              <a:endParaRPr lang="en-US" altLang="ja-JP" sz="990" b="1" dirty="0">
                <a:solidFill>
                  <a:schemeClr val="tx1">
                    <a:lumMod val="75000"/>
                    <a:lumOff val="25000"/>
                  </a:schemeClr>
                </a:solidFill>
                <a:latin typeface="BIZ UDゴシック" panose="020B0400000000000000" pitchFamily="49" charset="-128"/>
                <a:ea typeface="BIZ UDゴシック" panose="020B0400000000000000" pitchFamily="49" charset="-128"/>
              </a:endParaRPr>
            </a:p>
          </p:txBody>
        </p:sp>
      </p:grpSp>
      <p:sp>
        <p:nvSpPr>
          <p:cNvPr id="21" name="テキスト ボックス 20">
            <a:extLst>
              <a:ext uri="{FF2B5EF4-FFF2-40B4-BE49-F238E27FC236}">
                <a16:creationId xmlns:a16="http://schemas.microsoft.com/office/drawing/2014/main" id="{B85F412E-B4B1-3815-1F73-BE416D750455}"/>
              </a:ext>
            </a:extLst>
          </p:cNvPr>
          <p:cNvSpPr txBox="1"/>
          <p:nvPr/>
        </p:nvSpPr>
        <p:spPr>
          <a:xfrm>
            <a:off x="488723" y="7651063"/>
            <a:ext cx="3301194" cy="266355"/>
          </a:xfrm>
          <a:prstGeom prst="rect">
            <a:avLst/>
          </a:prstGeom>
          <a:noFill/>
        </p:spPr>
        <p:txBody>
          <a:bodyPr wrap="square" rtlCol="0">
            <a:spAutoFit/>
          </a:bodyPr>
          <a:lstStyle/>
          <a:p>
            <a:r>
              <a:rPr lang="ja-JP" altLang="en-US" sz="1131" b="1" dirty="0">
                <a:solidFill>
                  <a:schemeClr val="tx1">
                    <a:lumMod val="85000"/>
                    <a:lumOff val="15000"/>
                  </a:schemeClr>
                </a:solidFill>
                <a:latin typeface="BIZ UDPゴシック" panose="020B0400000000000000" pitchFamily="50" charset="-128"/>
                <a:ea typeface="BIZ UDPゴシック" panose="020B0400000000000000" pitchFamily="50" charset="-128"/>
              </a:rPr>
              <a:t>メッセージメッセージメッセージ</a:t>
            </a:r>
          </a:p>
        </p:txBody>
      </p:sp>
      <p:sp>
        <p:nvSpPr>
          <p:cNvPr id="24" name="テキスト ボックス 23">
            <a:extLst>
              <a:ext uri="{FF2B5EF4-FFF2-40B4-BE49-F238E27FC236}">
                <a16:creationId xmlns:a16="http://schemas.microsoft.com/office/drawing/2014/main" id="{5B088F73-D59F-3EF5-A092-00CA931F1122}"/>
              </a:ext>
            </a:extLst>
          </p:cNvPr>
          <p:cNvSpPr txBox="1"/>
          <p:nvPr/>
        </p:nvSpPr>
        <p:spPr>
          <a:xfrm>
            <a:off x="627281" y="7217592"/>
            <a:ext cx="5285765" cy="353495"/>
          </a:xfrm>
          <a:prstGeom prst="rect">
            <a:avLst/>
          </a:prstGeom>
          <a:noFill/>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先輩社員からのメッセージ！</a:t>
            </a:r>
          </a:p>
        </p:txBody>
      </p:sp>
      <p:sp>
        <p:nvSpPr>
          <p:cNvPr id="25" name="テキスト ボックス 24">
            <a:extLst>
              <a:ext uri="{FF2B5EF4-FFF2-40B4-BE49-F238E27FC236}">
                <a16:creationId xmlns:a16="http://schemas.microsoft.com/office/drawing/2014/main" id="{1BF98255-E782-F21E-30AF-A2C1D994F887}"/>
              </a:ext>
            </a:extLst>
          </p:cNvPr>
          <p:cNvSpPr txBox="1"/>
          <p:nvPr/>
        </p:nvSpPr>
        <p:spPr>
          <a:xfrm>
            <a:off x="627282" y="4611596"/>
            <a:ext cx="4278847" cy="353495"/>
          </a:xfrm>
          <a:prstGeom prst="rect">
            <a:avLst/>
          </a:prstGeom>
          <a:noFill/>
          <a:ln>
            <a:noFill/>
          </a:ln>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自社の強み（こんな会社です！）</a:t>
            </a:r>
          </a:p>
        </p:txBody>
      </p:sp>
      <p:graphicFrame>
        <p:nvGraphicFramePr>
          <p:cNvPr id="8" name="表 7">
            <a:extLst>
              <a:ext uri="{FF2B5EF4-FFF2-40B4-BE49-F238E27FC236}">
                <a16:creationId xmlns:a16="http://schemas.microsoft.com/office/drawing/2014/main" id="{83441B19-FDE6-A8B2-5651-433A23D94571}"/>
              </a:ext>
            </a:extLst>
          </p:cNvPr>
          <p:cNvGraphicFramePr>
            <a:graphicFrameLocks noGrp="1"/>
          </p:cNvGraphicFramePr>
          <p:nvPr>
            <p:extLst>
              <p:ext uri="{D42A27DB-BD31-4B8C-83A1-F6EECF244321}">
                <p14:modId xmlns:p14="http://schemas.microsoft.com/office/powerpoint/2010/main" val="1450047335"/>
              </p:ext>
            </p:extLst>
          </p:nvPr>
        </p:nvGraphicFramePr>
        <p:xfrm>
          <a:off x="3825786" y="1939119"/>
          <a:ext cx="3263584" cy="2277666"/>
        </p:xfrm>
        <a:graphic>
          <a:graphicData uri="http://schemas.openxmlformats.org/drawingml/2006/table">
            <a:tbl>
              <a:tblPr firstRow="1" bandRow="1">
                <a:tableStyleId>{2D5ABB26-0587-4C30-8999-92F81FD0307C}</a:tableStyleId>
              </a:tblPr>
              <a:tblGrid>
                <a:gridCol w="1631792">
                  <a:extLst>
                    <a:ext uri="{9D8B030D-6E8A-4147-A177-3AD203B41FA5}">
                      <a16:colId xmlns:a16="http://schemas.microsoft.com/office/drawing/2014/main" val="804680299"/>
                    </a:ext>
                  </a:extLst>
                </a:gridCol>
                <a:gridCol w="1631792">
                  <a:extLst>
                    <a:ext uri="{9D8B030D-6E8A-4147-A177-3AD203B41FA5}">
                      <a16:colId xmlns:a16="http://schemas.microsoft.com/office/drawing/2014/main" val="350850596"/>
                    </a:ext>
                  </a:extLst>
                </a:gridCol>
              </a:tblGrid>
              <a:tr h="272602">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設　　立</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従業員数</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71693183"/>
                  </a:ext>
                </a:extLst>
              </a:tr>
              <a:tr h="272602">
                <a:tc>
                  <a:txBody>
                    <a:bodyPr/>
                    <a:lstStyle/>
                    <a:p>
                      <a:pPr algn="ctr"/>
                      <a:r>
                        <a:rPr kumimoji="1" lang="ja-JP" altLang="en-US" sz="1300" b="1" dirty="0">
                          <a:latin typeface="BIZ UDPゴシック" panose="020B0400000000000000" pitchFamily="50" charset="-128"/>
                          <a:ea typeface="BIZ UDPゴシック" panose="020B0400000000000000" pitchFamily="50" charset="-128"/>
                        </a:rPr>
                        <a:t>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300" b="1" dirty="0">
                          <a:latin typeface="BIZ UDPゴシック" panose="020B0400000000000000" pitchFamily="50" charset="-128"/>
                          <a:ea typeface="BIZ UDPゴシック" panose="020B0400000000000000" pitchFamily="50" charset="-128"/>
                        </a:rPr>
                        <a:t>人</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1605695"/>
                  </a:ext>
                </a:extLst>
              </a:tr>
              <a:tr h="272602">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平均年齢</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平均勤続年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11705738"/>
                  </a:ext>
                </a:extLst>
              </a:tr>
              <a:tr h="272602">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歳</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0401178"/>
                  </a:ext>
                </a:extLst>
              </a:tr>
              <a:tr h="366366">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有給休暇の</a:t>
                      </a:r>
                      <a:endParaRPr kumimoji="1" lang="en-US" altLang="ja-JP" sz="1000" b="1"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平均取得実績</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zh-TW" altLang="en-US" sz="1000" b="1" dirty="0">
                          <a:solidFill>
                            <a:schemeClr val="bg1"/>
                          </a:solidFill>
                          <a:latin typeface="BIZ UDPゴシック" panose="020B0400000000000000" pitchFamily="50" charset="-128"/>
                          <a:ea typeface="BIZ UDPゴシック" panose="020B0400000000000000" pitchFamily="50" charset="-128"/>
                        </a:rPr>
                        <a:t>月平均所定外</a:t>
                      </a:r>
                      <a:endParaRPr kumimoji="1" lang="en-US" altLang="zh-TW" sz="10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1069208" rtl="0" eaLnBrk="1" fontAlgn="auto" latinLnBrk="0" hangingPunct="1">
                        <a:lnSpc>
                          <a:spcPct val="100000"/>
                        </a:lnSpc>
                        <a:spcBef>
                          <a:spcPts val="0"/>
                        </a:spcBef>
                        <a:spcAft>
                          <a:spcPts val="0"/>
                        </a:spcAft>
                        <a:buClrTx/>
                        <a:buSzTx/>
                        <a:buFontTx/>
                        <a:buNone/>
                        <a:tabLst/>
                        <a:defRPr/>
                      </a:pPr>
                      <a:r>
                        <a:rPr kumimoji="1" lang="zh-TW" altLang="en-US" sz="1000" b="1" dirty="0">
                          <a:solidFill>
                            <a:schemeClr val="bg1"/>
                          </a:solidFill>
                          <a:latin typeface="BIZ UDPゴシック" panose="020B0400000000000000" pitchFamily="50" charset="-128"/>
                          <a:ea typeface="BIZ UDPゴシック" panose="020B0400000000000000" pitchFamily="50" charset="-128"/>
                        </a:rPr>
                        <a:t>労働時間</a:t>
                      </a:r>
                      <a:endParaRPr kumimoji="1" lang="ja-JP" altLang="en-US" sz="1000" b="1" dirty="0">
                        <a:solidFill>
                          <a:schemeClr val="bg1"/>
                        </a:solidFill>
                        <a:latin typeface="BIZ UDPゴシック" panose="020B0400000000000000" pitchFamily="50" charset="-128"/>
                        <a:ea typeface="BIZ UDPゴシック" panose="020B0400000000000000" pitchFamily="50" charset="-128"/>
                      </a:endParaRP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48887803"/>
                  </a:ext>
                </a:extLst>
              </a:tr>
              <a:tr h="272602">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日</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時間</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6734281"/>
                  </a:ext>
                </a:extLst>
              </a:tr>
              <a:tr h="272602">
                <a:tc gridSpan="2">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職　　種</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1775254"/>
                  </a:ext>
                </a:extLst>
              </a:tr>
              <a:tr h="272602">
                <a:tc gridSpan="2">
                  <a:txBody>
                    <a:bodyPr/>
                    <a:lstStyle/>
                    <a:p>
                      <a:pPr algn="ctr"/>
                      <a:endParaRPr kumimoji="1" lang="en-US" altLang="ja-JP" sz="1100" b="1" dirty="0">
                        <a:latin typeface="BIZ UDPゴシック" panose="020B0400000000000000" pitchFamily="50" charset="-128"/>
                        <a:ea typeface="BIZ UDPゴシック" panose="020B0400000000000000" pitchFamily="50" charset="-128"/>
                      </a:endParaRP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661114143"/>
                  </a:ext>
                </a:extLst>
              </a:tr>
            </a:tbl>
          </a:graphicData>
        </a:graphic>
      </p:graphicFrame>
      <p:sp>
        <p:nvSpPr>
          <p:cNvPr id="10" name="正方形/長方形 9">
            <a:extLst>
              <a:ext uri="{FF2B5EF4-FFF2-40B4-BE49-F238E27FC236}">
                <a16:creationId xmlns:a16="http://schemas.microsoft.com/office/drawing/2014/main" id="{D97E3417-553C-492B-703C-91394214B317}"/>
              </a:ext>
            </a:extLst>
          </p:cNvPr>
          <p:cNvSpPr>
            <a:spLocks noGrp="1" noRot="1" noMove="1" noResize="1" noEditPoints="1" noAdjustHandles="1" noChangeArrowheads="1" noChangeShapeType="1"/>
          </p:cNvSpPr>
          <p:nvPr/>
        </p:nvSpPr>
        <p:spPr>
          <a:xfrm>
            <a:off x="86221" y="129115"/>
            <a:ext cx="4819908" cy="308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新規高等学校卒業者合同企業説明会</a:t>
            </a:r>
          </a:p>
        </p:txBody>
      </p:sp>
      <p:sp>
        <p:nvSpPr>
          <p:cNvPr id="6" name="テキスト ボックス 5">
            <a:extLst>
              <a:ext uri="{FF2B5EF4-FFF2-40B4-BE49-F238E27FC236}">
                <a16:creationId xmlns:a16="http://schemas.microsoft.com/office/drawing/2014/main" id="{0DA13B92-D4A5-9EDC-7B00-6214CFF672D2}"/>
              </a:ext>
            </a:extLst>
          </p:cNvPr>
          <p:cNvSpPr txBox="1"/>
          <p:nvPr/>
        </p:nvSpPr>
        <p:spPr>
          <a:xfrm>
            <a:off x="488723" y="5071464"/>
            <a:ext cx="3237680" cy="2050946"/>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FB16D836-203E-FABB-8479-0E8DCABBFA59}"/>
              </a:ext>
            </a:extLst>
          </p:cNvPr>
          <p:cNvSpPr txBox="1"/>
          <p:nvPr/>
        </p:nvSpPr>
        <p:spPr>
          <a:xfrm>
            <a:off x="476368" y="1844030"/>
            <a:ext cx="3237680" cy="2268570"/>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2DAFCCDE-5EB5-6E96-4970-772BD1EF3FA1}"/>
              </a:ext>
            </a:extLst>
          </p:cNvPr>
          <p:cNvSpPr txBox="1"/>
          <p:nvPr/>
        </p:nvSpPr>
        <p:spPr>
          <a:xfrm>
            <a:off x="3803264" y="5037428"/>
            <a:ext cx="3430703" cy="2050946"/>
          </a:xfrm>
          <a:prstGeom prst="rect">
            <a:avLst/>
          </a:prstGeom>
          <a:noFill/>
        </p:spPr>
        <p:txBody>
          <a:bodyPr wrap="square" rtlCol="0">
            <a:spAutoFit/>
          </a:bodyPr>
          <a:lstStyle/>
          <a:p>
            <a:r>
              <a:rPr lang="ja-JP" altLang="en-US" sz="1414" b="1" dirty="0">
                <a:latin typeface="BIZ UDPゴシック" panose="020B0400000000000000" pitchFamily="50" charset="-128"/>
                <a:ea typeface="BIZ UDPゴシック" panose="020B0400000000000000" pitchFamily="50" charset="-128"/>
              </a:rPr>
              <a:t>強みを記載</a:t>
            </a:r>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ja-JP" altLang="en-US" sz="1414" b="1"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6F3A9CDE-A9AC-5E7E-D90D-C858E1D6C1AB}"/>
              </a:ext>
            </a:extLst>
          </p:cNvPr>
          <p:cNvSpPr txBox="1"/>
          <p:nvPr/>
        </p:nvSpPr>
        <p:spPr>
          <a:xfrm>
            <a:off x="3825786" y="7651063"/>
            <a:ext cx="3237680" cy="2486193"/>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578D67EF-F508-5DEB-E49D-F5ED17E483D3}"/>
              </a:ext>
            </a:extLst>
          </p:cNvPr>
          <p:cNvSpPr/>
          <p:nvPr/>
        </p:nvSpPr>
        <p:spPr>
          <a:xfrm>
            <a:off x="373019" y="627508"/>
            <a:ext cx="760747" cy="76524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latin typeface="BIZ UDPゴシック" panose="020B0400000000000000" pitchFamily="50" charset="-128"/>
                <a:ea typeface="BIZ UDPゴシック" panose="020B0400000000000000" pitchFamily="50" charset="-128"/>
              </a:rPr>
              <a:t>企業ロゴ</a:t>
            </a:r>
          </a:p>
        </p:txBody>
      </p:sp>
    </p:spTree>
    <p:extLst>
      <p:ext uri="{BB962C8B-B14F-4D97-AF65-F5344CB8AC3E}">
        <p14:creationId xmlns:p14="http://schemas.microsoft.com/office/powerpoint/2010/main" val="182027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00E8C888-E549-E64E-E34B-6A3D3392B7C0}"/>
              </a:ext>
            </a:extLst>
          </p:cNvPr>
          <p:cNvSpPr/>
          <p:nvPr/>
        </p:nvSpPr>
        <p:spPr>
          <a:xfrm>
            <a:off x="470305" y="4595162"/>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dirty="0">
              <a:latin typeface="+mn-ea"/>
            </a:endParaRPr>
          </a:p>
        </p:txBody>
      </p:sp>
      <p:sp>
        <p:nvSpPr>
          <p:cNvPr id="65" name="1 つの角を切り取った四角形 6">
            <a:extLst>
              <a:ext uri="{FF2B5EF4-FFF2-40B4-BE49-F238E27FC236}">
                <a16:creationId xmlns:a16="http://schemas.microsoft.com/office/drawing/2014/main" id="{F54F22D7-5EEF-74C1-31B5-D3CCF0B1087F}"/>
              </a:ext>
            </a:extLst>
          </p:cNvPr>
          <p:cNvSpPr/>
          <p:nvPr/>
        </p:nvSpPr>
        <p:spPr>
          <a:xfrm>
            <a:off x="472610" y="4114972"/>
            <a:ext cx="3256909" cy="386402"/>
          </a:xfrm>
          <a:prstGeom prst="snip1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solidFill>
                  <a:schemeClr val="bg1"/>
                </a:solidFill>
                <a:latin typeface="BIZ UDPゴシック" panose="020B0400000000000000" pitchFamily="50" charset="-128"/>
                <a:ea typeface="BIZ UDPゴシック" panose="020B0400000000000000" pitchFamily="50" charset="-128"/>
              </a:rPr>
              <a:t>コメントコメントコメントコメントコメント</a:t>
            </a:r>
            <a:endParaRPr lang="en-US" altLang="ja-JP" sz="990"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990" dirty="0">
                <a:solidFill>
                  <a:schemeClr val="bg1"/>
                </a:solidFill>
                <a:latin typeface="BIZ UDPゴシック" panose="020B0400000000000000" pitchFamily="50" charset="-128"/>
                <a:ea typeface="BIZ UDPゴシック" panose="020B0400000000000000" pitchFamily="50" charset="-128"/>
              </a:rPr>
              <a:t>コメントコメントコメント</a:t>
            </a:r>
            <a:endParaRPr lang="en-US" altLang="ja-JP" sz="990" dirty="0">
              <a:solidFill>
                <a:schemeClr val="bg1"/>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604448E6-2223-34D7-C1F7-DF4DA7383657}"/>
              </a:ext>
            </a:extLst>
          </p:cNvPr>
          <p:cNvSpPr/>
          <p:nvPr/>
        </p:nvSpPr>
        <p:spPr>
          <a:xfrm>
            <a:off x="470305" y="7208353"/>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 name="正方形/長方形 2">
            <a:extLst>
              <a:ext uri="{FF2B5EF4-FFF2-40B4-BE49-F238E27FC236}">
                <a16:creationId xmlns:a16="http://schemas.microsoft.com/office/drawing/2014/main" id="{79BC0024-3A28-E850-0911-1EEF02ECACD3}"/>
              </a:ext>
            </a:extLst>
          </p:cNvPr>
          <p:cNvSpPr/>
          <p:nvPr/>
        </p:nvSpPr>
        <p:spPr>
          <a:xfrm>
            <a:off x="223017" y="1440355"/>
            <a:ext cx="7131664" cy="2611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　会社所在地： </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000-0000 </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福岡県〇〇市〇〇区</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番</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号</a:t>
            </a:r>
          </a:p>
        </p:txBody>
      </p:sp>
      <p:sp>
        <p:nvSpPr>
          <p:cNvPr id="4" name="タイトル 3">
            <a:extLst>
              <a:ext uri="{FF2B5EF4-FFF2-40B4-BE49-F238E27FC236}">
                <a16:creationId xmlns:a16="http://schemas.microsoft.com/office/drawing/2014/main" id="{9E29400E-4402-0C40-97BB-994AA79B3282}"/>
              </a:ext>
            </a:extLst>
          </p:cNvPr>
          <p:cNvSpPr>
            <a:spLocks noGrp="1"/>
          </p:cNvSpPr>
          <p:nvPr>
            <p:ph type="ctrTitle"/>
          </p:nvPr>
        </p:nvSpPr>
        <p:spPr>
          <a:xfrm>
            <a:off x="378601" y="646609"/>
            <a:ext cx="6000867" cy="748612"/>
          </a:xfrm>
        </p:spPr>
        <p:txBody>
          <a:bodyPr anchor="ctr" anchorCtr="0">
            <a:noAutofit/>
          </a:bodyPr>
          <a:lstStyle/>
          <a:p>
            <a:pPr algn="l"/>
            <a:r>
              <a:rPr lang="ja-JP" altLang="en-US" sz="2828" b="1" dirty="0">
                <a:latin typeface="BIZ UDPゴシック" panose="020B0400000000000000" pitchFamily="50" charset="-128"/>
                <a:ea typeface="BIZ UDPゴシック" panose="020B0400000000000000" pitchFamily="50" charset="-128"/>
              </a:rPr>
              <a:t>　　　　 事業所名</a:t>
            </a:r>
          </a:p>
        </p:txBody>
      </p:sp>
      <p:sp>
        <p:nvSpPr>
          <p:cNvPr id="5" name="四角形: 角を丸くする 4">
            <a:extLst>
              <a:ext uri="{FF2B5EF4-FFF2-40B4-BE49-F238E27FC236}">
                <a16:creationId xmlns:a16="http://schemas.microsoft.com/office/drawing/2014/main" id="{3D02FF45-56BC-1324-5246-F663B4A83364}"/>
              </a:ext>
            </a:extLst>
          </p:cNvPr>
          <p:cNvSpPr>
            <a:spLocks noGrp="1" noRot="1" noMove="1" noResize="1" noEditPoints="1" noAdjustHandles="1" noChangeArrowheads="1" noChangeShapeType="1"/>
          </p:cNvSpPr>
          <p:nvPr/>
        </p:nvSpPr>
        <p:spPr>
          <a:xfrm>
            <a:off x="223018" y="520852"/>
            <a:ext cx="7122652" cy="9863505"/>
          </a:xfrm>
          <a:prstGeom prst="roundRect">
            <a:avLst>
              <a:gd name="adj" fmla="val 887"/>
            </a:avLst>
          </a:prstGeom>
          <a:noFill/>
          <a:ln w="1174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grpSp>
        <p:nvGrpSpPr>
          <p:cNvPr id="34" name="グループ化 33">
            <a:extLst>
              <a:ext uri="{FF2B5EF4-FFF2-40B4-BE49-F238E27FC236}">
                <a16:creationId xmlns:a16="http://schemas.microsoft.com/office/drawing/2014/main" id="{F1C9E3A9-1B00-7B27-5531-AFF390F3F342}"/>
              </a:ext>
            </a:extLst>
          </p:cNvPr>
          <p:cNvGrpSpPr/>
          <p:nvPr/>
        </p:nvGrpSpPr>
        <p:grpSpPr>
          <a:xfrm>
            <a:off x="589659" y="8421877"/>
            <a:ext cx="3063239" cy="1817992"/>
            <a:chOff x="1014295" y="12579562"/>
            <a:chExt cx="4332405" cy="2376657"/>
          </a:xfrm>
        </p:grpSpPr>
        <p:sp>
          <p:nvSpPr>
            <p:cNvPr id="72" name="正方形/長方形 71">
              <a:extLst>
                <a:ext uri="{FF2B5EF4-FFF2-40B4-BE49-F238E27FC236}">
                  <a16:creationId xmlns:a16="http://schemas.microsoft.com/office/drawing/2014/main" id="{13CEF3B9-BC9A-9A3E-479F-E1BDD1A21C84}"/>
                </a:ext>
              </a:extLst>
            </p:cNvPr>
            <p:cNvSpPr/>
            <p:nvPr/>
          </p:nvSpPr>
          <p:spPr>
            <a:xfrm>
              <a:off x="1014295" y="12579562"/>
              <a:ext cx="4332405" cy="2376657"/>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0" name="テキスト ボックス 29">
              <a:extLst>
                <a:ext uri="{FF2B5EF4-FFF2-40B4-BE49-F238E27FC236}">
                  <a16:creationId xmlns:a16="http://schemas.microsoft.com/office/drawing/2014/main" id="{A8018AB9-BDFE-E0AD-97A7-93032CD657D9}"/>
                </a:ext>
              </a:extLst>
            </p:cNvPr>
            <p:cNvSpPr txBox="1"/>
            <p:nvPr/>
          </p:nvSpPr>
          <p:spPr>
            <a:xfrm>
              <a:off x="1014295" y="12582284"/>
              <a:ext cx="4332405" cy="291540"/>
            </a:xfrm>
            <a:prstGeom prst="rect">
              <a:avLst/>
            </a:prstGeom>
            <a:solidFill>
              <a:srgbClr val="002060"/>
            </a:solidFill>
          </p:spPr>
          <p:txBody>
            <a:bodyPr wrap="square">
              <a:spAutoFit/>
            </a:bodyPr>
            <a:lstStyle/>
            <a:p>
              <a:pPr algn="ctr"/>
              <a:r>
                <a:rPr lang="ja-JP" altLang="en-US" sz="849" b="1" dirty="0">
                  <a:solidFill>
                    <a:schemeClr val="bg1"/>
                  </a:solidFill>
                  <a:latin typeface="BIZ UDゴシック" panose="020B0400000000000000" pitchFamily="49" charset="-128"/>
                  <a:ea typeface="BIZ UDゴシック" panose="020B0400000000000000" pitchFamily="49" charset="-128"/>
                </a:rPr>
                <a:t>〇〇〇の業務内容</a:t>
              </a:r>
              <a:endParaRPr lang="en-US" altLang="ja-JP" sz="778" b="1" dirty="0">
                <a:solidFill>
                  <a:schemeClr val="bg1"/>
                </a:solidFill>
                <a:latin typeface="BIZ UDゴシック" panose="020B0400000000000000" pitchFamily="49" charset="-128"/>
                <a:ea typeface="BIZ UDゴシック" panose="020B0400000000000000" pitchFamily="49" charset="-128"/>
              </a:endParaRPr>
            </a:p>
          </p:txBody>
        </p:sp>
        <p:sp>
          <p:nvSpPr>
            <p:cNvPr id="14" name="テキスト ボックス 13">
              <a:extLst>
                <a:ext uri="{FF2B5EF4-FFF2-40B4-BE49-F238E27FC236}">
                  <a16:creationId xmlns:a16="http://schemas.microsoft.com/office/drawing/2014/main" id="{5BAD48AA-8B09-3A98-FC5C-F784F42994CB}"/>
                </a:ext>
              </a:extLst>
            </p:cNvPr>
            <p:cNvSpPr txBox="1"/>
            <p:nvPr/>
          </p:nvSpPr>
          <p:spPr>
            <a:xfrm>
              <a:off x="1017810" y="12905433"/>
              <a:ext cx="4328889" cy="319872"/>
            </a:xfrm>
            <a:prstGeom prst="rect">
              <a:avLst/>
            </a:prstGeom>
            <a:noFill/>
          </p:spPr>
          <p:txBody>
            <a:bodyPr wrap="square" rIns="0" rtlCol="0">
              <a:spAutoFit/>
            </a:bodyPr>
            <a:lstStyle/>
            <a:p>
              <a:r>
                <a:rPr lang="ja-JP" altLang="en-US" sz="990" b="1" dirty="0">
                  <a:latin typeface="BIZ UDPゴシック" panose="020B0400000000000000" pitchFamily="50" charset="-128"/>
                  <a:ea typeface="BIZ UDPゴシック" panose="020B0400000000000000" pitchFamily="50" charset="-128"/>
                </a:rPr>
                <a:t>業務内容業務内容業務内容</a:t>
              </a:r>
              <a:endParaRPr lang="en-US" altLang="ja-JP" sz="99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grpSp>
      <p:sp>
        <p:nvSpPr>
          <p:cNvPr id="21" name="テキスト ボックス 20">
            <a:extLst>
              <a:ext uri="{FF2B5EF4-FFF2-40B4-BE49-F238E27FC236}">
                <a16:creationId xmlns:a16="http://schemas.microsoft.com/office/drawing/2014/main" id="{B85F412E-B4B1-3815-1F73-BE416D750455}"/>
              </a:ext>
            </a:extLst>
          </p:cNvPr>
          <p:cNvSpPr txBox="1"/>
          <p:nvPr/>
        </p:nvSpPr>
        <p:spPr>
          <a:xfrm>
            <a:off x="488723" y="7651063"/>
            <a:ext cx="3301194" cy="614399"/>
          </a:xfrm>
          <a:prstGeom prst="rect">
            <a:avLst/>
          </a:prstGeom>
          <a:noFill/>
        </p:spPr>
        <p:txBody>
          <a:bodyPr wrap="square" rtlCol="0">
            <a:spAutoFit/>
          </a:bodyPr>
          <a:lstStyle/>
          <a:p>
            <a:r>
              <a:rPr lang="ja-JP" altLang="en-US" sz="1131" b="1" dirty="0">
                <a:solidFill>
                  <a:schemeClr val="tx1">
                    <a:lumMod val="85000"/>
                    <a:lumOff val="15000"/>
                  </a:schemeClr>
                </a:solidFill>
                <a:latin typeface="BIZ UDPゴシック" panose="020B0400000000000000" pitchFamily="50" charset="-128"/>
                <a:ea typeface="BIZ UDPゴシック" panose="020B0400000000000000" pitchFamily="50" charset="-128"/>
              </a:rPr>
              <a:t>メッセージメッセージメッセージ</a:t>
            </a:r>
            <a:endParaRPr lang="en-US" altLang="ja-JP" sz="1131"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131"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r>
              <a:rPr lang="ja-JP" altLang="en-US" sz="1131" b="1" dirty="0">
                <a:solidFill>
                  <a:schemeClr val="tx1">
                    <a:lumMod val="85000"/>
                    <a:lumOff val="15000"/>
                  </a:schemeClr>
                </a:solidFill>
                <a:latin typeface="BIZ UDPゴシック" panose="020B0400000000000000" pitchFamily="50" charset="-128"/>
                <a:ea typeface="BIZ UDPゴシック" panose="020B0400000000000000" pitchFamily="50" charset="-128"/>
              </a:rPr>
              <a:t>メッセージ</a:t>
            </a:r>
            <a:endParaRPr lang="en-US" altLang="ja-JP" sz="1131" b="1" dirty="0">
              <a:solidFill>
                <a:srgbClr val="FF0000"/>
              </a:solidFill>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5B088F73-D59F-3EF5-A092-00CA931F1122}"/>
              </a:ext>
            </a:extLst>
          </p:cNvPr>
          <p:cNvSpPr txBox="1"/>
          <p:nvPr/>
        </p:nvSpPr>
        <p:spPr>
          <a:xfrm>
            <a:off x="627281" y="7217592"/>
            <a:ext cx="5285765" cy="353495"/>
          </a:xfrm>
          <a:prstGeom prst="rect">
            <a:avLst/>
          </a:prstGeom>
          <a:noFill/>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先輩社員からのメッセージ！</a:t>
            </a:r>
          </a:p>
        </p:txBody>
      </p:sp>
      <p:sp>
        <p:nvSpPr>
          <p:cNvPr id="25" name="テキスト ボックス 24">
            <a:extLst>
              <a:ext uri="{FF2B5EF4-FFF2-40B4-BE49-F238E27FC236}">
                <a16:creationId xmlns:a16="http://schemas.microsoft.com/office/drawing/2014/main" id="{1BF98255-E782-F21E-30AF-A2C1D994F887}"/>
              </a:ext>
            </a:extLst>
          </p:cNvPr>
          <p:cNvSpPr txBox="1"/>
          <p:nvPr/>
        </p:nvSpPr>
        <p:spPr>
          <a:xfrm>
            <a:off x="627282" y="4597308"/>
            <a:ext cx="4278847" cy="353495"/>
          </a:xfrm>
          <a:prstGeom prst="rect">
            <a:avLst/>
          </a:prstGeom>
          <a:noFill/>
          <a:ln>
            <a:noFill/>
          </a:ln>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自社の強み（こんな会社です！）</a:t>
            </a:r>
          </a:p>
        </p:txBody>
      </p:sp>
      <p:graphicFrame>
        <p:nvGraphicFramePr>
          <p:cNvPr id="8" name="表 7">
            <a:extLst>
              <a:ext uri="{FF2B5EF4-FFF2-40B4-BE49-F238E27FC236}">
                <a16:creationId xmlns:a16="http://schemas.microsoft.com/office/drawing/2014/main" id="{83441B19-FDE6-A8B2-5651-433A23D94571}"/>
              </a:ext>
            </a:extLst>
          </p:cNvPr>
          <p:cNvGraphicFramePr>
            <a:graphicFrameLocks noGrp="1"/>
          </p:cNvGraphicFramePr>
          <p:nvPr>
            <p:extLst>
              <p:ext uri="{D42A27DB-BD31-4B8C-83A1-F6EECF244321}">
                <p14:modId xmlns:p14="http://schemas.microsoft.com/office/powerpoint/2010/main" val="564924718"/>
              </p:ext>
            </p:extLst>
          </p:nvPr>
        </p:nvGraphicFramePr>
        <p:xfrm>
          <a:off x="3825786" y="1939119"/>
          <a:ext cx="3263584" cy="2277666"/>
        </p:xfrm>
        <a:graphic>
          <a:graphicData uri="http://schemas.openxmlformats.org/drawingml/2006/table">
            <a:tbl>
              <a:tblPr firstRow="1" bandRow="1">
                <a:tableStyleId>{2D5ABB26-0587-4C30-8999-92F81FD0307C}</a:tableStyleId>
              </a:tblPr>
              <a:tblGrid>
                <a:gridCol w="1631792">
                  <a:extLst>
                    <a:ext uri="{9D8B030D-6E8A-4147-A177-3AD203B41FA5}">
                      <a16:colId xmlns:a16="http://schemas.microsoft.com/office/drawing/2014/main" val="804680299"/>
                    </a:ext>
                  </a:extLst>
                </a:gridCol>
                <a:gridCol w="1631792">
                  <a:extLst>
                    <a:ext uri="{9D8B030D-6E8A-4147-A177-3AD203B41FA5}">
                      <a16:colId xmlns:a16="http://schemas.microsoft.com/office/drawing/2014/main" val="350850596"/>
                    </a:ext>
                  </a:extLst>
                </a:gridCol>
              </a:tblGrid>
              <a:tr h="272602">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設　　立</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従業員数</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71693183"/>
                  </a:ext>
                </a:extLst>
              </a:tr>
              <a:tr h="272602">
                <a:tc>
                  <a:txBody>
                    <a:bodyPr/>
                    <a:lstStyle/>
                    <a:p>
                      <a:pPr algn="ctr"/>
                      <a:r>
                        <a:rPr kumimoji="1" lang="ja-JP" altLang="en-US" sz="1300" b="1" dirty="0">
                          <a:latin typeface="BIZ UDPゴシック" panose="020B0400000000000000" pitchFamily="50" charset="-128"/>
                          <a:ea typeface="BIZ UDPゴシック" panose="020B0400000000000000" pitchFamily="50" charset="-128"/>
                        </a:rPr>
                        <a:t>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300" b="1" dirty="0">
                          <a:latin typeface="BIZ UDPゴシック" panose="020B0400000000000000" pitchFamily="50" charset="-128"/>
                          <a:ea typeface="BIZ UDPゴシック" panose="020B0400000000000000" pitchFamily="50" charset="-128"/>
                        </a:rPr>
                        <a:t>人</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1605695"/>
                  </a:ext>
                </a:extLst>
              </a:tr>
              <a:tr h="272602">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平均年齢</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平均勤続年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11705738"/>
                  </a:ext>
                </a:extLst>
              </a:tr>
              <a:tr h="272602">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歳</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年</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0401178"/>
                  </a:ext>
                </a:extLst>
              </a:tr>
              <a:tr h="366366">
                <a:tc>
                  <a:txBody>
                    <a:bodyPr/>
                    <a:lstStyle/>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有給休暇の</a:t>
                      </a:r>
                      <a:endParaRPr kumimoji="1" lang="en-US" altLang="ja-JP" sz="1000" b="1"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000" b="1" dirty="0">
                          <a:solidFill>
                            <a:schemeClr val="bg1"/>
                          </a:solidFill>
                          <a:latin typeface="BIZ UDPゴシック" panose="020B0400000000000000" pitchFamily="50" charset="-128"/>
                          <a:ea typeface="BIZ UDPゴシック" panose="020B0400000000000000" pitchFamily="50" charset="-128"/>
                        </a:rPr>
                        <a:t>平均取得実績</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zh-TW" altLang="en-US" sz="1000" b="1" dirty="0">
                          <a:solidFill>
                            <a:schemeClr val="bg1"/>
                          </a:solidFill>
                          <a:latin typeface="BIZ UDPゴシック" panose="020B0400000000000000" pitchFamily="50" charset="-128"/>
                          <a:ea typeface="BIZ UDPゴシック" panose="020B0400000000000000" pitchFamily="50" charset="-128"/>
                        </a:rPr>
                        <a:t>月平均所定外</a:t>
                      </a:r>
                      <a:endParaRPr kumimoji="1" lang="en-US" altLang="zh-TW" sz="1000" b="1"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1069208" rtl="0" eaLnBrk="1" fontAlgn="auto" latinLnBrk="0" hangingPunct="1">
                        <a:lnSpc>
                          <a:spcPct val="100000"/>
                        </a:lnSpc>
                        <a:spcBef>
                          <a:spcPts val="0"/>
                        </a:spcBef>
                        <a:spcAft>
                          <a:spcPts val="0"/>
                        </a:spcAft>
                        <a:buClrTx/>
                        <a:buSzTx/>
                        <a:buFontTx/>
                        <a:buNone/>
                        <a:tabLst/>
                        <a:defRPr/>
                      </a:pPr>
                      <a:r>
                        <a:rPr kumimoji="1" lang="zh-TW" altLang="en-US" sz="1000" b="1" dirty="0">
                          <a:solidFill>
                            <a:schemeClr val="bg1"/>
                          </a:solidFill>
                          <a:latin typeface="BIZ UDPゴシック" panose="020B0400000000000000" pitchFamily="50" charset="-128"/>
                          <a:ea typeface="BIZ UDPゴシック" panose="020B0400000000000000" pitchFamily="50" charset="-128"/>
                        </a:rPr>
                        <a:t>労働時間</a:t>
                      </a:r>
                      <a:endParaRPr kumimoji="1" lang="ja-JP" altLang="en-US" sz="1000" b="1" dirty="0">
                        <a:solidFill>
                          <a:schemeClr val="bg1"/>
                        </a:solidFill>
                        <a:latin typeface="BIZ UDPゴシック" panose="020B0400000000000000" pitchFamily="50" charset="-128"/>
                        <a:ea typeface="BIZ UDPゴシック" panose="020B0400000000000000" pitchFamily="50" charset="-128"/>
                      </a:endParaRP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48887803"/>
                  </a:ext>
                </a:extLst>
              </a:tr>
              <a:tr h="272602">
                <a:tc>
                  <a:txBody>
                    <a:bodyPr/>
                    <a:lstStyle/>
                    <a:p>
                      <a:pPr algn="ct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日</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en-US" altLang="ja-JP" sz="1300" b="1" dirty="0">
                          <a:latin typeface="BIZ UDPゴシック" panose="020B0400000000000000" pitchFamily="50" charset="-128"/>
                          <a:ea typeface="BIZ UDPゴシック" panose="020B0400000000000000" pitchFamily="50" charset="-128"/>
                        </a:rPr>
                        <a:t>00.0</a:t>
                      </a:r>
                      <a:r>
                        <a:rPr kumimoji="1" lang="ja-JP" altLang="en-US" sz="1300" b="1" dirty="0">
                          <a:latin typeface="BIZ UDPゴシック" panose="020B0400000000000000" pitchFamily="50" charset="-128"/>
                          <a:ea typeface="BIZ UDPゴシック" panose="020B0400000000000000" pitchFamily="50" charset="-128"/>
                        </a:rPr>
                        <a:t>時間</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36734281"/>
                  </a:ext>
                </a:extLst>
              </a:tr>
              <a:tr h="272602">
                <a:tc gridSpan="2">
                  <a:txBody>
                    <a:bodyPr/>
                    <a:lstStyle/>
                    <a:p>
                      <a:pPr marL="0" marR="0" lvl="0" indent="0" algn="ctr" defTabSz="1069208"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bg1"/>
                          </a:solidFill>
                          <a:latin typeface="BIZ UDPゴシック" panose="020B0400000000000000" pitchFamily="50" charset="-128"/>
                          <a:ea typeface="BIZ UDPゴシック" panose="020B0400000000000000" pitchFamily="50" charset="-128"/>
                        </a:rPr>
                        <a:t>職　　種</a:t>
                      </a: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kumimoji="1" lang="ja-JP" altLang="en-US" sz="160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1775254"/>
                  </a:ext>
                </a:extLst>
              </a:tr>
              <a:tr h="272602">
                <a:tc gridSpan="2">
                  <a:txBody>
                    <a:bodyPr/>
                    <a:lstStyle/>
                    <a:p>
                      <a:pPr algn="ctr"/>
                      <a:endParaRPr kumimoji="1" lang="en-US" altLang="ja-JP" sz="1100" b="1" dirty="0">
                        <a:latin typeface="BIZ UDPゴシック" panose="020B0400000000000000" pitchFamily="50" charset="-128"/>
                        <a:ea typeface="BIZ UDPゴシック" panose="020B0400000000000000" pitchFamily="50" charset="-128"/>
                      </a:endParaRPr>
                    </a:p>
                  </a:txBody>
                  <a:tcPr marL="64653" marR="64653" marT="32326" marB="32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661114143"/>
                  </a:ext>
                </a:extLst>
              </a:tr>
            </a:tbl>
          </a:graphicData>
        </a:graphic>
      </p:graphicFrame>
      <p:sp>
        <p:nvSpPr>
          <p:cNvPr id="10" name="正方形/長方形 9">
            <a:extLst>
              <a:ext uri="{FF2B5EF4-FFF2-40B4-BE49-F238E27FC236}">
                <a16:creationId xmlns:a16="http://schemas.microsoft.com/office/drawing/2014/main" id="{D97E3417-553C-492B-703C-91394214B317}"/>
              </a:ext>
            </a:extLst>
          </p:cNvPr>
          <p:cNvSpPr>
            <a:spLocks noGrp="1" noRot="1" noMove="1" noResize="1" noEditPoints="1" noAdjustHandles="1" noChangeArrowheads="1" noChangeShapeType="1"/>
          </p:cNvSpPr>
          <p:nvPr/>
        </p:nvSpPr>
        <p:spPr>
          <a:xfrm>
            <a:off x="86221" y="129115"/>
            <a:ext cx="4819908" cy="308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新規高等学校卒業者合同企業説明会</a:t>
            </a:r>
          </a:p>
        </p:txBody>
      </p:sp>
      <p:sp>
        <p:nvSpPr>
          <p:cNvPr id="19" name="テキスト ボックス 18">
            <a:extLst>
              <a:ext uri="{FF2B5EF4-FFF2-40B4-BE49-F238E27FC236}">
                <a16:creationId xmlns:a16="http://schemas.microsoft.com/office/drawing/2014/main" id="{F22F0A09-A506-2754-3622-98933ABD2BE5}"/>
              </a:ext>
            </a:extLst>
          </p:cNvPr>
          <p:cNvSpPr txBox="1"/>
          <p:nvPr/>
        </p:nvSpPr>
        <p:spPr>
          <a:xfrm>
            <a:off x="612418" y="6818865"/>
            <a:ext cx="3043323" cy="309957"/>
          </a:xfrm>
          <a:prstGeom prst="rect">
            <a:avLst/>
          </a:prstGeom>
          <a:noFill/>
        </p:spPr>
        <p:txBody>
          <a:bodyPr wrap="square" rtlCol="0">
            <a:spAutoFit/>
          </a:bodyPr>
          <a:lstStyle/>
          <a:p>
            <a:pPr algn="ctr"/>
            <a:r>
              <a:rPr lang="ja-JP" altLang="en-US" sz="1414" b="1" dirty="0">
                <a:solidFill>
                  <a:srgbClr val="002060"/>
                </a:solidFill>
                <a:latin typeface="BIZ UDPゴシック" panose="020B0400000000000000" pitchFamily="50" charset="-128"/>
                <a:ea typeface="BIZ UDPゴシック" panose="020B0400000000000000" pitchFamily="50" charset="-128"/>
              </a:rPr>
              <a:t>写真の説明写真の説明写真の説明</a:t>
            </a:r>
            <a:endParaRPr lang="en-US" altLang="ja-JP" sz="1414" b="1" dirty="0">
              <a:solidFill>
                <a:srgbClr val="002060"/>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3579FCF7-EFD3-B9EA-47F0-7DD7ABD0D4CF}"/>
              </a:ext>
            </a:extLst>
          </p:cNvPr>
          <p:cNvSpPr txBox="1"/>
          <p:nvPr/>
        </p:nvSpPr>
        <p:spPr>
          <a:xfrm>
            <a:off x="592502" y="9348887"/>
            <a:ext cx="3063239" cy="223010"/>
          </a:xfrm>
          <a:prstGeom prst="rect">
            <a:avLst/>
          </a:prstGeom>
          <a:solidFill>
            <a:srgbClr val="002060"/>
          </a:solidFill>
        </p:spPr>
        <p:txBody>
          <a:bodyPr wrap="square">
            <a:spAutoFit/>
          </a:bodyPr>
          <a:lstStyle/>
          <a:p>
            <a:pPr algn="ctr"/>
            <a:r>
              <a:rPr lang="ja-JP" altLang="en-US" sz="849" b="1" dirty="0">
                <a:solidFill>
                  <a:schemeClr val="bg1"/>
                </a:solidFill>
                <a:latin typeface="BIZ UDゴシック" panose="020B0400000000000000" pitchFamily="49" charset="-128"/>
                <a:ea typeface="BIZ UDゴシック" panose="020B0400000000000000" pitchFamily="49" charset="-128"/>
              </a:rPr>
              <a:t>〇〇〇の業務内容</a:t>
            </a:r>
            <a:endParaRPr lang="en-US" altLang="ja-JP" sz="778" b="1" dirty="0">
              <a:solidFill>
                <a:schemeClr val="bg1"/>
              </a:solidFill>
              <a:latin typeface="BIZ UDゴシック" panose="020B0400000000000000" pitchFamily="49" charset="-128"/>
              <a:ea typeface="BIZ UDゴシック" panose="020B0400000000000000" pitchFamily="49" charset="-128"/>
            </a:endParaRPr>
          </a:p>
        </p:txBody>
      </p:sp>
      <p:sp>
        <p:nvSpPr>
          <p:cNvPr id="16" name="テキスト ボックス 15">
            <a:extLst>
              <a:ext uri="{FF2B5EF4-FFF2-40B4-BE49-F238E27FC236}">
                <a16:creationId xmlns:a16="http://schemas.microsoft.com/office/drawing/2014/main" id="{0108011A-D7D5-40E9-ACB1-1BB74BFA4F98}"/>
              </a:ext>
            </a:extLst>
          </p:cNvPr>
          <p:cNvSpPr txBox="1"/>
          <p:nvPr/>
        </p:nvSpPr>
        <p:spPr>
          <a:xfrm>
            <a:off x="648135" y="9571330"/>
            <a:ext cx="3035143" cy="244682"/>
          </a:xfrm>
          <a:prstGeom prst="rect">
            <a:avLst/>
          </a:prstGeom>
          <a:noFill/>
        </p:spPr>
        <p:txBody>
          <a:bodyPr wrap="square" rIns="0" rtlCol="0">
            <a:spAutoFit/>
          </a:bodyPr>
          <a:lstStyle/>
          <a:p>
            <a:r>
              <a:rPr lang="ja-JP" altLang="en-US" sz="990" b="1" dirty="0">
                <a:latin typeface="BIZ UDPゴシック" panose="020B0400000000000000" pitchFamily="50" charset="-128"/>
                <a:ea typeface="BIZ UDPゴシック" panose="020B0400000000000000" pitchFamily="50" charset="-128"/>
              </a:rPr>
              <a:t>業務内容業務内容業務内容</a:t>
            </a:r>
            <a:endParaRPr lang="en-US" altLang="ja-JP" sz="99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448C7731-5A73-19CA-6D8C-94B741BF48FD}"/>
              </a:ext>
            </a:extLst>
          </p:cNvPr>
          <p:cNvSpPr txBox="1"/>
          <p:nvPr/>
        </p:nvSpPr>
        <p:spPr>
          <a:xfrm>
            <a:off x="488723" y="5071464"/>
            <a:ext cx="3237680" cy="2050946"/>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710C64C0-9552-569C-3913-E088B2626F5B}"/>
              </a:ext>
            </a:extLst>
          </p:cNvPr>
          <p:cNvSpPr txBox="1"/>
          <p:nvPr/>
        </p:nvSpPr>
        <p:spPr>
          <a:xfrm>
            <a:off x="3812801" y="5077876"/>
            <a:ext cx="3237680" cy="2050946"/>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65D7AC57-451C-2186-ADFA-11420BFBC304}"/>
              </a:ext>
            </a:extLst>
          </p:cNvPr>
          <p:cNvSpPr txBox="1"/>
          <p:nvPr/>
        </p:nvSpPr>
        <p:spPr>
          <a:xfrm>
            <a:off x="476368" y="1844030"/>
            <a:ext cx="3237680" cy="2268570"/>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480EE090-DC0B-A7A7-42CB-C883116BA51E}"/>
              </a:ext>
            </a:extLst>
          </p:cNvPr>
          <p:cNvSpPr txBox="1"/>
          <p:nvPr/>
        </p:nvSpPr>
        <p:spPr>
          <a:xfrm>
            <a:off x="3825786" y="7651063"/>
            <a:ext cx="3237680" cy="2486193"/>
          </a:xfrm>
          <a:prstGeom prst="rect">
            <a:avLst/>
          </a:prstGeom>
          <a:noFill/>
          <a:ln>
            <a:solidFill>
              <a:schemeClr val="tx2">
                <a:lumMod val="75000"/>
              </a:schemeClr>
            </a:solidFill>
          </a:ln>
        </p:spPr>
        <p:txBody>
          <a:bodyPr wrap="square" rtlCol="0" anchor="t">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F0035804-8407-E070-3483-F7DB2B2D1859}"/>
              </a:ext>
            </a:extLst>
          </p:cNvPr>
          <p:cNvSpPr/>
          <p:nvPr/>
        </p:nvSpPr>
        <p:spPr>
          <a:xfrm>
            <a:off x="373019" y="627508"/>
            <a:ext cx="760747" cy="76524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latin typeface="BIZ UDPゴシック" panose="020B0400000000000000" pitchFamily="50" charset="-128"/>
                <a:ea typeface="BIZ UDPゴシック" panose="020B0400000000000000" pitchFamily="50" charset="-128"/>
              </a:rPr>
              <a:t>企業ロゴ</a:t>
            </a:r>
          </a:p>
        </p:txBody>
      </p:sp>
    </p:spTree>
    <p:extLst>
      <p:ext uri="{BB962C8B-B14F-4D97-AF65-F5344CB8AC3E}">
        <p14:creationId xmlns:p14="http://schemas.microsoft.com/office/powerpoint/2010/main" val="116165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正方形/長方形 35">
            <a:extLst>
              <a:ext uri="{FF2B5EF4-FFF2-40B4-BE49-F238E27FC236}">
                <a16:creationId xmlns:a16="http://schemas.microsoft.com/office/drawing/2014/main" id="{00E8C888-E549-E64E-E34B-6A3D3392B7C0}"/>
              </a:ext>
            </a:extLst>
          </p:cNvPr>
          <p:cNvSpPr/>
          <p:nvPr/>
        </p:nvSpPr>
        <p:spPr>
          <a:xfrm>
            <a:off x="470305" y="4490101"/>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dirty="0">
              <a:latin typeface="+mn-ea"/>
            </a:endParaRPr>
          </a:p>
        </p:txBody>
      </p:sp>
      <p:sp>
        <p:nvSpPr>
          <p:cNvPr id="65" name="1 つの角を切り取った四角形 6">
            <a:extLst>
              <a:ext uri="{FF2B5EF4-FFF2-40B4-BE49-F238E27FC236}">
                <a16:creationId xmlns:a16="http://schemas.microsoft.com/office/drawing/2014/main" id="{F54F22D7-5EEF-74C1-31B5-D3CCF0B1087F}"/>
              </a:ext>
            </a:extLst>
          </p:cNvPr>
          <p:cNvSpPr/>
          <p:nvPr/>
        </p:nvSpPr>
        <p:spPr>
          <a:xfrm>
            <a:off x="488722" y="3969502"/>
            <a:ext cx="3289611" cy="386402"/>
          </a:xfrm>
          <a:prstGeom prst="snip1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solidFill>
                  <a:schemeClr val="bg1"/>
                </a:solidFill>
                <a:latin typeface="BIZ UDPゴシック" panose="020B0400000000000000" pitchFamily="50" charset="-128"/>
                <a:ea typeface="BIZ UDPゴシック" panose="020B0400000000000000" pitchFamily="50" charset="-128"/>
              </a:rPr>
              <a:t>コメントコメントコメントコメントコメントコメント</a:t>
            </a:r>
            <a:endParaRPr lang="en-US" altLang="ja-JP" sz="990" dirty="0">
              <a:solidFill>
                <a:schemeClr val="bg1"/>
              </a:solidFill>
              <a:latin typeface="BIZ UDPゴシック" panose="020B0400000000000000" pitchFamily="50" charset="-128"/>
              <a:ea typeface="BIZ UDPゴシック" panose="020B0400000000000000" pitchFamily="50" charset="-128"/>
            </a:endParaRPr>
          </a:p>
        </p:txBody>
      </p:sp>
      <p:sp>
        <p:nvSpPr>
          <p:cNvPr id="23" name="正方形/長方形 22">
            <a:extLst>
              <a:ext uri="{FF2B5EF4-FFF2-40B4-BE49-F238E27FC236}">
                <a16:creationId xmlns:a16="http://schemas.microsoft.com/office/drawing/2014/main" id="{604448E6-2223-34D7-C1F7-DF4DA7383657}"/>
              </a:ext>
            </a:extLst>
          </p:cNvPr>
          <p:cNvSpPr/>
          <p:nvPr/>
        </p:nvSpPr>
        <p:spPr>
          <a:xfrm>
            <a:off x="470305" y="7596270"/>
            <a:ext cx="6619065" cy="37459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 name="正方形/長方形 2">
            <a:extLst>
              <a:ext uri="{FF2B5EF4-FFF2-40B4-BE49-F238E27FC236}">
                <a16:creationId xmlns:a16="http://schemas.microsoft.com/office/drawing/2014/main" id="{79BC0024-3A28-E850-0911-1EEF02ECACD3}"/>
              </a:ext>
            </a:extLst>
          </p:cNvPr>
          <p:cNvSpPr/>
          <p:nvPr/>
        </p:nvSpPr>
        <p:spPr>
          <a:xfrm>
            <a:off x="223017" y="1440355"/>
            <a:ext cx="7131664" cy="26113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　会社所在地： </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000-0000 </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福岡県〇〇市〇〇区</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番</a:t>
            </a:r>
            <a:r>
              <a:rPr kumimoji="1" lang="en-US" altLang="ja-JP" sz="1131" b="1" dirty="0">
                <a:solidFill>
                  <a:srgbClr val="002060"/>
                </a:solidFill>
                <a:latin typeface="BIZ UDPゴシック" panose="020B0400000000000000" pitchFamily="50" charset="-128"/>
                <a:ea typeface="BIZ UDPゴシック" panose="020B0400000000000000" pitchFamily="50" charset="-128"/>
              </a:rPr>
              <a:t>×</a:t>
            </a:r>
            <a:r>
              <a:rPr kumimoji="1" lang="ja-JP" altLang="en-US" sz="1131" b="1" dirty="0">
                <a:solidFill>
                  <a:srgbClr val="002060"/>
                </a:solidFill>
                <a:latin typeface="BIZ UDPゴシック" panose="020B0400000000000000" pitchFamily="50" charset="-128"/>
                <a:ea typeface="BIZ UDPゴシック" panose="020B0400000000000000" pitchFamily="50" charset="-128"/>
              </a:rPr>
              <a:t>号</a:t>
            </a:r>
          </a:p>
        </p:txBody>
      </p:sp>
      <p:sp>
        <p:nvSpPr>
          <p:cNvPr id="4" name="タイトル 3">
            <a:extLst>
              <a:ext uri="{FF2B5EF4-FFF2-40B4-BE49-F238E27FC236}">
                <a16:creationId xmlns:a16="http://schemas.microsoft.com/office/drawing/2014/main" id="{9E29400E-4402-0C40-97BB-994AA79B3282}"/>
              </a:ext>
            </a:extLst>
          </p:cNvPr>
          <p:cNvSpPr>
            <a:spLocks noGrp="1"/>
          </p:cNvSpPr>
          <p:nvPr>
            <p:ph type="ctrTitle"/>
          </p:nvPr>
        </p:nvSpPr>
        <p:spPr>
          <a:xfrm>
            <a:off x="378601" y="646609"/>
            <a:ext cx="6000867" cy="748612"/>
          </a:xfrm>
        </p:spPr>
        <p:txBody>
          <a:bodyPr anchor="ctr" anchorCtr="0">
            <a:noAutofit/>
          </a:bodyPr>
          <a:lstStyle/>
          <a:p>
            <a:pPr algn="l"/>
            <a:r>
              <a:rPr lang="ja-JP" altLang="en-US" sz="2828" b="1" dirty="0">
                <a:latin typeface="BIZ UDPゴシック" panose="020B0400000000000000" pitchFamily="50" charset="-128"/>
                <a:ea typeface="BIZ UDPゴシック" panose="020B0400000000000000" pitchFamily="50" charset="-128"/>
              </a:rPr>
              <a:t>　　　　 事業所名</a:t>
            </a:r>
          </a:p>
        </p:txBody>
      </p:sp>
      <p:sp>
        <p:nvSpPr>
          <p:cNvPr id="5" name="四角形: 角を丸くする 4">
            <a:extLst>
              <a:ext uri="{FF2B5EF4-FFF2-40B4-BE49-F238E27FC236}">
                <a16:creationId xmlns:a16="http://schemas.microsoft.com/office/drawing/2014/main" id="{3D02FF45-56BC-1324-5246-F663B4A83364}"/>
              </a:ext>
            </a:extLst>
          </p:cNvPr>
          <p:cNvSpPr>
            <a:spLocks noGrp="1" noRot="1" noMove="1" noResize="1" noEditPoints="1" noAdjustHandles="1" noChangeArrowheads="1" noChangeShapeType="1"/>
          </p:cNvSpPr>
          <p:nvPr/>
        </p:nvSpPr>
        <p:spPr>
          <a:xfrm>
            <a:off x="223018" y="520852"/>
            <a:ext cx="7122652" cy="9863505"/>
          </a:xfrm>
          <a:prstGeom prst="roundRect">
            <a:avLst>
              <a:gd name="adj" fmla="val 887"/>
            </a:avLst>
          </a:prstGeom>
          <a:noFill/>
          <a:ln w="1174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9" name="正方形/長方形 8">
            <a:extLst>
              <a:ext uri="{FF2B5EF4-FFF2-40B4-BE49-F238E27FC236}">
                <a16:creationId xmlns:a16="http://schemas.microsoft.com/office/drawing/2014/main" id="{63C802D9-AF11-F91E-DDAF-6125C8AB3082}"/>
              </a:ext>
            </a:extLst>
          </p:cNvPr>
          <p:cNvSpPr/>
          <p:nvPr/>
        </p:nvSpPr>
        <p:spPr>
          <a:xfrm>
            <a:off x="373019" y="627508"/>
            <a:ext cx="760747" cy="76524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90" dirty="0">
                <a:latin typeface="BIZ UDPゴシック" panose="020B0400000000000000" pitchFamily="50" charset="-128"/>
                <a:ea typeface="BIZ UDPゴシック" panose="020B0400000000000000" pitchFamily="50" charset="-128"/>
              </a:rPr>
              <a:t>企業ロゴ</a:t>
            </a:r>
          </a:p>
        </p:txBody>
      </p:sp>
      <p:sp>
        <p:nvSpPr>
          <p:cNvPr id="21" name="テキスト ボックス 20">
            <a:extLst>
              <a:ext uri="{FF2B5EF4-FFF2-40B4-BE49-F238E27FC236}">
                <a16:creationId xmlns:a16="http://schemas.microsoft.com/office/drawing/2014/main" id="{B85F412E-B4B1-3815-1F73-BE416D750455}"/>
              </a:ext>
            </a:extLst>
          </p:cNvPr>
          <p:cNvSpPr txBox="1"/>
          <p:nvPr/>
        </p:nvSpPr>
        <p:spPr>
          <a:xfrm>
            <a:off x="488723" y="8038980"/>
            <a:ext cx="3301194" cy="1398075"/>
          </a:xfrm>
          <a:prstGeom prst="rect">
            <a:avLst/>
          </a:prstGeom>
          <a:noFill/>
        </p:spPr>
        <p:txBody>
          <a:bodyPr wrap="square" rtlCol="0">
            <a:spAutoFit/>
          </a:bodyPr>
          <a:lstStyle/>
          <a:p>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メッセージ</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5B088F73-D59F-3EF5-A092-00CA931F1122}"/>
              </a:ext>
            </a:extLst>
          </p:cNvPr>
          <p:cNvSpPr txBox="1"/>
          <p:nvPr/>
        </p:nvSpPr>
        <p:spPr>
          <a:xfrm>
            <a:off x="627281" y="7591221"/>
            <a:ext cx="5285765" cy="353495"/>
          </a:xfrm>
          <a:prstGeom prst="rect">
            <a:avLst/>
          </a:prstGeom>
          <a:noFill/>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先輩社員からのメッセージ！</a:t>
            </a:r>
          </a:p>
        </p:txBody>
      </p:sp>
      <p:sp>
        <p:nvSpPr>
          <p:cNvPr id="25" name="テキスト ボックス 24">
            <a:extLst>
              <a:ext uri="{FF2B5EF4-FFF2-40B4-BE49-F238E27FC236}">
                <a16:creationId xmlns:a16="http://schemas.microsoft.com/office/drawing/2014/main" id="{1BF98255-E782-F21E-30AF-A2C1D994F887}"/>
              </a:ext>
            </a:extLst>
          </p:cNvPr>
          <p:cNvSpPr txBox="1"/>
          <p:nvPr/>
        </p:nvSpPr>
        <p:spPr>
          <a:xfrm>
            <a:off x="627282" y="4477959"/>
            <a:ext cx="4278847" cy="353495"/>
          </a:xfrm>
          <a:prstGeom prst="rect">
            <a:avLst/>
          </a:prstGeom>
          <a:noFill/>
          <a:ln>
            <a:noFill/>
          </a:ln>
        </p:spPr>
        <p:txBody>
          <a:bodyPr wrap="square" rtlCol="0">
            <a:spAutoFit/>
          </a:bodyPr>
          <a:lstStyle/>
          <a:p>
            <a:r>
              <a:rPr lang="ja-JP" altLang="en-US" sz="1697" b="1" spc="212" dirty="0">
                <a:solidFill>
                  <a:schemeClr val="bg1"/>
                </a:solidFill>
                <a:latin typeface="BIZ UDPゴシック" panose="020B0400000000000000" pitchFamily="50" charset="-128"/>
                <a:ea typeface="BIZ UDPゴシック" panose="020B0400000000000000" pitchFamily="50" charset="-128"/>
              </a:rPr>
              <a:t>自社の強み（こんな会社です！）</a:t>
            </a:r>
          </a:p>
        </p:txBody>
      </p:sp>
      <p:sp>
        <p:nvSpPr>
          <p:cNvPr id="10" name="正方形/長方形 9">
            <a:extLst>
              <a:ext uri="{FF2B5EF4-FFF2-40B4-BE49-F238E27FC236}">
                <a16:creationId xmlns:a16="http://schemas.microsoft.com/office/drawing/2014/main" id="{D97E3417-553C-492B-703C-91394214B317}"/>
              </a:ext>
            </a:extLst>
          </p:cNvPr>
          <p:cNvSpPr>
            <a:spLocks noGrp="1" noRot="1" noMove="1" noResize="1" noEditPoints="1" noAdjustHandles="1" noChangeArrowheads="1" noChangeShapeType="1"/>
          </p:cNvSpPr>
          <p:nvPr/>
        </p:nvSpPr>
        <p:spPr>
          <a:xfrm>
            <a:off x="86221" y="129115"/>
            <a:ext cx="4819908" cy="308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31" b="1" dirty="0">
                <a:solidFill>
                  <a:srgbClr val="002060"/>
                </a:solidFill>
                <a:latin typeface="BIZ UDPゴシック" panose="020B0400000000000000" pitchFamily="50" charset="-128"/>
                <a:ea typeface="BIZ UDPゴシック" panose="020B0400000000000000" pitchFamily="50" charset="-128"/>
              </a:rPr>
              <a:t>新規高等学校卒業者合同企業説明会</a:t>
            </a:r>
          </a:p>
        </p:txBody>
      </p:sp>
      <p:sp>
        <p:nvSpPr>
          <p:cNvPr id="19" name="テキスト ボックス 18">
            <a:extLst>
              <a:ext uri="{FF2B5EF4-FFF2-40B4-BE49-F238E27FC236}">
                <a16:creationId xmlns:a16="http://schemas.microsoft.com/office/drawing/2014/main" id="{F22F0A09-A506-2754-3622-98933ABD2BE5}"/>
              </a:ext>
            </a:extLst>
          </p:cNvPr>
          <p:cNvSpPr txBox="1"/>
          <p:nvPr/>
        </p:nvSpPr>
        <p:spPr>
          <a:xfrm>
            <a:off x="488722" y="7144512"/>
            <a:ext cx="3309171" cy="309957"/>
          </a:xfrm>
          <a:prstGeom prst="rect">
            <a:avLst/>
          </a:prstGeom>
          <a:solidFill>
            <a:srgbClr val="002060"/>
          </a:solidFill>
        </p:spPr>
        <p:txBody>
          <a:bodyPr wrap="square" rtlCol="0">
            <a:spAutoFit/>
          </a:bodyPr>
          <a:lstStyle/>
          <a:p>
            <a:pPr algn="ctr"/>
            <a:r>
              <a:rPr lang="ja-JP" altLang="en-US" sz="1414" b="1" dirty="0">
                <a:solidFill>
                  <a:schemeClr val="bg1"/>
                </a:solidFill>
                <a:latin typeface="BIZ UDPゴシック" panose="020B0400000000000000" pitchFamily="50" charset="-128"/>
                <a:ea typeface="BIZ UDPゴシック" panose="020B0400000000000000" pitchFamily="50" charset="-128"/>
              </a:rPr>
              <a:t>コメントコメントコメント</a:t>
            </a:r>
            <a:endParaRPr lang="en-US" altLang="ja-JP" sz="1414" b="1" dirty="0">
              <a:solidFill>
                <a:schemeClr val="bg1"/>
              </a:solidFill>
              <a:latin typeface="BIZ UDPゴシック" panose="020B0400000000000000" pitchFamily="50" charset="-128"/>
              <a:ea typeface="BIZ UDPゴシック" panose="020B0400000000000000" pitchFamily="50" charset="-128"/>
            </a:endParaRPr>
          </a:p>
        </p:txBody>
      </p:sp>
      <p:sp>
        <p:nvSpPr>
          <p:cNvPr id="72" name="正方形/長方形 71">
            <a:extLst>
              <a:ext uri="{FF2B5EF4-FFF2-40B4-BE49-F238E27FC236}">
                <a16:creationId xmlns:a16="http://schemas.microsoft.com/office/drawing/2014/main" id="{13CEF3B9-BC9A-9A3E-479F-E1BDD1A21C84}"/>
              </a:ext>
            </a:extLst>
          </p:cNvPr>
          <p:cNvSpPr/>
          <p:nvPr/>
        </p:nvSpPr>
        <p:spPr>
          <a:xfrm>
            <a:off x="3927725" y="2050269"/>
            <a:ext cx="3063239" cy="2314388"/>
          </a:xfrm>
          <a:prstGeom prst="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73">
              <a:latin typeface="+mn-ea"/>
            </a:endParaRPr>
          </a:p>
        </p:txBody>
      </p:sp>
      <p:sp>
        <p:nvSpPr>
          <p:cNvPr id="30" name="テキスト ボックス 29">
            <a:extLst>
              <a:ext uri="{FF2B5EF4-FFF2-40B4-BE49-F238E27FC236}">
                <a16:creationId xmlns:a16="http://schemas.microsoft.com/office/drawing/2014/main" id="{A8018AB9-BDFE-E0AD-97A7-93032CD657D9}"/>
              </a:ext>
            </a:extLst>
          </p:cNvPr>
          <p:cNvSpPr txBox="1"/>
          <p:nvPr/>
        </p:nvSpPr>
        <p:spPr>
          <a:xfrm>
            <a:off x="3932230" y="2750500"/>
            <a:ext cx="3063239" cy="223010"/>
          </a:xfrm>
          <a:prstGeom prst="rect">
            <a:avLst/>
          </a:prstGeom>
          <a:solidFill>
            <a:srgbClr val="002060"/>
          </a:solidFill>
        </p:spPr>
        <p:txBody>
          <a:bodyPr wrap="square">
            <a:spAutoFit/>
          </a:bodyPr>
          <a:lstStyle/>
          <a:p>
            <a:pPr algn="ctr"/>
            <a:r>
              <a:rPr lang="ja-JP" altLang="en-US" sz="849" b="1" dirty="0">
                <a:solidFill>
                  <a:schemeClr val="bg1"/>
                </a:solidFill>
                <a:latin typeface="BIZ UDゴシック" panose="020B0400000000000000" pitchFamily="49" charset="-128"/>
                <a:ea typeface="BIZ UDゴシック" panose="020B0400000000000000" pitchFamily="49" charset="-128"/>
              </a:rPr>
              <a:t>〇〇〇の業務内容</a:t>
            </a:r>
            <a:endParaRPr lang="en-US" altLang="ja-JP" sz="778" b="1" dirty="0">
              <a:solidFill>
                <a:schemeClr val="bg1"/>
              </a:solidFill>
              <a:latin typeface="BIZ UDゴシック" panose="020B0400000000000000" pitchFamily="49" charset="-128"/>
              <a:ea typeface="BIZ UDゴシック" panose="020B0400000000000000" pitchFamily="49" charset="-128"/>
            </a:endParaRPr>
          </a:p>
        </p:txBody>
      </p:sp>
      <p:sp>
        <p:nvSpPr>
          <p:cNvPr id="14" name="テキスト ボックス 13">
            <a:extLst>
              <a:ext uri="{FF2B5EF4-FFF2-40B4-BE49-F238E27FC236}">
                <a16:creationId xmlns:a16="http://schemas.microsoft.com/office/drawing/2014/main" id="{5BAD48AA-8B09-3A98-FC5C-F784F42994CB}"/>
              </a:ext>
            </a:extLst>
          </p:cNvPr>
          <p:cNvSpPr txBox="1"/>
          <p:nvPr/>
        </p:nvSpPr>
        <p:spPr>
          <a:xfrm>
            <a:off x="3930210" y="2949486"/>
            <a:ext cx="3060753" cy="244682"/>
          </a:xfrm>
          <a:prstGeom prst="rect">
            <a:avLst/>
          </a:prstGeom>
          <a:noFill/>
        </p:spPr>
        <p:txBody>
          <a:bodyPr wrap="square" rIns="0" rtlCol="0">
            <a:spAutoFit/>
          </a:bodyPr>
          <a:lstStyle/>
          <a:p>
            <a:r>
              <a:rPr lang="ja-JP" altLang="en-US" sz="990" b="1" dirty="0">
                <a:solidFill>
                  <a:schemeClr val="tx1">
                    <a:lumMod val="75000"/>
                    <a:lumOff val="25000"/>
                  </a:schemeClr>
                </a:solidFill>
                <a:latin typeface="BIZ UDPゴシック" panose="020B0400000000000000" pitchFamily="50" charset="-128"/>
                <a:ea typeface="BIZ UDPゴシック" panose="020B0400000000000000" pitchFamily="50" charset="-128"/>
              </a:rPr>
              <a:t>〇〇・・・・・・・・・・・・・・・・・・・・・・・・・・・・・・・・・・・</a:t>
            </a:r>
            <a:endParaRPr lang="en-US" altLang="ja-JP" sz="99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3579FCF7-EFD3-B9EA-47F0-7DD7ABD0D4CF}"/>
              </a:ext>
            </a:extLst>
          </p:cNvPr>
          <p:cNvSpPr txBox="1"/>
          <p:nvPr/>
        </p:nvSpPr>
        <p:spPr>
          <a:xfrm>
            <a:off x="3932230" y="3536816"/>
            <a:ext cx="3063239" cy="223010"/>
          </a:xfrm>
          <a:prstGeom prst="rect">
            <a:avLst/>
          </a:prstGeom>
          <a:solidFill>
            <a:srgbClr val="002060"/>
          </a:solidFill>
        </p:spPr>
        <p:txBody>
          <a:bodyPr wrap="square">
            <a:spAutoFit/>
          </a:bodyPr>
          <a:lstStyle/>
          <a:p>
            <a:pPr algn="ctr"/>
            <a:r>
              <a:rPr lang="ja-JP" altLang="en-US" sz="849" b="1" dirty="0">
                <a:solidFill>
                  <a:schemeClr val="bg1"/>
                </a:solidFill>
                <a:latin typeface="BIZ UDゴシック" panose="020B0400000000000000" pitchFamily="49" charset="-128"/>
                <a:ea typeface="BIZ UDゴシック" panose="020B0400000000000000" pitchFamily="49" charset="-128"/>
              </a:rPr>
              <a:t>〇〇〇の業務内容</a:t>
            </a:r>
            <a:endParaRPr lang="en-US" altLang="ja-JP" sz="778" b="1" dirty="0">
              <a:solidFill>
                <a:schemeClr val="bg1"/>
              </a:solidFill>
              <a:latin typeface="BIZ UDゴシック" panose="020B0400000000000000" pitchFamily="49" charset="-128"/>
              <a:ea typeface="BIZ UDゴシック" panose="020B0400000000000000" pitchFamily="49" charset="-128"/>
            </a:endParaRPr>
          </a:p>
        </p:txBody>
      </p:sp>
      <p:sp>
        <p:nvSpPr>
          <p:cNvPr id="16" name="テキスト ボックス 15">
            <a:extLst>
              <a:ext uri="{FF2B5EF4-FFF2-40B4-BE49-F238E27FC236}">
                <a16:creationId xmlns:a16="http://schemas.microsoft.com/office/drawing/2014/main" id="{0108011A-D7D5-40E9-ACB1-1BB74BFA4F98}"/>
              </a:ext>
            </a:extLst>
          </p:cNvPr>
          <p:cNvSpPr txBox="1"/>
          <p:nvPr/>
        </p:nvSpPr>
        <p:spPr>
          <a:xfrm>
            <a:off x="3945793" y="3744608"/>
            <a:ext cx="3035143" cy="244682"/>
          </a:xfrm>
          <a:prstGeom prst="rect">
            <a:avLst/>
          </a:prstGeom>
          <a:noFill/>
        </p:spPr>
        <p:txBody>
          <a:bodyPr wrap="square" rIns="0" rtlCol="0">
            <a:spAutoFit/>
          </a:bodyPr>
          <a:lstStyle/>
          <a:p>
            <a:r>
              <a:rPr lang="ja-JP" altLang="en-US" sz="990" b="1" dirty="0">
                <a:solidFill>
                  <a:schemeClr val="tx1">
                    <a:lumMod val="75000"/>
                    <a:lumOff val="25000"/>
                  </a:schemeClr>
                </a:solidFill>
                <a:latin typeface="BIZ UDPゴシック" panose="020B0400000000000000" pitchFamily="50" charset="-128"/>
                <a:ea typeface="BIZ UDPゴシック" panose="020B0400000000000000" pitchFamily="50" charset="-128"/>
              </a:rPr>
              <a:t>〇〇・・・・・・・・・・・・・・・・・・・・・・・・・・・・・・・・・・・</a:t>
            </a:r>
            <a:endParaRPr lang="en-US" altLang="ja-JP" sz="99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69C8FACD-1679-3E7D-FE9F-D63A8A301CE8}"/>
              </a:ext>
            </a:extLst>
          </p:cNvPr>
          <p:cNvSpPr txBox="1"/>
          <p:nvPr/>
        </p:nvSpPr>
        <p:spPr>
          <a:xfrm>
            <a:off x="3932230" y="2033756"/>
            <a:ext cx="3063239" cy="223010"/>
          </a:xfrm>
          <a:prstGeom prst="rect">
            <a:avLst/>
          </a:prstGeom>
          <a:solidFill>
            <a:srgbClr val="002060"/>
          </a:solidFill>
        </p:spPr>
        <p:txBody>
          <a:bodyPr wrap="square">
            <a:spAutoFit/>
          </a:bodyPr>
          <a:lstStyle/>
          <a:p>
            <a:pPr algn="ctr"/>
            <a:r>
              <a:rPr lang="ja-JP" altLang="en-US" sz="849" b="1" dirty="0">
                <a:solidFill>
                  <a:schemeClr val="bg1"/>
                </a:solidFill>
                <a:latin typeface="BIZ UDゴシック" panose="020B0400000000000000" pitchFamily="49" charset="-128"/>
                <a:ea typeface="BIZ UDゴシック" panose="020B0400000000000000" pitchFamily="49" charset="-128"/>
              </a:rPr>
              <a:t>〇〇〇の業務内容</a:t>
            </a:r>
            <a:endParaRPr lang="en-US" altLang="ja-JP" sz="778" b="1" dirty="0">
              <a:solidFill>
                <a:schemeClr val="bg1"/>
              </a:solidFill>
              <a:latin typeface="BIZ UDゴシック" panose="020B0400000000000000" pitchFamily="49" charset="-128"/>
              <a:ea typeface="BIZ UDゴシック" panose="020B0400000000000000" pitchFamily="49" charset="-128"/>
            </a:endParaRPr>
          </a:p>
        </p:txBody>
      </p:sp>
      <p:sp>
        <p:nvSpPr>
          <p:cNvPr id="18" name="テキスト ボックス 17">
            <a:extLst>
              <a:ext uri="{FF2B5EF4-FFF2-40B4-BE49-F238E27FC236}">
                <a16:creationId xmlns:a16="http://schemas.microsoft.com/office/drawing/2014/main" id="{251BC296-EC8F-4129-DD89-A34522493CBD}"/>
              </a:ext>
            </a:extLst>
          </p:cNvPr>
          <p:cNvSpPr txBox="1"/>
          <p:nvPr/>
        </p:nvSpPr>
        <p:spPr>
          <a:xfrm>
            <a:off x="3931789" y="2256894"/>
            <a:ext cx="3060753" cy="244682"/>
          </a:xfrm>
          <a:prstGeom prst="rect">
            <a:avLst/>
          </a:prstGeom>
          <a:noFill/>
        </p:spPr>
        <p:txBody>
          <a:bodyPr wrap="square" rIns="0" rtlCol="0">
            <a:spAutoFit/>
          </a:bodyPr>
          <a:lstStyle/>
          <a:p>
            <a:r>
              <a:rPr lang="ja-JP" altLang="en-US" sz="990" b="1" dirty="0">
                <a:latin typeface="BIZ UDPゴシック" panose="020B0400000000000000" pitchFamily="50" charset="-128"/>
                <a:ea typeface="BIZ UDPゴシック" panose="020B0400000000000000" pitchFamily="50" charset="-128"/>
              </a:rPr>
              <a:t>〇〇・・・・・・・・・・・・・・・・・・・・・・・・・・・・・・・・・・・</a:t>
            </a:r>
            <a:endParaRPr lang="en-US" altLang="ja-JP" sz="99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0" name="1 つの角を切り取った四角形 6">
            <a:extLst>
              <a:ext uri="{FF2B5EF4-FFF2-40B4-BE49-F238E27FC236}">
                <a16:creationId xmlns:a16="http://schemas.microsoft.com/office/drawing/2014/main" id="{08276420-89EA-751B-9494-3561430CA194}"/>
              </a:ext>
            </a:extLst>
          </p:cNvPr>
          <p:cNvSpPr/>
          <p:nvPr/>
        </p:nvSpPr>
        <p:spPr>
          <a:xfrm>
            <a:off x="3935744" y="1778813"/>
            <a:ext cx="3059725" cy="248898"/>
          </a:xfrm>
          <a:prstGeom prst="snip1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90" b="1" dirty="0">
                <a:solidFill>
                  <a:schemeClr val="tx1"/>
                </a:solidFill>
                <a:latin typeface="BIZ UDPゴシック" panose="020B0400000000000000" pitchFamily="50" charset="-128"/>
                <a:ea typeface="BIZ UDPゴシック" panose="020B0400000000000000" pitchFamily="50" charset="-128"/>
              </a:rPr>
              <a:t>【</a:t>
            </a:r>
            <a:r>
              <a:rPr lang="ja-JP" altLang="en-US" sz="990" b="1" dirty="0">
                <a:solidFill>
                  <a:schemeClr val="tx1"/>
                </a:solidFill>
                <a:latin typeface="BIZ UDPゴシック" panose="020B0400000000000000" pitchFamily="50" charset="-128"/>
                <a:ea typeface="BIZ UDPゴシック" panose="020B0400000000000000" pitchFamily="50" charset="-128"/>
              </a:rPr>
              <a:t>募集職種</a:t>
            </a:r>
            <a:r>
              <a:rPr lang="en-US" altLang="ja-JP" sz="990" b="1" dirty="0">
                <a:solidFill>
                  <a:schemeClr val="tx1"/>
                </a:solidFill>
                <a:latin typeface="BIZ UDPゴシック" panose="020B0400000000000000" pitchFamily="50" charset="-128"/>
                <a:ea typeface="BIZ UDPゴシック" panose="020B0400000000000000" pitchFamily="50" charset="-128"/>
              </a:rPr>
              <a:t>】</a:t>
            </a:r>
          </a:p>
        </p:txBody>
      </p:sp>
      <p:sp>
        <p:nvSpPr>
          <p:cNvPr id="29" name="テキスト ボックス 28">
            <a:extLst>
              <a:ext uri="{FF2B5EF4-FFF2-40B4-BE49-F238E27FC236}">
                <a16:creationId xmlns:a16="http://schemas.microsoft.com/office/drawing/2014/main" id="{D52868EF-A86C-5DD0-C7B9-623B06FE75DE}"/>
              </a:ext>
            </a:extLst>
          </p:cNvPr>
          <p:cNvSpPr txBox="1"/>
          <p:nvPr/>
        </p:nvSpPr>
        <p:spPr>
          <a:xfrm>
            <a:off x="3806236" y="4847046"/>
            <a:ext cx="3430703" cy="2268570"/>
          </a:xfrm>
          <a:prstGeom prst="rect">
            <a:avLst/>
          </a:prstGeom>
          <a:noFill/>
        </p:spPr>
        <p:txBody>
          <a:bodyPr wrap="square" rtlCol="0">
            <a:spAutoFit/>
          </a:bodyPr>
          <a:lstStyle/>
          <a:p>
            <a:r>
              <a:rPr lang="ja-JP" altLang="en-US" sz="1414" b="1" dirty="0">
                <a:latin typeface="BIZ UDPゴシック" panose="020B0400000000000000" pitchFamily="50" charset="-128"/>
                <a:ea typeface="BIZ UDPゴシック" panose="020B0400000000000000" pitchFamily="50" charset="-128"/>
              </a:rPr>
              <a:t>強みを記載</a:t>
            </a:r>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en-US" altLang="ja-JP" sz="1414" b="1" dirty="0">
              <a:latin typeface="BIZ UDPゴシック" panose="020B0400000000000000" pitchFamily="50" charset="-128"/>
              <a:ea typeface="BIZ UDPゴシック" panose="020B0400000000000000" pitchFamily="50" charset="-128"/>
            </a:endParaRPr>
          </a:p>
          <a:p>
            <a:endParaRPr lang="ja-JP" altLang="en-US" sz="1414" b="1"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4FFE7C12-5054-659E-35B9-9FC540DA36E7}"/>
              </a:ext>
            </a:extLst>
          </p:cNvPr>
          <p:cNvSpPr txBox="1"/>
          <p:nvPr/>
        </p:nvSpPr>
        <p:spPr>
          <a:xfrm>
            <a:off x="496031" y="4873932"/>
            <a:ext cx="3293886" cy="2268570"/>
          </a:xfrm>
          <a:prstGeom prst="rect">
            <a:avLst/>
          </a:prstGeom>
          <a:noFill/>
          <a:ln>
            <a:solidFill>
              <a:schemeClr val="tx2">
                <a:lumMod val="75000"/>
              </a:schemeClr>
            </a:solidFill>
          </a:ln>
        </p:spPr>
        <p:txBody>
          <a:bodyPr wrap="square" rtlCol="0" anchor="ctr">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9D626A5B-7CA4-3308-718C-6C0E0B2C16E7}"/>
              </a:ext>
            </a:extLst>
          </p:cNvPr>
          <p:cNvSpPr txBox="1"/>
          <p:nvPr/>
        </p:nvSpPr>
        <p:spPr>
          <a:xfrm>
            <a:off x="3769090" y="8002808"/>
            <a:ext cx="3301862" cy="2268570"/>
          </a:xfrm>
          <a:prstGeom prst="rect">
            <a:avLst/>
          </a:prstGeom>
          <a:noFill/>
          <a:ln>
            <a:solidFill>
              <a:schemeClr val="tx2">
                <a:lumMod val="75000"/>
              </a:schemeClr>
            </a:solidFill>
          </a:ln>
        </p:spPr>
        <p:txBody>
          <a:bodyPr wrap="square" rtlCol="0" anchor="ctr">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6218CF92-68EC-8F41-2373-B3E9AFCF19CF}"/>
              </a:ext>
            </a:extLst>
          </p:cNvPr>
          <p:cNvSpPr txBox="1"/>
          <p:nvPr/>
        </p:nvSpPr>
        <p:spPr>
          <a:xfrm>
            <a:off x="496031" y="1733593"/>
            <a:ext cx="3273059" cy="2268570"/>
          </a:xfrm>
          <a:prstGeom prst="rect">
            <a:avLst/>
          </a:prstGeom>
          <a:noFill/>
          <a:ln>
            <a:solidFill>
              <a:schemeClr val="tx2">
                <a:lumMod val="75000"/>
              </a:schemeClr>
            </a:solidFill>
          </a:ln>
        </p:spPr>
        <p:txBody>
          <a:bodyPr wrap="square" rtlCol="0" anchor="ctr">
            <a:spAutoFit/>
          </a:bodyPr>
          <a:lstStyle/>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r>
              <a:rPr lang="ja-JP" altLang="en-US" sz="1414" b="1" dirty="0">
                <a:solidFill>
                  <a:schemeClr val="tx1">
                    <a:lumMod val="85000"/>
                    <a:lumOff val="15000"/>
                  </a:schemeClr>
                </a:solidFill>
                <a:latin typeface="BIZ UDPゴシック" panose="020B0400000000000000" pitchFamily="50" charset="-128"/>
                <a:ea typeface="BIZ UDPゴシック" panose="020B0400000000000000" pitchFamily="50" charset="-128"/>
              </a:rPr>
              <a:t>写真</a:t>
            </a: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a:p>
            <a:pPr algn="ctr"/>
            <a:endParaRPr lang="en-US" altLang="ja-JP" sz="1414" b="1" dirty="0">
              <a:solidFill>
                <a:srgbClr val="FF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91566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1415</TotalTime>
  <Words>868</Words>
  <Application>Microsoft Office PowerPoint</Application>
  <PresentationFormat>ユーザー設定</PresentationFormat>
  <Paragraphs>235</Paragraphs>
  <Slides>5</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vt:i4>
      </vt:variant>
    </vt:vector>
  </HeadingPairs>
  <TitlesOfParts>
    <vt:vector size="11" baseType="lpstr">
      <vt:lpstr>BIZ UDPゴシック</vt:lpstr>
      <vt:lpstr>BIZ UDゴシック</vt:lpstr>
      <vt:lpstr>游ゴシック</vt:lpstr>
      <vt:lpstr>Arial</vt:lpstr>
      <vt:lpstr>Calibri</vt:lpstr>
      <vt:lpstr>Office Theme</vt:lpstr>
      <vt:lpstr>PowerPoint プレゼンテーション</vt:lpstr>
      <vt:lpstr>PowerPoint プレゼンテーション</vt:lpstr>
      <vt:lpstr>　　　　 事業所名</vt:lpstr>
      <vt:lpstr>　　　　 事業所名</vt:lpstr>
      <vt:lpstr>　　　　 事業所名</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feb20986</dc:creator>
  <cp:keywords/>
  <dc:description>generated using python-pptx</dc:description>
  <cp:lastModifiedBy>片山政夫</cp:lastModifiedBy>
  <cp:revision>25</cp:revision>
  <cp:lastPrinted>2026-08-24T23:23:37Z</cp:lastPrinted>
  <dcterms:created xsi:type="dcterms:W3CDTF">2013-01-27T09:14:16Z</dcterms:created>
  <dcterms:modified xsi:type="dcterms:W3CDTF">2026-08-27T01:44:34Z</dcterms:modified>
  <cp:category/>
</cp:coreProperties>
</file>